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1" r:id="rId2"/>
    <p:sldId id="303" r:id="rId3"/>
    <p:sldId id="305" r:id="rId4"/>
    <p:sldId id="350" r:id="rId5"/>
    <p:sldId id="306" r:id="rId6"/>
    <p:sldId id="351" r:id="rId7"/>
    <p:sldId id="309" r:id="rId8"/>
    <p:sldId id="308" r:id="rId9"/>
    <p:sldId id="352" r:id="rId10"/>
    <p:sldId id="307" r:id="rId11"/>
    <p:sldId id="353" r:id="rId12"/>
    <p:sldId id="310" r:id="rId13"/>
    <p:sldId id="343" r:id="rId14"/>
    <p:sldId id="333" r:id="rId15"/>
    <p:sldId id="332" r:id="rId16"/>
    <p:sldId id="340" r:id="rId17"/>
    <p:sldId id="341" r:id="rId18"/>
  </p:sldIdLst>
  <p:sldSz cx="9144000" cy="6858000" type="screen4x3"/>
  <p:notesSz cx="6797675" cy="9926638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66FF"/>
    <a:srgbClr val="6699FF"/>
    <a:srgbClr val="FFCCCC"/>
    <a:srgbClr val="FF3300"/>
    <a:srgbClr val="3366FF"/>
    <a:srgbClr val="0000FF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 snapToGrid="0">
      <p:cViewPr>
        <p:scale>
          <a:sx n="180" d="100"/>
          <a:sy n="180" d="100"/>
        </p:scale>
        <p:origin x="1536" y="1872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1DF329-07DA-44BB-A349-6EB680A097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91100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672B67-1695-4750-8648-598EE9E262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6E30D-D7A4-42BD-ABA8-034DD83861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513E0-3352-4ACA-9C4F-6773519B6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13F12-6CFB-4987-94ED-4F4205A17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C3874-5B5D-47EA-96F0-F63E3235A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D1FF7-6E06-4317-BD61-4AEAB36D54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A931C-C65A-4EB0-AD74-9C5826373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72F52-72C3-408D-A2B4-E92DE57B16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AB39A-2055-4125-A0CA-67709FBE69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5AEB-EC2E-48E2-8162-14758DEC3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2E6C3-5E60-41A5-B936-B1C78186FA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80921-A457-48A2-8685-803481698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28015649-78B0-4F03-9031-133BD3F14D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1028"/>
          <p:cNvSpPr>
            <a:spLocks noChangeArrowheads="1"/>
          </p:cNvSpPr>
          <p:nvPr/>
        </p:nvSpPr>
        <p:spPr bwMode="auto">
          <a:xfrm>
            <a:off x="0" y="0"/>
            <a:ext cx="2814638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9269" name="Rectangle 1029"/>
          <p:cNvSpPr>
            <a:spLocks noChangeArrowheads="1"/>
          </p:cNvSpPr>
          <p:nvPr/>
        </p:nvSpPr>
        <p:spPr bwMode="auto">
          <a:xfrm>
            <a:off x="6561138" y="0"/>
            <a:ext cx="2582862" cy="6858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39272" name="Picture 1032" descr="the_thinker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7163" y="0"/>
            <a:ext cx="2636837" cy="3265488"/>
          </a:xfrm>
          <a:prstGeom prst="rect">
            <a:avLst/>
          </a:prstGeom>
          <a:noFill/>
        </p:spPr>
      </p:pic>
      <p:sp>
        <p:nvSpPr>
          <p:cNvPr id="139273" name="Text Box 1033"/>
          <p:cNvSpPr txBox="1">
            <a:spLocks noChangeArrowheads="1"/>
          </p:cNvSpPr>
          <p:nvPr/>
        </p:nvSpPr>
        <p:spPr bwMode="auto">
          <a:xfrm>
            <a:off x="933450" y="849313"/>
            <a:ext cx="4665663" cy="46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Arial" pitchFamily="34" charset="0"/>
              </a:rPr>
              <a:t>Methods of Proofs</a:t>
            </a:r>
          </a:p>
          <a:p>
            <a:pPr>
              <a:lnSpc>
                <a:spcPct val="90000"/>
              </a:lnSpc>
            </a:pPr>
            <a:endParaRPr lang="en-US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Direct Proofs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Proof By Contradiction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Proof By Contrapositive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Deductive Reasoning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Resolution Proofs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</a:t>
            </a:r>
            <a:r>
              <a:rPr lang="en-US" sz="2400" b="1" u="sng">
                <a:solidFill>
                  <a:srgbClr val="0000FF"/>
                </a:solidFill>
                <a:latin typeface="Arial" pitchFamily="34" charset="0"/>
              </a:rPr>
              <a:t>Mathematical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41039" y="141378"/>
            <a:ext cx="52277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</a:p>
          <a:p>
            <a:endParaRPr lang="en-US" sz="1600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2</a:t>
            </a:r>
            <a:r>
              <a:rPr lang="en-US" baseline="30000" dirty="0" smtClean="0">
                <a:cs typeface="Angsana New" pitchFamily="18" charset="-34"/>
              </a:rPr>
              <a:t>0</a:t>
            </a:r>
            <a:r>
              <a:rPr lang="en-US" dirty="0" smtClean="0">
                <a:cs typeface="Angsana New" pitchFamily="18" charset="-34"/>
              </a:rPr>
              <a:t> + 2</a:t>
            </a:r>
            <a:r>
              <a:rPr lang="en-US" baseline="30000" dirty="0" smtClean="0">
                <a:cs typeface="Angsana New" pitchFamily="18" charset="-34"/>
              </a:rPr>
              <a:t>1</a:t>
            </a:r>
            <a:r>
              <a:rPr lang="en-US" dirty="0" smtClean="0">
                <a:cs typeface="Angsana New" pitchFamily="18" charset="-34"/>
              </a:rPr>
              <a:t> + 2</a:t>
            </a:r>
            <a:r>
              <a:rPr lang="en-US" baseline="30000" dirty="0" smtClean="0">
                <a:cs typeface="Angsana New" pitchFamily="18" charset="-34"/>
              </a:rPr>
              <a:t>2</a:t>
            </a:r>
            <a:r>
              <a:rPr lang="en-US" dirty="0" smtClean="0">
                <a:cs typeface="Angsana New" pitchFamily="18" charset="-34"/>
              </a:rPr>
              <a:t> + … + 2</a:t>
            </a:r>
            <a:r>
              <a:rPr lang="en-US" i="1" baseline="30000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= 2</a:t>
            </a:r>
            <a:r>
              <a:rPr lang="en-US" i="1" baseline="30000" dirty="0" smtClean="0">
                <a:cs typeface="Angsana New" pitchFamily="18" charset="-34"/>
              </a:rPr>
              <a:t>n</a:t>
            </a:r>
            <a:r>
              <a:rPr lang="en-US" baseline="30000" dirty="0" smtClean="0">
                <a:cs typeface="Angsana New" pitchFamily="18" charset="-34"/>
              </a:rPr>
              <a:t>+1 </a:t>
            </a:r>
            <a:r>
              <a:rPr lang="en-US" dirty="0" smtClean="0">
                <a:cs typeface="Angsana New" pitchFamily="18" charset="-34"/>
              </a:rPr>
              <a:t>- 1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every integer 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 0.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38" y="1815143"/>
            <a:ext cx="73487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Proof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Basis Step</a:t>
            </a:r>
            <a:r>
              <a:rPr lang="en-US" dirty="0" smtClean="0"/>
              <a:t>:	       </a:t>
            </a:r>
            <a:r>
              <a:rPr lang="en-US" u="sng" dirty="0" smtClean="0"/>
              <a:t>Induction Step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</a:t>
            </a:r>
            <a:r>
              <a:rPr lang="en-US" dirty="0" smtClean="0">
                <a:cs typeface="Angsana New" pitchFamily="18" charset="-34"/>
              </a:rPr>
              <a:t>S(  ) true?	       Assume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</a:t>
            </a:r>
            <a:r>
              <a:rPr lang="en-US" u="sng" dirty="0" smtClean="0">
                <a:cs typeface="Angsana New" pitchFamily="18" charset="-34"/>
              </a:rPr>
              <a:t>) is true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induction hypothesis</a:t>
            </a:r>
            <a:r>
              <a:rPr lang="en-US" dirty="0" smtClean="0">
                <a:cs typeface="Angsana New" pitchFamily="18" charset="-34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		       We want to prove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n+</a:t>
            </a:r>
            <a:r>
              <a:rPr lang="en-US" u="sng" dirty="0" smtClean="0">
                <a:cs typeface="Angsana New" pitchFamily="18" charset="-34"/>
              </a:rPr>
              <a:t>1) is true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1583140" y="2074458"/>
            <a:ext cx="6810233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5400000">
            <a:off x="1187360" y="3643950"/>
            <a:ext cx="31389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099"/>
          <p:cNvSpPr txBox="1">
            <a:spLocks noChangeArrowheads="1"/>
          </p:cNvSpPr>
          <p:nvPr/>
        </p:nvSpPr>
        <p:spPr bwMode="auto">
          <a:xfrm>
            <a:off x="498475" y="242888"/>
            <a:ext cx="628409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cs typeface="Angsana New" pitchFamily="18" charset="-34"/>
              </a:rPr>
              <a:t>E</a:t>
            </a:r>
            <a:r>
              <a:rPr lang="en-US" sz="1600" dirty="0" smtClean="0">
                <a:cs typeface="Angsana New" pitchFamily="18" charset="-34"/>
              </a:rPr>
              <a:t>XERCISE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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1.</a:t>
            </a: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  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a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+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ar</a:t>
            </a:r>
            <a:r>
              <a:rPr lang="en-US" baseline="30000" dirty="0" smtClean="0">
                <a:cs typeface="Angsana New" pitchFamily="18" charset="-34"/>
                <a:sym typeface="Symbol" pitchFamily="18" charset="2"/>
              </a:rPr>
              <a:t>1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+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ar</a:t>
            </a:r>
            <a:r>
              <a:rPr lang="en-US" baseline="30000" dirty="0" smtClean="0">
                <a:cs typeface="Angsana New" pitchFamily="18" charset="-34"/>
                <a:sym typeface="Symbol" pitchFamily="18" charset="2"/>
              </a:rPr>
              <a:t>2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+ … + </a:t>
            </a:r>
            <a:r>
              <a:rPr lang="en-US" i="1" dirty="0" err="1" smtClean="0">
                <a:cs typeface="Angsana New" pitchFamily="18" charset="-34"/>
                <a:sym typeface="Symbol" pitchFamily="18" charset="2"/>
              </a:rPr>
              <a:t>ar</a:t>
            </a:r>
            <a:r>
              <a:rPr lang="en-US" i="1" baseline="30000" dirty="0" err="1" smtClean="0">
                <a:cs typeface="Angsana New" pitchFamily="18" charset="-34"/>
                <a:sym typeface="Symbol" pitchFamily="18" charset="2"/>
              </a:rPr>
              <a:t>n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=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a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(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r</a:t>
            </a:r>
            <a:r>
              <a:rPr lang="en-US" i="1" baseline="30000" dirty="0" smtClean="0">
                <a:cs typeface="Angsana New" pitchFamily="18" charset="-34"/>
                <a:sym typeface="Symbol" pitchFamily="18" charset="2"/>
              </a:rPr>
              <a:t>n</a:t>
            </a:r>
            <a:r>
              <a:rPr lang="en-US" baseline="30000" dirty="0" smtClean="0">
                <a:cs typeface="Angsana New" pitchFamily="18" charset="-34"/>
                <a:sym typeface="Symbol" pitchFamily="18" charset="2"/>
              </a:rPr>
              <a:t>+1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-1)/(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r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-1).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every integer 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 0.</a:t>
            </a:r>
            <a:endParaRPr lang="en-US" dirty="0" smtClean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  <a:sym typeface="Symbol" pitchFamily="18" charset="2"/>
              </a:rPr>
              <a:t> </a:t>
            </a:r>
            <a:endParaRPr lang="en-US" dirty="0">
              <a:cs typeface="Angsana New" pitchFamily="18" charset="-34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20725" y="1157288"/>
            <a:ext cx="319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  <a:r>
              <a:rPr lang="en-US">
                <a:cs typeface="Angsana New" pitchFamily="18" charset="-34"/>
              </a:rPr>
              <a:t> (A Tiling Problem)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35025" y="2738438"/>
            <a:ext cx="7366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Let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be a positive integer.  </a:t>
            </a:r>
          </a:p>
          <a:p>
            <a:pPr>
              <a:lnSpc>
                <a:spcPct val="200000"/>
              </a:lnSpc>
            </a:pPr>
            <a:r>
              <a:rPr lang="en-US">
                <a:cs typeface="Angsana New" pitchFamily="18" charset="-34"/>
              </a:rPr>
              <a:t>Show that any 2</a:t>
            </a:r>
            <a:r>
              <a:rPr lang="en-US" i="1" baseline="30000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  <a:sym typeface="Symbol" pitchFamily="18" charset="2"/>
              </a:rPr>
              <a:t>2</a:t>
            </a:r>
            <a:r>
              <a:rPr lang="en-US" i="1" baseline="30000">
                <a:cs typeface="Angsana New" pitchFamily="18" charset="-34"/>
                <a:sym typeface="Symbol" pitchFamily="18" charset="2"/>
              </a:rPr>
              <a:t>n</a:t>
            </a:r>
            <a:r>
              <a:rPr lang="en-US">
                <a:cs typeface="Angsana New" pitchFamily="18" charset="-34"/>
                <a:sym typeface="Symbol" pitchFamily="18" charset="2"/>
              </a:rPr>
              <a:t> chessboard with one square removed can be tiled </a:t>
            </a: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using L-shape pieces, each of which covers three squares.</a:t>
            </a:r>
            <a:endParaRPr lang="en-US">
              <a:cs typeface="Angsana New" pitchFamily="18" charset="-34"/>
            </a:endParaRP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762250" y="4759325"/>
            <a:ext cx="1028700" cy="990600"/>
            <a:chOff x="1488" y="2904"/>
            <a:chExt cx="648" cy="624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1488" y="2904"/>
              <a:ext cx="324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1488" y="3216"/>
              <a:ext cx="324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1812" y="3216"/>
              <a:ext cx="324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041525" y="4137025"/>
            <a:ext cx="588963" cy="73501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5551488" y="765175"/>
            <a:ext cx="1387475" cy="1371600"/>
            <a:chOff x="3497" y="482"/>
            <a:chExt cx="874" cy="864"/>
          </a:xfrm>
        </p:grpSpPr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3716" y="482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4" name="Rectangle 32"/>
            <p:cNvSpPr>
              <a:spLocks noChangeArrowheads="1"/>
            </p:cNvSpPr>
            <p:nvPr/>
          </p:nvSpPr>
          <p:spPr bwMode="auto">
            <a:xfrm>
              <a:off x="3716" y="698"/>
              <a:ext cx="220" cy="21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8" name="Rectangle 36"/>
            <p:cNvSpPr>
              <a:spLocks noChangeArrowheads="1"/>
            </p:cNvSpPr>
            <p:nvPr/>
          </p:nvSpPr>
          <p:spPr bwMode="auto">
            <a:xfrm>
              <a:off x="3716" y="914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32" name="Rectangle 40"/>
            <p:cNvSpPr>
              <a:spLocks noChangeArrowheads="1"/>
            </p:cNvSpPr>
            <p:nvPr/>
          </p:nvSpPr>
          <p:spPr bwMode="auto">
            <a:xfrm>
              <a:off x="3716" y="1130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3497" y="482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3497" y="698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31" name="Rectangle 39"/>
            <p:cNvSpPr>
              <a:spLocks noChangeArrowheads="1"/>
            </p:cNvSpPr>
            <p:nvPr/>
          </p:nvSpPr>
          <p:spPr bwMode="auto">
            <a:xfrm>
              <a:off x="3497" y="914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35" name="Rectangle 43"/>
            <p:cNvSpPr>
              <a:spLocks noChangeArrowheads="1"/>
            </p:cNvSpPr>
            <p:nvPr/>
          </p:nvSpPr>
          <p:spPr bwMode="auto">
            <a:xfrm>
              <a:off x="3497" y="1130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3935" y="482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5" name="Rectangle 33"/>
            <p:cNvSpPr>
              <a:spLocks noChangeArrowheads="1"/>
            </p:cNvSpPr>
            <p:nvPr/>
          </p:nvSpPr>
          <p:spPr bwMode="auto">
            <a:xfrm>
              <a:off x="3935" y="698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9" name="Rectangle 37"/>
            <p:cNvSpPr>
              <a:spLocks noChangeArrowheads="1"/>
            </p:cNvSpPr>
            <p:nvPr/>
          </p:nvSpPr>
          <p:spPr bwMode="auto">
            <a:xfrm>
              <a:off x="3935" y="914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33" name="Rectangle 41"/>
            <p:cNvSpPr>
              <a:spLocks noChangeArrowheads="1"/>
            </p:cNvSpPr>
            <p:nvPr/>
          </p:nvSpPr>
          <p:spPr bwMode="auto">
            <a:xfrm>
              <a:off x="3935" y="1130"/>
              <a:ext cx="220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4151" y="482"/>
              <a:ext cx="220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4151" y="698"/>
              <a:ext cx="220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30" name="Rectangle 38"/>
            <p:cNvSpPr>
              <a:spLocks noChangeArrowheads="1"/>
            </p:cNvSpPr>
            <p:nvPr/>
          </p:nvSpPr>
          <p:spPr bwMode="auto">
            <a:xfrm>
              <a:off x="4151" y="914"/>
              <a:ext cx="220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9434" name="Rectangle 42"/>
            <p:cNvSpPr>
              <a:spLocks noChangeArrowheads="1"/>
            </p:cNvSpPr>
            <p:nvPr/>
          </p:nvSpPr>
          <p:spPr bwMode="auto">
            <a:xfrm>
              <a:off x="4151" y="1130"/>
              <a:ext cx="220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91" name="Freeform 1071"/>
          <p:cNvSpPr>
            <a:spLocks/>
          </p:cNvSpPr>
          <p:nvPr/>
        </p:nvSpPr>
        <p:spPr bwMode="auto">
          <a:xfrm>
            <a:off x="6323013" y="2609850"/>
            <a:ext cx="677862" cy="681038"/>
          </a:xfrm>
          <a:custGeom>
            <a:avLst/>
            <a:gdLst/>
            <a:ahLst/>
            <a:cxnLst>
              <a:cxn ang="0">
                <a:pos x="427" y="3"/>
              </a:cxn>
              <a:cxn ang="0">
                <a:pos x="219" y="0"/>
              </a:cxn>
              <a:cxn ang="0">
                <a:pos x="219" y="224"/>
              </a:cxn>
              <a:cxn ang="0">
                <a:pos x="0" y="225"/>
              </a:cxn>
              <a:cxn ang="0">
                <a:pos x="1" y="429"/>
              </a:cxn>
              <a:cxn ang="0">
                <a:pos x="427" y="428"/>
              </a:cxn>
              <a:cxn ang="0">
                <a:pos x="427" y="3"/>
              </a:cxn>
            </a:cxnLst>
            <a:rect l="0" t="0" r="r" b="b"/>
            <a:pathLst>
              <a:path w="427" h="429">
                <a:moveTo>
                  <a:pt x="427" y="3"/>
                </a:moveTo>
                <a:lnTo>
                  <a:pt x="219" y="0"/>
                </a:lnTo>
                <a:lnTo>
                  <a:pt x="219" y="224"/>
                </a:lnTo>
                <a:lnTo>
                  <a:pt x="0" y="225"/>
                </a:lnTo>
                <a:lnTo>
                  <a:pt x="1" y="429"/>
                </a:lnTo>
                <a:lnTo>
                  <a:pt x="427" y="428"/>
                </a:lnTo>
                <a:lnTo>
                  <a:pt x="427" y="3"/>
                </a:lnTo>
                <a:close/>
              </a:path>
            </a:pathLst>
          </a:custGeom>
          <a:solidFill>
            <a:srgbClr val="FFFF00"/>
          </a:solidFill>
          <a:ln w="28575" cmpd="sng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8592" name="Freeform 1072"/>
          <p:cNvSpPr>
            <a:spLocks/>
          </p:cNvSpPr>
          <p:nvPr/>
        </p:nvSpPr>
        <p:spPr bwMode="auto">
          <a:xfrm>
            <a:off x="5981700" y="2967038"/>
            <a:ext cx="679450" cy="669925"/>
          </a:xfrm>
          <a:custGeom>
            <a:avLst/>
            <a:gdLst/>
            <a:ahLst/>
            <a:cxnLst>
              <a:cxn ang="0">
                <a:pos x="428" y="422"/>
              </a:cxn>
              <a:cxn ang="0">
                <a:pos x="427" y="211"/>
              </a:cxn>
              <a:cxn ang="0">
                <a:pos x="204" y="213"/>
              </a:cxn>
              <a:cxn ang="0">
                <a:pos x="204" y="0"/>
              </a:cxn>
              <a:cxn ang="0">
                <a:pos x="0" y="0"/>
              </a:cxn>
              <a:cxn ang="0">
                <a:pos x="0" y="420"/>
              </a:cxn>
              <a:cxn ang="0">
                <a:pos x="428" y="422"/>
              </a:cxn>
            </a:cxnLst>
            <a:rect l="0" t="0" r="r" b="b"/>
            <a:pathLst>
              <a:path w="428" h="422">
                <a:moveTo>
                  <a:pt x="428" y="422"/>
                </a:moveTo>
                <a:lnTo>
                  <a:pt x="427" y="211"/>
                </a:lnTo>
                <a:lnTo>
                  <a:pt x="204" y="213"/>
                </a:lnTo>
                <a:lnTo>
                  <a:pt x="204" y="0"/>
                </a:lnTo>
                <a:lnTo>
                  <a:pt x="0" y="0"/>
                </a:lnTo>
                <a:lnTo>
                  <a:pt x="0" y="420"/>
                </a:lnTo>
                <a:lnTo>
                  <a:pt x="428" y="422"/>
                </a:lnTo>
                <a:close/>
              </a:path>
            </a:pathLst>
          </a:custGeom>
          <a:solidFill>
            <a:srgbClr val="FFFF00"/>
          </a:solidFill>
          <a:ln w="28575" cmpd="sng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8588" name="Freeform 1068"/>
          <p:cNvSpPr>
            <a:spLocks/>
          </p:cNvSpPr>
          <p:nvPr/>
        </p:nvSpPr>
        <p:spPr bwMode="auto">
          <a:xfrm>
            <a:off x="5976938" y="2274888"/>
            <a:ext cx="679450" cy="677862"/>
          </a:xfrm>
          <a:custGeom>
            <a:avLst/>
            <a:gdLst/>
            <a:ahLst/>
            <a:cxnLst>
              <a:cxn ang="0">
                <a:pos x="0" y="427"/>
              </a:cxn>
              <a:cxn ang="0">
                <a:pos x="207" y="427"/>
              </a:cxn>
              <a:cxn ang="0">
                <a:pos x="207" y="207"/>
              </a:cxn>
              <a:cxn ang="0">
                <a:pos x="427" y="207"/>
              </a:cxn>
              <a:cxn ang="0">
                <a:pos x="428" y="0"/>
              </a:cxn>
              <a:cxn ang="0">
                <a:pos x="2" y="1"/>
              </a:cxn>
              <a:cxn ang="0">
                <a:pos x="0" y="427"/>
              </a:cxn>
            </a:cxnLst>
            <a:rect l="0" t="0" r="r" b="b"/>
            <a:pathLst>
              <a:path w="428" h="427">
                <a:moveTo>
                  <a:pt x="0" y="427"/>
                </a:moveTo>
                <a:lnTo>
                  <a:pt x="207" y="427"/>
                </a:lnTo>
                <a:lnTo>
                  <a:pt x="207" y="207"/>
                </a:lnTo>
                <a:lnTo>
                  <a:pt x="427" y="207"/>
                </a:lnTo>
                <a:lnTo>
                  <a:pt x="428" y="0"/>
                </a:lnTo>
                <a:lnTo>
                  <a:pt x="2" y="1"/>
                </a:lnTo>
                <a:lnTo>
                  <a:pt x="0" y="427"/>
                </a:lnTo>
                <a:close/>
              </a:path>
            </a:pathLst>
          </a:custGeom>
          <a:solidFill>
            <a:srgbClr val="FFFF00"/>
          </a:solidFill>
          <a:ln w="28575" cmpd="sng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8546" name="Text Box 1026"/>
          <p:cNvSpPr txBox="1">
            <a:spLocks noChangeArrowheads="1"/>
          </p:cNvSpPr>
          <p:nvPr/>
        </p:nvSpPr>
        <p:spPr bwMode="auto">
          <a:xfrm>
            <a:off x="765175" y="1157288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example, when </a:t>
            </a:r>
            <a:r>
              <a:rPr lang="en-US" i="1"/>
              <a:t>n</a:t>
            </a:r>
            <a:r>
              <a:rPr lang="en-US"/>
              <a:t>=2: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98638" y="2289175"/>
            <a:ext cx="1387475" cy="1371600"/>
            <a:chOff x="1798638" y="2289175"/>
            <a:chExt cx="1387475" cy="1371600"/>
          </a:xfrm>
        </p:grpSpPr>
        <p:sp>
          <p:nvSpPr>
            <p:cNvPr id="108556" name="Rectangle 1036"/>
            <p:cNvSpPr>
              <a:spLocks noChangeArrowheads="1"/>
            </p:cNvSpPr>
            <p:nvPr/>
          </p:nvSpPr>
          <p:spPr bwMode="auto">
            <a:xfrm>
              <a:off x="2493963" y="22891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7" name="Rectangle 1037"/>
            <p:cNvSpPr>
              <a:spLocks noChangeArrowheads="1"/>
            </p:cNvSpPr>
            <p:nvPr/>
          </p:nvSpPr>
          <p:spPr bwMode="auto">
            <a:xfrm>
              <a:off x="2493963" y="26320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8" name="Rectangle 1038"/>
            <p:cNvSpPr>
              <a:spLocks noChangeArrowheads="1"/>
            </p:cNvSpPr>
            <p:nvPr/>
          </p:nvSpPr>
          <p:spPr bwMode="auto">
            <a:xfrm>
              <a:off x="2493963" y="29749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9" name="Rectangle 1039"/>
            <p:cNvSpPr>
              <a:spLocks noChangeArrowheads="1"/>
            </p:cNvSpPr>
            <p:nvPr/>
          </p:nvSpPr>
          <p:spPr bwMode="auto">
            <a:xfrm>
              <a:off x="2493963" y="33178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60" name="Rectangle 1040"/>
            <p:cNvSpPr>
              <a:spLocks noChangeArrowheads="1"/>
            </p:cNvSpPr>
            <p:nvPr/>
          </p:nvSpPr>
          <p:spPr bwMode="auto">
            <a:xfrm>
              <a:off x="2836863" y="22891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61" name="Rectangle 1041"/>
            <p:cNvSpPr>
              <a:spLocks noChangeArrowheads="1"/>
            </p:cNvSpPr>
            <p:nvPr/>
          </p:nvSpPr>
          <p:spPr bwMode="auto">
            <a:xfrm>
              <a:off x="2836863" y="26320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62" name="Rectangle 1042"/>
            <p:cNvSpPr>
              <a:spLocks noChangeArrowheads="1"/>
            </p:cNvSpPr>
            <p:nvPr/>
          </p:nvSpPr>
          <p:spPr bwMode="auto">
            <a:xfrm>
              <a:off x="2836863" y="29749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63" name="Rectangle 1043"/>
            <p:cNvSpPr>
              <a:spLocks noChangeArrowheads="1"/>
            </p:cNvSpPr>
            <p:nvPr/>
          </p:nvSpPr>
          <p:spPr bwMode="auto">
            <a:xfrm>
              <a:off x="2836863" y="33178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48" name="Rectangle 1028"/>
            <p:cNvSpPr>
              <a:spLocks noChangeArrowheads="1"/>
            </p:cNvSpPr>
            <p:nvPr/>
          </p:nvSpPr>
          <p:spPr bwMode="auto">
            <a:xfrm>
              <a:off x="2146301" y="22891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49" name="Rectangle 1029"/>
            <p:cNvSpPr>
              <a:spLocks noChangeArrowheads="1"/>
            </p:cNvSpPr>
            <p:nvPr/>
          </p:nvSpPr>
          <p:spPr bwMode="auto">
            <a:xfrm>
              <a:off x="2146301" y="2632075"/>
              <a:ext cx="349250" cy="3429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0" name="Rectangle 1030"/>
            <p:cNvSpPr>
              <a:spLocks noChangeArrowheads="1"/>
            </p:cNvSpPr>
            <p:nvPr/>
          </p:nvSpPr>
          <p:spPr bwMode="auto">
            <a:xfrm>
              <a:off x="2146301" y="29749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1" name="Rectangle 1031"/>
            <p:cNvSpPr>
              <a:spLocks noChangeArrowheads="1"/>
            </p:cNvSpPr>
            <p:nvPr/>
          </p:nvSpPr>
          <p:spPr bwMode="auto">
            <a:xfrm>
              <a:off x="2146301" y="33178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2" name="Rectangle 1032"/>
            <p:cNvSpPr>
              <a:spLocks noChangeArrowheads="1"/>
            </p:cNvSpPr>
            <p:nvPr/>
          </p:nvSpPr>
          <p:spPr bwMode="auto">
            <a:xfrm>
              <a:off x="1798638" y="22891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3" name="Rectangle 1033"/>
            <p:cNvSpPr>
              <a:spLocks noChangeArrowheads="1"/>
            </p:cNvSpPr>
            <p:nvPr/>
          </p:nvSpPr>
          <p:spPr bwMode="auto">
            <a:xfrm>
              <a:off x="1798638" y="26320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4" name="Rectangle 1034"/>
            <p:cNvSpPr>
              <a:spLocks noChangeArrowheads="1"/>
            </p:cNvSpPr>
            <p:nvPr/>
          </p:nvSpPr>
          <p:spPr bwMode="auto">
            <a:xfrm>
              <a:off x="1798638" y="29749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8555" name="Rectangle 1035"/>
            <p:cNvSpPr>
              <a:spLocks noChangeArrowheads="1"/>
            </p:cNvSpPr>
            <p:nvPr/>
          </p:nvSpPr>
          <p:spPr bwMode="auto">
            <a:xfrm>
              <a:off x="1798638" y="3317875"/>
              <a:ext cx="349250" cy="342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08564" name="Rectangle 1044"/>
          <p:cNvSpPr>
            <a:spLocks noChangeArrowheads="1"/>
          </p:cNvSpPr>
          <p:nvPr/>
        </p:nvSpPr>
        <p:spPr bwMode="auto">
          <a:xfrm>
            <a:off x="1152525" y="4202113"/>
            <a:ext cx="2741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cs typeface="Angsana New" pitchFamily="18" charset="-34"/>
              </a:rPr>
              <a:t>2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2</a:t>
            </a:r>
            <a:r>
              <a:rPr lang="en-US" baseline="30000">
                <a:cs typeface="Angsana New" pitchFamily="18" charset="-34"/>
                <a:sym typeface="Symbol" pitchFamily="18" charset="2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 chessboard </a:t>
            </a:r>
          </a:p>
          <a:p>
            <a:pPr algn="ctr"/>
            <a:r>
              <a:rPr lang="en-US">
                <a:cs typeface="Angsana New" pitchFamily="18" charset="-34"/>
                <a:sym typeface="Symbol" pitchFamily="18" charset="2"/>
              </a:rPr>
              <a:t>with one square removed</a:t>
            </a:r>
          </a:p>
        </p:txBody>
      </p:sp>
      <p:sp>
        <p:nvSpPr>
          <p:cNvPr id="108567" name="Rectangle 1047"/>
          <p:cNvSpPr>
            <a:spLocks noChangeArrowheads="1"/>
          </p:cNvSpPr>
          <p:nvPr/>
        </p:nvSpPr>
        <p:spPr bwMode="auto">
          <a:xfrm>
            <a:off x="6318250" y="2613025"/>
            <a:ext cx="34925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8589" name="Freeform 1069"/>
          <p:cNvSpPr>
            <a:spLocks/>
          </p:cNvSpPr>
          <p:nvPr/>
        </p:nvSpPr>
        <p:spPr bwMode="auto">
          <a:xfrm>
            <a:off x="6677025" y="2952750"/>
            <a:ext cx="676275" cy="681038"/>
          </a:xfrm>
          <a:custGeom>
            <a:avLst/>
            <a:gdLst/>
            <a:ahLst/>
            <a:cxnLst>
              <a:cxn ang="0">
                <a:pos x="426" y="0"/>
              </a:cxn>
              <a:cxn ang="0">
                <a:pos x="215" y="2"/>
              </a:cxn>
              <a:cxn ang="0">
                <a:pos x="215" y="225"/>
              </a:cxn>
              <a:cxn ang="0">
                <a:pos x="0" y="224"/>
              </a:cxn>
              <a:cxn ang="0">
                <a:pos x="0" y="429"/>
              </a:cxn>
              <a:cxn ang="0">
                <a:pos x="426" y="426"/>
              </a:cxn>
              <a:cxn ang="0">
                <a:pos x="426" y="0"/>
              </a:cxn>
            </a:cxnLst>
            <a:rect l="0" t="0" r="r" b="b"/>
            <a:pathLst>
              <a:path w="426" h="429">
                <a:moveTo>
                  <a:pt x="426" y="0"/>
                </a:moveTo>
                <a:lnTo>
                  <a:pt x="215" y="2"/>
                </a:lnTo>
                <a:lnTo>
                  <a:pt x="215" y="225"/>
                </a:lnTo>
                <a:lnTo>
                  <a:pt x="0" y="224"/>
                </a:lnTo>
                <a:lnTo>
                  <a:pt x="0" y="429"/>
                </a:lnTo>
                <a:lnTo>
                  <a:pt x="426" y="426"/>
                </a:lnTo>
                <a:lnTo>
                  <a:pt x="426" y="0"/>
                </a:lnTo>
                <a:close/>
              </a:path>
            </a:pathLst>
          </a:custGeom>
          <a:solidFill>
            <a:srgbClr val="FFFF00"/>
          </a:solidFill>
          <a:ln w="28575" cmpd="sng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8587" name="Freeform 1067"/>
          <p:cNvSpPr>
            <a:spLocks/>
          </p:cNvSpPr>
          <p:nvPr/>
        </p:nvSpPr>
        <p:spPr bwMode="auto">
          <a:xfrm>
            <a:off x="6675438" y="2274888"/>
            <a:ext cx="677862" cy="673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5"/>
              </a:cxn>
              <a:cxn ang="0">
                <a:pos x="217" y="207"/>
              </a:cxn>
              <a:cxn ang="0">
                <a:pos x="217" y="424"/>
              </a:cxn>
              <a:cxn ang="0">
                <a:pos x="427" y="424"/>
              </a:cxn>
              <a:cxn ang="0">
                <a:pos x="427" y="0"/>
              </a:cxn>
              <a:cxn ang="0">
                <a:pos x="0" y="0"/>
              </a:cxn>
            </a:cxnLst>
            <a:rect l="0" t="0" r="r" b="b"/>
            <a:pathLst>
              <a:path w="427" h="424">
                <a:moveTo>
                  <a:pt x="0" y="0"/>
                </a:moveTo>
                <a:lnTo>
                  <a:pt x="0" y="205"/>
                </a:lnTo>
                <a:lnTo>
                  <a:pt x="217" y="207"/>
                </a:lnTo>
                <a:lnTo>
                  <a:pt x="217" y="424"/>
                </a:lnTo>
                <a:lnTo>
                  <a:pt x="427" y="424"/>
                </a:lnTo>
                <a:lnTo>
                  <a:pt x="4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28575" cmpd="sng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08594" name="Picture 1074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2620963"/>
            <a:ext cx="1630363" cy="77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87375" y="1690688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XERCISE</a:t>
            </a:r>
            <a:r>
              <a:rPr lang="en-US">
                <a:cs typeface="Angsana New" pitchFamily="18" charset="-34"/>
              </a:rPr>
              <a:t> </a:t>
            </a: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Show that,  in a binary tree, there are at most </a:t>
            </a:r>
            <a:r>
              <a:rPr lang="en-US" sz="2400">
                <a:cs typeface="Angsana New" pitchFamily="18" charset="-34"/>
              </a:rPr>
              <a:t>2</a:t>
            </a:r>
            <a:r>
              <a:rPr lang="en-US" sz="2400" i="1" baseline="30000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nodes at depth </a:t>
            </a:r>
            <a:r>
              <a:rPr lang="en-US" sz="2400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.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5661025" y="2222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5184775" y="70802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6089650" y="69850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5832475" y="119380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6470650" y="116522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4784725" y="118427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194300" y="167957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6213475" y="16700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6832600" y="16700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H="1">
            <a:off x="5280025" y="317500"/>
            <a:ext cx="4476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4860925" y="812800"/>
            <a:ext cx="3810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5765800" y="317500"/>
            <a:ext cx="4000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H="1">
            <a:off x="5908675" y="803275"/>
            <a:ext cx="257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4899025" y="1279525"/>
            <a:ext cx="3810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6299200" y="1250950"/>
            <a:ext cx="2476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6194425" y="793750"/>
            <a:ext cx="3714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6565900" y="1270000"/>
            <a:ext cx="3429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28" name="Oval 20"/>
          <p:cNvSpPr>
            <a:spLocks noChangeArrowheads="1"/>
          </p:cNvSpPr>
          <p:nvPr/>
        </p:nvSpPr>
        <p:spPr bwMode="auto">
          <a:xfrm>
            <a:off x="4384675" y="167957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>
            <a:off x="4470400" y="1289050"/>
            <a:ext cx="39052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7940675" y="123825"/>
            <a:ext cx="99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Depth 0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7931150" y="1057275"/>
            <a:ext cx="99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Depth 2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7921625" y="1543050"/>
            <a:ext cx="99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Depth 3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7940675" y="561975"/>
            <a:ext cx="99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Depth 1</a:t>
            </a:r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>
            <a:off x="7232650" y="175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7194550" y="771525"/>
            <a:ext cx="7143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7204075" y="1257300"/>
            <a:ext cx="733425" cy="95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7196138" y="354013"/>
            <a:ext cx="7143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87375" y="1690688"/>
            <a:ext cx="7681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XERCISE</a:t>
            </a:r>
            <a:r>
              <a:rPr lang="en-US">
                <a:cs typeface="Angsana New" pitchFamily="18" charset="-34"/>
              </a:rPr>
              <a:t> </a:t>
            </a: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Show that every binary tree whose height is </a:t>
            </a:r>
            <a:r>
              <a:rPr lang="en-US" sz="2400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has at most </a:t>
            </a:r>
            <a:r>
              <a:rPr lang="en-US" sz="2400">
                <a:cs typeface="Angsana New" pitchFamily="18" charset="-34"/>
              </a:rPr>
              <a:t>2</a:t>
            </a:r>
            <a:r>
              <a:rPr lang="en-US" sz="2400" i="1" baseline="30000">
                <a:cs typeface="Angsana New" pitchFamily="18" charset="-34"/>
              </a:rPr>
              <a:t>n</a:t>
            </a:r>
            <a:r>
              <a:rPr lang="en-US" sz="2400" baseline="30000">
                <a:cs typeface="Angsana New" pitchFamily="18" charset="-34"/>
              </a:rPr>
              <a:t>+1 </a:t>
            </a:r>
            <a:r>
              <a:rPr lang="en-US" sz="2400">
                <a:cs typeface="Angsana New" pitchFamily="18" charset="-34"/>
              </a:rPr>
              <a:t>- 1</a:t>
            </a:r>
            <a:r>
              <a:rPr lang="en-US">
                <a:cs typeface="Angsana New" pitchFamily="18" charset="-34"/>
              </a:rPr>
              <a:t> nodes.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6137275" y="25082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5661025" y="73660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6565900" y="72707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6308725" y="122237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6946900" y="119380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260975" y="12128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670550" y="17081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6689725" y="169862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7308850" y="1698625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H="1">
            <a:off x="5756275" y="346075"/>
            <a:ext cx="4476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5337175" y="841375"/>
            <a:ext cx="3810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6242050" y="346075"/>
            <a:ext cx="4000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6384925" y="831850"/>
            <a:ext cx="257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5375275" y="1308100"/>
            <a:ext cx="3810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H="1">
            <a:off x="6775450" y="1279525"/>
            <a:ext cx="2476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6670675" y="822325"/>
            <a:ext cx="3714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7042150" y="1298575"/>
            <a:ext cx="3429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4860925" y="17081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 flipH="1">
            <a:off x="4946650" y="1317625"/>
            <a:ext cx="39052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207" name="AutoShape 23"/>
          <p:cNvSpPr>
            <a:spLocks/>
          </p:cNvSpPr>
          <p:nvPr/>
        </p:nvSpPr>
        <p:spPr bwMode="auto">
          <a:xfrm>
            <a:off x="7639050" y="247650"/>
            <a:ext cx="238125" cy="160020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7889875" y="776288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Height 3</a:t>
            </a: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2060575" y="527050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565400" y="385763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Height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1403350" y="2589213"/>
            <a:ext cx="497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Problems 1-6 and 21-23. 	</a:t>
            </a:r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393700" y="187325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XECISES</a:t>
            </a:r>
            <a:r>
              <a:rPr lang="en-US" b="1"/>
              <a:t> on Pages 102-103 of the Main Text</a:t>
            </a:r>
            <a:endParaRPr lang="en-US"/>
          </a:p>
        </p:txBody>
      </p:sp>
      <p:grpSp>
        <p:nvGrpSpPr>
          <p:cNvPr id="104483" name="Group 35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04484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  <a:cs typeface="Angsana New" pitchFamily="18" charset="-34"/>
                </a:rPr>
                <a:t>Selected Exercises from the Main Text 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(Johnsonbaugh, 7</a:t>
              </a:r>
              <a:r>
                <a:rPr lang="en-US" baseline="30000">
                  <a:latin typeface="Arial Narrow" pitchFamily="34" charset="0"/>
                  <a:cs typeface="Angsana New" pitchFamily="18" charset="-34"/>
                </a:rPr>
                <a:t>th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 Ed)</a:t>
              </a:r>
            </a:p>
          </p:txBody>
        </p:sp>
        <p:pic>
          <p:nvPicPr>
            <p:cNvPr id="104486" name="Picture 38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04487" name="Picture 39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04488" name="Picture 40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355600" y="1479550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  <a:r>
              <a:rPr lang="en-US" sz="1800" b="1"/>
              <a:t>HAPTER </a:t>
            </a:r>
            <a:r>
              <a:rPr lang="en-US" sz="2400" b="1"/>
              <a:t>S</a:t>
            </a:r>
            <a:r>
              <a:rPr lang="en-US" sz="1800" b="1"/>
              <a:t>ELF-</a:t>
            </a:r>
            <a:r>
              <a:rPr lang="en-US" sz="2400" b="1"/>
              <a:t>T</a:t>
            </a:r>
            <a:r>
              <a:rPr lang="en-US" sz="1800" b="1"/>
              <a:t>EST</a:t>
            </a:r>
            <a:r>
              <a:rPr lang="en-US" b="1"/>
              <a:t> on </a:t>
            </a:r>
            <a:r>
              <a:rPr lang="en-US" b="1" u="sng"/>
              <a:t>Pages 63-64</a:t>
            </a:r>
            <a:r>
              <a:rPr lang="en-US" b="1"/>
              <a:t> of the Main Text</a:t>
            </a:r>
            <a:endParaRPr lang="en-US"/>
          </a:p>
        </p:txBody>
      </p:sp>
      <p:sp>
        <p:nvSpPr>
          <p:cNvPr id="105521" name="Rectangle 49"/>
          <p:cNvSpPr>
            <a:spLocks noChangeArrowheads="1"/>
          </p:cNvSpPr>
          <p:nvPr/>
        </p:nvSpPr>
        <p:spPr bwMode="auto">
          <a:xfrm>
            <a:off x="1403350" y="2132013"/>
            <a:ext cx="497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Problems </a:t>
            </a:r>
            <a:r>
              <a:rPr lang="en-US" u="sng"/>
              <a:t>5-9, 11, 12, 15, 19, and 20</a:t>
            </a:r>
            <a:r>
              <a:rPr lang="en-US"/>
              <a:t>. 	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357188" y="3297238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  <a:r>
              <a:rPr lang="en-US" sz="1800" b="1"/>
              <a:t>HAPTER </a:t>
            </a:r>
            <a:r>
              <a:rPr lang="en-US" sz="2400" b="1"/>
              <a:t>S</a:t>
            </a:r>
            <a:r>
              <a:rPr lang="en-US" sz="1800" b="1"/>
              <a:t>ELF-</a:t>
            </a:r>
            <a:r>
              <a:rPr lang="en-US" sz="2400" b="1"/>
              <a:t>T</a:t>
            </a:r>
            <a:r>
              <a:rPr lang="en-US" sz="1800" b="1"/>
              <a:t>EST</a:t>
            </a:r>
            <a:r>
              <a:rPr lang="en-US" b="1"/>
              <a:t> on </a:t>
            </a:r>
            <a:r>
              <a:rPr lang="en-US" b="1" u="sng"/>
              <a:t>Page 116</a:t>
            </a:r>
            <a:r>
              <a:rPr lang="en-US" b="1"/>
              <a:t> of the Main Text</a:t>
            </a:r>
            <a:endParaRPr lang="en-US"/>
          </a:p>
        </p:txBody>
      </p:sp>
      <p:sp>
        <p:nvSpPr>
          <p:cNvPr id="105523" name="Rectangle 51"/>
          <p:cNvSpPr>
            <a:spLocks noChangeArrowheads="1"/>
          </p:cNvSpPr>
          <p:nvPr/>
        </p:nvSpPr>
        <p:spPr bwMode="auto">
          <a:xfrm>
            <a:off x="1404938" y="3949700"/>
            <a:ext cx="497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Problems </a:t>
            </a:r>
            <a:r>
              <a:rPr lang="en-US" u="sng"/>
              <a:t>6, 9, 11, and 13-16</a:t>
            </a:r>
            <a:r>
              <a:rPr lang="en-US"/>
              <a:t>. 	</a:t>
            </a:r>
          </a:p>
        </p:txBody>
      </p:sp>
      <p:grpSp>
        <p:nvGrpSpPr>
          <p:cNvPr id="105524" name="Group 52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05525" name="Rectangle 53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5526" name="Rectangle 54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  <a:cs typeface="Angsana New" pitchFamily="18" charset="-34"/>
                </a:rPr>
                <a:t>Selected Exercises from the Main Text 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(Johnsonbaugh, 7</a:t>
              </a:r>
              <a:r>
                <a:rPr lang="en-US" baseline="30000">
                  <a:latin typeface="Arial Narrow" pitchFamily="34" charset="0"/>
                  <a:cs typeface="Angsana New" pitchFamily="18" charset="-34"/>
                </a:rPr>
                <a:t>th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 Ed)</a:t>
              </a:r>
            </a:p>
          </p:txBody>
        </p:sp>
        <p:pic>
          <p:nvPicPr>
            <p:cNvPr id="105527" name="Picture 55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05528" name="Picture 56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05529" name="Picture 57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85750" y="552450"/>
            <a:ext cx="4451350" cy="6794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52450" y="604838"/>
            <a:ext cx="3870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cs typeface="Angsana New" pitchFamily="18" charset="-34"/>
              </a:rPr>
              <a:t>Mathematical Induction</a:t>
            </a:r>
          </a:p>
        </p:txBody>
      </p:sp>
      <p:pic>
        <p:nvPicPr>
          <p:cNvPr id="52237" name="Picture 13" descr="20061013_thinker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6305" y="-1"/>
            <a:ext cx="1407695" cy="1876927"/>
          </a:xfrm>
          <a:prstGeom prst="rect">
            <a:avLst/>
          </a:prstGeom>
          <a:noFill/>
        </p:spPr>
      </p:pic>
      <p:pic>
        <p:nvPicPr>
          <p:cNvPr id="10" name="Picture 9" descr="falling_domin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3497828"/>
            <a:ext cx="4475748" cy="3360172"/>
          </a:xfrm>
          <a:prstGeom prst="rect">
            <a:avLst/>
          </a:prstGeom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35469" y="1918279"/>
            <a:ext cx="766427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In order to show that a statement S(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) is true for every positive integer</a:t>
            </a:r>
            <a:r>
              <a:rPr lang="en-US" i="1" dirty="0">
                <a:cs typeface="Angsana New" pitchFamily="18" charset="-34"/>
              </a:rPr>
              <a:t> n</a:t>
            </a:r>
            <a:r>
              <a:rPr lang="en-US" dirty="0">
                <a:cs typeface="Angsana New" pitchFamily="18" charset="-34"/>
              </a:rPr>
              <a:t>,</a:t>
            </a:r>
          </a:p>
          <a:p>
            <a:r>
              <a:rPr lang="en-US" dirty="0">
                <a:cs typeface="Angsana New" pitchFamily="18" charset="-34"/>
              </a:rPr>
              <a:t>show that:</a:t>
            </a:r>
          </a:p>
          <a:p>
            <a:endParaRPr lang="en-US" dirty="0">
              <a:cs typeface="Angsana New" pitchFamily="18" charset="-34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cs typeface="Angsana New" pitchFamily="18" charset="-34"/>
              </a:rPr>
              <a:t> </a:t>
            </a:r>
            <a:r>
              <a:rPr lang="en-US" u="sng" dirty="0" smtClean="0">
                <a:cs typeface="Angsana New" pitchFamily="18" charset="-34"/>
              </a:rPr>
              <a:t>Basis </a:t>
            </a:r>
            <a:r>
              <a:rPr lang="en-US" u="sng" dirty="0">
                <a:cs typeface="Angsana New" pitchFamily="18" charset="-34"/>
              </a:rPr>
              <a:t>Step</a:t>
            </a:r>
            <a:r>
              <a:rPr lang="en-US" dirty="0">
                <a:cs typeface="Angsana New" pitchFamily="18" charset="-34"/>
              </a:rPr>
              <a:t>:	</a:t>
            </a:r>
            <a:r>
              <a:rPr lang="en-US" dirty="0" smtClean="0">
                <a:cs typeface="Angsana New" pitchFamily="18" charset="-34"/>
              </a:rPr>
              <a:t>   S(1</a:t>
            </a:r>
            <a:r>
              <a:rPr lang="en-US" dirty="0">
                <a:cs typeface="Angsana New" pitchFamily="18" charset="-34"/>
              </a:rPr>
              <a:t>)  is true.</a:t>
            </a:r>
          </a:p>
          <a:p>
            <a:pPr lvl="2"/>
            <a:endParaRPr lang="en-US" dirty="0">
              <a:cs typeface="Angsana New" pitchFamily="18" charset="-34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cs typeface="Angsana New" pitchFamily="18" charset="-34"/>
              </a:rPr>
              <a:t> </a:t>
            </a:r>
            <a:r>
              <a:rPr lang="en-US" u="sng" dirty="0" smtClean="0">
                <a:cs typeface="Angsana New" pitchFamily="18" charset="-34"/>
              </a:rPr>
              <a:t>Induction </a:t>
            </a:r>
            <a:r>
              <a:rPr lang="en-US" u="sng" dirty="0">
                <a:cs typeface="Angsana New" pitchFamily="18" charset="-34"/>
              </a:rPr>
              <a:t>step</a:t>
            </a:r>
            <a:r>
              <a:rPr lang="en-US" dirty="0">
                <a:cs typeface="Angsana New" pitchFamily="18" charset="-34"/>
              </a:rPr>
              <a:t>:	</a:t>
            </a:r>
            <a:r>
              <a:rPr lang="en-US" dirty="0" smtClean="0">
                <a:cs typeface="Angsana New" pitchFamily="18" charset="-34"/>
              </a:rPr>
              <a:t>   If </a:t>
            </a:r>
            <a:r>
              <a:rPr lang="en-US" dirty="0">
                <a:cs typeface="Angsana New" pitchFamily="18" charset="-34"/>
              </a:rPr>
              <a:t>S(</a:t>
            </a:r>
            <a:r>
              <a:rPr lang="en-US" i="1" dirty="0" err="1">
                <a:cs typeface="Angsana New" pitchFamily="18" charset="-34"/>
              </a:rPr>
              <a:t>i</a:t>
            </a:r>
            <a:r>
              <a:rPr lang="en-US" dirty="0">
                <a:cs typeface="Angsana New" pitchFamily="18" charset="-34"/>
              </a:rPr>
              <a:t>) is true for each positive integer</a:t>
            </a:r>
            <a:r>
              <a:rPr lang="en-US" i="1" dirty="0">
                <a:cs typeface="Angsana New" pitchFamily="18" charset="-34"/>
              </a:rPr>
              <a:t> </a:t>
            </a:r>
            <a:r>
              <a:rPr lang="en-US" i="1" dirty="0" err="1">
                <a:cs typeface="Angsana New" pitchFamily="18" charset="-34"/>
              </a:rPr>
              <a:t>i</a:t>
            </a:r>
            <a:r>
              <a:rPr lang="en-US" i="1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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n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, </a:t>
            </a:r>
          </a:p>
          <a:p>
            <a:pPr lvl="2"/>
            <a:r>
              <a:rPr lang="en-US" dirty="0">
                <a:cs typeface="Angsana New" pitchFamily="18" charset="-34"/>
                <a:sym typeface="Symbol" pitchFamily="18" charset="2"/>
              </a:rPr>
              <a:t>		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  then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S(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n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+1) is true.</a:t>
            </a:r>
            <a:r>
              <a:rPr lang="en-US" dirty="0">
                <a:cs typeface="Angsana New" pitchFamily="18" charset="-34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5205" y="106408"/>
            <a:ext cx="531748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</a:t>
            </a:r>
            <a:r>
              <a:rPr lang="en-US" dirty="0">
                <a:cs typeface="Angsana New" pitchFamily="18" charset="-34"/>
              </a:rPr>
              <a:t>1+ 2 + 3 + … + 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 =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</a:t>
            </a:r>
            <a:r>
              <a:rPr lang="en-US" dirty="0">
                <a:cs typeface="Angsana New" pitchFamily="18" charset="-34"/>
              </a:rPr>
              <a:t>every positive integer </a:t>
            </a:r>
            <a:r>
              <a:rPr lang="en-US" i="1" dirty="0">
                <a:cs typeface="Angsana New" pitchFamily="18" charset="-34"/>
              </a:rPr>
              <a:t>n.</a:t>
            </a:r>
            <a:endParaRPr lang="en-US" dirty="0">
              <a:cs typeface="Angsana New" pitchFamily="18" charset="-34"/>
            </a:endParaRPr>
          </a:p>
        </p:txBody>
      </p:sp>
      <p:graphicFrame>
        <p:nvGraphicFramePr>
          <p:cNvPr id="177152" name="Object 1024"/>
          <p:cNvGraphicFramePr>
            <a:graphicFrameLocks noChangeAspect="1"/>
          </p:cNvGraphicFramePr>
          <p:nvPr/>
        </p:nvGraphicFramePr>
        <p:xfrm>
          <a:off x="4470882" y="608058"/>
          <a:ext cx="863600" cy="650875"/>
        </p:xfrm>
        <a:graphic>
          <a:graphicData uri="http://schemas.openxmlformats.org/presentationml/2006/ole">
            <p:oleObj spid="_x0000_s177152" name="Equation" r:id="rId3" imgW="520560" imgH="393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738" y="1842439"/>
            <a:ext cx="73487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Proof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Basis Step</a:t>
            </a:r>
            <a:r>
              <a:rPr lang="en-US" dirty="0" smtClean="0"/>
              <a:t>:	       </a:t>
            </a:r>
            <a:r>
              <a:rPr lang="en-US" u="sng" dirty="0" smtClean="0"/>
              <a:t>Induction Step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</a:t>
            </a:r>
            <a:r>
              <a:rPr lang="en-US" dirty="0" smtClean="0">
                <a:cs typeface="Angsana New" pitchFamily="18" charset="-34"/>
              </a:rPr>
              <a:t>S(1) true?	       Assume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</a:t>
            </a:r>
            <a:r>
              <a:rPr lang="en-US" u="sng" dirty="0" smtClean="0">
                <a:cs typeface="Angsana New" pitchFamily="18" charset="-34"/>
              </a:rPr>
              <a:t>) is true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induction hypothesis</a:t>
            </a:r>
            <a:r>
              <a:rPr lang="en-US" dirty="0" smtClean="0">
                <a:cs typeface="Angsana New" pitchFamily="18" charset="-34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		       We want to prove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n+</a:t>
            </a:r>
            <a:r>
              <a:rPr lang="en-US" u="sng" dirty="0" smtClean="0">
                <a:cs typeface="Angsana New" pitchFamily="18" charset="-34"/>
              </a:rPr>
              <a:t>1) is true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th-TH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1583140" y="2101754"/>
            <a:ext cx="6810233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1187360" y="3671246"/>
            <a:ext cx="31389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64874" y="64538"/>
            <a:ext cx="531748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!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 2</a:t>
            </a:r>
            <a:r>
              <a:rPr lang="en-US" i="1" baseline="30000" dirty="0" smtClean="0">
                <a:cs typeface="Angsana New" pitchFamily="18" charset="-34"/>
                <a:sym typeface="Symbol" pitchFamily="18" charset="2"/>
              </a:rPr>
              <a:t>n</a:t>
            </a:r>
            <a:r>
              <a:rPr lang="en-US" baseline="30000" dirty="0" smtClean="0">
                <a:cs typeface="Angsana New" pitchFamily="18" charset="-34"/>
                <a:sym typeface="Symbol" pitchFamily="18" charset="2"/>
              </a:rPr>
              <a:t>-1</a:t>
            </a:r>
            <a:endParaRPr lang="en-US" sz="1600" dirty="0" smtClean="0">
              <a:cs typeface="Angsana New" pitchFamily="18" charset="-34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every positive integer </a:t>
            </a:r>
            <a:r>
              <a:rPr lang="en-US" i="1" dirty="0" smtClean="0">
                <a:cs typeface="Angsana New" pitchFamily="18" charset="-34"/>
              </a:rPr>
              <a:t>n.</a:t>
            </a:r>
            <a:endParaRPr lang="en-US" dirty="0">
              <a:cs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38" y="1815143"/>
            <a:ext cx="73487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Proof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Basis Step</a:t>
            </a:r>
            <a:r>
              <a:rPr lang="en-US" dirty="0" smtClean="0"/>
              <a:t>:	       </a:t>
            </a:r>
            <a:r>
              <a:rPr lang="en-US" u="sng" dirty="0" smtClean="0"/>
              <a:t>Induction Step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</a:t>
            </a:r>
            <a:r>
              <a:rPr lang="en-US" dirty="0" smtClean="0">
                <a:cs typeface="Angsana New" pitchFamily="18" charset="-34"/>
              </a:rPr>
              <a:t>S(1) true?	       Assume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</a:t>
            </a:r>
            <a:r>
              <a:rPr lang="en-US" u="sng" dirty="0" smtClean="0">
                <a:cs typeface="Angsana New" pitchFamily="18" charset="-34"/>
              </a:rPr>
              <a:t>) is true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induction hypothesis</a:t>
            </a:r>
            <a:r>
              <a:rPr lang="en-US" dirty="0" smtClean="0">
                <a:cs typeface="Angsana New" pitchFamily="18" charset="-34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		       We want to prove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n+</a:t>
            </a:r>
            <a:r>
              <a:rPr lang="en-US" u="sng" dirty="0" smtClean="0">
                <a:cs typeface="Angsana New" pitchFamily="18" charset="-34"/>
              </a:rPr>
              <a:t>1) is true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1583140" y="2074458"/>
            <a:ext cx="6810233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5400000">
            <a:off x="1187360" y="3643950"/>
            <a:ext cx="31389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7777" y="0"/>
            <a:ext cx="532068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3</a:t>
            </a:r>
            <a:r>
              <a:rPr lang="en-US" i="1" baseline="30000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</a:rPr>
              <a:t>&gt; </a:t>
            </a:r>
            <a:r>
              <a:rPr lang="en-US" dirty="0" smtClean="0">
                <a:cs typeface="Angsana New" pitchFamily="18" charset="-34"/>
              </a:rPr>
              <a:t>2</a:t>
            </a:r>
            <a:r>
              <a:rPr lang="en-US" i="1" dirty="0" smtClean="0">
                <a:cs typeface="Angsana New" pitchFamily="18" charset="-34"/>
              </a:rPr>
              <a:t>n</a:t>
            </a:r>
            <a:endParaRPr lang="en-US" sz="1600" dirty="0" smtClean="0">
              <a:cs typeface="Angsana New" pitchFamily="18" charset="-34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all </a:t>
            </a:r>
            <a:r>
              <a:rPr lang="en-US" dirty="0">
                <a:cs typeface="Angsana New" pitchFamily="18" charset="-34"/>
              </a:rPr>
              <a:t>integer 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 = 1,2,3,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738" y="1815143"/>
            <a:ext cx="73487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Proof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Basis Step</a:t>
            </a:r>
            <a:r>
              <a:rPr lang="en-US" dirty="0" smtClean="0"/>
              <a:t>:	       </a:t>
            </a:r>
            <a:r>
              <a:rPr lang="en-US" u="sng" dirty="0" smtClean="0"/>
              <a:t>Induction Step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</a:t>
            </a:r>
            <a:r>
              <a:rPr lang="en-US" dirty="0" smtClean="0">
                <a:cs typeface="Angsana New" pitchFamily="18" charset="-34"/>
              </a:rPr>
              <a:t>S(1) true?	       Assume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</a:t>
            </a:r>
            <a:r>
              <a:rPr lang="en-US" u="sng" dirty="0" smtClean="0">
                <a:cs typeface="Angsana New" pitchFamily="18" charset="-34"/>
              </a:rPr>
              <a:t>) is true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induction hypothesis</a:t>
            </a:r>
            <a:r>
              <a:rPr lang="en-US" dirty="0" smtClean="0">
                <a:cs typeface="Angsana New" pitchFamily="18" charset="-34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		       We want to prove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n+</a:t>
            </a:r>
            <a:r>
              <a:rPr lang="en-US" u="sng" dirty="0" smtClean="0">
                <a:cs typeface="Angsana New" pitchFamily="18" charset="-34"/>
              </a:rPr>
              <a:t>1) is true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1583140" y="2074458"/>
            <a:ext cx="6810233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5400000">
            <a:off x="1187360" y="3643950"/>
            <a:ext cx="31389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026"/>
          <p:cNvSpPr txBox="1">
            <a:spLocks noChangeArrowheads="1"/>
          </p:cNvSpPr>
          <p:nvPr/>
        </p:nvSpPr>
        <p:spPr bwMode="auto">
          <a:xfrm>
            <a:off x="462940" y="59489"/>
            <a:ext cx="45272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</a:p>
          <a:p>
            <a:endParaRPr lang="en-US" sz="1600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5</a:t>
            </a:r>
            <a:r>
              <a:rPr lang="en-US" i="1" baseline="30000" dirty="0" smtClean="0">
                <a:cs typeface="Angsana New" pitchFamily="18" charset="-34"/>
                <a:sym typeface="Symbol" pitchFamily="18" charset="2"/>
              </a:rPr>
              <a:t>n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-1 is divisible by 4</a:t>
            </a:r>
            <a:endParaRPr lang="en-US" sz="2800" dirty="0" smtClean="0">
              <a:cs typeface="Angsana New" pitchFamily="18" charset="-34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all integer 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 1.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38" y="1815143"/>
            <a:ext cx="73487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Proof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Basis Step</a:t>
            </a:r>
            <a:r>
              <a:rPr lang="en-US" dirty="0" smtClean="0"/>
              <a:t>:	       </a:t>
            </a:r>
            <a:r>
              <a:rPr lang="en-US" u="sng" dirty="0" smtClean="0"/>
              <a:t>Induction Step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</a:t>
            </a:r>
            <a:r>
              <a:rPr lang="en-US" dirty="0" smtClean="0">
                <a:cs typeface="Angsana New" pitchFamily="18" charset="-34"/>
              </a:rPr>
              <a:t>S(1) true?	       Assume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</a:t>
            </a:r>
            <a:r>
              <a:rPr lang="en-US" u="sng" dirty="0" smtClean="0">
                <a:cs typeface="Angsana New" pitchFamily="18" charset="-34"/>
              </a:rPr>
              <a:t>) is true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induction hypothesis</a:t>
            </a:r>
            <a:r>
              <a:rPr lang="en-US" dirty="0" smtClean="0">
                <a:cs typeface="Angsana New" pitchFamily="18" charset="-34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		       We want to prove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n+</a:t>
            </a:r>
            <a:r>
              <a:rPr lang="en-US" u="sng" dirty="0" smtClean="0">
                <a:cs typeface="Angsana New" pitchFamily="18" charset="-34"/>
              </a:rPr>
              <a:t>1) is true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1583140" y="2074458"/>
            <a:ext cx="6810233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5400000">
            <a:off x="1187360" y="3643950"/>
            <a:ext cx="31389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2420" y="823386"/>
            <a:ext cx="5945715" cy="6794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2109" y="911754"/>
            <a:ext cx="563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cs typeface="Angsana New" pitchFamily="18" charset="-34"/>
              </a:rPr>
              <a:t>Another Form of Mathematical Induction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34277" y="2381427"/>
            <a:ext cx="570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To show that a statement S(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) is true </a:t>
            </a:r>
            <a:endParaRPr lang="en-US" dirty="0" smtClean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for </a:t>
            </a:r>
            <a:r>
              <a:rPr lang="en-US" dirty="0">
                <a:cs typeface="Angsana New" pitchFamily="18" charset="-34"/>
              </a:rPr>
              <a:t>every positive integer 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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n</a:t>
            </a:r>
            <a:r>
              <a:rPr lang="en-US" baseline="-25000" dirty="0">
                <a:cs typeface="Angsana New" pitchFamily="18" charset="-34"/>
                <a:sym typeface="Symbol" pitchFamily="18" charset="2"/>
              </a:rPr>
              <a:t>0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, </a:t>
            </a:r>
            <a:r>
              <a:rPr lang="en-US" dirty="0" smtClean="0">
                <a:cs typeface="Angsana New" pitchFamily="18" charset="-34"/>
              </a:rPr>
              <a:t>show </a:t>
            </a:r>
            <a:r>
              <a:rPr lang="en-US" dirty="0">
                <a:cs typeface="Angsana New" pitchFamily="18" charset="-34"/>
              </a:rPr>
              <a:t>that:</a:t>
            </a:r>
          </a:p>
          <a:p>
            <a:endParaRPr lang="en-US" dirty="0">
              <a:cs typeface="Angsana New" pitchFamily="18" charset="-34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cs typeface="Angsana New" pitchFamily="18" charset="-34"/>
              </a:rPr>
              <a:t> </a:t>
            </a:r>
            <a:r>
              <a:rPr lang="en-US" u="sng" dirty="0" smtClean="0">
                <a:cs typeface="Angsana New" pitchFamily="18" charset="-34"/>
              </a:rPr>
              <a:t>Basis </a:t>
            </a:r>
            <a:r>
              <a:rPr lang="en-US" u="sng" dirty="0">
                <a:cs typeface="Angsana New" pitchFamily="18" charset="-34"/>
              </a:rPr>
              <a:t>Step</a:t>
            </a:r>
            <a:r>
              <a:rPr lang="en-US" dirty="0">
                <a:cs typeface="Angsana New" pitchFamily="18" charset="-34"/>
              </a:rPr>
              <a:t>:	</a:t>
            </a:r>
            <a:r>
              <a:rPr lang="en-US" dirty="0" smtClean="0">
                <a:cs typeface="Angsana New" pitchFamily="18" charset="-34"/>
              </a:rPr>
              <a:t> 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baseline="-25000" dirty="0" smtClean="0">
                <a:cs typeface="Angsana New" pitchFamily="18" charset="-34"/>
              </a:rPr>
              <a:t>0</a:t>
            </a:r>
            <a:r>
              <a:rPr lang="en-US" dirty="0">
                <a:cs typeface="Angsana New" pitchFamily="18" charset="-34"/>
              </a:rPr>
              <a:t>)  is true.</a:t>
            </a:r>
          </a:p>
          <a:p>
            <a:endParaRPr lang="en-US" dirty="0">
              <a:cs typeface="Angsana New" pitchFamily="18" charset="-34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cs typeface="Angsana New" pitchFamily="18" charset="-34"/>
              </a:rPr>
              <a:t> </a:t>
            </a:r>
            <a:r>
              <a:rPr lang="en-US" u="sng" dirty="0" smtClean="0">
                <a:cs typeface="Angsana New" pitchFamily="18" charset="-34"/>
              </a:rPr>
              <a:t>Induction </a:t>
            </a:r>
            <a:r>
              <a:rPr lang="en-US" u="sng" dirty="0">
                <a:cs typeface="Angsana New" pitchFamily="18" charset="-34"/>
              </a:rPr>
              <a:t>step</a:t>
            </a:r>
            <a:r>
              <a:rPr lang="en-US" dirty="0">
                <a:cs typeface="Angsana New" pitchFamily="18" charset="-34"/>
              </a:rPr>
              <a:t>:	</a:t>
            </a:r>
            <a:r>
              <a:rPr lang="en-US" dirty="0" smtClean="0">
                <a:cs typeface="Angsana New" pitchFamily="18" charset="-34"/>
              </a:rPr>
              <a:t>  If </a:t>
            </a:r>
            <a:r>
              <a:rPr lang="en-US" dirty="0">
                <a:cs typeface="Angsana New" pitchFamily="18" charset="-34"/>
              </a:rPr>
              <a:t>S(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) is true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, then S(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n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+1) is true.</a:t>
            </a:r>
            <a:r>
              <a:rPr lang="en-US" dirty="0">
                <a:cs typeface="Angsana New" pitchFamily="18" charset="-34"/>
              </a:rPr>
              <a:t> </a:t>
            </a:r>
          </a:p>
        </p:txBody>
      </p:sp>
      <p:pic>
        <p:nvPicPr>
          <p:cNvPr id="10" name="Picture 9" descr="falling-domin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1817" y="-4023"/>
            <a:ext cx="2652183" cy="3536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1028"/>
          <p:cNvSpPr txBox="1">
            <a:spLocks noChangeArrowheads="1"/>
          </p:cNvSpPr>
          <p:nvPr/>
        </p:nvSpPr>
        <p:spPr bwMode="auto">
          <a:xfrm>
            <a:off x="476295" y="68022"/>
            <a:ext cx="490551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2</a:t>
            </a:r>
            <a:r>
              <a:rPr lang="en-US" i="1" baseline="30000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&lt; 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!</a:t>
            </a:r>
            <a:endParaRPr lang="en-US" sz="2800" dirty="0" smtClean="0">
              <a:cs typeface="Angsana New" pitchFamily="18" charset="-34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every </a:t>
            </a:r>
            <a:r>
              <a:rPr lang="en-US" dirty="0">
                <a:cs typeface="Angsana New" pitchFamily="18" charset="-34"/>
              </a:rPr>
              <a:t>integer </a:t>
            </a:r>
            <a:r>
              <a:rPr lang="en-US" i="1" dirty="0">
                <a:cs typeface="Angsana New" pitchFamily="18" charset="-34"/>
              </a:rPr>
              <a:t>n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 4.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738" y="1815143"/>
            <a:ext cx="734874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Proof</a:t>
            </a:r>
          </a:p>
          <a:p>
            <a:pPr>
              <a:lnSpc>
                <a:spcPct val="150000"/>
              </a:lnSpc>
            </a:pPr>
            <a:r>
              <a:rPr lang="en-US" u="sng" dirty="0" smtClean="0"/>
              <a:t>Basis Step</a:t>
            </a:r>
            <a:r>
              <a:rPr lang="en-US" dirty="0" smtClean="0"/>
              <a:t>:	       </a:t>
            </a:r>
            <a:r>
              <a:rPr lang="en-US" u="sng" dirty="0" smtClean="0"/>
              <a:t>Induction Step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</a:t>
            </a:r>
            <a:r>
              <a:rPr lang="en-US" dirty="0" smtClean="0">
                <a:cs typeface="Angsana New" pitchFamily="18" charset="-34"/>
              </a:rPr>
              <a:t>S(  ) true?	       Assume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</a:t>
            </a:r>
            <a:r>
              <a:rPr lang="en-US" u="sng" dirty="0" smtClean="0">
                <a:cs typeface="Angsana New" pitchFamily="18" charset="-34"/>
              </a:rPr>
              <a:t>) is true 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induction hypothesis</a:t>
            </a:r>
            <a:r>
              <a:rPr lang="en-US" dirty="0" smtClean="0">
                <a:cs typeface="Angsana New" pitchFamily="18" charset="-34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		       We want to prove that </a:t>
            </a:r>
            <a:r>
              <a:rPr lang="en-US" u="sng" dirty="0" smtClean="0">
                <a:cs typeface="Angsana New" pitchFamily="18" charset="-34"/>
              </a:rPr>
              <a:t>S(</a:t>
            </a:r>
            <a:r>
              <a:rPr lang="en-US" i="1" u="sng" dirty="0" smtClean="0">
                <a:cs typeface="Angsana New" pitchFamily="18" charset="-34"/>
              </a:rPr>
              <a:t>n+</a:t>
            </a:r>
            <a:r>
              <a:rPr lang="en-US" u="sng" dirty="0" smtClean="0">
                <a:cs typeface="Angsana New" pitchFamily="18" charset="-34"/>
              </a:rPr>
              <a:t>1) is true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1583140" y="2074458"/>
            <a:ext cx="6810233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5400000">
            <a:off x="1187360" y="3643950"/>
            <a:ext cx="31389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14395" y="201658"/>
            <a:ext cx="484139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 smtClean="0">
                <a:cs typeface="Angsana New" pitchFamily="18" charset="-34"/>
              </a:rPr>
              <a:t>Let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denote:   2</a:t>
            </a:r>
            <a:r>
              <a:rPr lang="en-US" i="1" baseline="30000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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n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+10</a:t>
            </a:r>
            <a:endParaRPr lang="en-US" dirty="0" smtClean="0">
              <a:cs typeface="Angsana New" pitchFamily="18" charset="-34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cs typeface="Angsana New" pitchFamily="18" charset="-34"/>
              </a:rPr>
              <a:t>Show that S(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) is true for every integer </a:t>
            </a:r>
            <a:r>
              <a:rPr lang="en-US" i="1" dirty="0" smtClean="0">
                <a:cs typeface="Angsana New" pitchFamily="18" charset="-34"/>
              </a:rPr>
              <a:t>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 4.</a:t>
            </a:r>
            <a:endParaRPr lang="en-US" dirty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500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489</cp:revision>
  <cp:lastPrinted>1999-03-08T03:05:02Z</cp:lastPrinted>
  <dcterms:created xsi:type="dcterms:W3CDTF">1998-06-18T08:25:28Z</dcterms:created>
  <dcterms:modified xsi:type="dcterms:W3CDTF">2016-09-13T04:12:47Z</dcterms:modified>
</cp:coreProperties>
</file>