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9" r:id="rId3"/>
    <p:sldId id="258" r:id="rId4"/>
    <p:sldId id="265" r:id="rId5"/>
    <p:sldId id="375" r:id="rId6"/>
    <p:sldId id="259" r:id="rId7"/>
    <p:sldId id="322" r:id="rId8"/>
    <p:sldId id="257" r:id="rId9"/>
    <p:sldId id="387" r:id="rId10"/>
    <p:sldId id="260" r:id="rId11"/>
    <p:sldId id="261" r:id="rId12"/>
    <p:sldId id="372" r:id="rId13"/>
    <p:sldId id="386" r:id="rId14"/>
    <p:sldId id="262" r:id="rId15"/>
    <p:sldId id="370" r:id="rId16"/>
    <p:sldId id="371" r:id="rId17"/>
    <p:sldId id="267" r:id="rId18"/>
    <p:sldId id="263" r:id="rId19"/>
    <p:sldId id="264" r:id="rId20"/>
    <p:sldId id="373" r:id="rId21"/>
    <p:sldId id="271" r:id="rId22"/>
    <p:sldId id="272" r:id="rId23"/>
    <p:sldId id="385" r:id="rId24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DDDDDD"/>
    <a:srgbClr val="B2B2B2"/>
    <a:srgbClr val="777777"/>
    <a:srgbClr val="5F5F5F"/>
    <a:srgbClr val="C0C0C0"/>
    <a:srgbClr val="0000CC"/>
    <a:srgbClr val="0000FF"/>
    <a:srgbClr val="33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93851" autoAdjust="0"/>
  </p:normalViewPr>
  <p:slideViewPr>
    <p:cSldViewPr snapToGrid="0">
      <p:cViewPr>
        <p:scale>
          <a:sx n="90" d="100"/>
          <a:sy n="90" d="100"/>
        </p:scale>
        <p:origin x="-840" y="60"/>
      </p:cViewPr>
      <p:guideLst>
        <p:guide orient="horz" pos="568"/>
        <p:guide pos="5336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66" y="-78"/>
      </p:cViewPr>
      <p:guideLst>
        <p:guide orient="horz" pos="3110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42085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42085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97CF23B6-08EB-4CDA-B773-4F02E7233F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993"/>
            <a:ext cx="4984750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984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9984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9624E4A8-010C-4E9A-84AA-4646F8E4DF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243EB-9523-46C5-929F-D159224FE6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B8EFE-CCE3-4970-AA36-8B54D852E1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A260F-C659-4509-94D7-7CF90695CD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ACA9E-E3DF-4A68-9DF5-A0FED3F2D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E5F1C-2AE5-4EDB-B924-1AD924CD2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7B51A-3983-4972-BFFB-40346A20D1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773B3-E0CB-4504-8A13-238C50B428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A4ABF-0320-4477-9121-D3A3C6EC95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D2AA5-E888-4CCC-8244-10BCF1C012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30B26-BD88-49B4-B896-44359C6566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0A24B-DB80-4D64-8B54-6EEF7AA236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4972F2-571C-4D3D-B925-B37DB5ED66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378325" y="2719388"/>
            <a:ext cx="33970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Times New Roman" pitchFamily="18" charset="0"/>
              </a:rPr>
              <a:t>Sets, Relations, </a:t>
            </a:r>
          </a:p>
          <a:p>
            <a:pPr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Times New Roman" pitchFamily="18" charset="0"/>
              </a:rPr>
              <a:t>and Functions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-9525" y="0"/>
            <a:ext cx="2414588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2324100" y="1379538"/>
            <a:ext cx="1693863" cy="1716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1" y="1"/>
              </a:cxn>
              <a:cxn ang="0">
                <a:pos x="211" y="1572"/>
              </a:cxn>
              <a:cxn ang="0">
                <a:pos x="739" y="1572"/>
              </a:cxn>
            </a:cxnLst>
            <a:rect l="0" t="0" r="r" b="b"/>
            <a:pathLst>
              <a:path w="739" h="1572">
                <a:moveTo>
                  <a:pt x="0" y="0"/>
                </a:moveTo>
                <a:lnTo>
                  <a:pt x="211" y="1"/>
                </a:lnTo>
                <a:lnTo>
                  <a:pt x="211" y="1572"/>
                </a:lnTo>
                <a:lnTo>
                  <a:pt x="739" y="157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017963" y="2981325"/>
            <a:ext cx="20320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295525" y="1266825"/>
            <a:ext cx="212725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863" y="195263"/>
            <a:ext cx="2387600" cy="55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1. Logic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2. Proof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3. </a:t>
            </a:r>
            <a:r>
              <a:rPr lang="en-US" sz="1600" b="1" u="sng" dirty="0">
                <a:latin typeface="Arial Narrow" pitchFamily="34" charset="0"/>
                <a:cs typeface="Arial" pitchFamily="34" charset="0"/>
              </a:rPr>
              <a:t>Sets, Relations, and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</a:t>
            </a:r>
            <a:r>
              <a:rPr lang="en-US" sz="1600" b="1" u="sng" dirty="0">
                <a:latin typeface="Arial Narrow" pitchFamily="34" charset="0"/>
                <a:cs typeface="Arial" pitchFamily="34" charset="0"/>
              </a:rPr>
              <a:t>Functions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4. Algorithms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5. Counting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6. Recurrence Relations 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7. Graphs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8. Finite-State Automata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and Turing Machines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Appendix: </a:t>
            </a:r>
          </a:p>
          <a:p>
            <a:pPr marL="533400" indent="-533400"/>
            <a:r>
              <a:rPr lang="en-US" sz="1600" b="1" dirty="0" smtClean="0">
                <a:latin typeface="Arial Narrow" pitchFamily="34" charset="0"/>
                <a:cs typeface="Arial" pitchFamily="34" charset="0"/>
              </a:rPr>
              <a:t>Self-Test Homework</a:t>
            </a:r>
          </a:p>
          <a:p>
            <a:pPr marL="533400" indent="-533400"/>
            <a:r>
              <a:rPr lang="en-US" sz="1600" b="1" smtClean="0">
                <a:latin typeface="Arial Narrow" pitchFamily="34" charset="0"/>
                <a:cs typeface="Arial" pitchFamily="34" charset="0"/>
              </a:rPr>
              <a:t>Solutions to Homework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30200" y="0"/>
            <a:ext cx="4956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Prove that if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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 </a:t>
            </a:r>
            <a:r>
              <a:rPr lang="en-US" sz="2000" i="1">
                <a:sym typeface="Symbol" pitchFamily="18" charset="2"/>
              </a:rPr>
              <a:t>Z</a:t>
            </a:r>
            <a:r>
              <a:rPr lang="en-US" sz="2000">
                <a:sym typeface="Symbol" pitchFamily="18" charset="2"/>
              </a:rPr>
              <a:t>, then</a:t>
            </a:r>
            <a:r>
              <a:rPr lang="en-US" sz="2000" i="1">
                <a:sym typeface="Symbol" pitchFamily="18" charset="2"/>
              </a:rPr>
              <a:t> X</a:t>
            </a:r>
            <a:r>
              <a:rPr lang="en-US" sz="2000">
                <a:sym typeface="Symbol" pitchFamily="18" charset="2"/>
              </a:rPr>
              <a:t>  Z.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74638" y="3297238"/>
            <a:ext cx="5260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 and </a:t>
            </a:r>
            <a:r>
              <a:rPr lang="en-US" sz="2000" i="1"/>
              <a:t>Y</a:t>
            </a:r>
            <a:r>
              <a:rPr lang="en-US" sz="2000"/>
              <a:t> be finite sets.</a:t>
            </a:r>
          </a:p>
          <a:p>
            <a:pPr lvl="1"/>
            <a:r>
              <a:rPr lang="en-US" sz="2000"/>
              <a:t>Show that if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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and  |</a:t>
            </a:r>
            <a:r>
              <a:rPr lang="en-US" sz="2000" i="1">
                <a:sym typeface="Symbol" pitchFamily="18" charset="2"/>
              </a:rPr>
              <a:t>X </a:t>
            </a:r>
            <a:r>
              <a:rPr lang="en-US" sz="2000">
                <a:sym typeface="Symbol" pitchFamily="18" charset="2"/>
              </a:rPr>
              <a:t>| = |</a:t>
            </a:r>
            <a:r>
              <a:rPr lang="en-US" sz="2000" i="1">
                <a:sym typeface="Symbol" pitchFamily="18" charset="2"/>
              </a:rPr>
              <a:t>Y </a:t>
            </a:r>
            <a:r>
              <a:rPr lang="en-US" sz="2000">
                <a:sym typeface="Symbol" pitchFamily="18" charset="2"/>
              </a:rPr>
              <a:t>|, then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=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90513" y="239713"/>
            <a:ext cx="1989137" cy="5508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79438" y="271463"/>
            <a:ext cx="8000908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/>
              <a:t>Powerset</a:t>
            </a:r>
            <a:endParaRPr lang="en-US" b="1" dirty="0"/>
          </a:p>
          <a:p>
            <a:endParaRPr lang="en-US" sz="18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D</a:t>
            </a:r>
            <a:r>
              <a:rPr lang="en-US" sz="1600" dirty="0">
                <a:sym typeface="Symbol" pitchFamily="18" charset="2"/>
              </a:rPr>
              <a:t>EFINITION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/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power set</a:t>
            </a:r>
            <a:r>
              <a:rPr lang="en-US" sz="2000" dirty="0"/>
              <a:t> of a set </a:t>
            </a:r>
            <a:r>
              <a:rPr lang="en-US" sz="2000" i="1" dirty="0"/>
              <a:t>X</a:t>
            </a:r>
            <a:r>
              <a:rPr lang="en-US" sz="2000" dirty="0"/>
              <a:t>, denoted by </a:t>
            </a:r>
            <a:r>
              <a:rPr lang="en-US" sz="2000" b="1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r>
              <a:rPr lang="en-US" sz="2000" dirty="0">
                <a:sym typeface="Symbol" pitchFamily="18" charset="2"/>
              </a:rPr>
              <a:t>, is defined by</a:t>
            </a:r>
          </a:p>
          <a:p>
            <a:pPr lvl="2"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  <a:p>
            <a:pPr lvl="2"/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) = {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 |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  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}.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endParaRPr lang="en-US" sz="2000" dirty="0">
              <a:sym typeface="Symbol" pitchFamily="18" charset="2"/>
            </a:endParaRPr>
          </a:p>
          <a:p>
            <a:endParaRPr lang="en-US" sz="2000" dirty="0">
              <a:sym typeface="Symbol" pitchFamily="18" charset="2"/>
            </a:endParaRPr>
          </a:p>
          <a:p>
            <a:endParaRPr lang="en-US" sz="20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E</a:t>
            </a:r>
            <a:r>
              <a:rPr lang="en-US" sz="1600" dirty="0">
                <a:sym typeface="Symbol" pitchFamily="18" charset="2"/>
              </a:rPr>
              <a:t>XAMPLE</a:t>
            </a:r>
            <a:endParaRPr lang="en-US" sz="2000" dirty="0">
              <a:sym typeface="Symbol" pitchFamily="18" charset="2"/>
            </a:endParaRP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2">
              <a:lnSpc>
                <a:spcPct val="70000"/>
              </a:lnSpc>
            </a:pPr>
            <a:r>
              <a:rPr lang="en-US" sz="2000" dirty="0">
                <a:sym typeface="Symbol" pitchFamily="18" charset="2"/>
              </a:rPr>
              <a:t>If 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= {a</a:t>
            </a:r>
            <a:r>
              <a:rPr lang="en-US" sz="2000" dirty="0" smtClean="0">
                <a:sym typeface="Symbol" pitchFamily="18" charset="2"/>
              </a:rPr>
              <a:t>, b, c</a:t>
            </a:r>
            <a:r>
              <a:rPr lang="en-US" sz="2000" dirty="0">
                <a:sym typeface="Symbol" pitchFamily="18" charset="2"/>
              </a:rPr>
              <a:t>}, then</a:t>
            </a:r>
          </a:p>
          <a:p>
            <a:pPr lvl="2">
              <a:lnSpc>
                <a:spcPct val="190000"/>
              </a:lnSpc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) = {, {a}, {b}, {c}, {a, b}, {a, c}, {b, c}, {a, b, c}}.</a:t>
            </a:r>
          </a:p>
          <a:p>
            <a:pPr lvl="1">
              <a:lnSpc>
                <a:spcPct val="170000"/>
              </a:lnSpc>
            </a:pPr>
            <a:endParaRPr lang="en-US" sz="2000" dirty="0">
              <a:sym typeface="Symbol" pitchFamily="18" charset="2"/>
            </a:endParaRPr>
          </a:p>
          <a:p>
            <a:pPr lvl="1">
              <a:lnSpc>
                <a:spcPct val="170000"/>
              </a:lnSpc>
            </a:pPr>
            <a:r>
              <a:rPr lang="en-US" sz="2000" dirty="0">
                <a:sym typeface="Symbol" pitchFamily="18" charset="2"/>
              </a:rPr>
              <a:t>T</a:t>
            </a:r>
            <a:r>
              <a:rPr lang="en-US" sz="1600" dirty="0">
                <a:sym typeface="Symbol" pitchFamily="18" charset="2"/>
              </a:rPr>
              <a:t>HEOREM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 lvl="1">
              <a:lnSpc>
                <a:spcPct val="170000"/>
              </a:lnSpc>
            </a:pPr>
            <a:r>
              <a:rPr lang="en-US" sz="2000" dirty="0">
                <a:sym typeface="Symbol" pitchFamily="18" charset="2"/>
              </a:rPr>
              <a:t>	If  |</a:t>
            </a:r>
            <a:r>
              <a:rPr lang="en-US" sz="2000" i="1" dirty="0">
                <a:sym typeface="Symbol" pitchFamily="18" charset="2"/>
              </a:rPr>
              <a:t>X </a:t>
            </a:r>
            <a:r>
              <a:rPr lang="en-US" sz="2000" dirty="0">
                <a:sym typeface="Symbol" pitchFamily="18" charset="2"/>
              </a:rPr>
              <a:t>| =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, then |</a:t>
            </a:r>
            <a:r>
              <a:rPr lang="en-US" sz="2000" b="1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)| = 2</a:t>
            </a:r>
            <a:r>
              <a:rPr lang="en-US" sz="2000" i="1" baseline="30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00163" y="1433513"/>
            <a:ext cx="634365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08113" y="6111875"/>
            <a:ext cx="3321050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7173" name="Freeform 5"/>
          <p:cNvSpPr>
            <a:spLocks/>
          </p:cNvSpPr>
          <p:nvPr/>
        </p:nvSpPr>
        <p:spPr bwMode="auto">
          <a:xfrm>
            <a:off x="2801938" y="2586038"/>
            <a:ext cx="871537" cy="579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311"/>
              </a:cxn>
              <a:cxn ang="0">
                <a:pos x="549" y="311"/>
              </a:cxn>
            </a:cxnLst>
            <a:rect l="0" t="0" r="r" b="b"/>
            <a:pathLst>
              <a:path w="549" h="311">
                <a:moveTo>
                  <a:pt x="0" y="0"/>
                </a:moveTo>
                <a:lnTo>
                  <a:pt x="119" y="311"/>
                </a:lnTo>
                <a:lnTo>
                  <a:pt x="549" y="311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713163" y="2944813"/>
            <a:ext cx="4757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That is, </a:t>
            </a:r>
            <a:r>
              <a:rPr lang="en-US" sz="2000" b="1" i="1">
                <a:sym typeface="Symbol" pitchFamily="18" charset="2"/>
              </a:rPr>
              <a:t>P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) </a:t>
            </a:r>
            <a:r>
              <a:rPr lang="en-US" sz="2000">
                <a:latin typeface="Arial" pitchFamily="34" charset="0"/>
                <a:cs typeface="Arial" pitchFamily="34" charset="0"/>
              </a:rPr>
              <a:t>is the set of all subsets of</a:t>
            </a:r>
            <a:r>
              <a:rPr lang="en-US" sz="2000" i="1"/>
              <a:t> X.</a:t>
            </a:r>
            <a:endParaRPr lang="th-TH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0" y="28854"/>
            <a:ext cx="9431079" cy="688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E</a:t>
            </a:r>
            <a:r>
              <a:rPr lang="en-US" sz="1600" dirty="0">
                <a:sym typeface="Symbol" pitchFamily="18" charset="2"/>
              </a:rPr>
              <a:t>XAMPLE</a:t>
            </a:r>
          </a:p>
          <a:p>
            <a:pPr lvl="1">
              <a:lnSpc>
                <a:spcPct val="16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   </a:t>
            </a:r>
            <a:r>
              <a:rPr lang="en-US" sz="2000" dirty="0" smtClean="0">
                <a:sym typeface="Symbol" pitchFamily="18" charset="2"/>
              </a:rPr>
              <a:t>Suppose </a:t>
            </a:r>
            <a:r>
              <a:rPr lang="en-US" sz="2000" dirty="0">
                <a:sym typeface="Symbol" pitchFamily="18" charset="2"/>
              </a:rPr>
              <a:t>that 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= {a, {b</a:t>
            </a:r>
            <a:r>
              <a:rPr lang="en-US" sz="2000" dirty="0" smtClean="0">
                <a:sym typeface="Symbol" pitchFamily="18" charset="2"/>
              </a:rPr>
              <a:t>, c</a:t>
            </a:r>
            <a:r>
              <a:rPr lang="en-US" sz="2000" dirty="0">
                <a:sym typeface="Symbol" pitchFamily="18" charset="2"/>
              </a:rPr>
              <a:t>}}.</a:t>
            </a:r>
            <a:r>
              <a:rPr lang="th-TH" sz="2000" dirty="0">
                <a:sym typeface="Symbol" pitchFamily="18" charset="2"/>
              </a:rPr>
              <a:t>    </a:t>
            </a:r>
            <a:endParaRPr lang="en-US" sz="2000" dirty="0">
              <a:sym typeface="Symbol" pitchFamily="18" charset="2"/>
            </a:endParaRPr>
          </a:p>
          <a:p>
            <a:pPr lvl="1">
              <a:lnSpc>
                <a:spcPct val="16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   </a:t>
            </a:r>
            <a:r>
              <a:rPr lang="en-US" sz="2000" dirty="0" smtClean="0">
                <a:sym typeface="Symbol" pitchFamily="18" charset="2"/>
              </a:rPr>
              <a:t>What </a:t>
            </a:r>
            <a:r>
              <a:rPr lang="en-US" sz="2000" dirty="0">
                <a:sym typeface="Symbol" pitchFamily="18" charset="2"/>
              </a:rPr>
              <a:t>is </a:t>
            </a:r>
            <a:r>
              <a:rPr lang="en-US" sz="2000" b="1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) ?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>
                <a:sym typeface="Symbol" pitchFamily="18" charset="2"/>
              </a:rPr>
              <a:t>	        Answer: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{</a:t>
            </a:r>
            <a:r>
              <a:rPr lang="en-US" sz="1800" dirty="0" smtClean="0">
                <a:sym typeface="Symbol" pitchFamily="18" charset="2"/>
              </a:rPr>
              <a:t>  </a:t>
            </a:r>
            <a:r>
              <a:rPr lang="en-US" sz="1800" dirty="0" smtClean="0">
                <a:sym typeface="Symbol"/>
              </a:rPr>
              <a:t>,  {a},  {{b, c}},  </a:t>
            </a:r>
            <a:r>
              <a:rPr lang="en-US" sz="1800" dirty="0" smtClean="0">
                <a:sym typeface="Symbol" pitchFamily="18" charset="2"/>
              </a:rPr>
              <a:t>{</a:t>
            </a:r>
            <a:r>
              <a:rPr lang="en-US" sz="1800" dirty="0" smtClean="0">
                <a:sym typeface="Symbol" pitchFamily="18" charset="2"/>
              </a:rPr>
              <a:t>a, {b, c</a:t>
            </a:r>
            <a:r>
              <a:rPr lang="en-US" sz="1800" dirty="0" smtClean="0">
                <a:sym typeface="Symbol" pitchFamily="18" charset="2"/>
              </a:rPr>
              <a:t>}}  </a:t>
            </a:r>
            <a:r>
              <a:rPr lang="en-US" sz="1800" b="1" dirty="0" smtClean="0">
                <a:sym typeface="Symbol" pitchFamily="18" charset="2"/>
              </a:rPr>
              <a:t>}</a:t>
            </a:r>
            <a:endParaRPr lang="en-US" sz="2000" b="1" dirty="0">
              <a:sym typeface="Symbol" pitchFamily="18" charset="2"/>
            </a:endParaRPr>
          </a:p>
          <a:p>
            <a:pPr lvl="1">
              <a:spcBef>
                <a:spcPct val="50000"/>
              </a:spcBef>
            </a:pPr>
            <a:r>
              <a:rPr lang="en-US" sz="2000" dirty="0" smtClean="0">
                <a:sym typeface="Symbol" pitchFamily="18" charset="2"/>
              </a:rPr>
              <a:t>                       </a:t>
            </a:r>
            <a:endParaRPr lang="en-US" sz="2000" dirty="0">
              <a:sym typeface="Symbol" pitchFamily="18" charset="2"/>
            </a:endParaRPr>
          </a:p>
          <a:p>
            <a:pPr lvl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   </a:t>
            </a:r>
            <a:r>
              <a:rPr lang="en-US" sz="2000" dirty="0" smtClean="0">
                <a:sym typeface="Symbol" pitchFamily="18" charset="2"/>
              </a:rPr>
              <a:t>What </a:t>
            </a:r>
            <a:r>
              <a:rPr lang="en-US" sz="2000" dirty="0">
                <a:sym typeface="Symbol" pitchFamily="18" charset="2"/>
              </a:rPr>
              <a:t>is </a:t>
            </a:r>
            <a:r>
              <a:rPr lang="en-US" sz="2000" b="1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b="1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)) </a:t>
            </a:r>
            <a:r>
              <a:rPr lang="en-US" sz="2000" dirty="0" smtClean="0">
                <a:sym typeface="Symbol" pitchFamily="18" charset="2"/>
              </a:rPr>
              <a:t>?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     Answer:</a:t>
            </a:r>
          </a:p>
          <a:p>
            <a:pPr lvl="1">
              <a:lnSpc>
                <a:spcPts val="1700"/>
              </a:lnSpc>
              <a:spcBef>
                <a:spcPct val="50000"/>
              </a:spcBef>
            </a:pP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	 </a:t>
            </a:r>
            <a:r>
              <a:rPr lang="en-US" sz="2000" b="1" dirty="0" smtClean="0">
                <a:sym typeface="Symbol" pitchFamily="18" charset="2"/>
              </a:rPr>
              <a:t>{</a:t>
            </a:r>
            <a:r>
              <a:rPr lang="en-US" sz="1800" dirty="0" smtClean="0">
                <a:sym typeface="Symbol" pitchFamily="18" charset="2"/>
              </a:rPr>
              <a:t>  </a:t>
            </a:r>
            <a:r>
              <a:rPr lang="en-US" sz="1800" dirty="0" smtClean="0">
                <a:sym typeface="Symbol"/>
              </a:rPr>
              <a:t></a:t>
            </a:r>
            <a:r>
              <a:rPr lang="en-US" sz="1800" dirty="0" smtClean="0">
                <a:sym typeface="Symbol"/>
              </a:rPr>
              <a:t>, 	</a:t>
            </a:r>
            <a:r>
              <a:rPr lang="en-US" sz="1800" dirty="0" smtClean="0">
                <a:sym typeface="Symbol"/>
              </a:rPr>
              <a:t>	       {},     	       	{{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dirty="0" smtClean="0">
                <a:sym typeface="Symbol"/>
              </a:rPr>
              <a:t>}},     	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   </a:t>
            </a:r>
          </a:p>
          <a:p>
            <a:pPr lvl="1">
              <a:lnSpc>
                <a:spcPts val="1700"/>
              </a:lnSpc>
              <a:spcBef>
                <a:spcPct val="50000"/>
              </a:spcBef>
            </a:pPr>
            <a:r>
              <a:rPr lang="en-US" sz="1800" dirty="0" smtClean="0">
                <a:sym typeface="Symbol"/>
              </a:rPr>
              <a:t>	</a:t>
            </a:r>
            <a:r>
              <a:rPr lang="en-US" sz="1800" dirty="0" smtClean="0">
                <a:sym typeface="Symbol"/>
              </a:rPr>
              <a:t>	    {{{</a:t>
            </a:r>
            <a:r>
              <a:rPr lang="en-US" sz="1800" dirty="0" smtClean="0">
                <a:sym typeface="Symbol"/>
              </a:rPr>
              <a:t>b, c</a:t>
            </a:r>
            <a:r>
              <a:rPr lang="en-US" sz="1800" dirty="0" smtClean="0">
                <a:sym typeface="Symbol"/>
              </a:rPr>
              <a:t>}}},     	       {</a:t>
            </a:r>
            <a:r>
              <a:rPr lang="en-US" sz="1800" dirty="0" smtClean="0">
                <a:sym typeface="Symbol" pitchFamily="18" charset="2"/>
              </a:rPr>
              <a:t>{</a:t>
            </a:r>
            <a:r>
              <a:rPr lang="en-US" sz="1800" dirty="0" smtClean="0">
                <a:sym typeface="Symbol" pitchFamily="18" charset="2"/>
              </a:rPr>
              <a:t>a, {b, c</a:t>
            </a:r>
            <a:r>
              <a:rPr lang="en-US" sz="1800" dirty="0" smtClean="0">
                <a:sym typeface="Symbol" pitchFamily="18" charset="2"/>
              </a:rPr>
              <a:t>}}},</a:t>
            </a:r>
          </a:p>
          <a:p>
            <a:pPr lvl="1">
              <a:lnSpc>
                <a:spcPts val="1700"/>
              </a:lnSpc>
              <a:spcBef>
                <a:spcPct val="50000"/>
              </a:spcBef>
            </a:pP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dirty="0" smtClean="0">
                <a:sym typeface="Symbol" pitchFamily="18" charset="2"/>
              </a:rPr>
              <a:t>	    {</a:t>
            </a:r>
            <a:r>
              <a:rPr lang="en-US" sz="1800" dirty="0" smtClean="0">
                <a:sym typeface="Symbol"/>
              </a:rPr>
              <a:t> </a:t>
            </a:r>
            <a:r>
              <a:rPr lang="en-US" sz="1800" dirty="0" smtClean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{a</a:t>
            </a:r>
            <a:r>
              <a:rPr lang="en-US" sz="1800" dirty="0" smtClean="0">
                <a:sym typeface="Symbol"/>
              </a:rPr>
              <a:t>}},	       {, </a:t>
            </a:r>
            <a:r>
              <a:rPr lang="en-US" sz="1800" dirty="0" smtClean="0">
                <a:sym typeface="Symbol"/>
              </a:rPr>
              <a:t>{{b, c</a:t>
            </a:r>
            <a:r>
              <a:rPr lang="en-US" sz="1800" dirty="0" smtClean="0">
                <a:sym typeface="Symbol"/>
              </a:rPr>
              <a:t>}}},		{</a:t>
            </a:r>
            <a:r>
              <a:rPr lang="en-US" sz="1800" dirty="0" smtClean="0">
                <a:sym typeface="Symbol"/>
              </a:rPr>
              <a:t>, </a:t>
            </a:r>
            <a:r>
              <a:rPr lang="en-US" sz="1800" dirty="0" smtClean="0">
                <a:sym typeface="Symbol" pitchFamily="18" charset="2"/>
              </a:rPr>
              <a:t>{a, {b, c</a:t>
            </a:r>
            <a:r>
              <a:rPr lang="en-US" sz="1800" dirty="0" smtClean="0">
                <a:sym typeface="Symbol" pitchFamily="18" charset="2"/>
              </a:rPr>
              <a:t>}}</a:t>
            </a:r>
            <a:r>
              <a:rPr lang="en-US" sz="1800" dirty="0" smtClean="0">
                <a:sym typeface="Symbol"/>
              </a:rPr>
              <a:t>}</a:t>
            </a:r>
            <a:r>
              <a:rPr lang="en-US" sz="1800" dirty="0" smtClean="0">
                <a:sym typeface="Symbol"/>
              </a:rPr>
              <a:t>,   </a:t>
            </a:r>
          </a:p>
          <a:p>
            <a:pPr lvl="1">
              <a:lnSpc>
                <a:spcPts val="1700"/>
              </a:lnSpc>
              <a:spcBef>
                <a:spcPct val="50000"/>
              </a:spcBef>
            </a:pPr>
            <a:r>
              <a:rPr lang="en-US" sz="1800" dirty="0" smtClean="0">
                <a:sym typeface="Symbol" pitchFamily="18" charset="2"/>
              </a:rPr>
              <a:t>	 	    {</a:t>
            </a:r>
            <a:r>
              <a:rPr lang="en-US" sz="1800" dirty="0" smtClean="0">
                <a:sym typeface="Symbol"/>
              </a:rPr>
              <a:t>{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dirty="0" smtClean="0">
                <a:sym typeface="Symbol"/>
              </a:rPr>
              <a:t>}, </a:t>
            </a:r>
            <a:r>
              <a:rPr lang="en-US" sz="1800" dirty="0" smtClean="0">
                <a:sym typeface="Symbol"/>
              </a:rPr>
              <a:t>{{b, c}}</a:t>
            </a:r>
            <a:r>
              <a:rPr lang="en-US" sz="1800" dirty="0" smtClean="0">
                <a:sym typeface="Symbol" pitchFamily="18" charset="2"/>
              </a:rPr>
              <a:t>},         {</a:t>
            </a:r>
            <a:r>
              <a:rPr lang="en-US" sz="1800" dirty="0" smtClean="0">
                <a:sym typeface="Symbol"/>
              </a:rPr>
              <a:t>{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dirty="0" smtClean="0">
                <a:sym typeface="Symbol"/>
              </a:rPr>
              <a:t>}, </a:t>
            </a:r>
            <a:r>
              <a:rPr lang="en-US" sz="1800" dirty="0" smtClean="0">
                <a:sym typeface="Symbol" pitchFamily="18" charset="2"/>
              </a:rPr>
              <a:t>{a, {b, c</a:t>
            </a:r>
            <a:r>
              <a:rPr lang="en-US" sz="1800" dirty="0" smtClean="0">
                <a:sym typeface="Symbol" pitchFamily="18" charset="2"/>
              </a:rPr>
              <a:t>}}},	{</a:t>
            </a:r>
            <a:r>
              <a:rPr lang="en-US" sz="1800" dirty="0" smtClean="0">
                <a:sym typeface="Symbol"/>
              </a:rPr>
              <a:t>{{</a:t>
            </a:r>
            <a:r>
              <a:rPr lang="en-US" sz="1800" dirty="0" smtClean="0">
                <a:sym typeface="Symbol"/>
              </a:rPr>
              <a:t>b, c}}</a:t>
            </a:r>
            <a:r>
              <a:rPr lang="en-US" sz="1800" dirty="0" smtClean="0">
                <a:sym typeface="Symbol" pitchFamily="18" charset="2"/>
              </a:rPr>
              <a:t>, </a:t>
            </a:r>
            <a:r>
              <a:rPr lang="en-US" sz="1800" dirty="0" smtClean="0">
                <a:sym typeface="Symbol" pitchFamily="18" charset="2"/>
              </a:rPr>
              <a:t>{a, {b, c</a:t>
            </a:r>
            <a:r>
              <a:rPr lang="en-US" sz="1800" dirty="0" smtClean="0">
                <a:sym typeface="Symbol" pitchFamily="18" charset="2"/>
              </a:rPr>
              <a:t>}}},</a:t>
            </a:r>
          </a:p>
          <a:p>
            <a:pPr lvl="1">
              <a:lnSpc>
                <a:spcPts val="1700"/>
              </a:lnSpc>
              <a:spcBef>
                <a:spcPct val="50000"/>
              </a:spcBef>
            </a:pP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dirty="0" smtClean="0">
                <a:sym typeface="Symbol" pitchFamily="18" charset="2"/>
              </a:rPr>
              <a:t>	    </a:t>
            </a:r>
            <a:r>
              <a:rPr lang="en-US" sz="1800" dirty="0" smtClean="0">
                <a:sym typeface="Symbol"/>
              </a:rPr>
              <a:t>{{</a:t>
            </a:r>
            <a:r>
              <a:rPr lang="en-US" sz="1800" dirty="0" smtClean="0">
                <a:sym typeface="Symbol"/>
              </a:rPr>
              <a:t>a}, {{b, c}}, </a:t>
            </a:r>
            <a:r>
              <a:rPr lang="en-US" sz="1800" dirty="0" smtClean="0">
                <a:sym typeface="Symbol" pitchFamily="18" charset="2"/>
              </a:rPr>
              <a:t>{a, {b, c</a:t>
            </a:r>
            <a:r>
              <a:rPr lang="en-US" sz="1800" dirty="0" smtClean="0">
                <a:sym typeface="Symbol" pitchFamily="18" charset="2"/>
              </a:rPr>
              <a:t>}}},   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        		{</a:t>
            </a:r>
            <a:r>
              <a:rPr lang="en-US" sz="1800" dirty="0" smtClean="0">
                <a:sym typeface="Symbol"/>
              </a:rPr>
              <a:t>, </a:t>
            </a:r>
            <a:r>
              <a:rPr lang="en-US" sz="1800" dirty="0" smtClean="0">
                <a:sym typeface="Symbol"/>
              </a:rPr>
              <a:t>{{</a:t>
            </a:r>
            <a:r>
              <a:rPr lang="en-US" sz="1800" dirty="0" smtClean="0">
                <a:sym typeface="Symbol"/>
              </a:rPr>
              <a:t>b, c}}, </a:t>
            </a:r>
            <a:r>
              <a:rPr lang="en-US" sz="1800" dirty="0" smtClean="0">
                <a:sym typeface="Symbol" pitchFamily="18" charset="2"/>
              </a:rPr>
              <a:t>{a, {b, c}}}</a:t>
            </a:r>
            <a:r>
              <a:rPr lang="en-US" sz="1800" dirty="0" smtClean="0">
                <a:sym typeface="Symbol" pitchFamily="18" charset="2"/>
              </a:rPr>
              <a:t>,</a:t>
            </a:r>
          </a:p>
          <a:p>
            <a:pPr lvl="1">
              <a:lnSpc>
                <a:spcPts val="1700"/>
              </a:lnSpc>
              <a:spcBef>
                <a:spcPct val="50000"/>
              </a:spcBef>
            </a:pP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dirty="0" smtClean="0">
                <a:sym typeface="Symbol" pitchFamily="18" charset="2"/>
              </a:rPr>
              <a:t>	    {</a:t>
            </a:r>
            <a:r>
              <a:rPr lang="en-US" sz="1800" dirty="0" smtClean="0">
                <a:sym typeface="Symbol"/>
              </a:rPr>
              <a:t>, {a</a:t>
            </a:r>
            <a:r>
              <a:rPr lang="en-US" sz="1800" dirty="0" smtClean="0">
                <a:sym typeface="Symbol"/>
              </a:rPr>
              <a:t>}, </a:t>
            </a:r>
            <a:r>
              <a:rPr lang="en-US" sz="1800" dirty="0" smtClean="0">
                <a:sym typeface="Symbol" pitchFamily="18" charset="2"/>
              </a:rPr>
              <a:t>{a, {b, c}}}</a:t>
            </a:r>
            <a:r>
              <a:rPr lang="en-US" sz="1800" dirty="0" smtClean="0">
                <a:sym typeface="Symbol" pitchFamily="18" charset="2"/>
              </a:rPr>
              <a:t>,   		      	{</a:t>
            </a:r>
            <a:r>
              <a:rPr lang="en-US" sz="1800" dirty="0" smtClean="0">
                <a:sym typeface="Symbol"/>
              </a:rPr>
              <a:t>, {a}, {{b, c</a:t>
            </a:r>
            <a:r>
              <a:rPr lang="en-US" sz="1800" dirty="0" smtClean="0">
                <a:sym typeface="Symbol"/>
              </a:rPr>
              <a:t>}}</a:t>
            </a:r>
            <a:r>
              <a:rPr lang="en-US" sz="1800" dirty="0" smtClean="0">
                <a:sym typeface="Symbol" pitchFamily="18" charset="2"/>
              </a:rPr>
              <a:t>},</a:t>
            </a:r>
          </a:p>
          <a:p>
            <a:pPr lvl="1">
              <a:lnSpc>
                <a:spcPts val="1700"/>
              </a:lnSpc>
              <a:spcBef>
                <a:spcPct val="50000"/>
              </a:spcBef>
            </a:pPr>
            <a:r>
              <a:rPr lang="en-US" sz="1800" dirty="0" smtClean="0">
                <a:sym typeface="Symbol" pitchFamily="18" charset="2"/>
              </a:rPr>
              <a:t>		    {</a:t>
            </a:r>
            <a:r>
              <a:rPr lang="en-US" sz="1800" dirty="0" smtClean="0">
                <a:sym typeface="Symbol"/>
              </a:rPr>
              <a:t></a:t>
            </a:r>
            <a:r>
              <a:rPr lang="en-US" sz="1800" dirty="0" smtClean="0">
                <a:sym typeface="Symbol"/>
              </a:rPr>
              <a:t>, {a}, {{b, c}}, </a:t>
            </a:r>
            <a:r>
              <a:rPr lang="en-US" sz="1800" dirty="0" smtClean="0">
                <a:sym typeface="Symbol" pitchFamily="18" charset="2"/>
              </a:rPr>
              <a:t>{a, {b, c</a:t>
            </a:r>
            <a:r>
              <a:rPr lang="en-US" sz="1800" dirty="0" smtClean="0">
                <a:sym typeface="Symbol" pitchFamily="18" charset="2"/>
              </a:rPr>
              <a:t>}}}    </a:t>
            </a:r>
          </a:p>
          <a:p>
            <a:pPr lvl="1">
              <a:lnSpc>
                <a:spcPts val="1700"/>
              </a:lnSpc>
              <a:spcBef>
                <a:spcPct val="50000"/>
              </a:spcBef>
            </a:pPr>
            <a:r>
              <a:rPr lang="en-US" sz="1800" b="1" dirty="0" smtClean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	 </a:t>
            </a:r>
            <a:r>
              <a:rPr lang="en-US" sz="2000" b="1" dirty="0" smtClean="0">
                <a:sym typeface="Symbol" pitchFamily="18" charset="2"/>
              </a:rPr>
              <a:t>}</a:t>
            </a:r>
            <a:endParaRPr lang="en-US" sz="1800" b="1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4232" y="422275"/>
            <a:ext cx="679291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sz="2000" dirty="0" smtClean="0">
                <a:sym typeface="Symbol" pitchFamily="18" charset="2"/>
              </a:rPr>
              <a:t>E</a:t>
            </a:r>
            <a:r>
              <a:rPr lang="en-US" sz="1600" dirty="0" smtClean="0">
                <a:sym typeface="Symbol" pitchFamily="18" charset="2"/>
              </a:rPr>
              <a:t>XERCISE</a:t>
            </a:r>
            <a:endParaRPr lang="en-US" sz="1600" dirty="0">
              <a:sym typeface="Symbol" pitchFamily="18" charset="2"/>
            </a:endParaRPr>
          </a:p>
          <a:p>
            <a:pPr lvl="1">
              <a:lnSpc>
                <a:spcPct val="20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What </a:t>
            </a:r>
            <a:r>
              <a:rPr lang="en-US" sz="2000" dirty="0">
                <a:sym typeface="Symbol" pitchFamily="18" charset="2"/>
              </a:rPr>
              <a:t>is </a:t>
            </a:r>
            <a:r>
              <a:rPr lang="en-US" sz="2000" b="1" i="1" dirty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dirty="0" smtClean="0">
                <a:sym typeface="Symbol"/>
              </a:rPr>
              <a:t></a:t>
            </a:r>
            <a:r>
              <a:rPr lang="en-US" sz="2000" dirty="0" smtClean="0">
                <a:sym typeface="Symbol" pitchFamily="18" charset="2"/>
              </a:rPr>
              <a:t>) </a:t>
            </a:r>
            <a:r>
              <a:rPr lang="en-US" sz="2000" dirty="0">
                <a:sym typeface="Symbol" pitchFamily="18" charset="2"/>
              </a:rPr>
              <a:t>?</a:t>
            </a:r>
          </a:p>
          <a:p>
            <a:pPr lvl="1">
              <a:lnSpc>
                <a:spcPct val="200000"/>
              </a:lnSpc>
              <a:spcBef>
                <a:spcPct val="50000"/>
              </a:spcBef>
            </a:pPr>
            <a:endParaRPr lang="en-US" sz="2000" dirty="0">
              <a:sym typeface="Symbol" pitchFamily="18" charset="2"/>
            </a:endParaRPr>
          </a:p>
          <a:p>
            <a:pPr lvl="1">
              <a:lnSpc>
                <a:spcPct val="20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	What is </a:t>
            </a:r>
            <a:r>
              <a:rPr lang="en-US" sz="2000" b="1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b="1" i="1" dirty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dirty="0" smtClean="0">
                <a:sym typeface="Symbol"/>
              </a:rPr>
              <a:t></a:t>
            </a:r>
            <a:r>
              <a:rPr lang="en-US" sz="2000" dirty="0" smtClean="0">
                <a:sym typeface="Symbol" pitchFamily="18" charset="2"/>
              </a:rPr>
              <a:t>)) ?</a:t>
            </a:r>
          </a:p>
          <a:p>
            <a:pPr lvl="1">
              <a:lnSpc>
                <a:spcPct val="200000"/>
              </a:lnSpc>
              <a:spcBef>
                <a:spcPct val="50000"/>
              </a:spcBef>
            </a:pPr>
            <a:endParaRPr lang="en-US" sz="2000" dirty="0" smtClean="0">
              <a:sym typeface="Symbol" pitchFamily="18" charset="2"/>
            </a:endParaRPr>
          </a:p>
          <a:p>
            <a:pPr lvl="1">
              <a:lnSpc>
                <a:spcPct val="200000"/>
              </a:lnSpc>
              <a:spcBef>
                <a:spcPct val="50000"/>
              </a:spcBef>
            </a:pPr>
            <a:r>
              <a:rPr lang="en-US" sz="2000" dirty="0" smtClean="0">
                <a:sym typeface="Symbol" pitchFamily="18" charset="2"/>
              </a:rPr>
              <a:t>	What is </a:t>
            </a:r>
            <a:r>
              <a:rPr lang="en-US" sz="2000" b="1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b="1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b="1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dirty="0" smtClean="0">
                <a:sym typeface="Symbol"/>
              </a:rPr>
              <a:t></a:t>
            </a:r>
            <a:r>
              <a:rPr lang="en-US" sz="2000" dirty="0" smtClean="0">
                <a:sym typeface="Symbol" pitchFamily="18" charset="2"/>
              </a:rPr>
              <a:t>))) ?</a:t>
            </a:r>
          </a:p>
          <a:p>
            <a:pPr lvl="1">
              <a:lnSpc>
                <a:spcPct val="160000"/>
              </a:lnSpc>
              <a:spcBef>
                <a:spcPct val="50000"/>
              </a:spcBef>
            </a:pP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17122" y="4488156"/>
            <a:ext cx="2058792" cy="5508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46785" y="436665"/>
            <a:ext cx="4647247" cy="5508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6575" y="495300"/>
            <a:ext cx="58420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Union, Intersection, Difference</a:t>
            </a:r>
            <a:endParaRPr lang="en-US" sz="2000"/>
          </a:p>
          <a:p>
            <a:endParaRPr lang="en-US" sz="2000"/>
          </a:p>
          <a:p>
            <a:pPr lvl="1"/>
            <a:endParaRPr lang="en-US" sz="2000"/>
          </a:p>
          <a:p>
            <a:pPr lvl="2"/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 be sets.</a:t>
            </a:r>
          </a:p>
          <a:p>
            <a:pPr lvl="2"/>
            <a:endParaRPr lang="en-US" sz="2000"/>
          </a:p>
          <a:p>
            <a:pPr lvl="2"/>
            <a:r>
              <a:rPr lang="en-US" sz="2000"/>
              <a:t>	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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	=   {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|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or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 Y}</a:t>
            </a:r>
          </a:p>
          <a:p>
            <a:pPr lvl="2"/>
            <a:endParaRPr lang="en-US" sz="2000">
              <a:sym typeface="Symbol" pitchFamily="18" charset="2"/>
            </a:endParaRPr>
          </a:p>
          <a:p>
            <a:pPr lvl="2"/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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	=   {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|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and x  Y}</a:t>
            </a:r>
          </a:p>
          <a:p>
            <a:pPr lvl="2"/>
            <a:endParaRPr lang="en-US" sz="2000">
              <a:sym typeface="Symbol" pitchFamily="18" charset="2"/>
            </a:endParaRPr>
          </a:p>
          <a:p>
            <a:pPr lvl="2"/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–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	=   {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|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and x  Y} 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endParaRPr lang="en-US" sz="2000">
              <a:sym typeface="Symbol" pitchFamily="18" charset="2"/>
            </a:endParaRPr>
          </a:p>
          <a:p>
            <a:r>
              <a:rPr lang="en-US" b="1">
                <a:sym typeface="Symbol" pitchFamily="18" charset="2"/>
              </a:rPr>
              <a:t>Disjoint Sets</a:t>
            </a:r>
          </a:p>
          <a:p>
            <a:pPr lvl="1"/>
            <a:endParaRPr lang="en-US" b="1">
              <a:sym typeface="Symbol" pitchFamily="18" charset="2"/>
            </a:endParaRPr>
          </a:p>
          <a:p>
            <a:pPr lvl="2"/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are set to be </a:t>
            </a:r>
            <a:r>
              <a:rPr lang="en-US" sz="2000" b="1" i="1">
                <a:sym typeface="Symbol" pitchFamily="18" charset="2"/>
              </a:rPr>
              <a:t>disjoint</a:t>
            </a:r>
            <a:r>
              <a:rPr lang="en-US" sz="2000">
                <a:sym typeface="Symbol" pitchFamily="18" charset="2"/>
              </a:rPr>
              <a:t>, iff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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= .</a:t>
            </a:r>
          </a:p>
          <a:p>
            <a:pPr lvl="2"/>
            <a:endParaRPr lang="en-US" sz="2000">
              <a:sym typeface="Symbol" pitchFamily="18" charset="2"/>
            </a:endParaRPr>
          </a:p>
          <a:p>
            <a:pPr lvl="2"/>
            <a:r>
              <a:rPr lang="en-US" sz="2000">
                <a:sym typeface="Symbol" pitchFamily="18" charset="2"/>
              </a:rPr>
              <a:t>Clearly, if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are disjoint, then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–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=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46088" y="246063"/>
            <a:ext cx="51038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Suppose that </a:t>
            </a:r>
            <a:r>
              <a:rPr lang="en-US" sz="2000" i="1"/>
              <a:t>X</a:t>
            </a:r>
            <a:r>
              <a:rPr lang="en-US" sz="2000"/>
              <a:t> = {a, b, c} and </a:t>
            </a:r>
            <a:r>
              <a:rPr lang="en-US" sz="2000" i="1"/>
              <a:t>Y</a:t>
            </a:r>
            <a:r>
              <a:rPr lang="en-US" sz="2000"/>
              <a:t> = {c, d, e}.</a:t>
            </a:r>
          </a:p>
          <a:p>
            <a:pPr lvl="1"/>
            <a:r>
              <a:rPr lang="en-US" sz="2000"/>
              <a:t>Then: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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	=  {a, b, c, d, e}</a:t>
            </a:r>
          </a:p>
          <a:p>
            <a:pPr lvl="1"/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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	=  {c}</a:t>
            </a:r>
          </a:p>
          <a:p>
            <a:pPr lvl="1"/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–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  	=  {a, b}</a:t>
            </a:r>
          </a:p>
          <a:p>
            <a:pPr lvl="1"/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–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	=  {d, e}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700838" y="1589088"/>
            <a:ext cx="319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a</a:t>
            </a:r>
            <a:endParaRPr lang="th-TH" sz="2000"/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6577013" y="2119313"/>
            <a:ext cx="319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b</a:t>
            </a:r>
            <a:endParaRPr lang="th-TH" sz="200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7172325" y="1827213"/>
            <a:ext cx="319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c</a:t>
            </a:r>
            <a:endParaRPr lang="th-TH" sz="2000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7716838" y="1617663"/>
            <a:ext cx="319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d</a:t>
            </a:r>
            <a:endParaRPr lang="th-TH" sz="2000"/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7775575" y="2095500"/>
            <a:ext cx="319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e</a:t>
            </a:r>
            <a:endParaRPr lang="th-TH" sz="2000"/>
          </a:p>
        </p:txBody>
      </p:sp>
      <p:sp>
        <p:nvSpPr>
          <p:cNvPr id="141320" name="Oval 8"/>
          <p:cNvSpPr>
            <a:spLocks noChangeArrowheads="1"/>
          </p:cNvSpPr>
          <p:nvPr/>
        </p:nvSpPr>
        <p:spPr bwMode="auto">
          <a:xfrm>
            <a:off x="6327775" y="1479550"/>
            <a:ext cx="1320800" cy="1189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1321" name="Oval 9"/>
          <p:cNvSpPr>
            <a:spLocks noChangeArrowheads="1"/>
          </p:cNvSpPr>
          <p:nvPr/>
        </p:nvSpPr>
        <p:spPr bwMode="auto">
          <a:xfrm>
            <a:off x="7031038" y="1457325"/>
            <a:ext cx="1320800" cy="1189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6308725" y="11541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endParaRPr lang="th-TH" i="1"/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8034338" y="11398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Y</a:t>
            </a:r>
            <a:endParaRPr lang="th-TH" i="1"/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439738" y="3722688"/>
            <a:ext cx="48783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Suppose that </a:t>
            </a:r>
            <a:r>
              <a:rPr lang="en-US" sz="2000" i="1"/>
              <a:t>A</a:t>
            </a:r>
            <a:r>
              <a:rPr lang="en-US" sz="2000"/>
              <a:t> = {a, b, c} and </a:t>
            </a:r>
            <a:r>
              <a:rPr lang="en-US" sz="2000" i="1"/>
              <a:t>B</a:t>
            </a:r>
            <a:r>
              <a:rPr lang="en-US" sz="2000"/>
              <a:t> = {d, e}.</a:t>
            </a:r>
          </a:p>
          <a:p>
            <a:pPr lvl="1"/>
            <a:r>
              <a:rPr lang="en-US" sz="2000"/>
              <a:t>Then: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</a:t>
            </a:r>
            <a:r>
              <a:rPr lang="en-US" sz="2000" i="1"/>
              <a:t>A </a:t>
            </a:r>
            <a:r>
              <a:rPr lang="en-US" sz="2000">
                <a:sym typeface="Symbol" pitchFamily="18" charset="2"/>
              </a:rPr>
              <a:t>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	=  {a, b, c, d, e}</a:t>
            </a:r>
          </a:p>
          <a:p>
            <a:pPr lvl="1"/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 </a:t>
            </a:r>
            <a:r>
              <a:rPr lang="en-US" sz="2000" i="1">
                <a:sym typeface="Symbol" pitchFamily="18" charset="2"/>
              </a:rPr>
              <a:t>B	</a:t>
            </a:r>
            <a:r>
              <a:rPr lang="en-US" sz="2000">
                <a:sym typeface="Symbol" pitchFamily="18" charset="2"/>
              </a:rPr>
              <a:t>=  </a:t>
            </a:r>
          </a:p>
          <a:p>
            <a:pPr lvl="1"/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–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   	=  {a, b, c}</a:t>
            </a:r>
          </a:p>
          <a:p>
            <a:pPr lvl="1"/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 –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	=  {d, e}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6477000" y="5156200"/>
            <a:ext cx="319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a</a:t>
            </a:r>
            <a:endParaRPr lang="th-TH" sz="2000"/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6499225" y="5902325"/>
            <a:ext cx="319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b</a:t>
            </a:r>
            <a:endParaRPr lang="th-TH" sz="2000"/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6816725" y="5507038"/>
            <a:ext cx="319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c</a:t>
            </a:r>
            <a:endParaRPr lang="th-TH" sz="2000"/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7783513" y="5313363"/>
            <a:ext cx="319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d</a:t>
            </a:r>
            <a:endParaRPr lang="th-TH" sz="2000"/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7842250" y="5791200"/>
            <a:ext cx="319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e</a:t>
            </a:r>
            <a:endParaRPr lang="th-TH" sz="2000"/>
          </a:p>
        </p:txBody>
      </p:sp>
      <p:sp>
        <p:nvSpPr>
          <p:cNvPr id="141330" name="Oval 18"/>
          <p:cNvSpPr>
            <a:spLocks noChangeArrowheads="1"/>
          </p:cNvSpPr>
          <p:nvPr/>
        </p:nvSpPr>
        <p:spPr bwMode="auto">
          <a:xfrm>
            <a:off x="6205538" y="5073650"/>
            <a:ext cx="1116012" cy="13477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1331" name="Oval 19"/>
          <p:cNvSpPr>
            <a:spLocks noChangeArrowheads="1"/>
          </p:cNvSpPr>
          <p:nvPr/>
        </p:nvSpPr>
        <p:spPr bwMode="auto">
          <a:xfrm>
            <a:off x="7489825" y="5153025"/>
            <a:ext cx="1030288" cy="1189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6054725" y="479266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th-TH" i="1"/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8129588" y="47625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th-TH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534988" y="431800"/>
            <a:ext cx="4954587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Suppose that: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</a:t>
            </a:r>
            <a:r>
              <a:rPr lang="en-US" sz="2000" i="1"/>
              <a:t>X</a:t>
            </a:r>
            <a:r>
              <a:rPr lang="en-US" sz="2000"/>
              <a:t> = {a, {b, c}, d}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</a:t>
            </a:r>
            <a:r>
              <a:rPr lang="en-US" sz="2000" i="1"/>
              <a:t>Y</a:t>
            </a:r>
            <a:r>
              <a:rPr lang="en-US" sz="2000"/>
              <a:t> = {a, b, c, e}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What are 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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/>
              <a:t>,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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/>
              <a:t>,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–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/>
              <a:t>, and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– </a:t>
            </a:r>
            <a:r>
              <a:rPr lang="en-US" sz="2000" i="1">
                <a:sym typeface="Symbol" pitchFamily="18" charset="2"/>
              </a:rPr>
              <a:t>X </a:t>
            </a:r>
            <a:r>
              <a:rPr lang="en-US" sz="2000"/>
              <a:t>?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	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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	=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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	=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–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  	=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–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	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02233" y="2586721"/>
            <a:ext cx="2677770" cy="5508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04581" y="211577"/>
            <a:ext cx="2677770" cy="5508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25" name="Rectangle 1037"/>
          <p:cNvSpPr>
            <a:spLocks noChangeArrowheads="1"/>
          </p:cNvSpPr>
          <p:nvPr/>
        </p:nvSpPr>
        <p:spPr bwMode="auto">
          <a:xfrm>
            <a:off x="1612900" y="4556125"/>
            <a:ext cx="2184400" cy="170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26" name="Oval 1038"/>
          <p:cNvSpPr>
            <a:spLocks noChangeArrowheads="1"/>
          </p:cNvSpPr>
          <p:nvPr/>
        </p:nvSpPr>
        <p:spPr bwMode="auto">
          <a:xfrm>
            <a:off x="2254250" y="4981575"/>
            <a:ext cx="857250" cy="8191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27" name="Rectangle 1039"/>
          <p:cNvSpPr>
            <a:spLocks noChangeArrowheads="1"/>
          </p:cNvSpPr>
          <p:nvPr/>
        </p:nvSpPr>
        <p:spPr bwMode="auto">
          <a:xfrm>
            <a:off x="2501900" y="51911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X</a:t>
            </a:r>
          </a:p>
        </p:txBody>
      </p:sp>
      <p:sp>
        <p:nvSpPr>
          <p:cNvPr id="13328" name="Rectangle 1040"/>
          <p:cNvSpPr>
            <a:spLocks noChangeArrowheads="1"/>
          </p:cNvSpPr>
          <p:nvPr/>
        </p:nvSpPr>
        <p:spPr bwMode="auto">
          <a:xfrm>
            <a:off x="1187450" y="45767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U</a:t>
            </a:r>
          </a:p>
        </p:txBody>
      </p:sp>
      <p:sp>
        <p:nvSpPr>
          <p:cNvPr id="13329" name="Rectangle 1041"/>
          <p:cNvSpPr>
            <a:spLocks noChangeArrowheads="1"/>
          </p:cNvSpPr>
          <p:nvPr/>
        </p:nvSpPr>
        <p:spPr bwMode="auto">
          <a:xfrm>
            <a:off x="4946650" y="4543425"/>
            <a:ext cx="2197100" cy="1701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30" name="Oval 1042"/>
          <p:cNvSpPr>
            <a:spLocks noChangeArrowheads="1"/>
          </p:cNvSpPr>
          <p:nvPr/>
        </p:nvSpPr>
        <p:spPr bwMode="auto">
          <a:xfrm>
            <a:off x="5575300" y="5006975"/>
            <a:ext cx="857250" cy="8191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32" name="Rectangle 1044"/>
          <p:cNvSpPr>
            <a:spLocks noChangeArrowheads="1"/>
          </p:cNvSpPr>
          <p:nvPr/>
        </p:nvSpPr>
        <p:spPr bwMode="auto">
          <a:xfrm>
            <a:off x="4533900" y="45767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U</a:t>
            </a: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460375" y="298450"/>
            <a:ext cx="7364413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Universal set</a:t>
            </a:r>
            <a:r>
              <a:rPr lang="en-US"/>
              <a:t> (</a:t>
            </a:r>
            <a:r>
              <a:rPr lang="en-US" b="1" i="1"/>
              <a:t>U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40000"/>
              </a:lnSpc>
            </a:pP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 b="1" i="1">
                <a:solidFill>
                  <a:srgbClr val="FF0000"/>
                </a:solidFill>
              </a:rPr>
              <a:t>universal set</a:t>
            </a:r>
            <a:r>
              <a:rPr lang="en-US" sz="2000"/>
              <a:t> </a:t>
            </a:r>
            <a:r>
              <a:rPr lang="en-US" sz="2000" b="1" i="1"/>
              <a:t>U</a:t>
            </a:r>
            <a:r>
              <a:rPr lang="en-US" sz="2000"/>
              <a:t> is a superset of all the sets we are dealing with. </a:t>
            </a:r>
          </a:p>
          <a:p>
            <a:pPr lvl="1">
              <a:lnSpc>
                <a:spcPct val="60000"/>
              </a:lnSpc>
            </a:pPr>
            <a:r>
              <a:rPr lang="en-US" sz="20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</a:t>
            </a:r>
            <a:r>
              <a:rPr lang="en-US" sz="2000" b="1" i="1"/>
              <a:t>U</a:t>
            </a:r>
            <a:r>
              <a:rPr lang="en-US" sz="2000"/>
              <a:t> is not explicitly given, it must be inferred from the context.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b="1"/>
              <a:t>Set Complement</a:t>
            </a:r>
          </a:p>
          <a:p>
            <a:pPr>
              <a:lnSpc>
                <a:spcPct val="140000"/>
              </a:lnSpc>
            </a:pP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Given a set 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b="1" i="1"/>
              <a:t>U</a:t>
            </a:r>
            <a:r>
              <a:rPr lang="en-US" sz="2000"/>
              <a:t> - </a:t>
            </a:r>
            <a:r>
              <a:rPr lang="en-US" sz="2000" i="1"/>
              <a:t>X</a:t>
            </a:r>
            <a:r>
              <a:rPr lang="en-US" sz="2000"/>
              <a:t> is called the </a:t>
            </a:r>
            <a:r>
              <a:rPr lang="en-US" sz="2000" b="1">
                <a:solidFill>
                  <a:srgbClr val="FF0000"/>
                </a:solidFill>
              </a:rPr>
              <a:t>complement</a:t>
            </a:r>
            <a:r>
              <a:rPr lang="en-US" sz="2000"/>
              <a:t> of </a:t>
            </a:r>
            <a:r>
              <a:rPr lang="en-US" sz="2000" i="1"/>
              <a:t>X</a:t>
            </a:r>
            <a:r>
              <a:rPr lang="en-US" sz="2000"/>
              <a:t>, denoted by </a:t>
            </a:r>
            <a:r>
              <a:rPr lang="en-US" sz="2000" i="1"/>
              <a:t>X.</a:t>
            </a:r>
          </a:p>
        </p:txBody>
      </p:sp>
      <p:sp>
        <p:nvSpPr>
          <p:cNvPr id="13333" name="Line 1045"/>
          <p:cNvSpPr>
            <a:spLocks noChangeShapeType="1"/>
          </p:cNvSpPr>
          <p:nvPr/>
        </p:nvSpPr>
        <p:spPr bwMode="auto">
          <a:xfrm>
            <a:off x="7508875" y="3540125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13342" name="Group 1054"/>
          <p:cNvGrpSpPr>
            <a:grpSpLocks/>
          </p:cNvGrpSpPr>
          <p:nvPr/>
        </p:nvGrpSpPr>
        <p:grpSpPr bwMode="auto">
          <a:xfrm>
            <a:off x="6461125" y="4902200"/>
            <a:ext cx="339725" cy="396875"/>
            <a:chOff x="4110" y="1938"/>
            <a:chExt cx="214" cy="250"/>
          </a:xfrm>
        </p:grpSpPr>
        <p:sp>
          <p:nvSpPr>
            <p:cNvPr id="13334" name="Line 1046"/>
            <p:cNvSpPr>
              <a:spLocks noChangeShapeType="1"/>
            </p:cNvSpPr>
            <p:nvPr/>
          </p:nvSpPr>
          <p:spPr bwMode="auto">
            <a:xfrm>
              <a:off x="4182" y="1980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3335" name="Rectangle 1047"/>
            <p:cNvSpPr>
              <a:spLocks noChangeArrowheads="1"/>
            </p:cNvSpPr>
            <p:nvPr/>
          </p:nvSpPr>
          <p:spPr bwMode="auto">
            <a:xfrm>
              <a:off x="4110" y="193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X</a:t>
              </a:r>
            </a:p>
          </p:txBody>
        </p:sp>
      </p:grpSp>
      <p:sp>
        <p:nvSpPr>
          <p:cNvPr id="13336" name="Rectangle 1048"/>
          <p:cNvSpPr>
            <a:spLocks noChangeArrowheads="1"/>
          </p:cNvSpPr>
          <p:nvPr/>
        </p:nvSpPr>
        <p:spPr bwMode="auto">
          <a:xfrm>
            <a:off x="5832475" y="52165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AutoShape 10"/>
          <p:cNvSpPr>
            <a:spLocks noChangeArrowheads="1"/>
          </p:cNvSpPr>
          <p:nvPr/>
        </p:nvSpPr>
        <p:spPr bwMode="auto">
          <a:xfrm flipV="1">
            <a:off x="0" y="0"/>
            <a:ext cx="1943100" cy="2400300"/>
          </a:xfrm>
          <a:prstGeom prst="rtTriangle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6985000" y="38100"/>
            <a:ext cx="1905000" cy="172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90550" y="-23813"/>
            <a:ext cx="5821363" cy="684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Let </a:t>
            </a:r>
            <a:r>
              <a:rPr lang="en-US" sz="1800" i="1" dirty="0"/>
              <a:t>U</a:t>
            </a:r>
            <a:r>
              <a:rPr lang="en-US" sz="1800" dirty="0"/>
              <a:t> be a universal set, and let A, B, and C be subsets of </a:t>
            </a:r>
            <a:r>
              <a:rPr lang="en-US" sz="1800" i="1" dirty="0"/>
              <a:t>U</a:t>
            </a:r>
            <a:r>
              <a:rPr lang="en-US" sz="1800" dirty="0"/>
              <a:t>.</a:t>
            </a:r>
            <a:endParaRPr lang="en-US" dirty="0"/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r>
              <a:rPr lang="en-US" sz="2000" dirty="0"/>
              <a:t>	</a:t>
            </a:r>
            <a:r>
              <a:rPr lang="en-US" sz="2000" b="1" i="1" dirty="0"/>
              <a:t>Associative Laws:</a:t>
            </a:r>
            <a:endParaRPr lang="en-US" sz="2000" b="1" dirty="0"/>
          </a:p>
          <a:p>
            <a:r>
              <a:rPr lang="en-US" sz="2000" dirty="0"/>
              <a:t>		(A </a:t>
            </a:r>
            <a:r>
              <a:rPr lang="en-US" sz="2000" dirty="0">
                <a:sym typeface="Symbol" pitchFamily="18" charset="2"/>
              </a:rPr>
              <a:t> B)  C  =  A  (B  C),</a:t>
            </a:r>
          </a:p>
          <a:p>
            <a:r>
              <a:rPr lang="en-US" sz="2000" dirty="0">
                <a:sym typeface="Symbol" pitchFamily="18" charset="2"/>
              </a:rPr>
              <a:t>		(A  B)  C  =  A  (B  C)</a:t>
            </a: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i="1" dirty="0">
                <a:sym typeface="Symbol" pitchFamily="18" charset="2"/>
              </a:rPr>
              <a:t>Commutative laws:</a:t>
            </a:r>
            <a:endParaRPr lang="en-US" sz="2000" b="1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		 </a:t>
            </a:r>
            <a:r>
              <a:rPr lang="en-US" sz="2000" dirty="0"/>
              <a:t>A </a:t>
            </a:r>
            <a:r>
              <a:rPr lang="en-US" sz="2000" dirty="0">
                <a:sym typeface="Symbol" pitchFamily="18" charset="2"/>
              </a:rPr>
              <a:t> B  =  B  A,</a:t>
            </a:r>
          </a:p>
          <a:p>
            <a:r>
              <a:rPr lang="en-US" sz="2000" dirty="0">
                <a:sym typeface="Symbol" pitchFamily="18" charset="2"/>
              </a:rPr>
              <a:t>		 A  B  =  B  A</a:t>
            </a: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i="1" dirty="0">
                <a:sym typeface="Symbol" pitchFamily="18" charset="2"/>
              </a:rPr>
              <a:t>Distributive laws:</a:t>
            </a:r>
          </a:p>
          <a:p>
            <a:r>
              <a:rPr lang="en-US" sz="2000" dirty="0">
                <a:sym typeface="Symbol" pitchFamily="18" charset="2"/>
              </a:rPr>
              <a:t>		A  (B  C)  =  (A  B)  (A  C),</a:t>
            </a:r>
          </a:p>
          <a:p>
            <a:r>
              <a:rPr lang="en-US" sz="2000" dirty="0">
                <a:sym typeface="Symbol" pitchFamily="18" charset="2"/>
              </a:rPr>
              <a:t>		A  (B  C)  =  (A  B)  (A  C) </a:t>
            </a: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i="1" dirty="0">
                <a:sym typeface="Symbol" pitchFamily="18" charset="2"/>
              </a:rPr>
              <a:t>Identity laws:</a:t>
            </a:r>
          </a:p>
          <a:p>
            <a:r>
              <a:rPr lang="en-US" sz="2000" dirty="0">
                <a:sym typeface="Symbol" pitchFamily="18" charset="2"/>
              </a:rPr>
              <a:t>		A    =  A,</a:t>
            </a:r>
          </a:p>
          <a:p>
            <a:r>
              <a:rPr lang="en-US" sz="2000" dirty="0">
                <a:sym typeface="Symbol" pitchFamily="18" charset="2"/>
              </a:rPr>
              <a:t>		A  </a:t>
            </a:r>
            <a:r>
              <a:rPr lang="en-US" sz="2000" i="1" dirty="0">
                <a:sym typeface="Symbol" pitchFamily="18" charset="2"/>
              </a:rPr>
              <a:t>U</a:t>
            </a:r>
            <a:r>
              <a:rPr lang="en-US" sz="2000" dirty="0">
                <a:sym typeface="Symbol" pitchFamily="18" charset="2"/>
              </a:rPr>
              <a:t>  =  A</a:t>
            </a: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i="1" dirty="0">
                <a:sym typeface="Symbol" pitchFamily="18" charset="2"/>
              </a:rPr>
              <a:t>Complement laws:</a:t>
            </a:r>
            <a:endParaRPr lang="en-US" sz="2000" b="1" dirty="0">
              <a:sym typeface="Symbol" pitchFamily="18" charset="2"/>
            </a:endParaRPr>
          </a:p>
          <a:p>
            <a:pPr>
              <a:lnSpc>
                <a:spcPct val="140000"/>
              </a:lnSpc>
            </a:pPr>
            <a:r>
              <a:rPr lang="en-US" sz="2000" dirty="0">
                <a:sym typeface="Symbol" pitchFamily="18" charset="2"/>
              </a:rPr>
              <a:t>		A  A = U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ym typeface="Symbol" pitchFamily="18" charset="2"/>
              </a:rPr>
              <a:t>		A  A = 		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986746" y="602839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986746" y="643753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096125" y="595532"/>
            <a:ext cx="1825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W S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 rot="10800000" flipV="1">
            <a:off x="6477000" y="3505200"/>
            <a:ext cx="2667000" cy="3352800"/>
          </a:xfrm>
          <a:prstGeom prst="rtTriangle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AutoShape 15"/>
          <p:cNvSpPr>
            <a:spLocks noChangeArrowheads="1"/>
          </p:cNvSpPr>
          <p:nvPr/>
        </p:nvSpPr>
        <p:spPr bwMode="auto">
          <a:xfrm flipV="1">
            <a:off x="0" y="0"/>
            <a:ext cx="1943100" cy="2400300"/>
          </a:xfrm>
          <a:prstGeom prst="rtTriangle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04850" y="34925"/>
            <a:ext cx="574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Let </a:t>
            </a:r>
            <a:r>
              <a:rPr lang="en-US" sz="1800" i="1" dirty="0"/>
              <a:t>U</a:t>
            </a:r>
            <a:r>
              <a:rPr lang="en-US" sz="1800" dirty="0"/>
              <a:t> be a universal set, and let A, B, and C be subsets of </a:t>
            </a:r>
            <a:r>
              <a:rPr lang="en-US" sz="1800" i="1" dirty="0"/>
              <a:t>U</a:t>
            </a:r>
            <a:r>
              <a:rPr lang="en-US" sz="1800" dirty="0"/>
              <a:t>.</a:t>
            </a:r>
            <a:endParaRPr lang="en-US" sz="2000" dirty="0"/>
          </a:p>
          <a:p>
            <a:pPr>
              <a:lnSpc>
                <a:spcPct val="50000"/>
              </a:lnSpc>
            </a:pPr>
            <a:endParaRPr lang="en-US" dirty="0"/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b="1" i="1" dirty="0"/>
              <a:t>Idempotent laws:</a:t>
            </a:r>
            <a:endParaRPr lang="en-US" sz="2000" b="1" dirty="0"/>
          </a:p>
          <a:p>
            <a:r>
              <a:rPr lang="en-US" sz="2000" dirty="0"/>
              <a:t>		A </a:t>
            </a:r>
            <a:r>
              <a:rPr lang="en-US" sz="2000" dirty="0">
                <a:sym typeface="Symbol" pitchFamily="18" charset="2"/>
              </a:rPr>
              <a:t> A  =  A,</a:t>
            </a:r>
          </a:p>
          <a:p>
            <a:r>
              <a:rPr lang="en-US" sz="2000" dirty="0">
                <a:sym typeface="Symbol" pitchFamily="18" charset="2"/>
              </a:rPr>
              <a:t>		A  A  =  A</a:t>
            </a: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i="1" dirty="0">
                <a:sym typeface="Symbol" pitchFamily="18" charset="2"/>
              </a:rPr>
              <a:t>Bound laws:</a:t>
            </a:r>
          </a:p>
          <a:p>
            <a:r>
              <a:rPr lang="en-US" sz="2000" dirty="0">
                <a:sym typeface="Symbol" pitchFamily="18" charset="2"/>
              </a:rPr>
              <a:t>		A  </a:t>
            </a:r>
            <a:r>
              <a:rPr lang="en-US" sz="2000" i="1" dirty="0">
                <a:sym typeface="Symbol" pitchFamily="18" charset="2"/>
              </a:rPr>
              <a:t>U</a:t>
            </a:r>
            <a:r>
              <a:rPr lang="en-US" sz="2000" dirty="0">
                <a:sym typeface="Symbol" pitchFamily="18" charset="2"/>
              </a:rPr>
              <a:t>  =  </a:t>
            </a:r>
            <a:r>
              <a:rPr lang="en-US" sz="2000" i="1" dirty="0">
                <a:sym typeface="Symbol" pitchFamily="18" charset="2"/>
              </a:rPr>
              <a:t>U</a:t>
            </a:r>
            <a:r>
              <a:rPr lang="en-US" sz="2000" dirty="0">
                <a:sym typeface="Symbol" pitchFamily="18" charset="2"/>
              </a:rPr>
              <a:t>,</a:t>
            </a:r>
          </a:p>
          <a:p>
            <a:r>
              <a:rPr lang="en-US" sz="2000" dirty="0">
                <a:sym typeface="Symbol" pitchFamily="18" charset="2"/>
              </a:rPr>
              <a:t>		A    = </a:t>
            </a: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i="1" dirty="0">
                <a:sym typeface="Symbol" pitchFamily="18" charset="2"/>
              </a:rPr>
              <a:t>Absorption laws:</a:t>
            </a:r>
            <a:endParaRPr lang="en-US" sz="2000" b="1" dirty="0">
              <a:sym typeface="Symbol" pitchFamily="18" charset="2"/>
            </a:endParaRPr>
          </a:p>
          <a:p>
            <a:r>
              <a:rPr lang="en-US" sz="2000" dirty="0"/>
              <a:t>		A </a:t>
            </a:r>
            <a:r>
              <a:rPr lang="en-US" sz="2000" dirty="0">
                <a:sym typeface="Symbol" pitchFamily="18" charset="2"/>
              </a:rPr>
              <a:t> (A  B)  =  A</a:t>
            </a:r>
          </a:p>
          <a:p>
            <a:r>
              <a:rPr lang="en-US" sz="2000" dirty="0">
                <a:sym typeface="Symbol" pitchFamily="18" charset="2"/>
              </a:rPr>
              <a:t>		A  (A  B)  =  A</a:t>
            </a:r>
          </a:p>
          <a:p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i="1" dirty="0">
                <a:sym typeface="Symbol" pitchFamily="18" charset="2"/>
              </a:rPr>
              <a:t>Involution law:</a:t>
            </a:r>
            <a:endParaRPr lang="en-US" sz="2000" b="1" dirty="0">
              <a:sym typeface="Symbol" pitchFamily="18" charset="2"/>
            </a:endParaRPr>
          </a:p>
          <a:p>
            <a:pPr>
              <a:lnSpc>
                <a:spcPct val="180000"/>
              </a:lnSpc>
            </a:pPr>
            <a:r>
              <a:rPr lang="en-US" sz="2000" dirty="0">
                <a:sym typeface="Symbol" pitchFamily="18" charset="2"/>
              </a:rPr>
              <a:t>		A  =  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b="1" i="1" dirty="0"/>
              <a:t>De Morgan’s laws for sets:</a:t>
            </a:r>
            <a:endParaRPr lang="en-US" sz="2000" b="1" dirty="0"/>
          </a:p>
          <a:p>
            <a:pPr>
              <a:lnSpc>
                <a:spcPct val="160000"/>
              </a:lnSpc>
            </a:pPr>
            <a:r>
              <a:rPr lang="en-US" sz="2000" dirty="0"/>
              <a:t>		A </a:t>
            </a:r>
            <a:r>
              <a:rPr lang="en-US" sz="2000" dirty="0">
                <a:sym typeface="Symbol" pitchFamily="18" charset="2"/>
              </a:rPr>
              <a:t> B  =  A  B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ym typeface="Symbol" pitchFamily="18" charset="2"/>
              </a:rPr>
              <a:t>		A  B  =  A  B 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2628900" y="4959350"/>
            <a:ext cx="18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628900" y="4883150"/>
            <a:ext cx="18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660650" y="60769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692964" y="6083300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4155146" y="6062882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660650" y="65087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155146" y="6486964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685246" y="6499664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 rot="10800000" flipV="1">
            <a:off x="6477000" y="3505200"/>
            <a:ext cx="2667000" cy="3352800"/>
          </a:xfrm>
          <a:prstGeom prst="rtTriangle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6985000" y="38100"/>
            <a:ext cx="1905000" cy="172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096125" y="595532"/>
            <a:ext cx="1825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W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0" y="6133514"/>
            <a:ext cx="9144000" cy="738553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0" y="1"/>
            <a:ext cx="9144000" cy="49236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4925" y="416635"/>
            <a:ext cx="45545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 Narrow" pitchFamily="34" charset="0"/>
              </a:rPr>
              <a:t>Three basic notions for “</a:t>
            </a:r>
            <a:r>
              <a:rPr lang="en-US" b="1" u="sng" dirty="0">
                <a:latin typeface="Arial Narrow" pitchFamily="34" charset="0"/>
              </a:rPr>
              <a:t>Collections</a:t>
            </a:r>
            <a:r>
              <a:rPr lang="en-US" dirty="0">
                <a:latin typeface="Arial Narrow" pitchFamily="34" charset="0"/>
              </a:rPr>
              <a:t>”</a:t>
            </a:r>
            <a:r>
              <a:rPr lang="en-US" b="1" dirty="0">
                <a:latin typeface="Arial Narrow" pitchFamily="34" charset="0"/>
              </a:rPr>
              <a:t>:</a:t>
            </a:r>
            <a:r>
              <a:rPr lang="en-US" dirty="0"/>
              <a:t>  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Arial Narrow" pitchFamily="34" charset="0"/>
              </a:rPr>
              <a:t>(1)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Sets</a:t>
            </a:r>
            <a:r>
              <a:rPr lang="en-US" dirty="0">
                <a:latin typeface="Arial Narrow" pitchFamily="34" charset="0"/>
              </a:rPr>
              <a:t>, (2)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Bags</a:t>
            </a:r>
            <a:r>
              <a:rPr lang="en-US" dirty="0">
                <a:latin typeface="Arial Narrow" pitchFamily="34" charset="0"/>
              </a:rPr>
              <a:t>, (3)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Sequences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5334000" y="1089245"/>
            <a:ext cx="3810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latin typeface="Arial Narrow" pitchFamily="34" charset="0"/>
              </a:rPr>
              <a:t>Is the </a:t>
            </a:r>
            <a:r>
              <a:rPr lang="en-US" sz="2000" b="1" dirty="0">
                <a:latin typeface="Arial Narrow" pitchFamily="34" charset="0"/>
              </a:rPr>
              <a:t>order</a:t>
            </a:r>
            <a:r>
              <a:rPr lang="en-US" sz="2000" dirty="0">
                <a:latin typeface="Arial Narrow" pitchFamily="34" charset="0"/>
              </a:rPr>
              <a:t> of elements important?</a:t>
            </a:r>
            <a:r>
              <a:rPr lang="th-TH" sz="2000" dirty="0">
                <a:latin typeface="Arial Narrow" pitchFamily="34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lnSpc>
                <a:spcPct val="70000"/>
              </a:lnSpc>
            </a:pPr>
            <a:endParaRPr lang="en-US" sz="2000" dirty="0">
              <a:latin typeface="Arial Narrow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>
                <a:latin typeface="Arial Narrow" pitchFamily="34" charset="0"/>
              </a:rPr>
              <a:t>                        Are </a:t>
            </a:r>
            <a:r>
              <a:rPr lang="en-US" sz="2000" b="1" dirty="0">
                <a:latin typeface="Arial Narrow" pitchFamily="34" charset="0"/>
              </a:rPr>
              <a:t>duplicate</a:t>
            </a:r>
            <a:r>
              <a:rPr lang="en-US" sz="2000" dirty="0">
                <a:latin typeface="Arial Narrow" pitchFamily="34" charset="0"/>
              </a:rPr>
              <a:t> elements </a:t>
            </a:r>
          </a:p>
          <a:p>
            <a:r>
              <a:rPr lang="en-US" sz="2000" dirty="0">
                <a:latin typeface="Arial Narrow" pitchFamily="34" charset="0"/>
              </a:rPr>
              <a:t>                        differentiated?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765299" y="2149037"/>
            <a:ext cx="5511801" cy="35052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>
            <a:off x="992188" y="3019425"/>
            <a:ext cx="7086600" cy="3175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3395663" y="2355411"/>
            <a:ext cx="3678237" cy="8143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1962150" y="3184086"/>
            <a:ext cx="1416050" cy="22494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>
            <a:off x="5221288" y="2356999"/>
            <a:ext cx="0" cy="3101975"/>
          </a:xfrm>
          <a:prstGeom prst="line">
            <a:avLst/>
          </a:prstGeom>
          <a:noFill/>
          <a:ln w="38100" cmpd="dbl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 flipV="1">
            <a:off x="1962150" y="3942911"/>
            <a:ext cx="508317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1970088" y="4685861"/>
            <a:ext cx="509428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482286" y="2406211"/>
            <a:ext cx="6303963" cy="288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Arial Narrow" pitchFamily="34" charset="0"/>
              </a:rPr>
              <a:t>                                      The </a:t>
            </a:r>
            <a:r>
              <a:rPr lang="en-US" sz="2000" b="1" dirty="0">
                <a:latin typeface="Arial Narrow" pitchFamily="34" charset="0"/>
              </a:rPr>
              <a:t>order</a:t>
            </a:r>
            <a:r>
              <a:rPr lang="en-US" sz="2000" dirty="0">
                <a:latin typeface="Arial Narrow" pitchFamily="34" charset="0"/>
              </a:rPr>
              <a:t> of </a:t>
            </a:r>
            <a:r>
              <a:rPr lang="th-TH" sz="2000" dirty="0">
                <a:latin typeface="Arial Narrow" pitchFamily="34" charset="0"/>
              </a:rPr>
              <a:t>    </a:t>
            </a:r>
            <a:r>
              <a:rPr lang="en-US" sz="2000" dirty="0">
                <a:latin typeface="Arial Narrow" pitchFamily="34" charset="0"/>
              </a:rPr>
              <a:t>       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b="1" dirty="0" smtClean="0">
                <a:latin typeface="Arial Narrow" pitchFamily="34" charset="0"/>
              </a:rPr>
              <a:t>Duplicate</a:t>
            </a:r>
            <a:r>
              <a:rPr lang="en-US" sz="2000" dirty="0" smtClean="0">
                <a:latin typeface="Arial Narrow" pitchFamily="34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r>
              <a:rPr lang="en-US" sz="2000" dirty="0">
                <a:latin typeface="Arial Narrow" pitchFamily="34" charset="0"/>
              </a:rPr>
              <a:t>                                       </a:t>
            </a:r>
            <a:r>
              <a:rPr lang="en-US" sz="2000" dirty="0" smtClean="0">
                <a:latin typeface="Arial Narrow" pitchFamily="34" charset="0"/>
              </a:rPr>
              <a:t>  elements?     </a:t>
            </a:r>
            <a:r>
              <a:rPr lang="en-US" sz="2000" dirty="0">
                <a:latin typeface="Arial Narrow" pitchFamily="34" charset="0"/>
              </a:rPr>
              <a:t>	        </a:t>
            </a:r>
            <a:r>
              <a:rPr lang="en-US" sz="2000" dirty="0" smtClean="0">
                <a:latin typeface="Arial Narrow" pitchFamily="34" charset="0"/>
              </a:rPr>
              <a:t>elements</a:t>
            </a:r>
            <a:r>
              <a:rPr lang="en-US" sz="2000" dirty="0">
                <a:latin typeface="Arial Narrow" pitchFamily="34" charset="0"/>
              </a:rPr>
              <a:t>? </a:t>
            </a:r>
            <a:r>
              <a:rPr lang="th-TH" sz="2000" dirty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      </a:t>
            </a:r>
            <a:r>
              <a:rPr lang="th-TH" sz="2000" dirty="0">
                <a:latin typeface="Arial Narrow" pitchFamily="34" charset="0"/>
              </a:rPr>
              <a:t>  </a:t>
            </a:r>
            <a:r>
              <a:rPr lang="en-US" sz="2000" dirty="0">
                <a:latin typeface="Arial Narrow" pitchFamily="34" charset="0"/>
              </a:rPr>
              <a:t>  </a:t>
            </a:r>
          </a:p>
          <a:p>
            <a:endParaRPr lang="en-US" sz="2000" dirty="0"/>
          </a:p>
          <a:p>
            <a:r>
              <a:rPr lang="en-US" dirty="0"/>
              <a:t>      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Set</a:t>
            </a:r>
            <a:r>
              <a:rPr lang="en-US" sz="2800" dirty="0">
                <a:latin typeface="Arial Narrow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    	         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No</a:t>
            </a:r>
            <a:r>
              <a:rPr lang="en-US" dirty="0">
                <a:latin typeface="Arial" pitchFamily="34" charset="0"/>
                <a:cs typeface="Arial" pitchFamily="34" charset="0"/>
              </a:rPr>
              <a:t>	      </a:t>
            </a:r>
            <a:r>
              <a:rPr lang="th-TH" dirty="0">
                <a:latin typeface="Arial" pitchFamily="34" charset="0"/>
              </a:rPr>
              <a:t>   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No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Bag</a:t>
            </a:r>
            <a:r>
              <a:rPr lang="en-US" dirty="0">
                <a:latin typeface="Arial" pitchFamily="34" charset="0"/>
                <a:cs typeface="Arial" pitchFamily="34" charset="0"/>
              </a:rPr>
              <a:t>	         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No</a:t>
            </a:r>
            <a:r>
              <a:rPr lang="en-US" dirty="0">
                <a:latin typeface="Arial" pitchFamily="34" charset="0"/>
                <a:cs typeface="Arial" pitchFamily="34" charset="0"/>
              </a:rPr>
              <a:t>	      </a:t>
            </a:r>
            <a:r>
              <a:rPr lang="th-TH" dirty="0">
                <a:latin typeface="Arial" pitchFamily="34" charset="0"/>
              </a:rPr>
              <a:t>  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Yes</a:t>
            </a:r>
            <a:r>
              <a:rPr lang="en-US" dirty="0">
                <a:latin typeface="Arial" pitchFamily="34" charset="0"/>
                <a:cs typeface="Arial" pitchFamily="34" charset="0"/>
              </a:rPr>
              <a:t> 	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pitchFamily="34" charset="0"/>
              </a:rPr>
              <a:t>Sequence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            Yes	     </a:t>
            </a:r>
            <a:r>
              <a:rPr lang="th-TH" sz="2000" dirty="0">
                <a:latin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th-TH" sz="2000" dirty="0">
                <a:latin typeface="Arial" pitchFamily="34" charset="0"/>
              </a:rPr>
              <a:t>  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Yes</a:t>
            </a:r>
            <a:endParaRPr lang="th-TH" sz="2000" dirty="0">
              <a:latin typeface="Arial" pitchFamily="34" charset="0"/>
            </a:endParaRPr>
          </a:p>
        </p:txBody>
      </p:sp>
      <p:sp>
        <p:nvSpPr>
          <p:cNvPr id="140326" name="Rectangle 38"/>
          <p:cNvSpPr>
            <a:spLocks noChangeArrowheads="1"/>
          </p:cNvSpPr>
          <p:nvPr/>
        </p:nvSpPr>
        <p:spPr bwMode="auto">
          <a:xfrm>
            <a:off x="1960563" y="2349061"/>
            <a:ext cx="1428750" cy="8128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1941334" y="2341124"/>
            <a:ext cx="5130800" cy="3119437"/>
          </a:xfrm>
          <a:prstGeom prst="rect">
            <a:avLst/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0311" name="Line 23"/>
          <p:cNvSpPr>
            <a:spLocks noChangeShapeType="1"/>
          </p:cNvSpPr>
          <p:nvPr/>
        </p:nvSpPr>
        <p:spPr bwMode="auto">
          <a:xfrm flipV="1">
            <a:off x="1952625" y="3171386"/>
            <a:ext cx="5121275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292" name="Line 4"/>
          <p:cNvSpPr>
            <a:spLocks noChangeShapeType="1"/>
          </p:cNvSpPr>
          <p:nvPr/>
        </p:nvSpPr>
        <p:spPr bwMode="auto">
          <a:xfrm>
            <a:off x="3387725" y="2342711"/>
            <a:ext cx="4763" cy="3116263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327" name="Freeform 39"/>
          <p:cNvSpPr>
            <a:spLocks/>
          </p:cNvSpPr>
          <p:nvPr/>
        </p:nvSpPr>
        <p:spPr bwMode="auto">
          <a:xfrm>
            <a:off x="4486275" y="1252538"/>
            <a:ext cx="868363" cy="995362"/>
          </a:xfrm>
          <a:custGeom>
            <a:avLst/>
            <a:gdLst/>
            <a:ahLst/>
            <a:cxnLst>
              <a:cxn ang="0">
                <a:pos x="777" y="0"/>
              </a:cxn>
              <a:cxn ang="0">
                <a:pos x="0" y="0"/>
              </a:cxn>
              <a:cxn ang="0">
                <a:pos x="0" y="265"/>
              </a:cxn>
            </a:cxnLst>
            <a:rect l="0" t="0" r="r" b="b"/>
            <a:pathLst>
              <a:path w="777" h="265">
                <a:moveTo>
                  <a:pt x="777" y="0"/>
                </a:moveTo>
                <a:lnTo>
                  <a:pt x="0" y="0"/>
                </a:lnTo>
                <a:lnTo>
                  <a:pt x="0" y="265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328" name="Freeform 40"/>
          <p:cNvSpPr>
            <a:spLocks/>
          </p:cNvSpPr>
          <p:nvPr/>
        </p:nvSpPr>
        <p:spPr bwMode="auto">
          <a:xfrm>
            <a:off x="6172639" y="1679574"/>
            <a:ext cx="534988" cy="568325"/>
          </a:xfrm>
          <a:custGeom>
            <a:avLst/>
            <a:gdLst/>
            <a:ahLst/>
            <a:cxnLst>
              <a:cxn ang="0">
                <a:pos x="777" y="0"/>
              </a:cxn>
              <a:cxn ang="0">
                <a:pos x="0" y="0"/>
              </a:cxn>
              <a:cxn ang="0">
                <a:pos x="0" y="265"/>
              </a:cxn>
            </a:cxnLst>
            <a:rect l="0" t="0" r="r" b="b"/>
            <a:pathLst>
              <a:path w="777" h="265">
                <a:moveTo>
                  <a:pt x="777" y="0"/>
                </a:moveTo>
                <a:lnTo>
                  <a:pt x="0" y="0"/>
                </a:lnTo>
                <a:lnTo>
                  <a:pt x="0" y="265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38" name="Rectangle 1078"/>
          <p:cNvSpPr>
            <a:spLocks noChangeArrowheads="1"/>
          </p:cNvSpPr>
          <p:nvPr/>
        </p:nvSpPr>
        <p:spPr bwMode="auto">
          <a:xfrm>
            <a:off x="7002463" y="4059238"/>
            <a:ext cx="2141537" cy="392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37" name="Rectangle 1077"/>
          <p:cNvSpPr>
            <a:spLocks noChangeArrowheads="1"/>
          </p:cNvSpPr>
          <p:nvPr/>
        </p:nvSpPr>
        <p:spPr bwMode="auto">
          <a:xfrm>
            <a:off x="0" y="3992563"/>
            <a:ext cx="1406525" cy="392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36" name="Rectangle 1076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35" name="Freeform 1075"/>
          <p:cNvSpPr>
            <a:spLocks/>
          </p:cNvSpPr>
          <p:nvPr/>
        </p:nvSpPr>
        <p:spPr bwMode="auto">
          <a:xfrm>
            <a:off x="852488" y="1647825"/>
            <a:ext cx="2362200" cy="1371600"/>
          </a:xfrm>
          <a:custGeom>
            <a:avLst/>
            <a:gdLst/>
            <a:ahLst/>
            <a:cxnLst>
              <a:cxn ang="0">
                <a:pos x="0" y="474"/>
              </a:cxn>
              <a:cxn ang="0">
                <a:pos x="60" y="198"/>
              </a:cxn>
              <a:cxn ang="0">
                <a:pos x="60" y="654"/>
              </a:cxn>
              <a:cxn ang="0">
                <a:pos x="132" y="120"/>
              </a:cxn>
              <a:cxn ang="0">
                <a:pos x="138" y="750"/>
              </a:cxn>
              <a:cxn ang="0">
                <a:pos x="210" y="60"/>
              </a:cxn>
              <a:cxn ang="0">
                <a:pos x="222" y="792"/>
              </a:cxn>
              <a:cxn ang="0">
                <a:pos x="288" y="36"/>
              </a:cxn>
              <a:cxn ang="0">
                <a:pos x="288" y="834"/>
              </a:cxn>
              <a:cxn ang="0">
                <a:pos x="348" y="12"/>
              </a:cxn>
              <a:cxn ang="0">
                <a:pos x="348" y="858"/>
              </a:cxn>
              <a:cxn ang="0">
                <a:pos x="408" y="6"/>
              </a:cxn>
              <a:cxn ang="0">
                <a:pos x="396" y="858"/>
              </a:cxn>
              <a:cxn ang="0">
                <a:pos x="474" y="6"/>
              </a:cxn>
              <a:cxn ang="0">
                <a:pos x="474" y="864"/>
              </a:cxn>
              <a:cxn ang="0">
                <a:pos x="552" y="24"/>
              </a:cxn>
              <a:cxn ang="0">
                <a:pos x="534" y="834"/>
              </a:cxn>
              <a:cxn ang="0">
                <a:pos x="624" y="48"/>
              </a:cxn>
              <a:cxn ang="0">
                <a:pos x="600" y="822"/>
              </a:cxn>
              <a:cxn ang="0">
                <a:pos x="678" y="72"/>
              </a:cxn>
              <a:cxn ang="0">
                <a:pos x="666" y="798"/>
              </a:cxn>
              <a:cxn ang="0">
                <a:pos x="732" y="114"/>
              </a:cxn>
              <a:cxn ang="0">
                <a:pos x="738" y="738"/>
              </a:cxn>
              <a:cxn ang="0">
                <a:pos x="804" y="72"/>
              </a:cxn>
              <a:cxn ang="0">
                <a:pos x="810" y="798"/>
              </a:cxn>
              <a:cxn ang="0">
                <a:pos x="858" y="54"/>
              </a:cxn>
              <a:cxn ang="0">
                <a:pos x="870" y="828"/>
              </a:cxn>
              <a:cxn ang="0">
                <a:pos x="930" y="30"/>
              </a:cxn>
              <a:cxn ang="0">
                <a:pos x="942" y="852"/>
              </a:cxn>
              <a:cxn ang="0">
                <a:pos x="1014" y="0"/>
              </a:cxn>
              <a:cxn ang="0">
                <a:pos x="1020" y="864"/>
              </a:cxn>
              <a:cxn ang="0">
                <a:pos x="1092" y="6"/>
              </a:cxn>
              <a:cxn ang="0">
                <a:pos x="1098" y="864"/>
              </a:cxn>
              <a:cxn ang="0">
                <a:pos x="1182" y="24"/>
              </a:cxn>
              <a:cxn ang="0">
                <a:pos x="1182" y="840"/>
              </a:cxn>
              <a:cxn ang="0">
                <a:pos x="1260" y="60"/>
              </a:cxn>
              <a:cxn ang="0">
                <a:pos x="1260" y="810"/>
              </a:cxn>
              <a:cxn ang="0">
                <a:pos x="1338" y="96"/>
              </a:cxn>
              <a:cxn ang="0">
                <a:pos x="1350" y="750"/>
              </a:cxn>
              <a:cxn ang="0">
                <a:pos x="1416" y="186"/>
              </a:cxn>
              <a:cxn ang="0">
                <a:pos x="1446" y="618"/>
              </a:cxn>
              <a:cxn ang="0">
                <a:pos x="1488" y="342"/>
              </a:cxn>
            </a:cxnLst>
            <a:rect l="0" t="0" r="r" b="b"/>
            <a:pathLst>
              <a:path w="1488" h="864">
                <a:moveTo>
                  <a:pt x="0" y="474"/>
                </a:moveTo>
                <a:lnTo>
                  <a:pt x="60" y="198"/>
                </a:lnTo>
                <a:lnTo>
                  <a:pt x="60" y="654"/>
                </a:lnTo>
                <a:lnTo>
                  <a:pt x="132" y="120"/>
                </a:lnTo>
                <a:lnTo>
                  <a:pt x="138" y="750"/>
                </a:lnTo>
                <a:lnTo>
                  <a:pt x="210" y="60"/>
                </a:lnTo>
                <a:lnTo>
                  <a:pt x="222" y="792"/>
                </a:lnTo>
                <a:lnTo>
                  <a:pt x="288" y="36"/>
                </a:lnTo>
                <a:lnTo>
                  <a:pt x="288" y="834"/>
                </a:lnTo>
                <a:lnTo>
                  <a:pt x="348" y="12"/>
                </a:lnTo>
                <a:lnTo>
                  <a:pt x="348" y="858"/>
                </a:lnTo>
                <a:lnTo>
                  <a:pt x="408" y="6"/>
                </a:lnTo>
                <a:lnTo>
                  <a:pt x="396" y="858"/>
                </a:lnTo>
                <a:lnTo>
                  <a:pt x="474" y="6"/>
                </a:lnTo>
                <a:lnTo>
                  <a:pt x="474" y="864"/>
                </a:lnTo>
                <a:lnTo>
                  <a:pt x="552" y="24"/>
                </a:lnTo>
                <a:lnTo>
                  <a:pt x="534" y="834"/>
                </a:lnTo>
                <a:lnTo>
                  <a:pt x="624" y="48"/>
                </a:lnTo>
                <a:lnTo>
                  <a:pt x="600" y="822"/>
                </a:lnTo>
                <a:lnTo>
                  <a:pt x="678" y="72"/>
                </a:lnTo>
                <a:lnTo>
                  <a:pt x="666" y="798"/>
                </a:lnTo>
                <a:lnTo>
                  <a:pt x="732" y="114"/>
                </a:lnTo>
                <a:lnTo>
                  <a:pt x="738" y="738"/>
                </a:lnTo>
                <a:lnTo>
                  <a:pt x="804" y="72"/>
                </a:lnTo>
                <a:lnTo>
                  <a:pt x="810" y="798"/>
                </a:lnTo>
                <a:lnTo>
                  <a:pt x="858" y="54"/>
                </a:lnTo>
                <a:lnTo>
                  <a:pt x="870" y="828"/>
                </a:lnTo>
                <a:lnTo>
                  <a:pt x="930" y="30"/>
                </a:lnTo>
                <a:lnTo>
                  <a:pt x="942" y="852"/>
                </a:lnTo>
                <a:lnTo>
                  <a:pt x="1014" y="0"/>
                </a:lnTo>
                <a:lnTo>
                  <a:pt x="1020" y="864"/>
                </a:lnTo>
                <a:lnTo>
                  <a:pt x="1092" y="6"/>
                </a:lnTo>
                <a:lnTo>
                  <a:pt x="1098" y="864"/>
                </a:lnTo>
                <a:lnTo>
                  <a:pt x="1182" y="24"/>
                </a:lnTo>
                <a:lnTo>
                  <a:pt x="1182" y="840"/>
                </a:lnTo>
                <a:lnTo>
                  <a:pt x="1260" y="60"/>
                </a:lnTo>
                <a:lnTo>
                  <a:pt x="1260" y="810"/>
                </a:lnTo>
                <a:lnTo>
                  <a:pt x="1338" y="96"/>
                </a:lnTo>
                <a:lnTo>
                  <a:pt x="1350" y="750"/>
                </a:lnTo>
                <a:lnTo>
                  <a:pt x="1416" y="186"/>
                </a:lnTo>
                <a:cubicBezTo>
                  <a:pt x="1452" y="644"/>
                  <a:pt x="1434" y="592"/>
                  <a:pt x="1446" y="618"/>
                </a:cubicBezTo>
                <a:lnTo>
                  <a:pt x="1488" y="342"/>
                </a:lnTo>
              </a:path>
            </a:pathLst>
          </a:custGeom>
          <a:noFill/>
          <a:ln w="28575" cmpd="sng">
            <a:solidFill>
              <a:srgbClr val="66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4406" name="Freeform 1046"/>
          <p:cNvSpPr>
            <a:spLocks/>
          </p:cNvSpPr>
          <p:nvPr/>
        </p:nvSpPr>
        <p:spPr bwMode="auto">
          <a:xfrm>
            <a:off x="5549900" y="4443413"/>
            <a:ext cx="1295400" cy="635000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0" y="88"/>
              </a:cxn>
              <a:cxn ang="0">
                <a:pos x="144" y="16"/>
              </a:cxn>
              <a:cxn ang="0">
                <a:pos x="40" y="168"/>
              </a:cxn>
              <a:cxn ang="0">
                <a:pos x="264" y="48"/>
              </a:cxn>
              <a:cxn ang="0">
                <a:pos x="112" y="248"/>
              </a:cxn>
              <a:cxn ang="0">
                <a:pos x="336" y="72"/>
              </a:cxn>
              <a:cxn ang="0">
                <a:pos x="216" y="336"/>
              </a:cxn>
              <a:cxn ang="0">
                <a:pos x="464" y="72"/>
              </a:cxn>
              <a:cxn ang="0">
                <a:pos x="344" y="360"/>
              </a:cxn>
              <a:cxn ang="0">
                <a:pos x="520" y="32"/>
              </a:cxn>
              <a:cxn ang="0">
                <a:pos x="448" y="400"/>
              </a:cxn>
              <a:cxn ang="0">
                <a:pos x="592" y="16"/>
              </a:cxn>
              <a:cxn ang="0">
                <a:pos x="568" y="360"/>
              </a:cxn>
              <a:cxn ang="0">
                <a:pos x="656" y="8"/>
              </a:cxn>
              <a:cxn ang="0">
                <a:pos x="688" y="272"/>
              </a:cxn>
              <a:cxn ang="0">
                <a:pos x="744" y="8"/>
              </a:cxn>
              <a:cxn ang="0">
                <a:pos x="752" y="192"/>
              </a:cxn>
              <a:cxn ang="0">
                <a:pos x="792" y="0"/>
              </a:cxn>
              <a:cxn ang="0">
                <a:pos x="816" y="128"/>
              </a:cxn>
            </a:cxnLst>
            <a:rect l="0" t="0" r="r" b="b"/>
            <a:pathLst>
              <a:path w="816" h="400">
                <a:moveTo>
                  <a:pt x="40" y="0"/>
                </a:moveTo>
                <a:lnTo>
                  <a:pt x="0" y="88"/>
                </a:lnTo>
                <a:lnTo>
                  <a:pt x="144" y="16"/>
                </a:lnTo>
                <a:lnTo>
                  <a:pt x="40" y="168"/>
                </a:lnTo>
                <a:lnTo>
                  <a:pt x="264" y="48"/>
                </a:lnTo>
                <a:lnTo>
                  <a:pt x="112" y="248"/>
                </a:lnTo>
                <a:lnTo>
                  <a:pt x="336" y="72"/>
                </a:lnTo>
                <a:lnTo>
                  <a:pt x="216" y="336"/>
                </a:lnTo>
                <a:lnTo>
                  <a:pt x="464" y="72"/>
                </a:lnTo>
                <a:lnTo>
                  <a:pt x="344" y="360"/>
                </a:lnTo>
                <a:lnTo>
                  <a:pt x="520" y="32"/>
                </a:lnTo>
                <a:lnTo>
                  <a:pt x="448" y="400"/>
                </a:lnTo>
                <a:lnTo>
                  <a:pt x="592" y="16"/>
                </a:lnTo>
                <a:lnTo>
                  <a:pt x="568" y="360"/>
                </a:lnTo>
                <a:lnTo>
                  <a:pt x="656" y="8"/>
                </a:lnTo>
                <a:lnTo>
                  <a:pt x="688" y="272"/>
                </a:lnTo>
                <a:lnTo>
                  <a:pt x="744" y="8"/>
                </a:lnTo>
                <a:lnTo>
                  <a:pt x="752" y="192"/>
                </a:lnTo>
                <a:lnTo>
                  <a:pt x="792" y="0"/>
                </a:lnTo>
                <a:lnTo>
                  <a:pt x="816" y="128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4392" name="Freeform 1032"/>
          <p:cNvSpPr>
            <a:spLocks/>
          </p:cNvSpPr>
          <p:nvPr/>
        </p:nvSpPr>
        <p:spPr bwMode="auto">
          <a:xfrm>
            <a:off x="1420813" y="4451350"/>
            <a:ext cx="1295400" cy="635000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0" y="88"/>
              </a:cxn>
              <a:cxn ang="0">
                <a:pos x="144" y="16"/>
              </a:cxn>
              <a:cxn ang="0">
                <a:pos x="40" y="168"/>
              </a:cxn>
              <a:cxn ang="0">
                <a:pos x="264" y="48"/>
              </a:cxn>
              <a:cxn ang="0">
                <a:pos x="112" y="248"/>
              </a:cxn>
              <a:cxn ang="0">
                <a:pos x="336" y="72"/>
              </a:cxn>
              <a:cxn ang="0">
                <a:pos x="216" y="336"/>
              </a:cxn>
              <a:cxn ang="0">
                <a:pos x="464" y="72"/>
              </a:cxn>
              <a:cxn ang="0">
                <a:pos x="344" y="360"/>
              </a:cxn>
              <a:cxn ang="0">
                <a:pos x="520" y="32"/>
              </a:cxn>
              <a:cxn ang="0">
                <a:pos x="448" y="400"/>
              </a:cxn>
              <a:cxn ang="0">
                <a:pos x="592" y="16"/>
              </a:cxn>
              <a:cxn ang="0">
                <a:pos x="568" y="360"/>
              </a:cxn>
              <a:cxn ang="0">
                <a:pos x="656" y="8"/>
              </a:cxn>
              <a:cxn ang="0">
                <a:pos x="688" y="272"/>
              </a:cxn>
              <a:cxn ang="0">
                <a:pos x="744" y="8"/>
              </a:cxn>
              <a:cxn ang="0">
                <a:pos x="752" y="192"/>
              </a:cxn>
              <a:cxn ang="0">
                <a:pos x="792" y="0"/>
              </a:cxn>
              <a:cxn ang="0">
                <a:pos x="816" y="128"/>
              </a:cxn>
            </a:cxnLst>
            <a:rect l="0" t="0" r="r" b="b"/>
            <a:pathLst>
              <a:path w="816" h="400">
                <a:moveTo>
                  <a:pt x="40" y="0"/>
                </a:moveTo>
                <a:lnTo>
                  <a:pt x="0" y="88"/>
                </a:lnTo>
                <a:lnTo>
                  <a:pt x="144" y="16"/>
                </a:lnTo>
                <a:lnTo>
                  <a:pt x="40" y="168"/>
                </a:lnTo>
                <a:lnTo>
                  <a:pt x="264" y="48"/>
                </a:lnTo>
                <a:lnTo>
                  <a:pt x="112" y="248"/>
                </a:lnTo>
                <a:lnTo>
                  <a:pt x="336" y="72"/>
                </a:lnTo>
                <a:lnTo>
                  <a:pt x="216" y="336"/>
                </a:lnTo>
                <a:lnTo>
                  <a:pt x="464" y="72"/>
                </a:lnTo>
                <a:lnTo>
                  <a:pt x="344" y="360"/>
                </a:lnTo>
                <a:lnTo>
                  <a:pt x="520" y="32"/>
                </a:lnTo>
                <a:lnTo>
                  <a:pt x="448" y="400"/>
                </a:lnTo>
                <a:lnTo>
                  <a:pt x="592" y="16"/>
                </a:lnTo>
                <a:lnTo>
                  <a:pt x="568" y="360"/>
                </a:lnTo>
                <a:lnTo>
                  <a:pt x="656" y="8"/>
                </a:lnTo>
                <a:lnTo>
                  <a:pt x="688" y="272"/>
                </a:lnTo>
                <a:lnTo>
                  <a:pt x="744" y="8"/>
                </a:lnTo>
                <a:lnTo>
                  <a:pt x="752" y="192"/>
                </a:lnTo>
                <a:lnTo>
                  <a:pt x="792" y="0"/>
                </a:lnTo>
                <a:lnTo>
                  <a:pt x="816" y="128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4433" name="Freeform 1073"/>
          <p:cNvSpPr>
            <a:spLocks/>
          </p:cNvSpPr>
          <p:nvPr/>
        </p:nvSpPr>
        <p:spPr bwMode="auto">
          <a:xfrm>
            <a:off x="7678738" y="1524000"/>
            <a:ext cx="827087" cy="638175"/>
          </a:xfrm>
          <a:custGeom>
            <a:avLst/>
            <a:gdLst/>
            <a:ahLst/>
            <a:cxnLst>
              <a:cxn ang="0">
                <a:pos x="27" y="402"/>
              </a:cxn>
              <a:cxn ang="0">
                <a:pos x="0" y="283"/>
              </a:cxn>
              <a:cxn ang="0">
                <a:pos x="128" y="402"/>
              </a:cxn>
              <a:cxn ang="0">
                <a:pos x="45" y="210"/>
              </a:cxn>
              <a:cxn ang="0">
                <a:pos x="201" y="393"/>
              </a:cxn>
              <a:cxn ang="0">
                <a:pos x="100" y="128"/>
              </a:cxn>
              <a:cxn ang="0">
                <a:pos x="283" y="366"/>
              </a:cxn>
              <a:cxn ang="0">
                <a:pos x="173" y="91"/>
              </a:cxn>
              <a:cxn ang="0">
                <a:pos x="338" y="320"/>
              </a:cxn>
              <a:cxn ang="0">
                <a:pos x="246" y="55"/>
              </a:cxn>
              <a:cxn ang="0">
                <a:pos x="402" y="302"/>
              </a:cxn>
              <a:cxn ang="0">
                <a:pos x="310" y="27"/>
              </a:cxn>
              <a:cxn ang="0">
                <a:pos x="448" y="247"/>
              </a:cxn>
              <a:cxn ang="0">
                <a:pos x="374" y="0"/>
              </a:cxn>
              <a:cxn ang="0">
                <a:pos x="484" y="165"/>
              </a:cxn>
              <a:cxn ang="0">
                <a:pos x="457" y="27"/>
              </a:cxn>
              <a:cxn ang="0">
                <a:pos x="521" y="110"/>
              </a:cxn>
              <a:cxn ang="0">
                <a:pos x="521" y="27"/>
              </a:cxn>
            </a:cxnLst>
            <a:rect l="0" t="0" r="r" b="b"/>
            <a:pathLst>
              <a:path w="521" h="402">
                <a:moveTo>
                  <a:pt x="27" y="402"/>
                </a:moveTo>
                <a:lnTo>
                  <a:pt x="0" y="283"/>
                </a:lnTo>
                <a:lnTo>
                  <a:pt x="128" y="402"/>
                </a:lnTo>
                <a:lnTo>
                  <a:pt x="45" y="210"/>
                </a:lnTo>
                <a:lnTo>
                  <a:pt x="201" y="393"/>
                </a:lnTo>
                <a:lnTo>
                  <a:pt x="100" y="128"/>
                </a:lnTo>
                <a:lnTo>
                  <a:pt x="283" y="366"/>
                </a:lnTo>
                <a:lnTo>
                  <a:pt x="173" y="91"/>
                </a:lnTo>
                <a:lnTo>
                  <a:pt x="338" y="320"/>
                </a:lnTo>
                <a:lnTo>
                  <a:pt x="246" y="55"/>
                </a:lnTo>
                <a:lnTo>
                  <a:pt x="402" y="302"/>
                </a:lnTo>
                <a:lnTo>
                  <a:pt x="310" y="27"/>
                </a:lnTo>
                <a:lnTo>
                  <a:pt x="448" y="247"/>
                </a:lnTo>
                <a:lnTo>
                  <a:pt x="374" y="0"/>
                </a:lnTo>
                <a:lnTo>
                  <a:pt x="484" y="165"/>
                </a:lnTo>
                <a:lnTo>
                  <a:pt x="457" y="27"/>
                </a:lnTo>
                <a:lnTo>
                  <a:pt x="521" y="110"/>
                </a:lnTo>
                <a:lnTo>
                  <a:pt x="521" y="27"/>
                </a:lnTo>
              </a:path>
            </a:pathLst>
          </a:custGeom>
          <a:noFill/>
          <a:ln w="28575" cmpd="sng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4432" name="Freeform 1072"/>
          <p:cNvSpPr>
            <a:spLocks/>
          </p:cNvSpPr>
          <p:nvPr/>
        </p:nvSpPr>
        <p:spPr bwMode="auto">
          <a:xfrm>
            <a:off x="4543425" y="1552575"/>
            <a:ext cx="812800" cy="639763"/>
          </a:xfrm>
          <a:custGeom>
            <a:avLst/>
            <a:gdLst/>
            <a:ahLst/>
            <a:cxnLst>
              <a:cxn ang="0">
                <a:pos x="18" y="19"/>
              </a:cxn>
              <a:cxn ang="0">
                <a:pos x="0" y="92"/>
              </a:cxn>
              <a:cxn ang="0">
                <a:pos x="137" y="0"/>
              </a:cxn>
              <a:cxn ang="0">
                <a:pos x="36" y="165"/>
              </a:cxn>
              <a:cxn ang="0">
                <a:pos x="219" y="37"/>
              </a:cxn>
              <a:cxn ang="0">
                <a:pos x="73" y="238"/>
              </a:cxn>
              <a:cxn ang="0">
                <a:pos x="292" y="55"/>
              </a:cxn>
              <a:cxn ang="0">
                <a:pos x="137" y="284"/>
              </a:cxn>
              <a:cxn ang="0">
                <a:pos x="347" y="92"/>
              </a:cxn>
              <a:cxn ang="0">
                <a:pos x="183" y="329"/>
              </a:cxn>
              <a:cxn ang="0">
                <a:pos x="402" y="119"/>
              </a:cxn>
              <a:cxn ang="0">
                <a:pos x="228" y="366"/>
              </a:cxn>
              <a:cxn ang="0">
                <a:pos x="448" y="183"/>
              </a:cxn>
              <a:cxn ang="0">
                <a:pos x="320" y="384"/>
              </a:cxn>
              <a:cxn ang="0">
                <a:pos x="475" y="238"/>
              </a:cxn>
              <a:cxn ang="0">
                <a:pos x="375" y="393"/>
              </a:cxn>
              <a:cxn ang="0">
                <a:pos x="512" y="293"/>
              </a:cxn>
              <a:cxn ang="0">
                <a:pos x="475" y="403"/>
              </a:cxn>
            </a:cxnLst>
            <a:rect l="0" t="0" r="r" b="b"/>
            <a:pathLst>
              <a:path w="512" h="403">
                <a:moveTo>
                  <a:pt x="18" y="19"/>
                </a:moveTo>
                <a:lnTo>
                  <a:pt x="0" y="92"/>
                </a:lnTo>
                <a:lnTo>
                  <a:pt x="137" y="0"/>
                </a:lnTo>
                <a:lnTo>
                  <a:pt x="36" y="165"/>
                </a:lnTo>
                <a:lnTo>
                  <a:pt x="219" y="37"/>
                </a:lnTo>
                <a:lnTo>
                  <a:pt x="73" y="238"/>
                </a:lnTo>
                <a:lnTo>
                  <a:pt x="292" y="55"/>
                </a:lnTo>
                <a:lnTo>
                  <a:pt x="137" y="284"/>
                </a:lnTo>
                <a:lnTo>
                  <a:pt x="347" y="92"/>
                </a:lnTo>
                <a:lnTo>
                  <a:pt x="183" y="329"/>
                </a:lnTo>
                <a:lnTo>
                  <a:pt x="402" y="119"/>
                </a:lnTo>
                <a:lnTo>
                  <a:pt x="228" y="366"/>
                </a:lnTo>
                <a:lnTo>
                  <a:pt x="448" y="183"/>
                </a:lnTo>
                <a:lnTo>
                  <a:pt x="320" y="384"/>
                </a:lnTo>
                <a:lnTo>
                  <a:pt x="475" y="238"/>
                </a:lnTo>
                <a:lnTo>
                  <a:pt x="375" y="393"/>
                </a:lnTo>
                <a:lnTo>
                  <a:pt x="512" y="293"/>
                </a:lnTo>
                <a:lnTo>
                  <a:pt x="475" y="403"/>
                </a:lnTo>
              </a:path>
            </a:pathLst>
          </a:custGeom>
          <a:noFill/>
          <a:ln w="28575" cmpd="sng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4387" name="Rectangle 1027"/>
          <p:cNvSpPr>
            <a:spLocks noChangeArrowheads="1"/>
          </p:cNvSpPr>
          <p:nvPr/>
        </p:nvSpPr>
        <p:spPr bwMode="auto">
          <a:xfrm>
            <a:off x="166688" y="6378575"/>
            <a:ext cx="876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  <a:sym typeface="Symbol" pitchFamily="18" charset="2"/>
              </a:rPr>
              <a:t>   The above diagrams show that:</a:t>
            </a:r>
            <a:r>
              <a:rPr lang="en-US">
                <a:sym typeface="Symbol" pitchFamily="18" charset="2"/>
              </a:rPr>
              <a:t>  A  (B  C)  </a:t>
            </a:r>
            <a:r>
              <a:rPr lang="en-US" b="1">
                <a:sym typeface="Symbol" pitchFamily="18" charset="2"/>
              </a:rPr>
              <a:t>= </a:t>
            </a:r>
            <a:r>
              <a:rPr lang="en-US">
                <a:sym typeface="Symbol" pitchFamily="18" charset="2"/>
              </a:rPr>
              <a:t> (A  B)  (A  C)   </a:t>
            </a:r>
            <a:endParaRPr lang="th-TH">
              <a:sym typeface="Symbol" pitchFamily="18" charset="2"/>
            </a:endParaRPr>
          </a:p>
        </p:txBody>
      </p:sp>
      <p:sp>
        <p:nvSpPr>
          <p:cNvPr id="144388" name="Text Box 1028"/>
          <p:cNvSpPr txBox="1">
            <a:spLocks noChangeArrowheads="1"/>
          </p:cNvSpPr>
          <p:nvPr/>
        </p:nvSpPr>
        <p:spPr bwMode="auto">
          <a:xfrm>
            <a:off x="6350" y="-4763"/>
            <a:ext cx="3259138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latin typeface="Arial Narrow" pitchFamily="34" charset="0"/>
                <a:cs typeface="Arial" pitchFamily="34" charset="0"/>
              </a:rPr>
              <a:t>Venn Diagrams</a:t>
            </a:r>
            <a:r>
              <a:rPr lang="en-US" b="1">
                <a:latin typeface="Arial Narrow" pitchFamily="34" charset="0"/>
                <a:cs typeface="Arial" pitchFamily="34" charset="0"/>
              </a:rPr>
              <a:t> : Example</a:t>
            </a:r>
            <a:endParaRPr lang="th-TH" b="1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4389" name="Oval 1029"/>
          <p:cNvSpPr>
            <a:spLocks noChangeArrowheads="1"/>
          </p:cNvSpPr>
          <p:nvPr/>
        </p:nvSpPr>
        <p:spPr bwMode="auto">
          <a:xfrm>
            <a:off x="1357313" y="3727450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390" name="Oval 1030"/>
          <p:cNvSpPr>
            <a:spLocks noChangeArrowheads="1"/>
          </p:cNvSpPr>
          <p:nvPr/>
        </p:nvSpPr>
        <p:spPr bwMode="auto">
          <a:xfrm>
            <a:off x="836613" y="4413250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391" name="Oval 1031"/>
          <p:cNvSpPr>
            <a:spLocks noChangeArrowheads="1"/>
          </p:cNvSpPr>
          <p:nvPr/>
        </p:nvSpPr>
        <p:spPr bwMode="auto">
          <a:xfrm>
            <a:off x="1827213" y="4413250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393" name="Oval 1033"/>
          <p:cNvSpPr>
            <a:spLocks noChangeArrowheads="1"/>
          </p:cNvSpPr>
          <p:nvPr/>
        </p:nvSpPr>
        <p:spPr bwMode="auto">
          <a:xfrm>
            <a:off x="1347788" y="955675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394" name="Oval 1034"/>
          <p:cNvSpPr>
            <a:spLocks noChangeArrowheads="1"/>
          </p:cNvSpPr>
          <p:nvPr/>
        </p:nvSpPr>
        <p:spPr bwMode="auto">
          <a:xfrm>
            <a:off x="827088" y="1641475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395" name="Oval 1035"/>
          <p:cNvSpPr>
            <a:spLocks noChangeArrowheads="1"/>
          </p:cNvSpPr>
          <p:nvPr/>
        </p:nvSpPr>
        <p:spPr bwMode="auto">
          <a:xfrm>
            <a:off x="1817688" y="1641475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397" name="Text Box 1037"/>
          <p:cNvSpPr txBox="1">
            <a:spLocks noChangeArrowheads="1"/>
          </p:cNvSpPr>
          <p:nvPr/>
        </p:nvSpPr>
        <p:spPr bwMode="auto">
          <a:xfrm>
            <a:off x="1901825" y="54451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144398" name="Text Box 1038"/>
          <p:cNvSpPr txBox="1">
            <a:spLocks noChangeArrowheads="1"/>
          </p:cNvSpPr>
          <p:nvPr/>
        </p:nvSpPr>
        <p:spPr bwMode="auto">
          <a:xfrm>
            <a:off x="465138" y="20383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144399" name="Text Box 1039"/>
          <p:cNvSpPr txBox="1">
            <a:spLocks noChangeArrowheads="1"/>
          </p:cNvSpPr>
          <p:nvPr/>
        </p:nvSpPr>
        <p:spPr bwMode="auto">
          <a:xfrm>
            <a:off x="3154363" y="17922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144400" name="Text Box 1040"/>
          <p:cNvSpPr txBox="1">
            <a:spLocks noChangeArrowheads="1"/>
          </p:cNvSpPr>
          <p:nvPr/>
        </p:nvSpPr>
        <p:spPr bwMode="auto">
          <a:xfrm>
            <a:off x="1946275" y="32861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144401" name="Text Box 1041"/>
          <p:cNvSpPr txBox="1">
            <a:spLocks noChangeArrowheads="1"/>
          </p:cNvSpPr>
          <p:nvPr/>
        </p:nvSpPr>
        <p:spPr bwMode="auto">
          <a:xfrm>
            <a:off x="485775" y="47577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144402" name="Text Box 1042"/>
          <p:cNvSpPr txBox="1">
            <a:spLocks noChangeArrowheads="1"/>
          </p:cNvSpPr>
          <p:nvPr/>
        </p:nvSpPr>
        <p:spPr bwMode="auto">
          <a:xfrm>
            <a:off x="3187700" y="45259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144403" name="Oval 1043"/>
          <p:cNvSpPr>
            <a:spLocks noChangeArrowheads="1"/>
          </p:cNvSpPr>
          <p:nvPr/>
        </p:nvSpPr>
        <p:spPr bwMode="auto">
          <a:xfrm>
            <a:off x="5486400" y="3719513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04" name="Oval 1044"/>
          <p:cNvSpPr>
            <a:spLocks noChangeArrowheads="1"/>
          </p:cNvSpPr>
          <p:nvPr/>
        </p:nvSpPr>
        <p:spPr bwMode="auto">
          <a:xfrm>
            <a:off x="4965700" y="4405313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05" name="Oval 1045"/>
          <p:cNvSpPr>
            <a:spLocks noChangeArrowheads="1"/>
          </p:cNvSpPr>
          <p:nvPr/>
        </p:nvSpPr>
        <p:spPr bwMode="auto">
          <a:xfrm>
            <a:off x="5956300" y="4405313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07" name="Oval 1047"/>
          <p:cNvSpPr>
            <a:spLocks noChangeArrowheads="1"/>
          </p:cNvSpPr>
          <p:nvPr/>
        </p:nvSpPr>
        <p:spPr bwMode="auto">
          <a:xfrm>
            <a:off x="4503738" y="846138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08" name="Oval 1048"/>
          <p:cNvSpPr>
            <a:spLocks noChangeArrowheads="1"/>
          </p:cNvSpPr>
          <p:nvPr/>
        </p:nvSpPr>
        <p:spPr bwMode="auto">
          <a:xfrm>
            <a:off x="3983038" y="1531938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09" name="Oval 1049"/>
          <p:cNvSpPr>
            <a:spLocks noChangeArrowheads="1"/>
          </p:cNvSpPr>
          <p:nvPr/>
        </p:nvSpPr>
        <p:spPr bwMode="auto">
          <a:xfrm>
            <a:off x="4973638" y="1531938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11" name="Text Box 1051"/>
          <p:cNvSpPr txBox="1">
            <a:spLocks noChangeArrowheads="1"/>
          </p:cNvSpPr>
          <p:nvPr/>
        </p:nvSpPr>
        <p:spPr bwMode="auto">
          <a:xfrm>
            <a:off x="5319713" y="4349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144412" name="Text Box 1052"/>
          <p:cNvSpPr txBox="1">
            <a:spLocks noChangeArrowheads="1"/>
          </p:cNvSpPr>
          <p:nvPr/>
        </p:nvSpPr>
        <p:spPr bwMode="auto">
          <a:xfrm>
            <a:off x="4041775" y="27416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144413" name="Text Box 1053"/>
          <p:cNvSpPr txBox="1">
            <a:spLocks noChangeArrowheads="1"/>
          </p:cNvSpPr>
          <p:nvPr/>
        </p:nvSpPr>
        <p:spPr bwMode="auto">
          <a:xfrm>
            <a:off x="6148388" y="14351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144414" name="Text Box 1054"/>
          <p:cNvSpPr txBox="1">
            <a:spLocks noChangeArrowheads="1"/>
          </p:cNvSpPr>
          <p:nvPr/>
        </p:nvSpPr>
        <p:spPr bwMode="auto">
          <a:xfrm>
            <a:off x="5378450" y="346551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144415" name="Text Box 1055"/>
          <p:cNvSpPr txBox="1">
            <a:spLocks noChangeArrowheads="1"/>
          </p:cNvSpPr>
          <p:nvPr/>
        </p:nvSpPr>
        <p:spPr bwMode="auto">
          <a:xfrm>
            <a:off x="4614863" y="4749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144416" name="Text Box 1056"/>
          <p:cNvSpPr txBox="1">
            <a:spLocks noChangeArrowheads="1"/>
          </p:cNvSpPr>
          <p:nvPr/>
        </p:nvSpPr>
        <p:spPr bwMode="auto">
          <a:xfrm>
            <a:off x="7345363" y="49101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144417" name="Text Box 1057"/>
          <p:cNvSpPr txBox="1">
            <a:spLocks noChangeArrowheads="1"/>
          </p:cNvSpPr>
          <p:nvPr/>
        </p:nvSpPr>
        <p:spPr bwMode="auto">
          <a:xfrm>
            <a:off x="508000" y="1312863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B  C</a:t>
            </a:r>
            <a:endParaRPr lang="th-TH" sz="2000">
              <a:sym typeface="Symbol" pitchFamily="18" charset="2"/>
            </a:endParaRPr>
          </a:p>
        </p:txBody>
      </p:sp>
      <p:sp>
        <p:nvSpPr>
          <p:cNvPr id="144418" name="Text Box 1058"/>
          <p:cNvSpPr txBox="1">
            <a:spLocks noChangeArrowheads="1"/>
          </p:cNvSpPr>
          <p:nvPr/>
        </p:nvSpPr>
        <p:spPr bwMode="auto">
          <a:xfrm>
            <a:off x="-73025" y="3967163"/>
            <a:ext cx="1535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A  (B  C)</a:t>
            </a:r>
            <a:endParaRPr lang="th-TH" sz="2000" b="1">
              <a:sym typeface="Symbol" pitchFamily="18" charset="2"/>
            </a:endParaRPr>
          </a:p>
        </p:txBody>
      </p:sp>
      <p:sp>
        <p:nvSpPr>
          <p:cNvPr id="144419" name="Line 1059"/>
          <p:cNvSpPr>
            <a:spLocks noChangeShapeType="1"/>
          </p:cNvSpPr>
          <p:nvPr/>
        </p:nvSpPr>
        <p:spPr bwMode="auto">
          <a:xfrm>
            <a:off x="3687763" y="536575"/>
            <a:ext cx="0" cy="5675313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4421" name="Text Box 1061"/>
          <p:cNvSpPr txBox="1">
            <a:spLocks noChangeArrowheads="1"/>
          </p:cNvSpPr>
          <p:nvPr/>
        </p:nvSpPr>
        <p:spPr bwMode="auto">
          <a:xfrm>
            <a:off x="6951663" y="4037013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(A  B)  (A  C)</a:t>
            </a:r>
            <a:endParaRPr lang="th-TH" sz="2000" b="1">
              <a:sym typeface="Symbol" pitchFamily="18" charset="2"/>
            </a:endParaRPr>
          </a:p>
        </p:txBody>
      </p:sp>
      <p:sp>
        <p:nvSpPr>
          <p:cNvPr id="144422" name="Oval 1062"/>
          <p:cNvSpPr>
            <a:spLocks noChangeArrowheads="1"/>
          </p:cNvSpPr>
          <p:nvPr/>
        </p:nvSpPr>
        <p:spPr bwMode="auto">
          <a:xfrm>
            <a:off x="7135813" y="825500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23" name="Oval 1063"/>
          <p:cNvSpPr>
            <a:spLocks noChangeArrowheads="1"/>
          </p:cNvSpPr>
          <p:nvPr/>
        </p:nvSpPr>
        <p:spPr bwMode="auto">
          <a:xfrm>
            <a:off x="6615113" y="1511300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24" name="Oval 1064"/>
          <p:cNvSpPr>
            <a:spLocks noChangeArrowheads="1"/>
          </p:cNvSpPr>
          <p:nvPr/>
        </p:nvSpPr>
        <p:spPr bwMode="auto">
          <a:xfrm>
            <a:off x="7605713" y="1511300"/>
            <a:ext cx="1435100" cy="1384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4426" name="Text Box 1066"/>
          <p:cNvSpPr txBox="1">
            <a:spLocks noChangeArrowheads="1"/>
          </p:cNvSpPr>
          <p:nvPr/>
        </p:nvSpPr>
        <p:spPr bwMode="auto">
          <a:xfrm>
            <a:off x="7342188" y="4270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144427" name="Text Box 1067"/>
          <p:cNvSpPr txBox="1">
            <a:spLocks noChangeArrowheads="1"/>
          </p:cNvSpPr>
          <p:nvPr/>
        </p:nvSpPr>
        <p:spPr bwMode="auto">
          <a:xfrm>
            <a:off x="6673850" y="27066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144428" name="Text Box 1068"/>
          <p:cNvSpPr txBox="1">
            <a:spLocks noChangeArrowheads="1"/>
          </p:cNvSpPr>
          <p:nvPr/>
        </p:nvSpPr>
        <p:spPr bwMode="auto">
          <a:xfrm>
            <a:off x="8680450" y="27193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144429" name="Text Box 1069"/>
          <p:cNvSpPr txBox="1">
            <a:spLocks noChangeArrowheads="1"/>
          </p:cNvSpPr>
          <p:nvPr/>
        </p:nvSpPr>
        <p:spPr bwMode="auto">
          <a:xfrm>
            <a:off x="3719513" y="1230313"/>
            <a:ext cx="923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A  B </a:t>
            </a:r>
          </a:p>
          <a:p>
            <a:endParaRPr lang="th-TH" sz="2000">
              <a:sym typeface="Symbol" pitchFamily="18" charset="2"/>
            </a:endParaRPr>
          </a:p>
        </p:txBody>
      </p:sp>
      <p:sp>
        <p:nvSpPr>
          <p:cNvPr id="144430" name="Text Box 1070"/>
          <p:cNvSpPr txBox="1">
            <a:spLocks noChangeArrowheads="1"/>
          </p:cNvSpPr>
          <p:nvPr/>
        </p:nvSpPr>
        <p:spPr bwMode="auto">
          <a:xfrm>
            <a:off x="8283575" y="1149350"/>
            <a:ext cx="86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A  C</a:t>
            </a:r>
            <a:endParaRPr lang="th-TH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3135313" cy="56515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36538" y="42863"/>
            <a:ext cx="2579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Cartesian Product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01859" y="900336"/>
            <a:ext cx="706198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 err="1">
                <a:solidFill>
                  <a:srgbClr val="FF0000"/>
                </a:solidFill>
              </a:rPr>
              <a:t>cartesian</a:t>
            </a:r>
            <a:r>
              <a:rPr lang="en-US" sz="2000" b="1" i="1" dirty="0">
                <a:solidFill>
                  <a:srgbClr val="FF0000"/>
                </a:solidFill>
              </a:rPr>
              <a:t> product</a:t>
            </a:r>
            <a:r>
              <a:rPr lang="en-US" sz="2000" dirty="0"/>
              <a:t> of sets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(denoted by </a:t>
            </a:r>
            <a:r>
              <a:rPr lang="en-US" sz="2000" i="1" dirty="0"/>
              <a:t>X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) is the set</a:t>
            </a:r>
          </a:p>
          <a:p>
            <a:endParaRPr lang="en-US" sz="20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{(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) | </a:t>
            </a:r>
            <a:r>
              <a:rPr lang="en-US" sz="2000" i="1" dirty="0">
                <a:sym typeface="Symbol" pitchFamily="18" charset="2"/>
              </a:rPr>
              <a:t> a </a:t>
            </a:r>
            <a:r>
              <a:rPr lang="en-US" sz="2000" dirty="0">
                <a:sym typeface="Symbol" pitchFamily="18" charset="2"/>
              </a:rPr>
              <a:t>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and 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 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}.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Each element of </a:t>
            </a:r>
            <a:r>
              <a:rPr lang="en-US" sz="2000" i="1" dirty="0"/>
              <a:t>X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 is called an </a:t>
            </a:r>
            <a:r>
              <a:rPr lang="en-US" sz="2000" i="1" dirty="0">
                <a:sym typeface="Symbol" pitchFamily="18" charset="2"/>
              </a:rPr>
              <a:t>ordered pair</a:t>
            </a:r>
            <a:r>
              <a:rPr lang="en-US" sz="2000" dirty="0">
                <a:sym typeface="Symbol" pitchFamily="18" charset="2"/>
              </a:rPr>
              <a:t>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93775" y="2937636"/>
            <a:ext cx="394176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XECISE</a:t>
            </a:r>
            <a:r>
              <a:rPr lang="en-US" sz="2000"/>
              <a:t> </a:t>
            </a:r>
          </a:p>
          <a:p>
            <a:pPr>
              <a:lnSpc>
                <a:spcPct val="50000"/>
              </a:lnSpc>
            </a:pPr>
            <a:r>
              <a:rPr lang="en-US" sz="2000"/>
              <a:t> </a:t>
            </a:r>
          </a:p>
          <a:p>
            <a:pPr lvl="1"/>
            <a:r>
              <a:rPr lang="en-US" sz="2000"/>
              <a:t>Let </a:t>
            </a:r>
            <a:r>
              <a:rPr lang="en-US" sz="2000" i="1"/>
              <a:t>X </a:t>
            </a:r>
            <a:r>
              <a:rPr lang="en-US" sz="2000"/>
              <a:t>= {1, 2, 3} and </a:t>
            </a:r>
            <a:r>
              <a:rPr lang="en-US" sz="2000" i="1"/>
              <a:t>Y </a:t>
            </a:r>
            <a:r>
              <a:rPr lang="en-US" sz="2000"/>
              <a:t>= {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}.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Determine </a:t>
            </a:r>
            <a:r>
              <a:rPr lang="en-US" sz="2000" i="1"/>
              <a:t>X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,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 i="1"/>
              <a:t>Y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and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 i="1"/>
              <a:t>X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.</a:t>
            </a:r>
            <a:endParaRPr lang="en-US" sz="2000" i="1">
              <a:sym typeface="Symbol" pitchFamily="18" charset="2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55675" y="4908162"/>
            <a:ext cx="645080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Given two finite sets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, which of the following is true?</a:t>
            </a:r>
          </a:p>
          <a:p>
            <a:endParaRPr lang="en-US" sz="2000" i="1" dirty="0"/>
          </a:p>
          <a:p>
            <a:r>
              <a:rPr lang="en-US" sz="2000" dirty="0" smtClean="0"/>
              <a:t>(1)</a:t>
            </a:r>
            <a:r>
              <a:rPr lang="en-US" sz="2000" i="1" dirty="0" smtClean="0"/>
              <a:t> 	X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 =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i="1" dirty="0"/>
              <a:t>Y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i="1" dirty="0">
                <a:sym typeface="Symbol" pitchFamily="18" charset="2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(</a:t>
            </a:r>
            <a:r>
              <a:rPr lang="en-US" sz="2000" dirty="0"/>
              <a:t>2)</a:t>
            </a:r>
            <a:r>
              <a:rPr lang="en-US" sz="2000" i="1" dirty="0"/>
              <a:t>	|X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i="1" dirty="0">
                <a:sym typeface="Symbol" pitchFamily="18" charset="2"/>
              </a:rPr>
              <a:t>Y|</a:t>
            </a:r>
            <a:r>
              <a:rPr lang="en-US" sz="2000" dirty="0">
                <a:sym typeface="Symbol" pitchFamily="18" charset="2"/>
              </a:rPr>
              <a:t> =</a:t>
            </a:r>
            <a:r>
              <a:rPr lang="en-US" sz="2000" i="1" dirty="0">
                <a:sym typeface="Symbol" pitchFamily="18" charset="2"/>
              </a:rPr>
              <a:t> |</a:t>
            </a:r>
            <a:r>
              <a:rPr lang="en-US" sz="2000" i="1" dirty="0"/>
              <a:t>X|</a:t>
            </a:r>
            <a:r>
              <a:rPr lang="en-US" sz="2000" i="1" dirty="0">
                <a:sym typeface="Symbol" pitchFamily="18" charset="2"/>
              </a:rPr>
              <a:t></a:t>
            </a:r>
            <a:r>
              <a:rPr lang="en-US" sz="2000" i="1" dirty="0"/>
              <a:t> |</a:t>
            </a:r>
            <a:r>
              <a:rPr lang="en-US" sz="2000" i="1" dirty="0">
                <a:sym typeface="Symbol" pitchFamily="18" charset="2"/>
              </a:rPr>
              <a:t>Y|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74725" y="6492875"/>
            <a:ext cx="279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(1) is not true.   Only (2) is true.</a:t>
            </a:r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971550" y="4479537"/>
            <a:ext cx="1049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XECISE</a:t>
            </a:r>
            <a:endParaRPr lang="th-TH" sz="160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61182" y="773725"/>
            <a:ext cx="7174523" cy="1911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85447" y="4851013"/>
            <a:ext cx="6782971" cy="16060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65225" y="681038"/>
            <a:ext cx="6457950" cy="19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More generally, the </a:t>
            </a:r>
            <a:r>
              <a:rPr lang="en-US" sz="2000" b="1" i="1"/>
              <a:t>cartesian product</a:t>
            </a:r>
            <a:r>
              <a:rPr lang="en-US" sz="2000"/>
              <a:t> of </a:t>
            </a:r>
            <a:r>
              <a:rPr lang="en-US" sz="2000" i="1"/>
              <a:t>n</a:t>
            </a:r>
            <a:r>
              <a:rPr lang="en-US" sz="2000"/>
              <a:t> sets 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, …, </a:t>
            </a:r>
            <a:r>
              <a:rPr lang="en-US" sz="2000" i="1"/>
              <a:t>X</a:t>
            </a:r>
            <a:r>
              <a:rPr lang="en-US" sz="2000" i="1" baseline="-25000"/>
              <a:t>n</a:t>
            </a:r>
            <a:r>
              <a:rPr lang="en-US" sz="2000"/>
              <a:t> </a:t>
            </a:r>
          </a:p>
          <a:p>
            <a:pPr>
              <a:lnSpc>
                <a:spcPct val="110000"/>
              </a:lnSpc>
            </a:pPr>
            <a:r>
              <a:rPr lang="en-US" sz="2000"/>
              <a:t>(denoted by 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/>
              <a:t> 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/>
              <a:t> … 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/>
              <a:t> </a:t>
            </a:r>
            <a:r>
              <a:rPr lang="en-US" sz="2000" i="1"/>
              <a:t>X</a:t>
            </a:r>
            <a:r>
              <a:rPr lang="en-US" sz="2000" i="1" baseline="-25000"/>
              <a:t>n</a:t>
            </a:r>
            <a:r>
              <a:rPr lang="en-US" sz="2000"/>
              <a:t> ) is the set</a:t>
            </a:r>
          </a:p>
          <a:p>
            <a:endParaRPr lang="en-US" sz="2000"/>
          </a:p>
          <a:p>
            <a:r>
              <a:rPr lang="en-US" sz="2000"/>
              <a:t>	{(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, … </a:t>
            </a:r>
            <a:r>
              <a:rPr lang="en-US" sz="2000" i="1"/>
              <a:t>x</a:t>
            </a:r>
            <a:r>
              <a:rPr lang="en-US" sz="2000" i="1" baseline="-25000"/>
              <a:t>n</a:t>
            </a:r>
            <a:r>
              <a:rPr lang="en-US" sz="2000"/>
              <a:t>) | </a:t>
            </a:r>
            <a:r>
              <a:rPr lang="en-US" sz="2000" i="1"/>
              <a:t>x</a:t>
            </a:r>
            <a:r>
              <a:rPr lang="en-US" sz="2000" i="1" baseline="-25000"/>
              <a:t>i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 i="1" baseline="-25000">
                <a:sym typeface="Symbol" pitchFamily="18" charset="2"/>
              </a:rPr>
              <a:t>i</a:t>
            </a:r>
            <a:r>
              <a:rPr lang="en-US" sz="2000" i="1">
                <a:sym typeface="Symbol" pitchFamily="18" charset="2"/>
              </a:rPr>
              <a:t>  </a:t>
            </a:r>
            <a:r>
              <a:rPr lang="en-US" sz="2000">
                <a:sym typeface="Symbol" pitchFamily="18" charset="2"/>
              </a:rPr>
              <a:t>for each </a:t>
            </a:r>
            <a:r>
              <a:rPr lang="en-US" sz="2000" i="1">
                <a:sym typeface="Symbol" pitchFamily="18" charset="2"/>
              </a:rPr>
              <a:t>i</a:t>
            </a:r>
            <a:r>
              <a:rPr lang="en-US" sz="2000">
                <a:sym typeface="Symbol" pitchFamily="18" charset="2"/>
              </a:rPr>
              <a:t> = 1, 2, …, </a:t>
            </a:r>
            <a:r>
              <a:rPr lang="en-US" sz="2000" i="1">
                <a:sym typeface="Symbol" pitchFamily="18" charset="2"/>
              </a:rPr>
              <a:t>n</a:t>
            </a:r>
            <a:r>
              <a:rPr lang="en-US" sz="2000">
                <a:sym typeface="Symbol" pitchFamily="18" charset="2"/>
              </a:rPr>
              <a:t>}.</a:t>
            </a: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Each element of 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/>
              <a:t> 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/>
              <a:t> … 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/>
              <a:t> </a:t>
            </a:r>
            <a:r>
              <a:rPr lang="en-US" sz="2000" i="1"/>
              <a:t>X</a:t>
            </a:r>
            <a:r>
              <a:rPr lang="en-US" sz="2000" i="1" baseline="-25000"/>
              <a:t>n</a:t>
            </a:r>
            <a:r>
              <a:rPr lang="en-US" sz="2000"/>
              <a:t> is called an </a:t>
            </a:r>
            <a:r>
              <a:rPr lang="en-US" sz="2000" i="1"/>
              <a:t>n-tuple</a:t>
            </a:r>
            <a:r>
              <a:rPr lang="en-US" sz="2000"/>
              <a:t>.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60475" y="3118560"/>
            <a:ext cx="71711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E</a:t>
            </a:r>
            <a:r>
              <a:rPr lang="en-US" sz="1600" dirty="0"/>
              <a:t>XAMPLE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    Suppose that:</a:t>
            </a:r>
          </a:p>
          <a:p>
            <a:r>
              <a:rPr lang="en-US" sz="2000" i="1" dirty="0" smtClean="0"/>
              <a:t>	</a:t>
            </a:r>
            <a:r>
              <a:rPr lang="en-US" sz="2000" i="1" dirty="0" smtClean="0"/>
              <a:t> </a:t>
            </a:r>
            <a:r>
              <a:rPr lang="en-US" sz="2000" i="1" dirty="0" smtClean="0"/>
              <a:t>      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=  {1, 2</a:t>
            </a:r>
            <a:r>
              <a:rPr lang="en-US" sz="2000" dirty="0" smtClean="0"/>
              <a:t>},     </a:t>
            </a:r>
            <a:r>
              <a:rPr lang="en-US" sz="2000" i="1" dirty="0" smtClean="0"/>
              <a:t>Y</a:t>
            </a:r>
            <a:r>
              <a:rPr lang="en-US" sz="2000" dirty="0" smtClean="0"/>
              <a:t> </a:t>
            </a:r>
            <a:r>
              <a:rPr lang="en-US" sz="2000" dirty="0"/>
              <a:t>=  {a, </a:t>
            </a:r>
            <a:r>
              <a:rPr lang="en-US" sz="2000" dirty="0" smtClean="0"/>
              <a:t>b, c},      </a:t>
            </a:r>
            <a:r>
              <a:rPr lang="en-US" sz="2000" i="1" dirty="0" smtClean="0"/>
              <a:t>Z</a:t>
            </a:r>
            <a:r>
              <a:rPr lang="en-US" sz="2000" dirty="0" smtClean="0"/>
              <a:t> =  {</a:t>
            </a:r>
            <a:r>
              <a:rPr lang="en-US" sz="2000" dirty="0" smtClean="0">
                <a:sym typeface="Symbol" pitchFamily="18" charset="2"/>
              </a:rPr>
              <a:t>, }.</a:t>
            </a:r>
          </a:p>
          <a:p>
            <a:pPr lvl="1">
              <a:lnSpc>
                <a:spcPct val="70000"/>
              </a:lnSpc>
            </a:pPr>
            <a:r>
              <a:rPr lang="en-US" sz="2000" dirty="0" smtClean="0">
                <a:sym typeface="Symbol" pitchFamily="18" charset="2"/>
              </a:rPr>
              <a:t> </a:t>
            </a:r>
            <a:endParaRPr lang="en-US" sz="20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What is 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i="1" dirty="0">
                <a:sym typeface="Symbol" pitchFamily="18" charset="2"/>
              </a:rPr>
              <a:t>Z </a:t>
            </a:r>
            <a:r>
              <a:rPr lang="en-US" sz="2000" dirty="0">
                <a:sym typeface="Symbol" pitchFamily="18" charset="2"/>
              </a:rPr>
              <a:t>? </a:t>
            </a:r>
            <a:r>
              <a:rPr lang="en-US" sz="2000" dirty="0" smtClean="0">
                <a:sym typeface="Symbol" pitchFamily="18" charset="2"/>
              </a:rPr>
              <a:t>	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761163" y="6176963"/>
            <a:ext cx="539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|</a:t>
            </a:r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288088" y="6176963"/>
            <a:ext cx="539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|</a:t>
            </a:r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584825" y="6176963"/>
            <a:ext cx="539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|</a:t>
            </a:r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114925" y="6176963"/>
            <a:ext cx="539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|</a:t>
            </a:r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922838" y="6176963"/>
            <a:ext cx="539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|</a:t>
            </a:r>
            <a:endParaRPr 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481513" y="6176963"/>
            <a:ext cx="539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|</a:t>
            </a:r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802063" y="6176963"/>
            <a:ext cx="539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|</a:t>
            </a:r>
            <a:endParaRPr 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812925" y="6176963"/>
            <a:ext cx="539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|</a:t>
            </a:r>
            <a:endParaRPr 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5435600" y="6342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Times New Roman" pitchFamily="18" charset="0"/>
              </a:rPr>
              <a:t>2</a:t>
            </a:r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784725" y="6342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2636838" y="6342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Times New Roman" pitchFamily="18" charset="0"/>
              </a:rPr>
              <a:t>2</a:t>
            </a:r>
            <a:endParaRPr 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2116138" y="6342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608763" y="6342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3649663" y="6342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413500" y="6176963"/>
            <a:ext cx="163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X</a:t>
            </a:r>
            <a:endParaRPr 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238750" y="6176963"/>
            <a:ext cx="163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X</a:t>
            </a:r>
            <a:endParaRPr lang="en-US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4606925" y="6176963"/>
            <a:ext cx="163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X</a:t>
            </a:r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3454400" y="6176963"/>
            <a:ext cx="163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X</a:t>
            </a:r>
            <a:endParaRPr 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2441575" y="6176963"/>
            <a:ext cx="163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X</a:t>
            </a:r>
            <a:endParaRPr lang="en-US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938338" y="6176963"/>
            <a:ext cx="1635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X</a:t>
            </a:r>
            <a:endParaRPr lang="en-US"/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3241675" y="6184900"/>
            <a:ext cx="1508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×</a:t>
            </a:r>
            <a:endParaRPr lang="en-US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2725738" y="6184900"/>
            <a:ext cx="1508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×</a:t>
            </a:r>
            <a:endParaRPr 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2217738" y="6184900"/>
            <a:ext cx="1508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×</a:t>
            </a:r>
            <a:endParaRPr lang="en-US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4097338" y="614680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519238" y="5995988"/>
            <a:ext cx="550545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2824163" y="60245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  <a:endParaRPr lang="th-TH"/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5707063" y="6049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…</a:t>
            </a:r>
            <a:endParaRPr lang="th-TH"/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4894263" y="6049963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.</a:t>
            </a:r>
            <a:endParaRPr lang="th-TH"/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5554663" y="6049963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.</a:t>
            </a:r>
            <a:endParaRPr lang="th-TH"/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6113463" y="6049963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.</a:t>
            </a:r>
            <a:endParaRPr lang="th-TH"/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1243013" y="55705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</a:t>
            </a:r>
            <a:r>
              <a:rPr lang="en-US" sz="1600"/>
              <a:t>OTE:</a:t>
            </a:r>
            <a:endParaRPr lang="th-TH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829999" y="562704"/>
            <a:ext cx="7033842" cy="22508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36" name="TextBox 35"/>
          <p:cNvSpPr txBox="1"/>
          <p:nvPr/>
        </p:nvSpPr>
        <p:spPr>
          <a:xfrm>
            <a:off x="1733098" y="4465675"/>
            <a:ext cx="7272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Answer:   </a:t>
            </a:r>
          </a:p>
          <a:p>
            <a:r>
              <a:rPr lang="en-US" sz="1800" i="1" dirty="0" smtClean="0"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</a:t>
            </a:r>
            <a:r>
              <a:rPr lang="en-US" sz="1800" i="1" dirty="0" smtClean="0">
                <a:sym typeface="Symbol" pitchFamily="18" charset="2"/>
              </a:rPr>
              <a:t>Y</a:t>
            </a:r>
            <a:r>
              <a:rPr lang="en-US" sz="1800" dirty="0" smtClean="0">
                <a:sym typeface="Symbol" pitchFamily="18" charset="2"/>
              </a:rPr>
              <a:t></a:t>
            </a:r>
            <a:r>
              <a:rPr lang="en-US" sz="1800" i="1" dirty="0" smtClean="0">
                <a:sym typeface="Symbol" pitchFamily="18" charset="2"/>
              </a:rPr>
              <a:t>Z  = </a:t>
            </a:r>
            <a:r>
              <a:rPr lang="en-US" sz="1800" dirty="0" smtClean="0"/>
              <a:t>{ (1, a, </a:t>
            </a:r>
            <a:r>
              <a:rPr lang="en-US" sz="1800" dirty="0" smtClean="0">
                <a:sym typeface="Symbol" pitchFamily="18" charset="2"/>
              </a:rPr>
              <a:t></a:t>
            </a:r>
            <a:r>
              <a:rPr lang="en-US" sz="1800" dirty="0" smtClean="0"/>
              <a:t>), </a:t>
            </a:r>
            <a:r>
              <a:rPr lang="en-US" sz="1800" dirty="0" smtClean="0"/>
              <a:t>(1, a, </a:t>
            </a:r>
            <a:r>
              <a:rPr lang="en-US" sz="1800" dirty="0" smtClean="0">
                <a:sym typeface="Symbol" pitchFamily="18" charset="2"/>
              </a:rPr>
              <a:t></a:t>
            </a:r>
            <a:r>
              <a:rPr lang="en-US" sz="1800" dirty="0" smtClean="0"/>
              <a:t>), </a:t>
            </a:r>
            <a:r>
              <a:rPr lang="en-US" sz="1800" dirty="0" smtClean="0"/>
              <a:t>(1, </a:t>
            </a:r>
            <a:r>
              <a:rPr lang="en-US" sz="1800" dirty="0" smtClean="0"/>
              <a:t>b, </a:t>
            </a:r>
            <a:r>
              <a:rPr lang="en-US" sz="1800" dirty="0" smtClean="0">
                <a:sym typeface="Symbol" pitchFamily="18" charset="2"/>
              </a:rPr>
              <a:t></a:t>
            </a:r>
            <a:r>
              <a:rPr lang="en-US" sz="1800" dirty="0" smtClean="0"/>
              <a:t>), (1, </a:t>
            </a:r>
            <a:r>
              <a:rPr lang="en-US" sz="1800" dirty="0" smtClean="0"/>
              <a:t>b, </a:t>
            </a:r>
            <a:r>
              <a:rPr lang="en-US" sz="1800" dirty="0" smtClean="0">
                <a:sym typeface="Symbol" pitchFamily="18" charset="2"/>
              </a:rPr>
              <a:t></a:t>
            </a:r>
            <a:r>
              <a:rPr lang="en-US" sz="1800" dirty="0" smtClean="0"/>
              <a:t>),</a:t>
            </a:r>
            <a:r>
              <a:rPr lang="en-US" sz="1800" dirty="0" smtClean="0"/>
              <a:t> </a:t>
            </a:r>
            <a:r>
              <a:rPr lang="en-US" sz="1800" dirty="0" smtClean="0"/>
              <a:t>(1, </a:t>
            </a:r>
            <a:r>
              <a:rPr lang="en-US" sz="1800" dirty="0" smtClean="0"/>
              <a:t>c, </a:t>
            </a:r>
            <a:r>
              <a:rPr lang="en-US" sz="1800" dirty="0" smtClean="0">
                <a:sym typeface="Symbol" pitchFamily="18" charset="2"/>
              </a:rPr>
              <a:t></a:t>
            </a:r>
            <a:r>
              <a:rPr lang="en-US" sz="1800" dirty="0" smtClean="0"/>
              <a:t>), (1, </a:t>
            </a:r>
            <a:r>
              <a:rPr lang="en-US" sz="1800" dirty="0" smtClean="0"/>
              <a:t>c, </a:t>
            </a:r>
            <a:r>
              <a:rPr lang="en-US" sz="1800" dirty="0" smtClean="0">
                <a:sym typeface="Symbol" pitchFamily="18" charset="2"/>
              </a:rPr>
              <a:t></a:t>
            </a:r>
            <a:r>
              <a:rPr lang="en-US" sz="1800" dirty="0" smtClean="0"/>
              <a:t>),</a:t>
            </a:r>
          </a:p>
          <a:p>
            <a:r>
              <a:rPr lang="en-US" sz="1800" dirty="0" smtClean="0"/>
              <a:t>                    (2, </a:t>
            </a:r>
            <a:r>
              <a:rPr lang="en-US" sz="1800" dirty="0" smtClean="0"/>
              <a:t>a, </a:t>
            </a:r>
            <a:r>
              <a:rPr lang="en-US" sz="1800" dirty="0" smtClean="0">
                <a:sym typeface="Symbol" pitchFamily="18" charset="2"/>
              </a:rPr>
              <a:t></a:t>
            </a:r>
            <a:r>
              <a:rPr lang="en-US" sz="1800" dirty="0" smtClean="0"/>
              <a:t>), </a:t>
            </a:r>
            <a:r>
              <a:rPr lang="en-US" sz="1800" dirty="0" smtClean="0"/>
              <a:t>(2, </a:t>
            </a:r>
            <a:r>
              <a:rPr lang="en-US" sz="1800" dirty="0" smtClean="0"/>
              <a:t>a, </a:t>
            </a:r>
            <a:r>
              <a:rPr lang="en-US" sz="1800" dirty="0" smtClean="0">
                <a:sym typeface="Symbol" pitchFamily="18" charset="2"/>
              </a:rPr>
              <a:t></a:t>
            </a:r>
            <a:r>
              <a:rPr lang="en-US" sz="1800" dirty="0" smtClean="0"/>
              <a:t>), </a:t>
            </a:r>
            <a:r>
              <a:rPr lang="en-US" sz="1800" dirty="0" smtClean="0"/>
              <a:t>(2, </a:t>
            </a:r>
            <a:r>
              <a:rPr lang="en-US" sz="1800" dirty="0" smtClean="0"/>
              <a:t>b, </a:t>
            </a:r>
            <a:r>
              <a:rPr lang="en-US" sz="1800" dirty="0" smtClean="0">
                <a:sym typeface="Symbol" pitchFamily="18" charset="2"/>
              </a:rPr>
              <a:t></a:t>
            </a:r>
            <a:r>
              <a:rPr lang="en-US" sz="1800" dirty="0" smtClean="0"/>
              <a:t>), </a:t>
            </a:r>
            <a:r>
              <a:rPr lang="en-US" sz="1800" dirty="0" smtClean="0"/>
              <a:t>(2, </a:t>
            </a:r>
            <a:r>
              <a:rPr lang="en-US" sz="1800" dirty="0" smtClean="0"/>
              <a:t>b, </a:t>
            </a:r>
            <a:r>
              <a:rPr lang="en-US" sz="1800" dirty="0" smtClean="0">
                <a:sym typeface="Symbol" pitchFamily="18" charset="2"/>
              </a:rPr>
              <a:t></a:t>
            </a:r>
            <a:r>
              <a:rPr lang="en-US" sz="1800" dirty="0" smtClean="0"/>
              <a:t>), </a:t>
            </a:r>
            <a:r>
              <a:rPr lang="en-US" sz="1800" dirty="0" smtClean="0"/>
              <a:t>(2, </a:t>
            </a:r>
            <a:r>
              <a:rPr lang="en-US" sz="1800" dirty="0" smtClean="0"/>
              <a:t>c, </a:t>
            </a:r>
            <a:r>
              <a:rPr lang="en-US" sz="1800" dirty="0" smtClean="0">
                <a:sym typeface="Symbol" pitchFamily="18" charset="2"/>
              </a:rPr>
              <a:t></a:t>
            </a:r>
            <a:r>
              <a:rPr lang="en-US" sz="1800" dirty="0" smtClean="0"/>
              <a:t>), </a:t>
            </a:r>
            <a:r>
              <a:rPr lang="en-US" sz="1800" dirty="0" smtClean="0"/>
              <a:t>(2, </a:t>
            </a:r>
            <a:r>
              <a:rPr lang="en-US" sz="1800" dirty="0" smtClean="0"/>
              <a:t>c, </a:t>
            </a:r>
            <a:r>
              <a:rPr lang="en-US" sz="1800" dirty="0" smtClean="0">
                <a:sym typeface="Symbol" pitchFamily="18" charset="2"/>
              </a:rPr>
              <a:t></a:t>
            </a:r>
            <a:r>
              <a:rPr lang="en-US" sz="1800" dirty="0" smtClean="0"/>
              <a:t>) } </a:t>
            </a:r>
            <a:endParaRPr lang="th-TH" sz="1800" dirty="0" smtClean="0"/>
          </a:p>
          <a:p>
            <a:r>
              <a:rPr lang="en-US" sz="1800" dirty="0" smtClean="0"/>
              <a:t> 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94" name="Text Box 1046"/>
          <p:cNvSpPr txBox="1">
            <a:spLocks noChangeArrowheads="1"/>
          </p:cNvSpPr>
          <p:nvPr/>
        </p:nvSpPr>
        <p:spPr bwMode="auto">
          <a:xfrm>
            <a:off x="355600" y="1824038"/>
            <a:ext cx="491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E</a:t>
            </a:r>
            <a:r>
              <a:rPr lang="en-US" sz="1800" b="1">
                <a:cs typeface="Times New Roman" pitchFamily="18" charset="0"/>
              </a:rPr>
              <a:t>XECISES</a:t>
            </a:r>
            <a:r>
              <a:rPr lang="en-US" sz="2000" b="1">
                <a:cs typeface="Times New Roman" pitchFamily="18" charset="0"/>
              </a:rPr>
              <a:t> on </a:t>
            </a:r>
            <a:r>
              <a:rPr lang="en-US" sz="2000" b="1" u="sng">
                <a:cs typeface="Times New Roman" pitchFamily="18" charset="0"/>
              </a:rPr>
              <a:t>Pages 12-13</a:t>
            </a:r>
            <a:r>
              <a:rPr lang="en-US" sz="2000" b="1">
                <a:cs typeface="Times New Roman" pitchFamily="18" charset="0"/>
              </a:rPr>
              <a:t> of the Main Text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156703" name="Text Box 1055"/>
          <p:cNvSpPr txBox="1">
            <a:spLocks noChangeArrowheads="1"/>
          </p:cNvSpPr>
          <p:nvPr/>
        </p:nvSpPr>
        <p:spPr bwMode="auto">
          <a:xfrm>
            <a:off x="1127125" y="2659063"/>
            <a:ext cx="568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Solve Problems </a:t>
            </a:r>
            <a:r>
              <a:rPr lang="en-US" sz="2000" u="sng"/>
              <a:t>1-20, 29-32, 41-46, 57-64, and 77-91</a:t>
            </a:r>
            <a:r>
              <a:rPr lang="en-US" sz="2000"/>
              <a:t>.</a:t>
            </a:r>
          </a:p>
        </p:txBody>
      </p:sp>
      <p:grpSp>
        <p:nvGrpSpPr>
          <p:cNvPr id="156704" name="Group 1056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156705" name="Rectangle 1057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56706" name="Rectangle 1058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 Narrow" pitchFamily="34" charset="0"/>
                </a:rPr>
                <a:t>Selected Exercises from the Main Text </a:t>
              </a:r>
              <a:r>
                <a:rPr lang="en-US" sz="2000">
                  <a:latin typeface="Arial Narrow" pitchFamily="34" charset="0"/>
                </a:rPr>
                <a:t>(Johnsonbaugh, 7</a:t>
              </a:r>
              <a:r>
                <a:rPr lang="en-US" sz="2000" baseline="30000">
                  <a:latin typeface="Arial Narrow" pitchFamily="34" charset="0"/>
                </a:rPr>
                <a:t>th</a:t>
              </a:r>
              <a:r>
                <a:rPr lang="en-US" sz="2000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156707" name="Picture 1059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156708" name="Picture 1060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156709" name="Picture 1061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58850" y="481013"/>
            <a:ext cx="1436688" cy="725487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33500" y="523875"/>
            <a:ext cx="5624513" cy="592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/>
              <a:t>Set</a:t>
            </a:r>
            <a:endParaRPr lang="en-US" b="1"/>
          </a:p>
          <a:p>
            <a:pPr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/>
              <a:t> A set is an unordered collection of objects, e.g.,</a:t>
            </a:r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</a:pPr>
            <a:r>
              <a:rPr lang="en-US" sz="2000"/>
              <a:t>	</a:t>
            </a:r>
            <a:r>
              <a:rPr lang="en-US" sz="2000" i="1"/>
              <a:t>A</a:t>
            </a:r>
            <a:r>
              <a:rPr lang="en-US" sz="2000"/>
              <a:t> = {1, 2, 3, 4}.</a:t>
            </a:r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/>
              <a:t> The order of elements is not important, e.g.,</a:t>
            </a:r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</a:pPr>
            <a:r>
              <a:rPr lang="en-US" sz="2000"/>
              <a:t>	{1, 2, 3, 4} = {2, 4, 1, 3}.</a:t>
            </a:r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/>
              <a:t> Duplicate elements are not differentiated, .e.g.,</a:t>
            </a:r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</a:pPr>
            <a:r>
              <a:rPr lang="en-US" sz="2000"/>
              <a:t>	{1, 2, 3, 4} = {1, 2, 2, 3, 4}.</a:t>
            </a:r>
          </a:p>
          <a:p>
            <a:pPr lvl="1">
              <a:lnSpc>
                <a:spcPct val="11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886266" y="858129"/>
            <a:ext cx="6302327" cy="1083212"/>
          </a:xfrm>
          <a:prstGeom prst="roundRect">
            <a:avLst>
              <a:gd name="adj" fmla="val 28096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9432" y="38100"/>
            <a:ext cx="4578838" cy="5524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8100"/>
            <a:ext cx="8167621" cy="672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Two ways of describing sets:</a:t>
            </a:r>
          </a:p>
          <a:p>
            <a:pPr>
              <a:lnSpc>
                <a:spcPct val="120000"/>
              </a:lnSpc>
            </a:pPr>
            <a:endParaRPr lang="en-US" sz="2000" b="1" dirty="0"/>
          </a:p>
          <a:p>
            <a:pPr>
              <a:lnSpc>
                <a:spcPct val="70000"/>
              </a:lnSpc>
            </a:pPr>
            <a:r>
              <a:rPr lang="en-US" sz="2000" dirty="0"/>
              <a:t> </a:t>
            </a:r>
          </a:p>
          <a:p>
            <a:pPr lvl="2">
              <a:lnSpc>
                <a:spcPct val="80000"/>
              </a:lnSpc>
              <a:buSzPct val="75000"/>
              <a:buFont typeface="Wingdings" pitchFamily="2" charset="2"/>
              <a:buChar char="v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Extensional </a:t>
            </a:r>
            <a:r>
              <a:rPr lang="en-US" sz="2000" b="1" u="sng" dirty="0">
                <a:latin typeface="Arial" pitchFamily="34" charset="0"/>
                <a:cs typeface="Arial" pitchFamily="34" charset="0"/>
              </a:rPr>
              <a:t>Description</a:t>
            </a:r>
            <a:endParaRPr lang="en-US" sz="2000" u="sng" dirty="0"/>
          </a:p>
          <a:p>
            <a:pPr lvl="3">
              <a:lnSpc>
                <a:spcPct val="200000"/>
              </a:lnSpc>
            </a:pPr>
            <a:r>
              <a:rPr lang="en-US" sz="1800" b="1" dirty="0" smtClean="0">
                <a:latin typeface="Times New Roman"/>
                <a:cs typeface="Arial" pitchFamily="34" charset="0"/>
              </a:rPr>
              <a:t>“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Explicitly list the elements of the set.</a:t>
            </a:r>
            <a:r>
              <a:rPr lang="en-US" sz="1800" b="1" dirty="0">
                <a:latin typeface="Times New Roman"/>
                <a:cs typeface="Arial" pitchFamily="34" charset="0"/>
              </a:rPr>
              <a:t>”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lvl="3">
              <a:lnSpc>
                <a:spcPct val="8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  For example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		</a:t>
            </a:r>
            <a:r>
              <a:rPr lang="en-US" sz="2000" i="1" dirty="0"/>
              <a:t>A</a:t>
            </a:r>
            <a:r>
              <a:rPr lang="en-US" sz="2000" dirty="0"/>
              <a:t> = {1, 2, 3, 4}</a:t>
            </a:r>
          </a:p>
          <a:p>
            <a:pPr lvl="3">
              <a:lnSpc>
                <a:spcPct val="80000"/>
              </a:lnSpc>
            </a:pPr>
            <a:endParaRPr lang="en-US" sz="2000" dirty="0"/>
          </a:p>
          <a:p>
            <a:pPr lvl="3">
              <a:lnSpc>
                <a:spcPct val="80000"/>
              </a:lnSpc>
            </a:pPr>
            <a:r>
              <a:rPr lang="en-US" sz="2000" dirty="0"/>
              <a:t>			</a:t>
            </a:r>
            <a:r>
              <a:rPr lang="en-US" sz="2000" i="1" dirty="0"/>
              <a:t>B </a:t>
            </a:r>
            <a:r>
              <a:rPr lang="en-US" sz="2000" dirty="0"/>
              <a:t>= {2, 4, 6, 8, … }</a:t>
            </a:r>
          </a:p>
          <a:p>
            <a:pPr lvl="3">
              <a:lnSpc>
                <a:spcPct val="80000"/>
              </a:lnSpc>
            </a:pPr>
            <a:endParaRPr lang="en-US" sz="2000" dirty="0"/>
          </a:p>
          <a:p>
            <a:pPr lvl="3">
              <a:lnSpc>
                <a:spcPct val="80000"/>
              </a:lnSpc>
            </a:pPr>
            <a:r>
              <a:rPr lang="en-US" sz="2000" dirty="0"/>
              <a:t>			</a:t>
            </a:r>
            <a:r>
              <a:rPr lang="en-US" sz="2000" i="1" dirty="0"/>
              <a:t>C </a:t>
            </a:r>
            <a:r>
              <a:rPr lang="en-US" sz="2000" dirty="0"/>
              <a:t>= {2, 3, 5, 7, 11, 13, 17, 19}</a:t>
            </a:r>
          </a:p>
          <a:p>
            <a:pPr lvl="3">
              <a:lnSpc>
                <a:spcPct val="80000"/>
              </a:lnSpc>
            </a:pPr>
            <a:endParaRPr lang="en-US" sz="2000" dirty="0"/>
          </a:p>
          <a:p>
            <a:pPr lvl="3">
              <a:lnSpc>
                <a:spcPct val="80000"/>
              </a:lnSpc>
            </a:pPr>
            <a:endParaRPr lang="en-US" sz="2000" dirty="0"/>
          </a:p>
          <a:p>
            <a:pPr lvl="3">
              <a:lnSpc>
                <a:spcPct val="80000"/>
              </a:lnSpc>
            </a:pPr>
            <a:endParaRPr lang="en-US" sz="2000" dirty="0"/>
          </a:p>
          <a:p>
            <a:pPr lvl="2">
              <a:lnSpc>
                <a:spcPct val="80000"/>
              </a:lnSpc>
              <a:buSzPct val="75000"/>
              <a:buFont typeface="Wingdings" pitchFamily="2" charset="2"/>
              <a:buChar char="v"/>
            </a:pPr>
            <a:r>
              <a:rPr lang="en-US" sz="2000" b="1" dirty="0"/>
              <a:t> </a:t>
            </a:r>
            <a:r>
              <a:rPr lang="en-US" sz="2000" b="1" u="sng" dirty="0" err="1">
                <a:latin typeface="Arial" pitchFamily="34" charset="0"/>
                <a:cs typeface="Arial" pitchFamily="34" charset="0"/>
              </a:rPr>
              <a:t>Intensional</a:t>
            </a:r>
            <a:r>
              <a:rPr lang="en-US" sz="2000" b="1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Description</a:t>
            </a:r>
            <a:endParaRPr lang="en-US" sz="1800" dirty="0"/>
          </a:p>
          <a:p>
            <a:pPr lvl="3">
              <a:lnSpc>
                <a:spcPct val="200000"/>
              </a:lnSpc>
            </a:pPr>
            <a:r>
              <a:rPr lang="en-US" sz="1800" b="1" dirty="0">
                <a:latin typeface="Times New Roman"/>
                <a:cs typeface="Arial" pitchFamily="34" charset="0"/>
              </a:rPr>
              <a:t>“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Describe the property necessary for membership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latin typeface="Times New Roman"/>
                <a:cs typeface="Arial" pitchFamily="34" charset="0"/>
              </a:rPr>
              <a:t>”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30000"/>
              </a:lnSpc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  For example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		</a:t>
            </a:r>
            <a:r>
              <a:rPr lang="en-US" sz="2000" i="1" dirty="0"/>
              <a:t>A</a:t>
            </a:r>
            <a:r>
              <a:rPr lang="en-US" sz="2000" dirty="0"/>
              <a:t> = {</a:t>
            </a:r>
            <a:r>
              <a:rPr lang="en-US" sz="2000" i="1" dirty="0"/>
              <a:t>x</a:t>
            </a:r>
            <a:r>
              <a:rPr lang="en-US" sz="2000" dirty="0"/>
              <a:t> | </a:t>
            </a:r>
            <a:r>
              <a:rPr lang="en-US" sz="2000" i="1" dirty="0"/>
              <a:t>x</a:t>
            </a:r>
            <a:r>
              <a:rPr lang="en-US" sz="2000" dirty="0"/>
              <a:t> is a positive integer and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4}</a:t>
            </a:r>
          </a:p>
          <a:p>
            <a:pPr lvl="3">
              <a:lnSpc>
                <a:spcPct val="80000"/>
              </a:lnSpc>
            </a:pPr>
            <a:endParaRPr lang="en-US" sz="2000" dirty="0"/>
          </a:p>
          <a:p>
            <a:pPr lvl="3">
              <a:lnSpc>
                <a:spcPct val="90000"/>
              </a:lnSpc>
            </a:pPr>
            <a:r>
              <a:rPr lang="en-US" sz="2000" i="1" dirty="0"/>
              <a:t>			B</a:t>
            </a:r>
            <a:r>
              <a:rPr lang="en-US" sz="2000" dirty="0"/>
              <a:t> = {</a:t>
            </a:r>
            <a:r>
              <a:rPr lang="en-US" sz="2000" i="1" dirty="0"/>
              <a:t>x</a:t>
            </a:r>
            <a:r>
              <a:rPr lang="en-US" sz="2000" dirty="0"/>
              <a:t> | </a:t>
            </a:r>
            <a:r>
              <a:rPr lang="en-US" sz="2000" i="1" dirty="0"/>
              <a:t>x</a:t>
            </a:r>
            <a:r>
              <a:rPr lang="en-US" sz="2000" dirty="0"/>
              <a:t> is a positive and even integer}</a:t>
            </a:r>
          </a:p>
          <a:p>
            <a:pPr lvl="3">
              <a:lnSpc>
                <a:spcPct val="80000"/>
              </a:lnSpc>
            </a:pPr>
            <a:endParaRPr lang="en-US" sz="2000" dirty="0"/>
          </a:p>
          <a:p>
            <a:pPr lvl="3">
              <a:lnSpc>
                <a:spcPct val="80000"/>
              </a:lnSpc>
            </a:pPr>
            <a:r>
              <a:rPr lang="en-US" sz="2000" dirty="0"/>
              <a:t>			</a:t>
            </a:r>
            <a:r>
              <a:rPr lang="en-US" sz="2000" i="1" dirty="0"/>
              <a:t>C</a:t>
            </a:r>
            <a:r>
              <a:rPr lang="en-US" sz="2000" dirty="0"/>
              <a:t> = {</a:t>
            </a:r>
            <a:r>
              <a:rPr lang="en-US" sz="2000" i="1" dirty="0"/>
              <a:t>x</a:t>
            </a:r>
            <a:r>
              <a:rPr lang="en-US" sz="2000" dirty="0"/>
              <a:t> | </a:t>
            </a:r>
            <a:r>
              <a:rPr lang="en-US" sz="2000" i="1" dirty="0"/>
              <a:t>x</a:t>
            </a:r>
            <a:r>
              <a:rPr lang="en-US" sz="2000" dirty="0"/>
              <a:t> is a prime number less than 20}</a:t>
            </a:r>
          </a:p>
        </p:txBody>
      </p:sp>
      <p:pic>
        <p:nvPicPr>
          <p:cNvPr id="11267" name="Picture 3" descr="j01058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1250" y="2667000"/>
            <a:ext cx="1682750" cy="1270000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 bwMode="auto">
          <a:xfrm>
            <a:off x="897986" y="4007012"/>
            <a:ext cx="6302327" cy="1071425"/>
          </a:xfrm>
          <a:prstGeom prst="roundRect">
            <a:avLst>
              <a:gd name="adj" fmla="val 28096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52" name="Rectangle 20"/>
          <p:cNvSpPr>
            <a:spLocks noChangeArrowheads="1"/>
          </p:cNvSpPr>
          <p:nvPr/>
        </p:nvSpPr>
        <p:spPr bwMode="auto">
          <a:xfrm>
            <a:off x="4757738" y="647700"/>
            <a:ext cx="3556000" cy="725488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204788" y="652463"/>
            <a:ext cx="3556000" cy="725487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412750" y="2278063"/>
            <a:ext cx="457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 i="1"/>
              <a:t>           </a:t>
            </a:r>
            <a:r>
              <a:rPr lang="en-US" sz="2000"/>
              <a:t>{1, 2, 3, 4}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en-US" sz="2000"/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 i="1"/>
              <a:t>        </a:t>
            </a:r>
            <a:r>
              <a:rPr lang="en-US" sz="2000"/>
              <a:t>{2, 4, 6, 8, … }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en-US" sz="2000"/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/>
              <a:t>{2, 3, 5, 7, 11, 13, 17, 19}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772025" y="2265363"/>
            <a:ext cx="4151313" cy="283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/>
              <a:t>{</a:t>
            </a:r>
            <a:r>
              <a:rPr lang="en-US" sz="2000" i="1"/>
              <a:t>x</a:t>
            </a:r>
            <a:r>
              <a:rPr lang="en-US" sz="2000"/>
              <a:t> | </a:t>
            </a:r>
            <a:r>
              <a:rPr lang="en-US" sz="2000" i="1"/>
              <a:t>x</a:t>
            </a:r>
            <a:r>
              <a:rPr lang="en-US" sz="2000"/>
              <a:t> is a positive integer and 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</a:t>
            </a:r>
            <a:r>
              <a:rPr lang="en-US" sz="2000"/>
              <a:t> 4}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en-US" sz="2000"/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/>
              <a:t>{</a:t>
            </a:r>
            <a:r>
              <a:rPr lang="en-US" sz="2000" i="1"/>
              <a:t>x</a:t>
            </a:r>
            <a:r>
              <a:rPr lang="en-US" sz="2000"/>
              <a:t> | </a:t>
            </a:r>
            <a:r>
              <a:rPr lang="en-US" sz="2000" i="1"/>
              <a:t>x</a:t>
            </a:r>
            <a:r>
              <a:rPr lang="en-US" sz="2000"/>
              <a:t> is a positive and even integer}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en-US" sz="2000"/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000"/>
              <a:t>{</a:t>
            </a:r>
            <a:r>
              <a:rPr lang="en-US" sz="2000" i="1"/>
              <a:t>x</a:t>
            </a:r>
            <a:r>
              <a:rPr lang="en-US" sz="2000"/>
              <a:t> | </a:t>
            </a:r>
            <a:r>
              <a:rPr lang="en-US" sz="2000" i="1"/>
              <a:t>x</a:t>
            </a:r>
            <a:r>
              <a:rPr lang="en-US" sz="2000"/>
              <a:t> is a prime number less than 20}</a:t>
            </a:r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>
            <a:off x="4022725" y="231775"/>
            <a:ext cx="0" cy="6400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3543300" y="3467320"/>
            <a:ext cx="957263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784600" y="3407924"/>
            <a:ext cx="473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/>
              <a:t>=</a:t>
            </a:r>
            <a:endParaRPr lang="th-TH" sz="4000" b="1" dirty="0"/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3536950" y="2327275"/>
            <a:ext cx="957263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3778250" y="2267879"/>
            <a:ext cx="473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/>
              <a:t>=</a:t>
            </a:r>
            <a:endParaRPr lang="th-TH" sz="4000" b="1" dirty="0"/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3530600" y="4613714"/>
            <a:ext cx="957263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3771900" y="4554318"/>
            <a:ext cx="473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/>
              <a:t>=</a:t>
            </a:r>
            <a:endParaRPr lang="th-TH" sz="4000" b="1" dirty="0"/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434975" y="809625"/>
            <a:ext cx="307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>
                <a:latin typeface="Arial" pitchFamily="34" charset="0"/>
                <a:cs typeface="Arial" pitchFamily="34" charset="0"/>
              </a:rPr>
              <a:t>Extensional Description</a:t>
            </a:r>
            <a:endParaRPr lang="th-TH" sz="2000" b="1" u="sng">
              <a:latin typeface="Arial" pitchFamily="34" charset="0"/>
              <a:cs typeface="Arial" pitchFamily="34" charset="0"/>
            </a:endParaRPr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5048250" y="808038"/>
            <a:ext cx="299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>
                <a:latin typeface="Arial" pitchFamily="34" charset="0"/>
                <a:cs typeface="Arial" pitchFamily="34" charset="0"/>
              </a:rPr>
              <a:t>Intensional Description</a:t>
            </a:r>
            <a:endParaRPr lang="th-TH" sz="2000" b="1" u="sng">
              <a:latin typeface="Arial" pitchFamily="34" charset="0"/>
              <a:cs typeface="Arial" pitchFamily="34" charset="0"/>
            </a:endParaRPr>
          </a:p>
        </p:txBody>
      </p:sp>
      <p:sp>
        <p:nvSpPr>
          <p:cNvPr id="146450" name="Line 18"/>
          <p:cNvSpPr>
            <a:spLocks noChangeShapeType="1"/>
          </p:cNvSpPr>
          <p:nvPr/>
        </p:nvSpPr>
        <p:spPr bwMode="auto">
          <a:xfrm flipV="1">
            <a:off x="0" y="1549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 flipV="1">
            <a:off x="-4763" y="5792788"/>
            <a:ext cx="914400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277813" y="6280150"/>
            <a:ext cx="3430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 Narrow" pitchFamily="34" charset="0"/>
                <a:cs typeface="Arial" pitchFamily="34" charset="0"/>
              </a:rPr>
              <a:t>“Explicitly list the elements of a set”</a:t>
            </a:r>
            <a:endParaRPr lang="th-TH" sz="1800" b="1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4327525" y="6280150"/>
            <a:ext cx="4745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 Narrow" pitchFamily="34" charset="0"/>
                <a:cs typeface="Arial" pitchFamily="34" charset="0"/>
              </a:rPr>
              <a:t>“Describe the property necessary for membership</a:t>
            </a:r>
            <a:r>
              <a:rPr lang="en-US" sz="1600" b="1">
                <a:latin typeface="Arial Narrow" pitchFamily="34" charset="0"/>
                <a:cs typeface="Arial" pitchFamily="34" charset="0"/>
              </a:rPr>
              <a:t>”</a:t>
            </a:r>
            <a:endParaRPr lang="th-TH" sz="1600" b="1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6456" name="Line 24"/>
          <p:cNvSpPr>
            <a:spLocks noChangeShapeType="1"/>
          </p:cNvSpPr>
          <p:nvPr/>
        </p:nvSpPr>
        <p:spPr bwMode="auto">
          <a:xfrm>
            <a:off x="1841500" y="5853113"/>
            <a:ext cx="1588" cy="40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 flipH="1">
            <a:off x="6510338" y="5834063"/>
            <a:ext cx="12700" cy="40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20688" y="4521200"/>
            <a:ext cx="1989137" cy="5508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96875" y="1939925"/>
            <a:ext cx="1887538" cy="5508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19100" y="190500"/>
            <a:ext cx="1611313" cy="5508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98475" y="230188"/>
            <a:ext cx="8072438" cy="641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Empty set</a:t>
            </a:r>
            <a:r>
              <a:rPr lang="en-US" sz="2000"/>
              <a:t>   (</a:t>
            </a:r>
            <a:r>
              <a:rPr lang="en-US" sz="2000" i="1"/>
              <a:t>null set</a:t>
            </a:r>
            <a:r>
              <a:rPr lang="en-US" sz="2000"/>
              <a:t> or </a:t>
            </a:r>
            <a:r>
              <a:rPr lang="en-US" sz="2000" i="1"/>
              <a:t>void set</a:t>
            </a:r>
            <a:r>
              <a:rPr lang="en-US" sz="2000"/>
              <a:t>)</a:t>
            </a:r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20000"/>
              </a:lnSpc>
            </a:pPr>
            <a:r>
              <a:rPr lang="en-US" sz="2000"/>
              <a:t>The set with no element is called the empty set, denoted by </a:t>
            </a:r>
            <a:r>
              <a:rPr lang="en-US" sz="2000">
                <a:sym typeface="Symbol" pitchFamily="18" charset="2"/>
              </a:rPr>
              <a:t> </a:t>
            </a:r>
            <a:r>
              <a:rPr lang="en-US" sz="2000"/>
              <a:t>or {}.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Cardinality</a:t>
            </a:r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</a:pPr>
            <a:r>
              <a:rPr lang="en-US" sz="2000"/>
              <a:t>For any finite set </a:t>
            </a:r>
            <a:r>
              <a:rPr lang="en-US" sz="2000" i="1"/>
              <a:t>X</a:t>
            </a:r>
            <a:r>
              <a:rPr lang="en-US" sz="2000"/>
              <a:t>, denote by |</a:t>
            </a:r>
            <a:r>
              <a:rPr lang="en-US" sz="2000" i="1"/>
              <a:t>X </a:t>
            </a:r>
            <a:r>
              <a:rPr lang="en-US" sz="2000"/>
              <a:t>| the number of (distinct) elements of </a:t>
            </a:r>
            <a:r>
              <a:rPr lang="en-US" sz="2000" i="1"/>
              <a:t>X</a:t>
            </a:r>
            <a:r>
              <a:rPr lang="en-US" sz="2000"/>
              <a:t>.</a:t>
            </a:r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70000"/>
              </a:lnSpc>
            </a:pPr>
            <a:r>
              <a:rPr lang="en-US" sz="2000"/>
              <a:t>	What is  |{2, 3, a, 3, 2}| ?</a:t>
            </a:r>
          </a:p>
          <a:p>
            <a:pPr lvl="1">
              <a:lnSpc>
                <a:spcPct val="7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	What is |</a:t>
            </a:r>
            <a:r>
              <a:rPr lang="en-US" sz="2000">
                <a:sym typeface="Symbol" pitchFamily="18" charset="2"/>
              </a:rPr>
              <a:t>| ?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b="1"/>
              <a:t>Membership</a:t>
            </a:r>
            <a:endParaRPr lang="en-US" sz="2000"/>
          </a:p>
          <a:p>
            <a:pPr lvl="1">
              <a:lnSpc>
                <a:spcPct val="110000"/>
              </a:lnSpc>
            </a:pPr>
            <a:endParaRPr lang="en-US" sz="2000"/>
          </a:p>
          <a:p>
            <a:pPr lvl="1">
              <a:lnSpc>
                <a:spcPct val="110000"/>
              </a:lnSpc>
            </a:pPr>
            <a:r>
              <a:rPr lang="en-US" sz="2000"/>
              <a:t>Write </a:t>
            </a:r>
            <a:r>
              <a:rPr lang="en-US" sz="2000" i="1"/>
              <a:t>a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iff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is a member of set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e.g.,</a:t>
            </a:r>
          </a:p>
          <a:p>
            <a:pPr lvl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1  {1, 2, 3},</a:t>
            </a:r>
          </a:p>
          <a:p>
            <a:pPr lvl="2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1  </a:t>
            </a:r>
            <a:r>
              <a:rPr lang="en-US" sz="2000"/>
              <a:t>{</a:t>
            </a:r>
            <a:r>
              <a:rPr lang="en-US" sz="2000" i="1"/>
              <a:t>x</a:t>
            </a:r>
            <a:r>
              <a:rPr lang="en-US" sz="2000"/>
              <a:t> | </a:t>
            </a:r>
            <a:r>
              <a:rPr lang="en-US" sz="2000" i="1"/>
              <a:t>x</a:t>
            </a:r>
            <a:r>
              <a:rPr lang="en-US" sz="2000"/>
              <a:t> is a positive and even integer}.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p:oleObj spid="_x0000_s5123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20688" y="950913"/>
            <a:ext cx="1465262" cy="5508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14350" y="982663"/>
            <a:ext cx="8278813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Equality</a:t>
            </a: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Two set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are equal (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Y</a:t>
            </a:r>
            <a:r>
              <a:rPr lang="en-US" sz="2000" dirty="0"/>
              <a:t>), </a:t>
            </a:r>
            <a:r>
              <a:rPr lang="en-US" sz="2000" dirty="0" err="1"/>
              <a:t>iff</a:t>
            </a:r>
            <a:r>
              <a:rPr lang="en-US" sz="2000" dirty="0"/>
              <a:t> they have exactly the same elements.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That is,  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dirty="0" err="1"/>
              <a:t>iff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(1)    </a:t>
            </a:r>
            <a:r>
              <a:rPr lang="en-US" sz="2000" dirty="0">
                <a:sym typeface="Symbol" pitchFamily="18" charset="2"/>
              </a:rPr>
              <a:t>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: (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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)  (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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), and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(2)    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: (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 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)  (</a:t>
            </a:r>
            <a:r>
              <a:rPr lang="en-US" sz="2000" i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 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)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E</a:t>
            </a:r>
            <a:r>
              <a:rPr lang="en-US" sz="1600" dirty="0"/>
              <a:t>XAMPLES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 dirty="0"/>
              <a:t>  {1, 2, 3} = {1, 2, 3, 2 }</a:t>
            </a:r>
          </a:p>
          <a:p>
            <a:pPr lvl="1">
              <a:lnSpc>
                <a:spcPct val="110000"/>
              </a:lnSpc>
              <a:buFontTx/>
              <a:buChar char="•"/>
            </a:pPr>
            <a:endParaRPr lang="en-US" sz="2000" dirty="0"/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 dirty="0"/>
              <a:t>  {</a:t>
            </a:r>
            <a:r>
              <a:rPr lang="en-US" sz="2000" i="1" dirty="0"/>
              <a:t>x</a:t>
            </a:r>
            <a:r>
              <a:rPr lang="en-US" sz="2000" dirty="0"/>
              <a:t> |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+ </a:t>
            </a:r>
            <a:r>
              <a:rPr lang="en-US" sz="2000" i="1" dirty="0"/>
              <a:t>x</a:t>
            </a:r>
            <a:r>
              <a:rPr lang="en-US" sz="2000" dirty="0"/>
              <a:t> - 6 =0} = {2, -3}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17500" y="863600"/>
            <a:ext cx="8483600" cy="295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4618822" y="4164039"/>
            <a:ext cx="4523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(1)  Every element of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 an element of </a:t>
            </a:r>
            <a:r>
              <a:rPr lang="en-US" sz="2000" i="1" dirty="0" smtClean="0"/>
              <a:t>Y</a:t>
            </a:r>
            <a:r>
              <a:rPr lang="en-US" sz="2000" dirty="0" smtClean="0"/>
              <a:t>.</a:t>
            </a:r>
            <a:endParaRPr lang="th-TH" sz="2000" dirty="0"/>
          </a:p>
        </p:txBody>
      </p:sp>
      <p:sp>
        <p:nvSpPr>
          <p:cNvPr id="12" name="Freeform 11"/>
          <p:cNvSpPr/>
          <p:nvPr/>
        </p:nvSpPr>
        <p:spPr bwMode="auto">
          <a:xfrm>
            <a:off x="3418450" y="2574388"/>
            <a:ext cx="2934677" cy="1547312"/>
          </a:xfrm>
          <a:custGeom>
            <a:avLst/>
            <a:gdLst>
              <a:gd name="connsiteX0" fmla="*/ 0 w 1153551"/>
              <a:gd name="connsiteY0" fmla="*/ 295422 h 970671"/>
              <a:gd name="connsiteX1" fmla="*/ 0 w 1153551"/>
              <a:gd name="connsiteY1" fmla="*/ 0 h 970671"/>
              <a:gd name="connsiteX2" fmla="*/ 1153551 w 1153551"/>
              <a:gd name="connsiteY2" fmla="*/ 0 h 970671"/>
              <a:gd name="connsiteX3" fmla="*/ 1153551 w 1153551"/>
              <a:gd name="connsiteY3" fmla="*/ 970671 h 970671"/>
              <a:gd name="connsiteX0" fmla="*/ 0 w 1153551"/>
              <a:gd name="connsiteY0" fmla="*/ 295422 h 1133962"/>
              <a:gd name="connsiteX1" fmla="*/ 0 w 1153551"/>
              <a:gd name="connsiteY1" fmla="*/ 0 h 1133962"/>
              <a:gd name="connsiteX2" fmla="*/ 1153551 w 1153551"/>
              <a:gd name="connsiteY2" fmla="*/ 0 h 1133962"/>
              <a:gd name="connsiteX3" fmla="*/ 1153551 w 1153551"/>
              <a:gd name="connsiteY3" fmla="*/ 1133962 h 1133962"/>
              <a:gd name="connsiteX0" fmla="*/ 0 w 1153551"/>
              <a:gd name="connsiteY0" fmla="*/ 295422 h 1133962"/>
              <a:gd name="connsiteX1" fmla="*/ 0 w 1153551"/>
              <a:gd name="connsiteY1" fmla="*/ 108861 h 1133962"/>
              <a:gd name="connsiteX2" fmla="*/ 1153551 w 1153551"/>
              <a:gd name="connsiteY2" fmla="*/ 0 h 1133962"/>
              <a:gd name="connsiteX3" fmla="*/ 1153551 w 1153551"/>
              <a:gd name="connsiteY3" fmla="*/ 1133962 h 1133962"/>
              <a:gd name="connsiteX0" fmla="*/ 0 w 1153551"/>
              <a:gd name="connsiteY0" fmla="*/ 186562 h 1025102"/>
              <a:gd name="connsiteX1" fmla="*/ 0 w 1153551"/>
              <a:gd name="connsiteY1" fmla="*/ 1 h 1025102"/>
              <a:gd name="connsiteX2" fmla="*/ 1145650 w 1153551"/>
              <a:gd name="connsiteY2" fmla="*/ 0 h 1025102"/>
              <a:gd name="connsiteX3" fmla="*/ 1153551 w 1153551"/>
              <a:gd name="connsiteY3" fmla="*/ 1025102 h 1025102"/>
              <a:gd name="connsiteX0" fmla="*/ 0 w 1153551"/>
              <a:gd name="connsiteY0" fmla="*/ 186562 h 1025102"/>
              <a:gd name="connsiteX1" fmla="*/ 0 w 1153551"/>
              <a:gd name="connsiteY1" fmla="*/ 1 h 1025102"/>
              <a:gd name="connsiteX2" fmla="*/ 1145650 w 1153551"/>
              <a:gd name="connsiteY2" fmla="*/ 0 h 1025102"/>
              <a:gd name="connsiteX3" fmla="*/ 1153551 w 1153551"/>
              <a:gd name="connsiteY3" fmla="*/ 1025102 h 1025102"/>
              <a:gd name="connsiteX0" fmla="*/ 0 w 1145650"/>
              <a:gd name="connsiteY0" fmla="*/ 186562 h 186562"/>
              <a:gd name="connsiteX1" fmla="*/ 0 w 1145650"/>
              <a:gd name="connsiteY1" fmla="*/ 1 h 186562"/>
              <a:gd name="connsiteX2" fmla="*/ 1145650 w 1145650"/>
              <a:gd name="connsiteY2" fmla="*/ 0 h 186562"/>
              <a:gd name="connsiteX0" fmla="*/ 0 w 1337909"/>
              <a:gd name="connsiteY0" fmla="*/ 195633 h 195633"/>
              <a:gd name="connsiteX1" fmla="*/ 0 w 1337909"/>
              <a:gd name="connsiteY1" fmla="*/ 9072 h 195633"/>
              <a:gd name="connsiteX2" fmla="*/ 1145650 w 1337909"/>
              <a:gd name="connsiteY2" fmla="*/ 9071 h 195633"/>
              <a:gd name="connsiteX3" fmla="*/ 1153552 w 1337909"/>
              <a:gd name="connsiteY3" fmla="*/ 0 h 195633"/>
              <a:gd name="connsiteX0" fmla="*/ 0 w 1477494"/>
              <a:gd name="connsiteY0" fmla="*/ 188074 h 1028503"/>
              <a:gd name="connsiteX1" fmla="*/ 0 w 1477494"/>
              <a:gd name="connsiteY1" fmla="*/ 1513 h 1028503"/>
              <a:gd name="connsiteX2" fmla="*/ 1145650 w 1477494"/>
              <a:gd name="connsiteY2" fmla="*/ 1512 h 1028503"/>
              <a:gd name="connsiteX3" fmla="*/ 1477494 w 1477494"/>
              <a:gd name="connsiteY3" fmla="*/ 1026613 h 1028503"/>
              <a:gd name="connsiteX0" fmla="*/ 0 w 1477494"/>
              <a:gd name="connsiteY0" fmla="*/ 188074 h 1028503"/>
              <a:gd name="connsiteX1" fmla="*/ 0 w 1477494"/>
              <a:gd name="connsiteY1" fmla="*/ 1513 h 1028503"/>
              <a:gd name="connsiteX2" fmla="*/ 1145650 w 1477494"/>
              <a:gd name="connsiteY2" fmla="*/ 1512 h 1028503"/>
              <a:gd name="connsiteX3" fmla="*/ 1477494 w 1477494"/>
              <a:gd name="connsiteY3" fmla="*/ 1026613 h 1028503"/>
              <a:gd name="connsiteX0" fmla="*/ 0 w 1477494"/>
              <a:gd name="connsiteY0" fmla="*/ 186562 h 1025101"/>
              <a:gd name="connsiteX1" fmla="*/ 0 w 1477494"/>
              <a:gd name="connsiteY1" fmla="*/ 1 h 1025101"/>
              <a:gd name="connsiteX2" fmla="*/ 1145650 w 1477494"/>
              <a:gd name="connsiteY2" fmla="*/ 0 h 1025101"/>
              <a:gd name="connsiteX3" fmla="*/ 1477494 w 1477494"/>
              <a:gd name="connsiteY3" fmla="*/ 1025101 h 1025101"/>
              <a:gd name="connsiteX0" fmla="*/ 0 w 1477494"/>
              <a:gd name="connsiteY0" fmla="*/ 186562 h 1025101"/>
              <a:gd name="connsiteX1" fmla="*/ 0 w 1477494"/>
              <a:gd name="connsiteY1" fmla="*/ 1 h 1025101"/>
              <a:gd name="connsiteX2" fmla="*/ 908619 w 1477494"/>
              <a:gd name="connsiteY2" fmla="*/ 0 h 1025101"/>
              <a:gd name="connsiteX3" fmla="*/ 1477494 w 1477494"/>
              <a:gd name="connsiteY3" fmla="*/ 1025101 h 1025101"/>
              <a:gd name="connsiteX0" fmla="*/ 0 w 1477494"/>
              <a:gd name="connsiteY0" fmla="*/ 186562 h 1025101"/>
              <a:gd name="connsiteX1" fmla="*/ 0 w 1477494"/>
              <a:gd name="connsiteY1" fmla="*/ 1 h 1025101"/>
              <a:gd name="connsiteX2" fmla="*/ 766400 w 1477494"/>
              <a:gd name="connsiteY2" fmla="*/ 0 h 1025101"/>
              <a:gd name="connsiteX3" fmla="*/ 1477494 w 1477494"/>
              <a:gd name="connsiteY3" fmla="*/ 1025101 h 1025101"/>
              <a:gd name="connsiteX0" fmla="*/ 0 w 1619712"/>
              <a:gd name="connsiteY0" fmla="*/ 186562 h 1025101"/>
              <a:gd name="connsiteX1" fmla="*/ 0 w 1619712"/>
              <a:gd name="connsiteY1" fmla="*/ 1 h 1025101"/>
              <a:gd name="connsiteX2" fmla="*/ 766400 w 1619712"/>
              <a:gd name="connsiteY2" fmla="*/ 0 h 1025101"/>
              <a:gd name="connsiteX3" fmla="*/ 1619712 w 1619712"/>
              <a:gd name="connsiteY3" fmla="*/ 1025101 h 1025101"/>
              <a:gd name="connsiteX0" fmla="*/ 0 w 1619712"/>
              <a:gd name="connsiteY0" fmla="*/ 186561 h 1025100"/>
              <a:gd name="connsiteX1" fmla="*/ 0 w 1619712"/>
              <a:gd name="connsiteY1" fmla="*/ 0 h 1025100"/>
              <a:gd name="connsiteX2" fmla="*/ 666540 w 1619712"/>
              <a:gd name="connsiteY2" fmla="*/ 5458 h 1025100"/>
              <a:gd name="connsiteX3" fmla="*/ 1619712 w 1619712"/>
              <a:gd name="connsiteY3" fmla="*/ 1025100 h 1025100"/>
              <a:gd name="connsiteX0" fmla="*/ 0 w 1648244"/>
              <a:gd name="connsiteY0" fmla="*/ 186561 h 997800"/>
              <a:gd name="connsiteX1" fmla="*/ 0 w 1648244"/>
              <a:gd name="connsiteY1" fmla="*/ 0 h 997800"/>
              <a:gd name="connsiteX2" fmla="*/ 666540 w 1648244"/>
              <a:gd name="connsiteY2" fmla="*/ 5458 h 997800"/>
              <a:gd name="connsiteX3" fmla="*/ 1648244 w 1648244"/>
              <a:gd name="connsiteY3" fmla="*/ 997800 h 99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8244" h="997800">
                <a:moveTo>
                  <a:pt x="0" y="186561"/>
                </a:moveTo>
                <a:lnTo>
                  <a:pt x="0" y="0"/>
                </a:lnTo>
                <a:lnTo>
                  <a:pt x="666540" y="5458"/>
                </a:lnTo>
                <a:lnTo>
                  <a:pt x="1648244" y="997800"/>
                </a:lnTo>
              </a:path>
            </a:pathLst>
          </a:cu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0542" y="4654629"/>
            <a:ext cx="4523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(2)  Every element of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/>
              <a:t>Y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 an element of </a:t>
            </a:r>
            <a:r>
              <a:rPr lang="en-US" sz="2000" i="1" dirty="0" smtClean="0"/>
              <a:t>X</a:t>
            </a:r>
            <a:r>
              <a:rPr lang="en-US" sz="2000" dirty="0" smtClean="0"/>
              <a:t>.</a:t>
            </a:r>
            <a:endParaRPr lang="th-TH" sz="2000" dirty="0"/>
          </a:p>
        </p:txBody>
      </p:sp>
      <p:sp>
        <p:nvSpPr>
          <p:cNvPr id="14" name="Freeform 13"/>
          <p:cNvSpPr/>
          <p:nvPr/>
        </p:nvSpPr>
        <p:spPr bwMode="auto">
          <a:xfrm>
            <a:off x="3412717" y="3496991"/>
            <a:ext cx="1264135" cy="1326010"/>
          </a:xfrm>
          <a:custGeom>
            <a:avLst/>
            <a:gdLst>
              <a:gd name="connsiteX0" fmla="*/ 0 w 1153551"/>
              <a:gd name="connsiteY0" fmla="*/ 295422 h 970671"/>
              <a:gd name="connsiteX1" fmla="*/ 0 w 1153551"/>
              <a:gd name="connsiteY1" fmla="*/ 0 h 970671"/>
              <a:gd name="connsiteX2" fmla="*/ 1153551 w 1153551"/>
              <a:gd name="connsiteY2" fmla="*/ 0 h 970671"/>
              <a:gd name="connsiteX3" fmla="*/ 1153551 w 1153551"/>
              <a:gd name="connsiteY3" fmla="*/ 970671 h 970671"/>
              <a:gd name="connsiteX0" fmla="*/ 0 w 1153551"/>
              <a:gd name="connsiteY0" fmla="*/ 295422 h 1133962"/>
              <a:gd name="connsiteX1" fmla="*/ 0 w 1153551"/>
              <a:gd name="connsiteY1" fmla="*/ 0 h 1133962"/>
              <a:gd name="connsiteX2" fmla="*/ 1153551 w 1153551"/>
              <a:gd name="connsiteY2" fmla="*/ 0 h 1133962"/>
              <a:gd name="connsiteX3" fmla="*/ 1153551 w 1153551"/>
              <a:gd name="connsiteY3" fmla="*/ 1133962 h 1133962"/>
              <a:gd name="connsiteX0" fmla="*/ 0 w 1153551"/>
              <a:gd name="connsiteY0" fmla="*/ 295422 h 1133962"/>
              <a:gd name="connsiteX1" fmla="*/ 0 w 1153551"/>
              <a:gd name="connsiteY1" fmla="*/ 108861 h 1133962"/>
              <a:gd name="connsiteX2" fmla="*/ 1153551 w 1153551"/>
              <a:gd name="connsiteY2" fmla="*/ 0 h 1133962"/>
              <a:gd name="connsiteX3" fmla="*/ 1153551 w 1153551"/>
              <a:gd name="connsiteY3" fmla="*/ 1133962 h 1133962"/>
              <a:gd name="connsiteX0" fmla="*/ 0 w 1153551"/>
              <a:gd name="connsiteY0" fmla="*/ 186562 h 1025102"/>
              <a:gd name="connsiteX1" fmla="*/ 0 w 1153551"/>
              <a:gd name="connsiteY1" fmla="*/ 1 h 1025102"/>
              <a:gd name="connsiteX2" fmla="*/ 1145650 w 1153551"/>
              <a:gd name="connsiteY2" fmla="*/ 0 h 1025102"/>
              <a:gd name="connsiteX3" fmla="*/ 1153551 w 1153551"/>
              <a:gd name="connsiteY3" fmla="*/ 1025102 h 1025102"/>
              <a:gd name="connsiteX0" fmla="*/ 0 w 1145650"/>
              <a:gd name="connsiteY0" fmla="*/ 186562 h 186562"/>
              <a:gd name="connsiteX1" fmla="*/ 0 w 1145650"/>
              <a:gd name="connsiteY1" fmla="*/ 1 h 186562"/>
              <a:gd name="connsiteX2" fmla="*/ 1145650 w 1145650"/>
              <a:gd name="connsiteY2" fmla="*/ 0 h 186562"/>
              <a:gd name="connsiteX0" fmla="*/ 0 w 1145650"/>
              <a:gd name="connsiteY0" fmla="*/ 0 h 384957"/>
              <a:gd name="connsiteX1" fmla="*/ 0 w 1145650"/>
              <a:gd name="connsiteY1" fmla="*/ 384956 h 384957"/>
              <a:gd name="connsiteX2" fmla="*/ 1145650 w 1145650"/>
              <a:gd name="connsiteY2" fmla="*/ 384955 h 384957"/>
              <a:gd name="connsiteX0" fmla="*/ 7901 w 1145650"/>
              <a:gd name="connsiteY0" fmla="*/ 0 h 357741"/>
              <a:gd name="connsiteX1" fmla="*/ 0 w 1145650"/>
              <a:gd name="connsiteY1" fmla="*/ 357741 h 357741"/>
              <a:gd name="connsiteX2" fmla="*/ 1145650 w 1145650"/>
              <a:gd name="connsiteY2" fmla="*/ 357740 h 357741"/>
              <a:gd name="connsiteX0" fmla="*/ 0 w 1145650"/>
              <a:gd name="connsiteY0" fmla="*/ 0 h 366813"/>
              <a:gd name="connsiteX1" fmla="*/ 0 w 1145650"/>
              <a:gd name="connsiteY1" fmla="*/ 366813 h 366813"/>
              <a:gd name="connsiteX2" fmla="*/ 1145650 w 1145650"/>
              <a:gd name="connsiteY2" fmla="*/ 366812 h 366813"/>
              <a:gd name="connsiteX0" fmla="*/ 0 w 1145650"/>
              <a:gd name="connsiteY0" fmla="*/ 0 h 366812"/>
              <a:gd name="connsiteX1" fmla="*/ 1145650 w 1145650"/>
              <a:gd name="connsiteY1" fmla="*/ 366812 h 366812"/>
              <a:gd name="connsiteX0" fmla="*/ 0 w 1145650"/>
              <a:gd name="connsiteY0" fmla="*/ 0 h 366812"/>
              <a:gd name="connsiteX1" fmla="*/ 171848 w 1145650"/>
              <a:gd name="connsiteY1" fmla="*/ 56769 h 366812"/>
              <a:gd name="connsiteX2" fmla="*/ 1145650 w 1145650"/>
              <a:gd name="connsiteY2" fmla="*/ 366812 h 366812"/>
              <a:gd name="connsiteX0" fmla="*/ 11456 w 1157106"/>
              <a:gd name="connsiteY0" fmla="*/ 0 h 366812"/>
              <a:gd name="connsiteX1" fmla="*/ 0 w 1157106"/>
              <a:gd name="connsiteY1" fmla="*/ 135372 h 366812"/>
              <a:gd name="connsiteX2" fmla="*/ 1157106 w 1157106"/>
              <a:gd name="connsiteY2" fmla="*/ 366812 h 366812"/>
              <a:gd name="connsiteX0" fmla="*/ 11456 w 1157106"/>
              <a:gd name="connsiteY0" fmla="*/ 0 h 366812"/>
              <a:gd name="connsiteX1" fmla="*/ 11457 w 1157106"/>
              <a:gd name="connsiteY1" fmla="*/ 4367 h 366812"/>
              <a:gd name="connsiteX2" fmla="*/ 0 w 1157106"/>
              <a:gd name="connsiteY2" fmla="*/ 135372 h 366812"/>
              <a:gd name="connsiteX3" fmla="*/ 1157106 w 1157106"/>
              <a:gd name="connsiteY3" fmla="*/ 366812 h 366812"/>
              <a:gd name="connsiteX0" fmla="*/ 22912 w 1168562"/>
              <a:gd name="connsiteY0" fmla="*/ 5823 h 372635"/>
              <a:gd name="connsiteX1" fmla="*/ 0 w 1168562"/>
              <a:gd name="connsiteY1" fmla="*/ 1456 h 372635"/>
              <a:gd name="connsiteX2" fmla="*/ 11456 w 1168562"/>
              <a:gd name="connsiteY2" fmla="*/ 141195 h 372635"/>
              <a:gd name="connsiteX3" fmla="*/ 1168562 w 1168562"/>
              <a:gd name="connsiteY3" fmla="*/ 372635 h 372635"/>
              <a:gd name="connsiteX0" fmla="*/ 202398 w 1348048"/>
              <a:gd name="connsiteY0" fmla="*/ 0 h 366812"/>
              <a:gd name="connsiteX1" fmla="*/ 190942 w 1348048"/>
              <a:gd name="connsiteY1" fmla="*/ 135372 h 366812"/>
              <a:gd name="connsiteX2" fmla="*/ 1348048 w 1348048"/>
              <a:gd name="connsiteY2" fmla="*/ 366812 h 366812"/>
              <a:gd name="connsiteX0" fmla="*/ 11456 w 1157106"/>
              <a:gd name="connsiteY0" fmla="*/ 0 h 366812"/>
              <a:gd name="connsiteX1" fmla="*/ 0 w 1157106"/>
              <a:gd name="connsiteY1" fmla="*/ 135372 h 366812"/>
              <a:gd name="connsiteX2" fmla="*/ 1157106 w 1157106"/>
              <a:gd name="connsiteY2" fmla="*/ 366812 h 366812"/>
              <a:gd name="connsiteX0" fmla="*/ 0 w 1168563"/>
              <a:gd name="connsiteY0" fmla="*/ 0 h 366812"/>
              <a:gd name="connsiteX1" fmla="*/ 11457 w 1168563"/>
              <a:gd name="connsiteY1" fmla="*/ 135372 h 366812"/>
              <a:gd name="connsiteX2" fmla="*/ 1168563 w 1168563"/>
              <a:gd name="connsiteY2" fmla="*/ 366812 h 366812"/>
              <a:gd name="connsiteX0" fmla="*/ 11456 w 1180019"/>
              <a:gd name="connsiteY0" fmla="*/ 0 h 366812"/>
              <a:gd name="connsiteX1" fmla="*/ 0 w 1180019"/>
              <a:gd name="connsiteY1" fmla="*/ 117905 h 366812"/>
              <a:gd name="connsiteX2" fmla="*/ 1180019 w 1180019"/>
              <a:gd name="connsiteY2" fmla="*/ 366812 h 366812"/>
              <a:gd name="connsiteX0" fmla="*/ 0 w 1191476"/>
              <a:gd name="connsiteY0" fmla="*/ 0 h 366812"/>
              <a:gd name="connsiteX1" fmla="*/ 11457 w 1191476"/>
              <a:gd name="connsiteY1" fmla="*/ 117905 h 366812"/>
              <a:gd name="connsiteX2" fmla="*/ 1191476 w 1191476"/>
              <a:gd name="connsiteY2" fmla="*/ 366812 h 366812"/>
              <a:gd name="connsiteX0" fmla="*/ 22913 w 1214389"/>
              <a:gd name="connsiteY0" fmla="*/ 0 h 366812"/>
              <a:gd name="connsiteX1" fmla="*/ 0 w 1214389"/>
              <a:gd name="connsiteY1" fmla="*/ 117905 h 366812"/>
              <a:gd name="connsiteX2" fmla="*/ 1214389 w 1214389"/>
              <a:gd name="connsiteY2" fmla="*/ 366812 h 366812"/>
              <a:gd name="connsiteX0" fmla="*/ 0 w 1191476"/>
              <a:gd name="connsiteY0" fmla="*/ 0 h 366812"/>
              <a:gd name="connsiteX1" fmla="*/ 11456 w 1191476"/>
              <a:gd name="connsiteY1" fmla="*/ 113538 h 366812"/>
              <a:gd name="connsiteX2" fmla="*/ 1191476 w 1191476"/>
              <a:gd name="connsiteY2" fmla="*/ 366812 h 366812"/>
              <a:gd name="connsiteX0" fmla="*/ 11458 w 1180020"/>
              <a:gd name="connsiteY0" fmla="*/ 0 h 366812"/>
              <a:gd name="connsiteX1" fmla="*/ 0 w 1180020"/>
              <a:gd name="connsiteY1" fmla="*/ 113538 h 366812"/>
              <a:gd name="connsiteX2" fmla="*/ 1180020 w 1180020"/>
              <a:gd name="connsiteY2" fmla="*/ 366812 h 366812"/>
              <a:gd name="connsiteX0" fmla="*/ 11458 w 1180020"/>
              <a:gd name="connsiteY0" fmla="*/ 0 h 366812"/>
              <a:gd name="connsiteX1" fmla="*/ 0 w 1180020"/>
              <a:gd name="connsiteY1" fmla="*/ 113538 h 366812"/>
              <a:gd name="connsiteX2" fmla="*/ 1180020 w 1180020"/>
              <a:gd name="connsiteY2" fmla="*/ 366812 h 366812"/>
              <a:gd name="connsiteX0" fmla="*/ 4564 w 1180020"/>
              <a:gd name="connsiteY0" fmla="*/ 0 h 361556"/>
              <a:gd name="connsiteX1" fmla="*/ 0 w 1180020"/>
              <a:gd name="connsiteY1" fmla="*/ 108282 h 361556"/>
              <a:gd name="connsiteX2" fmla="*/ 1180020 w 1180020"/>
              <a:gd name="connsiteY2" fmla="*/ 361556 h 361556"/>
              <a:gd name="connsiteX0" fmla="*/ 0 w 1189247"/>
              <a:gd name="connsiteY0" fmla="*/ 0 h 356299"/>
              <a:gd name="connsiteX1" fmla="*/ 9227 w 1189247"/>
              <a:gd name="connsiteY1" fmla="*/ 103025 h 356299"/>
              <a:gd name="connsiteX2" fmla="*/ 1189247 w 1189247"/>
              <a:gd name="connsiteY2" fmla="*/ 356299 h 356299"/>
              <a:gd name="connsiteX0" fmla="*/ 4563 w 1180020"/>
              <a:gd name="connsiteY0" fmla="*/ 0 h 356299"/>
              <a:gd name="connsiteX1" fmla="*/ 0 w 1180020"/>
              <a:gd name="connsiteY1" fmla="*/ 103025 h 356299"/>
              <a:gd name="connsiteX2" fmla="*/ 1180020 w 1180020"/>
              <a:gd name="connsiteY2" fmla="*/ 356299 h 356299"/>
              <a:gd name="connsiteX0" fmla="*/ 0 w 1175457"/>
              <a:gd name="connsiteY0" fmla="*/ 0 h 356299"/>
              <a:gd name="connsiteX1" fmla="*/ 9227 w 1175457"/>
              <a:gd name="connsiteY1" fmla="*/ 105653 h 356299"/>
              <a:gd name="connsiteX2" fmla="*/ 1175457 w 1175457"/>
              <a:gd name="connsiteY2" fmla="*/ 356299 h 356299"/>
              <a:gd name="connsiteX0" fmla="*/ 4564 w 1180021"/>
              <a:gd name="connsiteY0" fmla="*/ 0 h 356299"/>
              <a:gd name="connsiteX1" fmla="*/ 0 w 1180021"/>
              <a:gd name="connsiteY1" fmla="*/ 103025 h 356299"/>
              <a:gd name="connsiteX2" fmla="*/ 1180021 w 1180021"/>
              <a:gd name="connsiteY2" fmla="*/ 356299 h 356299"/>
              <a:gd name="connsiteX0" fmla="*/ 4564 w 1014538"/>
              <a:gd name="connsiteY0" fmla="*/ 0 h 406235"/>
              <a:gd name="connsiteX1" fmla="*/ 0 w 1014538"/>
              <a:gd name="connsiteY1" fmla="*/ 103025 h 406235"/>
              <a:gd name="connsiteX2" fmla="*/ 1014538 w 1014538"/>
              <a:gd name="connsiteY2" fmla="*/ 406235 h 406235"/>
              <a:gd name="connsiteX0" fmla="*/ 4564 w 1007643"/>
              <a:gd name="connsiteY0" fmla="*/ 0 h 419376"/>
              <a:gd name="connsiteX1" fmla="*/ 0 w 1007643"/>
              <a:gd name="connsiteY1" fmla="*/ 103025 h 419376"/>
              <a:gd name="connsiteX2" fmla="*/ 1007643 w 1007643"/>
              <a:gd name="connsiteY2" fmla="*/ 419376 h 419376"/>
              <a:gd name="connsiteX0" fmla="*/ 4564 w 1007643"/>
              <a:gd name="connsiteY0" fmla="*/ 0 h 437773"/>
              <a:gd name="connsiteX1" fmla="*/ 0 w 1007643"/>
              <a:gd name="connsiteY1" fmla="*/ 103025 h 437773"/>
              <a:gd name="connsiteX2" fmla="*/ 1007643 w 1007643"/>
              <a:gd name="connsiteY2" fmla="*/ 437773 h 437773"/>
              <a:gd name="connsiteX0" fmla="*/ 4564 w 1028328"/>
              <a:gd name="connsiteY0" fmla="*/ 0 h 450914"/>
              <a:gd name="connsiteX1" fmla="*/ 0 w 1028328"/>
              <a:gd name="connsiteY1" fmla="*/ 103025 h 450914"/>
              <a:gd name="connsiteX2" fmla="*/ 1028328 w 1028328"/>
              <a:gd name="connsiteY2" fmla="*/ 450914 h 450914"/>
              <a:gd name="connsiteX0" fmla="*/ 0 w 1029492"/>
              <a:gd name="connsiteY0" fmla="*/ 0 h 411613"/>
              <a:gd name="connsiteX1" fmla="*/ 1164 w 1029492"/>
              <a:gd name="connsiteY1" fmla="*/ 63724 h 411613"/>
              <a:gd name="connsiteX2" fmla="*/ 1029492 w 1029492"/>
              <a:gd name="connsiteY2" fmla="*/ 411613 h 41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492" h="411613">
                <a:moveTo>
                  <a:pt x="0" y="0"/>
                </a:moveTo>
                <a:lnTo>
                  <a:pt x="1164" y="63724"/>
                </a:lnTo>
                <a:lnTo>
                  <a:pt x="1029492" y="411613"/>
                </a:lnTo>
              </a:path>
            </a:pathLst>
          </a:cu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2466975" cy="5508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 rot="16200000" flipH="1">
            <a:off x="5743575" y="-257175"/>
            <a:ext cx="3143250" cy="3657600"/>
          </a:xfrm>
          <a:prstGeom prst="rtTriangle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81646" y="703839"/>
            <a:ext cx="589020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ym typeface="Symbol" pitchFamily="18" charset="2"/>
              </a:rPr>
              <a:t>      </a:t>
            </a:r>
            <a:r>
              <a:rPr lang="en-US" sz="1800" dirty="0">
                <a:sym typeface="Symbol" pitchFamily="18" charset="2"/>
              </a:rPr>
              <a:t>D</a:t>
            </a:r>
            <a:r>
              <a:rPr lang="en-US" sz="1400" dirty="0">
                <a:sym typeface="Symbol" pitchFamily="18" charset="2"/>
              </a:rPr>
              <a:t>EFINITION</a:t>
            </a:r>
            <a:endParaRPr lang="en-US" sz="1800" dirty="0">
              <a:sym typeface="Symbol" pitchFamily="18" charset="2"/>
            </a:endParaRP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A set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is a </a:t>
            </a:r>
            <a:r>
              <a:rPr lang="en-US" sz="2000" b="1" i="1" dirty="0">
                <a:solidFill>
                  <a:srgbClr val="FF0000"/>
                </a:solidFill>
                <a:sym typeface="Symbol" pitchFamily="18" charset="2"/>
              </a:rPr>
              <a:t>subset</a:t>
            </a:r>
            <a:r>
              <a:rPr lang="en-US" sz="2000" b="1" i="1" dirty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of a set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, denoted by 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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ym typeface="Symbol" pitchFamily="18" charset="2"/>
              </a:rPr>
              <a:t>iff</a:t>
            </a:r>
            <a:endParaRPr lang="en-US" sz="2000" dirty="0">
              <a:sym typeface="Symbol" pitchFamily="18" charset="2"/>
            </a:endParaRPr>
          </a:p>
          <a:p>
            <a:pPr lvl="1">
              <a:lnSpc>
                <a:spcPct val="60000"/>
              </a:lnSpc>
            </a:pPr>
            <a:r>
              <a:rPr lang="en-US" sz="2000" dirty="0">
                <a:sym typeface="Symbol" pitchFamily="18" charset="2"/>
              </a:rPr>
              <a:t>	</a:t>
            </a:r>
          </a:p>
          <a:p>
            <a:pPr lvl="1"/>
            <a:r>
              <a:rPr lang="en-US" sz="2000" dirty="0">
                <a:sym typeface="Symbol" pitchFamily="18" charset="2"/>
              </a:rPr>
              <a:t>	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: (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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)  (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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 smtClean="0">
                <a:sym typeface="Symbol" pitchFamily="18" charset="2"/>
              </a:rPr>
              <a:t>).</a:t>
            </a:r>
            <a:endParaRPr lang="en-US" sz="2000" i="1" dirty="0">
              <a:sym typeface="Symbol" pitchFamily="18" charset="2"/>
            </a:endParaRPr>
          </a:p>
          <a:p>
            <a:pPr lvl="1"/>
            <a:r>
              <a:rPr lang="en-US" sz="2000" i="1" dirty="0">
                <a:sym typeface="Symbol" pitchFamily="18" charset="2"/>
              </a:rPr>
              <a:t>	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76714" y="6223000"/>
            <a:ext cx="6072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  X</a:t>
            </a:r>
            <a:r>
              <a:rPr lang="en-US" sz="2000"/>
              <a:t> is said to be a </a:t>
            </a:r>
            <a:r>
              <a:rPr lang="en-US" sz="2000" b="1" i="1"/>
              <a:t>proper subset</a:t>
            </a:r>
            <a:r>
              <a:rPr lang="en-US" sz="2000"/>
              <a:t> of </a:t>
            </a:r>
            <a:r>
              <a:rPr lang="en-US" sz="2000" i="1"/>
              <a:t>Y</a:t>
            </a:r>
            <a:r>
              <a:rPr lang="en-US" sz="2000"/>
              <a:t>, iff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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/>
              <a:t> and </a:t>
            </a:r>
            <a:r>
              <a:rPr lang="en-US" sz="2000" i="1"/>
              <a:t>X </a:t>
            </a:r>
            <a:r>
              <a:rPr lang="en-US" sz="2000">
                <a:sym typeface="Symbol" pitchFamily="18" charset="2"/>
              </a:rPr>
              <a:t>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.  </a:t>
            </a:r>
            <a:endParaRPr lang="en-US" sz="2000"/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7231063" y="254000"/>
            <a:ext cx="1739900" cy="15176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7662863" y="447675"/>
            <a:ext cx="876300" cy="7810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7910513" y="6635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ym typeface="Symbol" pitchFamily="18" charset="2"/>
              </a:rPr>
              <a:t>X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897813" y="13239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ym typeface="Symbol" pitchFamily="18" charset="2"/>
              </a:rPr>
              <a:t>Y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8126413" y="1797050"/>
            <a:ext cx="81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ym typeface="Symbol" pitchFamily="18" charset="2"/>
              </a:rPr>
              <a:t>X</a:t>
            </a:r>
            <a:r>
              <a:rPr lang="en-US" sz="2000" b="1">
                <a:sym typeface="Symbol" pitchFamily="18" charset="2"/>
              </a:rPr>
              <a:t>  </a:t>
            </a:r>
            <a:r>
              <a:rPr lang="en-US" sz="2000" b="1" i="1">
                <a:sym typeface="Symbol" pitchFamily="18" charset="2"/>
              </a:rPr>
              <a:t>Y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161088" y="28575"/>
            <a:ext cx="158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Venn diagram</a:t>
            </a:r>
            <a:endParaRPr lang="en-US" sz="2000" b="1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662646" y="1139335"/>
            <a:ext cx="575310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76714" y="6153150"/>
            <a:ext cx="6038850" cy="571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4182722" y="2504050"/>
            <a:ext cx="411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Every element of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 an element of </a:t>
            </a:r>
            <a:r>
              <a:rPr lang="en-US" sz="2000" i="1" dirty="0" smtClean="0"/>
              <a:t>Y</a:t>
            </a:r>
            <a:r>
              <a:rPr lang="en-US" sz="2000" dirty="0" smtClean="0"/>
              <a:t>.</a:t>
            </a:r>
            <a:endParaRPr lang="th-TH" sz="2000" dirty="0"/>
          </a:p>
        </p:txBody>
      </p:sp>
      <p:sp>
        <p:nvSpPr>
          <p:cNvPr id="15" name="Freeform 14"/>
          <p:cNvSpPr/>
          <p:nvPr/>
        </p:nvSpPr>
        <p:spPr bwMode="auto">
          <a:xfrm>
            <a:off x="3742005" y="1963872"/>
            <a:ext cx="759654" cy="568311"/>
          </a:xfrm>
          <a:custGeom>
            <a:avLst/>
            <a:gdLst>
              <a:gd name="connsiteX0" fmla="*/ 0 w 1153551"/>
              <a:gd name="connsiteY0" fmla="*/ 295422 h 970671"/>
              <a:gd name="connsiteX1" fmla="*/ 0 w 1153551"/>
              <a:gd name="connsiteY1" fmla="*/ 0 h 970671"/>
              <a:gd name="connsiteX2" fmla="*/ 1153551 w 1153551"/>
              <a:gd name="connsiteY2" fmla="*/ 0 h 970671"/>
              <a:gd name="connsiteX3" fmla="*/ 1153551 w 1153551"/>
              <a:gd name="connsiteY3" fmla="*/ 970671 h 970671"/>
              <a:gd name="connsiteX0" fmla="*/ 0 w 1153551"/>
              <a:gd name="connsiteY0" fmla="*/ 295422 h 1133962"/>
              <a:gd name="connsiteX1" fmla="*/ 0 w 1153551"/>
              <a:gd name="connsiteY1" fmla="*/ 0 h 1133962"/>
              <a:gd name="connsiteX2" fmla="*/ 1153551 w 1153551"/>
              <a:gd name="connsiteY2" fmla="*/ 0 h 1133962"/>
              <a:gd name="connsiteX3" fmla="*/ 1153551 w 1153551"/>
              <a:gd name="connsiteY3" fmla="*/ 1133962 h 1133962"/>
              <a:gd name="connsiteX0" fmla="*/ 0 w 1153551"/>
              <a:gd name="connsiteY0" fmla="*/ 295422 h 1133962"/>
              <a:gd name="connsiteX1" fmla="*/ 0 w 1153551"/>
              <a:gd name="connsiteY1" fmla="*/ 108861 h 1133962"/>
              <a:gd name="connsiteX2" fmla="*/ 1153551 w 1153551"/>
              <a:gd name="connsiteY2" fmla="*/ 0 h 1133962"/>
              <a:gd name="connsiteX3" fmla="*/ 1153551 w 1153551"/>
              <a:gd name="connsiteY3" fmla="*/ 1133962 h 1133962"/>
              <a:gd name="connsiteX0" fmla="*/ 0 w 1153551"/>
              <a:gd name="connsiteY0" fmla="*/ 186562 h 1025102"/>
              <a:gd name="connsiteX1" fmla="*/ 0 w 1153551"/>
              <a:gd name="connsiteY1" fmla="*/ 1 h 1025102"/>
              <a:gd name="connsiteX2" fmla="*/ 1145650 w 1153551"/>
              <a:gd name="connsiteY2" fmla="*/ 0 h 1025102"/>
              <a:gd name="connsiteX3" fmla="*/ 1153551 w 1153551"/>
              <a:gd name="connsiteY3" fmla="*/ 1025102 h 1025102"/>
              <a:gd name="connsiteX0" fmla="*/ 0 w 1153551"/>
              <a:gd name="connsiteY0" fmla="*/ 186562 h 1025102"/>
              <a:gd name="connsiteX1" fmla="*/ 0 w 1153551"/>
              <a:gd name="connsiteY1" fmla="*/ 1 h 1025102"/>
              <a:gd name="connsiteX2" fmla="*/ 1145650 w 1153551"/>
              <a:gd name="connsiteY2" fmla="*/ 0 h 1025102"/>
              <a:gd name="connsiteX3" fmla="*/ 1153551 w 1153551"/>
              <a:gd name="connsiteY3" fmla="*/ 1025102 h 1025102"/>
              <a:gd name="connsiteX0" fmla="*/ 0 w 1145650"/>
              <a:gd name="connsiteY0" fmla="*/ 186562 h 186562"/>
              <a:gd name="connsiteX1" fmla="*/ 0 w 1145650"/>
              <a:gd name="connsiteY1" fmla="*/ 1 h 186562"/>
              <a:gd name="connsiteX2" fmla="*/ 1145650 w 1145650"/>
              <a:gd name="connsiteY2" fmla="*/ 0 h 186562"/>
              <a:gd name="connsiteX0" fmla="*/ 0 w 1337909"/>
              <a:gd name="connsiteY0" fmla="*/ 195633 h 195633"/>
              <a:gd name="connsiteX1" fmla="*/ 0 w 1337909"/>
              <a:gd name="connsiteY1" fmla="*/ 9072 h 195633"/>
              <a:gd name="connsiteX2" fmla="*/ 1145650 w 1337909"/>
              <a:gd name="connsiteY2" fmla="*/ 9071 h 195633"/>
              <a:gd name="connsiteX3" fmla="*/ 1153552 w 1337909"/>
              <a:gd name="connsiteY3" fmla="*/ 0 h 195633"/>
              <a:gd name="connsiteX0" fmla="*/ 0 w 1477494"/>
              <a:gd name="connsiteY0" fmla="*/ 188074 h 1028503"/>
              <a:gd name="connsiteX1" fmla="*/ 0 w 1477494"/>
              <a:gd name="connsiteY1" fmla="*/ 1513 h 1028503"/>
              <a:gd name="connsiteX2" fmla="*/ 1145650 w 1477494"/>
              <a:gd name="connsiteY2" fmla="*/ 1512 h 1028503"/>
              <a:gd name="connsiteX3" fmla="*/ 1477494 w 1477494"/>
              <a:gd name="connsiteY3" fmla="*/ 1026613 h 1028503"/>
              <a:gd name="connsiteX0" fmla="*/ 0 w 1477494"/>
              <a:gd name="connsiteY0" fmla="*/ 188074 h 1028503"/>
              <a:gd name="connsiteX1" fmla="*/ 0 w 1477494"/>
              <a:gd name="connsiteY1" fmla="*/ 1513 h 1028503"/>
              <a:gd name="connsiteX2" fmla="*/ 1145650 w 1477494"/>
              <a:gd name="connsiteY2" fmla="*/ 1512 h 1028503"/>
              <a:gd name="connsiteX3" fmla="*/ 1477494 w 1477494"/>
              <a:gd name="connsiteY3" fmla="*/ 1026613 h 1028503"/>
              <a:gd name="connsiteX0" fmla="*/ 0 w 1477494"/>
              <a:gd name="connsiteY0" fmla="*/ 186562 h 1025101"/>
              <a:gd name="connsiteX1" fmla="*/ 0 w 1477494"/>
              <a:gd name="connsiteY1" fmla="*/ 1 h 1025101"/>
              <a:gd name="connsiteX2" fmla="*/ 1145650 w 1477494"/>
              <a:gd name="connsiteY2" fmla="*/ 0 h 1025101"/>
              <a:gd name="connsiteX3" fmla="*/ 1477494 w 1477494"/>
              <a:gd name="connsiteY3" fmla="*/ 1025101 h 1025101"/>
              <a:gd name="connsiteX0" fmla="*/ 0 w 1477494"/>
              <a:gd name="connsiteY0" fmla="*/ 186562 h 1025101"/>
              <a:gd name="connsiteX1" fmla="*/ 0 w 1477494"/>
              <a:gd name="connsiteY1" fmla="*/ 1 h 1025101"/>
              <a:gd name="connsiteX2" fmla="*/ 908619 w 1477494"/>
              <a:gd name="connsiteY2" fmla="*/ 0 h 1025101"/>
              <a:gd name="connsiteX3" fmla="*/ 1477494 w 1477494"/>
              <a:gd name="connsiteY3" fmla="*/ 1025101 h 1025101"/>
              <a:gd name="connsiteX0" fmla="*/ 0 w 1477494"/>
              <a:gd name="connsiteY0" fmla="*/ 186562 h 1025101"/>
              <a:gd name="connsiteX1" fmla="*/ 0 w 1477494"/>
              <a:gd name="connsiteY1" fmla="*/ 1 h 1025101"/>
              <a:gd name="connsiteX2" fmla="*/ 766400 w 1477494"/>
              <a:gd name="connsiteY2" fmla="*/ 0 h 1025101"/>
              <a:gd name="connsiteX3" fmla="*/ 1477494 w 1477494"/>
              <a:gd name="connsiteY3" fmla="*/ 1025101 h 1025101"/>
              <a:gd name="connsiteX0" fmla="*/ 0 w 1619712"/>
              <a:gd name="connsiteY0" fmla="*/ 186562 h 1025101"/>
              <a:gd name="connsiteX1" fmla="*/ 0 w 1619712"/>
              <a:gd name="connsiteY1" fmla="*/ 1 h 1025101"/>
              <a:gd name="connsiteX2" fmla="*/ 766400 w 1619712"/>
              <a:gd name="connsiteY2" fmla="*/ 0 h 1025101"/>
              <a:gd name="connsiteX3" fmla="*/ 1619712 w 1619712"/>
              <a:gd name="connsiteY3" fmla="*/ 1025101 h 1025101"/>
              <a:gd name="connsiteX0" fmla="*/ 0 w 1619712"/>
              <a:gd name="connsiteY0" fmla="*/ 186561 h 1025100"/>
              <a:gd name="connsiteX1" fmla="*/ 0 w 1619712"/>
              <a:gd name="connsiteY1" fmla="*/ 0 h 1025100"/>
              <a:gd name="connsiteX2" fmla="*/ 666540 w 1619712"/>
              <a:gd name="connsiteY2" fmla="*/ 5458 h 1025100"/>
              <a:gd name="connsiteX3" fmla="*/ 1619712 w 1619712"/>
              <a:gd name="connsiteY3" fmla="*/ 1025100 h 1025100"/>
              <a:gd name="connsiteX0" fmla="*/ 0 w 1648244"/>
              <a:gd name="connsiteY0" fmla="*/ 186561 h 997800"/>
              <a:gd name="connsiteX1" fmla="*/ 0 w 1648244"/>
              <a:gd name="connsiteY1" fmla="*/ 0 h 997800"/>
              <a:gd name="connsiteX2" fmla="*/ 666540 w 1648244"/>
              <a:gd name="connsiteY2" fmla="*/ 5458 h 997800"/>
              <a:gd name="connsiteX3" fmla="*/ 1648244 w 1648244"/>
              <a:gd name="connsiteY3" fmla="*/ 997800 h 997800"/>
              <a:gd name="connsiteX0" fmla="*/ 0 w 1648244"/>
              <a:gd name="connsiteY0" fmla="*/ 0 h 997800"/>
              <a:gd name="connsiteX1" fmla="*/ 666540 w 1648244"/>
              <a:gd name="connsiteY1" fmla="*/ 5458 h 997800"/>
              <a:gd name="connsiteX2" fmla="*/ 1648244 w 1648244"/>
              <a:gd name="connsiteY2" fmla="*/ 997800 h 997800"/>
              <a:gd name="connsiteX0" fmla="*/ 0 w 1648244"/>
              <a:gd name="connsiteY0" fmla="*/ 0 h 997800"/>
              <a:gd name="connsiteX1" fmla="*/ 326795 w 1648244"/>
              <a:gd name="connsiteY1" fmla="*/ 14530 h 997800"/>
              <a:gd name="connsiteX2" fmla="*/ 1648244 w 1648244"/>
              <a:gd name="connsiteY2" fmla="*/ 997800 h 997800"/>
              <a:gd name="connsiteX0" fmla="*/ 0 w 1648244"/>
              <a:gd name="connsiteY0" fmla="*/ 3613 h 1001413"/>
              <a:gd name="connsiteX1" fmla="*/ 295191 w 1648244"/>
              <a:gd name="connsiteY1" fmla="*/ 0 h 1001413"/>
              <a:gd name="connsiteX2" fmla="*/ 1648244 w 1648244"/>
              <a:gd name="connsiteY2" fmla="*/ 1001413 h 1001413"/>
              <a:gd name="connsiteX0" fmla="*/ 0 w 636912"/>
              <a:gd name="connsiteY0" fmla="*/ 3613 h 475255"/>
              <a:gd name="connsiteX1" fmla="*/ 295191 w 636912"/>
              <a:gd name="connsiteY1" fmla="*/ 0 h 475255"/>
              <a:gd name="connsiteX2" fmla="*/ 636912 w 636912"/>
              <a:gd name="connsiteY2" fmla="*/ 475255 h 475255"/>
              <a:gd name="connsiteX0" fmla="*/ 0 w 636912"/>
              <a:gd name="connsiteY0" fmla="*/ 3613 h 475255"/>
              <a:gd name="connsiteX1" fmla="*/ 216181 w 636912"/>
              <a:gd name="connsiteY1" fmla="*/ 0 h 475255"/>
              <a:gd name="connsiteX2" fmla="*/ 636912 w 636912"/>
              <a:gd name="connsiteY2" fmla="*/ 475255 h 475255"/>
              <a:gd name="connsiteX0" fmla="*/ 0 w 510496"/>
              <a:gd name="connsiteY0" fmla="*/ 3613 h 384538"/>
              <a:gd name="connsiteX1" fmla="*/ 216181 w 510496"/>
              <a:gd name="connsiteY1" fmla="*/ 0 h 384538"/>
              <a:gd name="connsiteX2" fmla="*/ 510496 w 510496"/>
              <a:gd name="connsiteY2" fmla="*/ 384538 h 38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496" h="384538">
                <a:moveTo>
                  <a:pt x="0" y="3613"/>
                </a:moveTo>
                <a:lnTo>
                  <a:pt x="216181" y="0"/>
                </a:lnTo>
                <a:lnTo>
                  <a:pt x="510496" y="384538"/>
                </a:lnTo>
              </a:path>
            </a:pathLst>
          </a:cu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693" y="2743196"/>
            <a:ext cx="4187365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 smtClean="0">
                <a:sym typeface="Symbol" pitchFamily="18" charset="2"/>
              </a:rPr>
              <a:t>When </a:t>
            </a:r>
            <a:r>
              <a:rPr lang="en-US" sz="2000" i="1" dirty="0" smtClean="0">
                <a:sym typeface="Symbol" pitchFamily="18" charset="2"/>
              </a:rPr>
              <a:t>X</a:t>
            </a:r>
            <a:r>
              <a:rPr lang="en-US" sz="2000" dirty="0" smtClean="0">
                <a:sym typeface="Symbol" pitchFamily="18" charset="2"/>
              </a:rPr>
              <a:t>  </a:t>
            </a:r>
            <a:r>
              <a:rPr lang="en-US" sz="2000" i="1" dirty="0" smtClean="0">
                <a:sym typeface="Symbol" pitchFamily="18" charset="2"/>
              </a:rPr>
              <a:t>Y</a:t>
            </a:r>
            <a:r>
              <a:rPr lang="en-US" sz="2000" dirty="0" smtClean="0">
                <a:sym typeface="Symbol" pitchFamily="18" charset="2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i="1" dirty="0" smtClean="0">
                <a:sym typeface="Symbol" pitchFamily="18" charset="2"/>
              </a:rPr>
              <a:t>Y</a:t>
            </a:r>
            <a:r>
              <a:rPr lang="en-US" sz="2000" dirty="0" smtClean="0">
                <a:sym typeface="Symbol" pitchFamily="18" charset="2"/>
              </a:rPr>
              <a:t> is said to </a:t>
            </a:r>
            <a:r>
              <a:rPr lang="en-US" sz="2000" i="1" dirty="0" smtClean="0">
                <a:sym typeface="Symbol" pitchFamily="18" charset="2"/>
              </a:rPr>
              <a:t>include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X</a:t>
            </a:r>
            <a:r>
              <a:rPr lang="en-US" sz="2000" dirty="0" smtClean="0">
                <a:sym typeface="Symbol" pitchFamily="18" charset="2"/>
              </a:rPr>
              <a:t>, and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i="1" dirty="0" smtClean="0">
                <a:sym typeface="Symbol" pitchFamily="18" charset="2"/>
              </a:rPr>
              <a:t>Y</a:t>
            </a:r>
            <a:r>
              <a:rPr lang="en-US" sz="2000" dirty="0" smtClean="0">
                <a:sym typeface="Symbol" pitchFamily="18" charset="2"/>
              </a:rPr>
              <a:t> is said to be a </a:t>
            </a:r>
            <a:r>
              <a:rPr lang="en-US" sz="2000" i="1" dirty="0" smtClean="0">
                <a:sym typeface="Symbol" pitchFamily="18" charset="2"/>
              </a:rPr>
              <a:t>superset</a:t>
            </a:r>
            <a:r>
              <a:rPr lang="en-US" sz="2000" dirty="0" smtClean="0">
                <a:sym typeface="Symbol" pitchFamily="18" charset="2"/>
              </a:rPr>
              <a:t> of </a:t>
            </a:r>
            <a:r>
              <a:rPr lang="en-US" sz="2000" i="1" dirty="0" smtClean="0">
                <a:sym typeface="Symbol" pitchFamily="18" charset="2"/>
              </a:rPr>
              <a:t>X</a:t>
            </a:r>
            <a:r>
              <a:rPr lang="en-US" sz="2000" dirty="0" smtClean="0">
                <a:sym typeface="Symbol" pitchFamily="18" charset="2"/>
              </a:rPr>
              <a:t>.</a:t>
            </a:r>
          </a:p>
          <a:p>
            <a:pPr lvl="1"/>
            <a:endParaRPr lang="en-US" sz="2000" dirty="0" smtClean="0">
              <a:sym typeface="Symbol" pitchFamily="18" charset="2"/>
            </a:endParaRPr>
          </a:p>
          <a:p>
            <a:pPr lvl="1"/>
            <a:r>
              <a:rPr lang="en-US" sz="2000" dirty="0" smtClean="0">
                <a:sym typeface="Symbol" pitchFamily="18" charset="2"/>
              </a:rPr>
              <a:t>It is clear that:</a:t>
            </a:r>
          </a:p>
          <a:p>
            <a:pPr lvl="1">
              <a:lnSpc>
                <a:spcPct val="70000"/>
              </a:lnSpc>
            </a:pPr>
            <a:endParaRPr lang="en-US" sz="2000" dirty="0" smtClean="0">
              <a:sym typeface="Symbol" pitchFamily="18" charset="2"/>
            </a:endParaRPr>
          </a:p>
          <a:p>
            <a:pPr lvl="2">
              <a:lnSpc>
                <a:spcPct val="110000"/>
              </a:lnSpc>
              <a:buFontTx/>
              <a:buChar char="•"/>
            </a:pPr>
            <a:r>
              <a:rPr lang="en-US" sz="2000" i="1" dirty="0" smtClean="0">
                <a:sym typeface="Symbol" pitchFamily="18" charset="2"/>
              </a:rPr>
              <a:t> X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= </a:t>
            </a:r>
            <a:r>
              <a:rPr lang="en-US" sz="2000" i="1" smtClean="0">
                <a:sym typeface="Symbol" pitchFamily="18" charset="2"/>
              </a:rPr>
              <a:t>Y</a:t>
            </a:r>
            <a:r>
              <a:rPr lang="en-US" sz="200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iff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X</a:t>
            </a:r>
            <a:r>
              <a:rPr lang="en-US" sz="2000" dirty="0" smtClean="0">
                <a:sym typeface="Symbol" pitchFamily="18" charset="2"/>
              </a:rPr>
              <a:t>  </a:t>
            </a:r>
            <a:r>
              <a:rPr lang="en-US" sz="2000" i="1" dirty="0" smtClean="0">
                <a:sym typeface="Symbol" pitchFamily="18" charset="2"/>
              </a:rPr>
              <a:t>Y</a:t>
            </a:r>
            <a:r>
              <a:rPr lang="en-US" sz="2000" dirty="0" smtClean="0">
                <a:sym typeface="Symbol" pitchFamily="18" charset="2"/>
              </a:rPr>
              <a:t> and </a:t>
            </a:r>
            <a:r>
              <a:rPr lang="en-US" sz="2000" i="1" dirty="0" smtClean="0">
                <a:sym typeface="Symbol" pitchFamily="18" charset="2"/>
              </a:rPr>
              <a:t>Y</a:t>
            </a:r>
            <a:r>
              <a:rPr lang="en-US" sz="2000" dirty="0" smtClean="0">
                <a:sym typeface="Symbol" pitchFamily="18" charset="2"/>
              </a:rPr>
              <a:t>  </a:t>
            </a:r>
            <a:r>
              <a:rPr lang="en-US" sz="2000" i="1" dirty="0" smtClean="0">
                <a:sym typeface="Symbol" pitchFamily="18" charset="2"/>
              </a:rPr>
              <a:t>X.</a:t>
            </a:r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en-US" sz="2000" dirty="0" smtClean="0">
                <a:sym typeface="Symbol" pitchFamily="18" charset="2"/>
              </a:rPr>
              <a:t> For any set</a:t>
            </a:r>
            <a:r>
              <a:rPr lang="en-US" sz="2000" i="1" dirty="0" smtClean="0">
                <a:sym typeface="Symbol" pitchFamily="18" charset="2"/>
              </a:rPr>
              <a:t> X</a:t>
            </a:r>
            <a:r>
              <a:rPr lang="en-US" sz="2000" dirty="0" smtClean="0">
                <a:sym typeface="Symbol" pitchFamily="18" charset="2"/>
              </a:rPr>
              <a:t>,  </a:t>
            </a:r>
            <a:r>
              <a:rPr lang="en-US" sz="2000" i="1" dirty="0" smtClean="0">
                <a:sym typeface="Symbol" pitchFamily="18" charset="2"/>
              </a:rPr>
              <a:t>X</a:t>
            </a:r>
            <a:r>
              <a:rPr lang="en-US" sz="2000" dirty="0" smtClean="0">
                <a:sym typeface="Symbol" pitchFamily="18" charset="2"/>
              </a:rPr>
              <a:t>  </a:t>
            </a:r>
            <a:r>
              <a:rPr lang="en-US" sz="2000" i="1" dirty="0" smtClean="0">
                <a:sym typeface="Symbol" pitchFamily="18" charset="2"/>
              </a:rPr>
              <a:t>X.</a:t>
            </a:r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en-US" sz="2000" dirty="0" smtClean="0">
                <a:sym typeface="Symbol" pitchFamily="18" charset="2"/>
              </a:rPr>
              <a:t> For any set</a:t>
            </a:r>
            <a:r>
              <a:rPr lang="en-US" sz="2000" i="1" dirty="0" smtClean="0">
                <a:sym typeface="Symbol" pitchFamily="18" charset="2"/>
              </a:rPr>
              <a:t> X</a:t>
            </a:r>
            <a:r>
              <a:rPr lang="en-US" sz="2000" dirty="0" smtClean="0">
                <a:sym typeface="Symbol" pitchFamily="18" charset="2"/>
              </a:rPr>
              <a:t>,    </a:t>
            </a:r>
            <a:r>
              <a:rPr lang="en-US" sz="2000" i="1" dirty="0" smtClean="0">
                <a:sym typeface="Symbol" pitchFamily="18" charset="2"/>
              </a:rPr>
              <a:t>X.</a:t>
            </a:r>
          </a:p>
          <a:p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295357" y="28126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 pitchFamily="18" charset="2"/>
              </a:rPr>
              <a:t>Set Inclusion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0200" y="170128"/>
            <a:ext cx="58290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</a:t>
            </a:r>
            <a:r>
              <a:rPr lang="en-US" sz="1600" dirty="0"/>
              <a:t>XAMPLE</a:t>
            </a:r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dirty="0" smtClean="0">
                <a:sym typeface="Symbol" pitchFamily="18" charset="2"/>
              </a:rPr>
              <a:t>Suppose that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>
                <a:sym typeface="Symbol" pitchFamily="18" charset="2"/>
              </a:rPr>
              <a:t> = {a, </a:t>
            </a:r>
            <a:r>
              <a:rPr lang="en-US" sz="2000" dirty="0" smtClean="0">
                <a:sym typeface="Symbol" pitchFamily="18" charset="2"/>
              </a:rPr>
              <a:t>b, c}.</a:t>
            </a:r>
            <a:r>
              <a:rPr lang="th-TH" sz="2000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 List all subsets of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>
                <a:sym typeface="Symbol" pitchFamily="18" charset="2"/>
              </a:rPr>
              <a:t>.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105" y="3618758"/>
            <a:ext cx="58290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</a:t>
            </a:r>
            <a:r>
              <a:rPr lang="en-US" sz="1600" dirty="0"/>
              <a:t>XAMPLE</a:t>
            </a:r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dirty="0" smtClean="0">
                <a:sym typeface="Symbol" pitchFamily="18" charset="2"/>
              </a:rPr>
              <a:t>Suppose that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>
                <a:sym typeface="Symbol" pitchFamily="18" charset="2"/>
              </a:rPr>
              <a:t> = {a, {b</a:t>
            </a:r>
            <a:r>
              <a:rPr lang="en-US" sz="2000" dirty="0" smtClean="0">
                <a:sym typeface="Symbol" pitchFamily="18" charset="2"/>
              </a:rPr>
              <a:t>, c</a:t>
            </a:r>
            <a:r>
              <a:rPr lang="en-US" sz="2000" dirty="0" smtClean="0">
                <a:sym typeface="Symbol" pitchFamily="18" charset="2"/>
              </a:rPr>
              <a:t>}}.</a:t>
            </a:r>
            <a:r>
              <a:rPr lang="th-TH" sz="2000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 List all subsets of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>
                <a:sym typeface="Symbol" pitchFamily="18" charset="2"/>
              </a:rPr>
              <a:t>.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1172</Words>
  <Application>Microsoft Office PowerPoint</Application>
  <PresentationFormat>On-screen Show (4:3)</PresentationFormat>
  <Paragraphs>424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Default Design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381</cp:revision>
  <cp:lastPrinted>1999-07-30T02:54:42Z</cp:lastPrinted>
  <dcterms:created xsi:type="dcterms:W3CDTF">1998-06-18T11:38:14Z</dcterms:created>
  <dcterms:modified xsi:type="dcterms:W3CDTF">2014-09-16T09:45:44Z</dcterms:modified>
</cp:coreProperties>
</file>