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3" r:id="rId2"/>
    <p:sldId id="324" r:id="rId3"/>
    <p:sldId id="367" r:id="rId4"/>
    <p:sldId id="284" r:id="rId5"/>
    <p:sldId id="339" r:id="rId6"/>
    <p:sldId id="285" r:id="rId7"/>
    <p:sldId id="287" r:id="rId8"/>
    <p:sldId id="291" r:id="rId9"/>
    <p:sldId id="286" r:id="rId10"/>
    <p:sldId id="296" r:id="rId11"/>
    <p:sldId id="289" r:id="rId12"/>
    <p:sldId id="290" r:id="rId13"/>
    <p:sldId id="374" r:id="rId14"/>
    <p:sldId id="288" r:id="rId15"/>
    <p:sldId id="292" r:id="rId16"/>
    <p:sldId id="325" r:id="rId17"/>
    <p:sldId id="293" r:id="rId18"/>
    <p:sldId id="327" r:id="rId19"/>
    <p:sldId id="378" r:id="rId20"/>
    <p:sldId id="366" r:id="rId21"/>
    <p:sldId id="326" r:id="rId22"/>
    <p:sldId id="295" r:id="rId23"/>
    <p:sldId id="297" r:id="rId24"/>
    <p:sldId id="344" r:id="rId25"/>
    <p:sldId id="294" r:id="rId26"/>
    <p:sldId id="298" r:id="rId27"/>
    <p:sldId id="379" r:id="rId28"/>
    <p:sldId id="328" r:id="rId29"/>
    <p:sldId id="299" r:id="rId30"/>
    <p:sldId id="309" r:id="rId31"/>
    <p:sldId id="300" r:id="rId32"/>
    <p:sldId id="333" r:id="rId33"/>
    <p:sldId id="310" r:id="rId34"/>
    <p:sldId id="381" r:id="rId35"/>
    <p:sldId id="382" r:id="rId36"/>
    <p:sldId id="383" r:id="rId37"/>
    <p:sldId id="386" r:id="rId38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66FF"/>
    <a:srgbClr val="0000CC"/>
    <a:srgbClr val="0000FF"/>
    <a:srgbClr val="3399FF"/>
    <a:srgbClr val="66CCFF"/>
    <a:srgbClr val="FF9933"/>
    <a:srgbClr val="DDDDDD"/>
    <a:srgbClr val="B2B2B2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93851" autoAdjust="0"/>
  </p:normalViewPr>
  <p:slideViewPr>
    <p:cSldViewPr snapToGrid="0">
      <p:cViewPr>
        <p:scale>
          <a:sx n="80" d="100"/>
          <a:sy n="80" d="100"/>
        </p:scale>
        <p:origin x="-1200" y="-210"/>
      </p:cViewPr>
      <p:guideLst>
        <p:guide orient="horz" pos="568"/>
        <p:guide pos="5336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66" y="-78"/>
      </p:cViewPr>
      <p:guideLst>
        <p:guide orient="horz" pos="3126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93151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3151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71D07D9A-5EA7-4FAA-B581-064C11A0CB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629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E82D000D-56B0-4B02-923D-585D65091CC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3D931-A222-49CB-BC12-A1C224BB9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7E857-2FC4-4B9C-BF9D-5CBDF1FCA7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F906F-D83E-45F8-8185-62DBDBFA8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19FA4-AF8F-4BC2-9D29-71A4F51D0C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BF2E1-94ED-4341-805F-7080975DED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0F22C-895E-4966-BB03-395A2CFEB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76E93-CB41-4614-8866-F9FB7EAA0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E6861-0294-4060-9057-15F68A2037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19D48-B7A5-409D-A388-3971DD20C3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0A245-B1F5-42D5-BE28-92BC0299DB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0786C-5C90-48E4-BEC7-CD82D2CB81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EEDB8F-EFD8-4AEC-BACB-43305AE3A2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0" y="0"/>
            <a:ext cx="3046413" cy="5508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1438" y="28575"/>
            <a:ext cx="289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Relation </a:t>
            </a:r>
            <a:r>
              <a:rPr lang="en-US" b="1" i="1"/>
              <a:t>(Basic Idea)</a:t>
            </a:r>
            <a:endParaRPr lang="en-US" b="1"/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1581150" y="704850"/>
            <a:ext cx="2152650" cy="2628900"/>
          </a:xfrm>
          <a:prstGeom prst="ellipse">
            <a:avLst/>
          </a:prstGeom>
          <a:solidFill>
            <a:srgbClr val="CCFFCC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489325" y="4333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h-TH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669925" y="1001713"/>
            <a:ext cx="1116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  <a:cs typeface="Arial" pitchFamily="34" charset="0"/>
              </a:rPr>
              <a:t>Teacher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7734300" y="893763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  <a:cs typeface="Arial" pitchFamily="34" charset="0"/>
              </a:rPr>
              <a:t>Course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2032000" y="827088"/>
            <a:ext cx="12573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Udom</a:t>
            </a:r>
          </a:p>
          <a:p>
            <a:pPr algn="ctr">
              <a:lnSpc>
                <a:spcPct val="14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Junalux</a:t>
            </a:r>
          </a:p>
          <a:p>
            <a:pPr algn="ctr">
              <a:lnSpc>
                <a:spcPct val="14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Thanaruk</a:t>
            </a:r>
          </a:p>
          <a:p>
            <a:pPr algn="ctr">
              <a:lnSpc>
                <a:spcPct val="14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Ekawit</a:t>
            </a:r>
          </a:p>
          <a:p>
            <a:pPr algn="ctr">
              <a:lnSpc>
                <a:spcPct val="14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Suravuth</a:t>
            </a:r>
            <a:endParaRPr lang="en-US"/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5543550" y="57150"/>
            <a:ext cx="2247900" cy="356235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6308725" y="71438"/>
            <a:ext cx="76835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latin typeface="Arial" pitchFamily="34" charset="0"/>
                <a:cs typeface="Arial" pitchFamily="34" charset="0"/>
              </a:rPr>
              <a:t>IT001</a:t>
            </a:r>
          </a:p>
          <a:p>
            <a:pPr>
              <a:lnSpc>
                <a:spcPct val="150000"/>
              </a:lnSpc>
            </a:pPr>
            <a:r>
              <a:rPr lang="en-US" sz="1800" b="1">
                <a:latin typeface="Arial" pitchFamily="34" charset="0"/>
                <a:cs typeface="Arial" pitchFamily="34" charset="0"/>
              </a:rPr>
              <a:t>IT002</a:t>
            </a:r>
          </a:p>
          <a:p>
            <a:pPr>
              <a:lnSpc>
                <a:spcPct val="150000"/>
              </a:lnSpc>
            </a:pPr>
            <a:r>
              <a:rPr lang="en-US" sz="1800" b="1">
                <a:latin typeface="Arial" pitchFamily="34" charset="0"/>
                <a:cs typeface="Arial" pitchFamily="34" charset="0"/>
              </a:rPr>
              <a:t>IT010</a:t>
            </a:r>
          </a:p>
          <a:p>
            <a:pPr>
              <a:lnSpc>
                <a:spcPct val="150000"/>
              </a:lnSpc>
            </a:pPr>
            <a:r>
              <a:rPr lang="en-US" sz="1800" b="1">
                <a:latin typeface="Arial" pitchFamily="34" charset="0"/>
                <a:cs typeface="Arial" pitchFamily="34" charset="0"/>
              </a:rPr>
              <a:t>IT051</a:t>
            </a:r>
          </a:p>
          <a:p>
            <a:pPr>
              <a:lnSpc>
                <a:spcPct val="150000"/>
              </a:lnSpc>
            </a:pPr>
            <a:r>
              <a:rPr lang="en-US" sz="1800" b="1">
                <a:latin typeface="Arial" pitchFamily="34" charset="0"/>
                <a:cs typeface="Arial" pitchFamily="34" charset="0"/>
              </a:rPr>
              <a:t>IT019</a:t>
            </a:r>
          </a:p>
          <a:p>
            <a:pPr>
              <a:lnSpc>
                <a:spcPct val="150000"/>
              </a:lnSpc>
            </a:pPr>
            <a:r>
              <a:rPr lang="en-US" sz="1800" b="1">
                <a:latin typeface="Arial" pitchFamily="34" charset="0"/>
                <a:cs typeface="Arial" pitchFamily="34" charset="0"/>
              </a:rPr>
              <a:t>IT020</a:t>
            </a:r>
          </a:p>
          <a:p>
            <a:pPr>
              <a:lnSpc>
                <a:spcPct val="150000"/>
              </a:lnSpc>
            </a:pPr>
            <a:r>
              <a:rPr lang="en-US" sz="1800" b="1">
                <a:latin typeface="Arial" pitchFamily="34" charset="0"/>
                <a:cs typeface="Arial" pitchFamily="34" charset="0"/>
              </a:rPr>
              <a:t>IT030</a:t>
            </a:r>
          </a:p>
          <a:p>
            <a:pPr>
              <a:lnSpc>
                <a:spcPct val="150000"/>
              </a:lnSpc>
            </a:pPr>
            <a:r>
              <a:rPr lang="en-US" sz="1800" b="1">
                <a:latin typeface="Arial" pitchFamily="34" charset="0"/>
                <a:cs typeface="Arial" pitchFamily="34" charset="0"/>
              </a:rPr>
              <a:t>IT214</a:t>
            </a:r>
            <a:endParaRPr lang="en-US" b="1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V="1">
            <a:off x="3200400" y="1196975"/>
            <a:ext cx="3119438" cy="74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3219450" y="2076450"/>
            <a:ext cx="3119438" cy="3524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135313" y="1603375"/>
            <a:ext cx="3227387" cy="3794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V="1">
            <a:off x="3238500" y="1682750"/>
            <a:ext cx="3095625" cy="3175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159125" y="1533525"/>
            <a:ext cx="3175000" cy="57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3105150" y="2419350"/>
            <a:ext cx="3209925" cy="3921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3086100" y="2514600"/>
            <a:ext cx="3257550" cy="647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3794125" y="554038"/>
            <a:ext cx="135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  <a:cs typeface="Arial" pitchFamily="34" charset="0"/>
              </a:rPr>
              <a:t>Teaches</a:t>
            </a:r>
            <a:endParaRPr lang="en-US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3222625" y="4086225"/>
            <a:ext cx="26336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/>
              <a:t>   Junalux	IT019</a:t>
            </a:r>
          </a:p>
          <a:p>
            <a:pPr>
              <a:lnSpc>
                <a:spcPct val="120000"/>
              </a:lnSpc>
            </a:pPr>
            <a:r>
              <a:rPr lang="en-US" sz="2000"/>
              <a:t>   Junalux	IT051</a:t>
            </a:r>
          </a:p>
          <a:p>
            <a:pPr>
              <a:lnSpc>
                <a:spcPct val="120000"/>
              </a:lnSpc>
            </a:pPr>
            <a:r>
              <a:rPr lang="en-US" sz="2000"/>
              <a:t>   Thanaruk	IT010</a:t>
            </a:r>
          </a:p>
          <a:p>
            <a:pPr>
              <a:lnSpc>
                <a:spcPct val="120000"/>
              </a:lnSpc>
            </a:pPr>
            <a:r>
              <a:rPr lang="en-US" sz="2000"/>
              <a:t>   Thanaruk	IT020</a:t>
            </a:r>
          </a:p>
          <a:p>
            <a:pPr>
              <a:lnSpc>
                <a:spcPct val="120000"/>
              </a:lnSpc>
            </a:pPr>
            <a:r>
              <a:rPr lang="en-US" sz="2000"/>
              <a:t>   Thanaruk	IT051</a:t>
            </a:r>
          </a:p>
          <a:p>
            <a:pPr>
              <a:lnSpc>
                <a:spcPct val="120000"/>
              </a:lnSpc>
            </a:pPr>
            <a:r>
              <a:rPr lang="en-US" sz="2000"/>
              <a:t>   Ekawit		IT030</a:t>
            </a:r>
          </a:p>
          <a:p>
            <a:pPr>
              <a:lnSpc>
                <a:spcPct val="120000"/>
              </a:lnSpc>
            </a:pPr>
            <a:r>
              <a:rPr lang="en-US" sz="2000"/>
              <a:t>   Ekawit		IT214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3095625" y="4149725"/>
            <a:ext cx="3086100" cy="256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4724400" y="4149725"/>
            <a:ext cx="0" cy="256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V="1">
            <a:off x="3095625" y="4530725"/>
            <a:ext cx="307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 flipV="1">
            <a:off x="3095625" y="4902200"/>
            <a:ext cx="307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 flipV="1">
            <a:off x="3114675" y="5988050"/>
            <a:ext cx="307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 flipV="1">
            <a:off x="3095625" y="5635625"/>
            <a:ext cx="307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 flipV="1">
            <a:off x="3095625" y="5264150"/>
            <a:ext cx="307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 flipV="1">
            <a:off x="3095625" y="6359525"/>
            <a:ext cx="307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1279525" y="4130675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Table “ </a:t>
            </a:r>
            <a:r>
              <a:rPr lang="en-US" sz="1800" i="1"/>
              <a:t>Teaches</a:t>
            </a:r>
            <a:r>
              <a:rPr lang="en-US" sz="1800"/>
              <a:t> ”</a:t>
            </a:r>
            <a:endParaRPr lang="en-US"/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3422650" y="3706813"/>
            <a:ext cx="251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/>
              <a:t>Teacher            Course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565150"/>
            <a:ext cx="8945077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sz="1800" dirty="0"/>
              <a:t>OTE</a:t>
            </a:r>
            <a:r>
              <a:rPr lang="en-US" dirty="0"/>
              <a:t>:</a:t>
            </a:r>
          </a:p>
          <a:p>
            <a:pPr lvl="1"/>
            <a:endParaRPr lang="en-US" sz="1800" dirty="0"/>
          </a:p>
          <a:p>
            <a:r>
              <a:rPr lang="en-US" sz="2000" b="1" dirty="0" err="1" smtClean="0"/>
              <a:t>Antisymmetry</a:t>
            </a:r>
            <a:r>
              <a:rPr lang="en-US" sz="2000" dirty="0" smtClean="0"/>
              <a:t> </a:t>
            </a:r>
            <a:r>
              <a:rPr lang="en-US" sz="2000" dirty="0"/>
              <a:t>ensures that there is </a:t>
            </a:r>
            <a:r>
              <a:rPr lang="en-US" sz="2000" dirty="0">
                <a:latin typeface="Comic Sans MS" pitchFamily="66" charset="0"/>
              </a:rPr>
              <a:t>“no loop containing two distinct elements”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98600" y="4289135"/>
            <a:ext cx="6510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Also note that </a:t>
            </a:r>
            <a:r>
              <a:rPr lang="en-US" sz="1800" dirty="0" smtClean="0"/>
              <a:t>an </a:t>
            </a:r>
            <a:r>
              <a:rPr lang="en-US" sz="1800" b="1" dirty="0" err="1"/>
              <a:t>antisymmetric</a:t>
            </a:r>
            <a:r>
              <a:rPr lang="en-US" sz="1800" dirty="0"/>
              <a:t> </a:t>
            </a:r>
            <a:r>
              <a:rPr lang="en-US" sz="1800" dirty="0" smtClean="0"/>
              <a:t>relation may </a:t>
            </a:r>
            <a:r>
              <a:rPr lang="en-US" sz="1800" dirty="0"/>
              <a:t>contain a </a:t>
            </a:r>
            <a:r>
              <a:rPr lang="en-US" sz="1800" dirty="0">
                <a:latin typeface="Comic Sans MS" pitchFamily="66" charset="0"/>
              </a:rPr>
              <a:t>“self loop”</a:t>
            </a:r>
            <a:r>
              <a:rPr lang="en-US" sz="1800" dirty="0"/>
              <a:t>.</a:t>
            </a: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4787899" y="4813300"/>
            <a:ext cx="977899" cy="6731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3652838" y="567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a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936231" y="5802745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0" name="Arc 19"/>
          <p:cNvSpPr/>
          <p:nvPr/>
        </p:nvSpPr>
        <p:spPr bwMode="auto">
          <a:xfrm>
            <a:off x="3822700" y="2362200"/>
            <a:ext cx="1117600" cy="952500"/>
          </a:xfrm>
          <a:prstGeom prst="arc">
            <a:avLst>
              <a:gd name="adj1" fmla="val 16200000"/>
              <a:gd name="adj2" fmla="val 549546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2" name="Arc 21"/>
          <p:cNvSpPr/>
          <p:nvPr/>
        </p:nvSpPr>
        <p:spPr bwMode="auto">
          <a:xfrm flipH="1" flipV="1">
            <a:off x="3605432" y="2362200"/>
            <a:ext cx="1117600" cy="952500"/>
          </a:xfrm>
          <a:prstGeom prst="arc">
            <a:avLst>
              <a:gd name="adj1" fmla="val 16200000"/>
              <a:gd name="adj2" fmla="val 549546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3" name="Arc 22"/>
          <p:cNvSpPr/>
          <p:nvPr/>
        </p:nvSpPr>
        <p:spPr bwMode="auto">
          <a:xfrm rot="16200000">
            <a:off x="4059683" y="5500303"/>
            <a:ext cx="597437" cy="655802"/>
          </a:xfrm>
          <a:prstGeom prst="arc">
            <a:avLst>
              <a:gd name="adj1" fmla="val 16708001"/>
              <a:gd name="adj2" fmla="val 143903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198698" y="2280612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98692" y="3220433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142317" y="191769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/>
              <a:t>a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45491" y="334433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/>
              <a:t>b</a:t>
            </a:r>
          </a:p>
        </p:txBody>
      </p:sp>
      <p:grpSp>
        <p:nvGrpSpPr>
          <p:cNvPr id="45066" name="Group 10"/>
          <p:cNvGrpSpPr>
            <a:grpSpLocks/>
          </p:cNvGrpSpPr>
          <p:nvPr/>
        </p:nvGrpSpPr>
        <p:grpSpPr bwMode="auto">
          <a:xfrm>
            <a:off x="4019550" y="2622550"/>
            <a:ext cx="457200" cy="400050"/>
            <a:chOff x="2940" y="3396"/>
            <a:chExt cx="288" cy="252"/>
          </a:xfrm>
        </p:grpSpPr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2988" y="3396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V="1">
              <a:off x="2940" y="3396"/>
              <a:ext cx="276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417513"/>
            <a:ext cx="6315075" cy="567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</a:t>
            </a:r>
            <a:r>
              <a:rPr lang="en-US" sz="1600" dirty="0"/>
              <a:t>XAMPLE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Let</a:t>
            </a:r>
            <a:r>
              <a:rPr lang="en-US" sz="2000" i="1" dirty="0"/>
              <a:t> X</a:t>
            </a:r>
            <a:r>
              <a:rPr lang="en-US" sz="2000" dirty="0"/>
              <a:t> = {a, b, c, d}.  Let a relation </a:t>
            </a:r>
            <a:r>
              <a:rPr lang="en-US" sz="2000" i="1" dirty="0"/>
              <a:t>R</a:t>
            </a:r>
            <a:r>
              <a:rPr lang="en-US" sz="2000" dirty="0"/>
              <a:t> on </a:t>
            </a:r>
            <a:r>
              <a:rPr lang="en-US" sz="2000" i="1" dirty="0"/>
              <a:t>X</a:t>
            </a:r>
            <a:r>
              <a:rPr lang="en-US" sz="2000" dirty="0"/>
              <a:t> be defined by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i="1" dirty="0"/>
              <a:t>	R</a:t>
            </a:r>
            <a:r>
              <a:rPr lang="en-US" sz="2000" dirty="0"/>
              <a:t> = {(a, a), (b, c), (c, b), (d, d)}.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Is </a:t>
            </a:r>
            <a:r>
              <a:rPr lang="en-US" sz="2000" i="1" dirty="0"/>
              <a:t>R</a:t>
            </a:r>
            <a:r>
              <a:rPr lang="en-US" sz="2000" dirty="0"/>
              <a:t> reflexive?</a:t>
            </a:r>
          </a:p>
          <a:p>
            <a:pPr lvl="2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Is </a:t>
            </a:r>
            <a:r>
              <a:rPr lang="en-US" sz="2000" i="1" dirty="0"/>
              <a:t>R</a:t>
            </a:r>
            <a:r>
              <a:rPr lang="en-US" sz="2000" dirty="0"/>
              <a:t> symmetric?</a:t>
            </a:r>
          </a:p>
          <a:p>
            <a:pPr lvl="2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Is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antisymmetric</a:t>
            </a:r>
            <a:r>
              <a:rPr lang="en-US" sz="2000" dirty="0"/>
              <a:t>?</a:t>
            </a:r>
          </a:p>
          <a:p>
            <a:pPr lvl="2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Is </a:t>
            </a:r>
            <a:r>
              <a:rPr lang="en-US" sz="2000" i="1" dirty="0"/>
              <a:t>R</a:t>
            </a:r>
            <a:r>
              <a:rPr lang="en-US" sz="2000" dirty="0"/>
              <a:t> transitive?</a:t>
            </a:r>
          </a:p>
          <a:p>
            <a:pPr lvl="2"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37912" name="AutoShape 24"/>
          <p:cNvSpPr>
            <a:spLocks/>
          </p:cNvSpPr>
          <p:nvPr/>
        </p:nvSpPr>
        <p:spPr bwMode="auto">
          <a:xfrm>
            <a:off x="339725" y="823913"/>
            <a:ext cx="952500" cy="1257300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6622125" y="2334510"/>
            <a:ext cx="29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7879749" y="191438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825026" y="3075556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8017582" y="332314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7391400" y="6516688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No;  Yes;  No;  No</a:t>
            </a:r>
            <a:endParaRPr lang="th-TH" sz="1600">
              <a:latin typeface="Arial Narrow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738126" y="2245824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9" name="Arc 18"/>
          <p:cNvSpPr/>
          <p:nvPr/>
        </p:nvSpPr>
        <p:spPr bwMode="auto">
          <a:xfrm rot="7426202">
            <a:off x="6229584" y="1913617"/>
            <a:ext cx="597437" cy="585555"/>
          </a:xfrm>
          <a:prstGeom prst="arc">
            <a:avLst>
              <a:gd name="adj1" fmla="val 16708001"/>
              <a:gd name="adj2" fmla="val 1439039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0" name="Arc 19"/>
          <p:cNvSpPr/>
          <p:nvPr/>
        </p:nvSpPr>
        <p:spPr bwMode="auto">
          <a:xfrm rot="2460173">
            <a:off x="7258495" y="2287460"/>
            <a:ext cx="751342" cy="1155310"/>
          </a:xfrm>
          <a:prstGeom prst="arc">
            <a:avLst>
              <a:gd name="adj1" fmla="val 16200000"/>
              <a:gd name="adj2" fmla="val 549546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1" name="Arc 20"/>
          <p:cNvSpPr/>
          <p:nvPr/>
        </p:nvSpPr>
        <p:spPr bwMode="auto">
          <a:xfrm rot="2460173" flipH="1" flipV="1">
            <a:off x="7012132" y="2172289"/>
            <a:ext cx="952413" cy="1170564"/>
          </a:xfrm>
          <a:prstGeom prst="arc">
            <a:avLst>
              <a:gd name="adj1" fmla="val 16200000"/>
              <a:gd name="adj2" fmla="val 549546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2" name="Oval 21"/>
          <p:cNvSpPr/>
          <p:nvPr/>
        </p:nvSpPr>
        <p:spPr bwMode="auto">
          <a:xfrm rot="2460173">
            <a:off x="7827873" y="2258317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3" name="Oval 22"/>
          <p:cNvSpPr/>
          <p:nvPr/>
        </p:nvSpPr>
        <p:spPr bwMode="auto">
          <a:xfrm rot="2460173">
            <a:off x="7098712" y="3164522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30" name="Arc 29"/>
          <p:cNvSpPr/>
          <p:nvPr/>
        </p:nvSpPr>
        <p:spPr bwMode="auto">
          <a:xfrm rot="16200000">
            <a:off x="8219423" y="2921611"/>
            <a:ext cx="576772" cy="586044"/>
          </a:xfrm>
          <a:prstGeom prst="arc">
            <a:avLst>
              <a:gd name="adj1" fmla="val 17184166"/>
              <a:gd name="adj2" fmla="val 1569078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120521" y="3155834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76213" y="114300"/>
            <a:ext cx="879475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i="1"/>
              <a:t>R</a:t>
            </a:r>
            <a:r>
              <a:rPr lang="en-US" sz="2000"/>
              <a:t> = {(a, a), (b, b), (c, c)} be a binary relation on {a, b, c}.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2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reflexive?</a:t>
            </a:r>
          </a:p>
          <a:p>
            <a:pPr lvl="3">
              <a:lnSpc>
                <a:spcPct val="120000"/>
              </a:lnSpc>
            </a:pPr>
            <a:endParaRPr lang="en-US" sz="2000"/>
          </a:p>
          <a:p>
            <a:pPr lvl="2"/>
            <a:endParaRPr lang="en-US" sz="2000"/>
          </a:p>
          <a:p>
            <a:pPr lvl="2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symmetric?</a:t>
            </a:r>
          </a:p>
          <a:p>
            <a:pPr lvl="3">
              <a:lnSpc>
                <a:spcPct val="120000"/>
              </a:lnSpc>
            </a:pPr>
            <a:endParaRPr lang="en-US" sz="2000"/>
          </a:p>
          <a:p>
            <a:pPr lvl="2"/>
            <a:endParaRPr lang="en-US" sz="2000"/>
          </a:p>
          <a:p>
            <a:pPr lvl="2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antisymmetric?</a:t>
            </a:r>
          </a:p>
          <a:p>
            <a:pPr lvl="3">
              <a:lnSpc>
                <a:spcPct val="120000"/>
              </a:lnSpc>
            </a:pPr>
            <a:endParaRPr lang="en-US" sz="2000"/>
          </a:p>
          <a:p>
            <a:pPr lvl="2"/>
            <a:endParaRPr lang="en-US" sz="2000"/>
          </a:p>
          <a:p>
            <a:pPr lvl="2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transitive?</a:t>
            </a:r>
          </a:p>
          <a:p>
            <a:pPr lvl="3">
              <a:lnSpc>
                <a:spcPct val="120000"/>
              </a:lnSpc>
            </a:pPr>
            <a:endParaRPr lang="en-US" sz="2000"/>
          </a:p>
          <a:p>
            <a:pPr lvl="1"/>
            <a:endParaRPr lang="en-US" sz="2000"/>
          </a:p>
          <a:p>
            <a:r>
              <a:rPr lang="en-US" sz="2000"/>
              <a:t>N</a:t>
            </a:r>
            <a:r>
              <a:rPr lang="en-US" sz="1600"/>
              <a:t>OTE</a:t>
            </a:r>
            <a:r>
              <a:rPr lang="en-US" sz="2000"/>
              <a:t>:  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  This example also shows that </a:t>
            </a:r>
            <a:r>
              <a:rPr lang="en-US" sz="1800" b="1">
                <a:latin typeface="Times New Roman"/>
                <a:cs typeface="Arial" pitchFamily="34" charset="0"/>
              </a:rPr>
              <a:t>“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antisymmetric</a:t>
            </a:r>
            <a:r>
              <a:rPr lang="en-US" sz="1800" b="1">
                <a:latin typeface="Times New Roman"/>
                <a:cs typeface="Arial" pitchFamily="34" charset="0"/>
              </a:rPr>
              <a:t>”</a:t>
            </a:r>
            <a:r>
              <a:rPr lang="en-US" sz="1800" b="1">
                <a:latin typeface="Arial" pitchFamily="34" charset="0"/>
                <a:cs typeface="Arial" pitchFamily="34" charset="0"/>
              </a:rPr>
              <a:t> </a:t>
            </a:r>
            <a:r>
              <a:rPr lang="en-US" sz="1800">
                <a:latin typeface="Arial" pitchFamily="34" charset="0"/>
                <a:cs typeface="Arial" pitchFamily="34" charset="0"/>
              </a:rPr>
              <a:t>is </a:t>
            </a:r>
            <a:r>
              <a:rPr lang="en-US" sz="1800" b="1">
                <a:latin typeface="Arial" pitchFamily="34" charset="0"/>
                <a:cs typeface="Arial" pitchFamily="34" charset="0"/>
              </a:rPr>
              <a:t>different</a:t>
            </a:r>
            <a:r>
              <a:rPr lang="en-US" sz="1800">
                <a:latin typeface="Arial" pitchFamily="34" charset="0"/>
                <a:cs typeface="Arial" pitchFamily="34" charset="0"/>
              </a:rPr>
              <a:t> from </a:t>
            </a:r>
            <a:r>
              <a:rPr lang="en-US" sz="1800" b="1">
                <a:latin typeface="Times New Roman"/>
                <a:cs typeface="Arial" pitchFamily="34" charset="0"/>
              </a:rPr>
              <a:t>“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not symmetric</a:t>
            </a:r>
            <a:r>
              <a:rPr lang="en-US" sz="1800" b="1">
                <a:latin typeface="Times New Roman"/>
                <a:cs typeface="Arial" pitchFamily="34" charset="0"/>
              </a:rPr>
              <a:t>”</a:t>
            </a:r>
            <a:r>
              <a:rPr lang="en-US" sz="1800">
                <a:latin typeface="Arial" pitchFamily="34" charset="0"/>
                <a:cs typeface="Arial" pitchFamily="34" charset="0"/>
              </a:rPr>
              <a:t>.</a:t>
            </a:r>
            <a:endParaRPr lang="en-US" sz="200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04788" y="6210300"/>
            <a:ext cx="88455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362825" y="5661025"/>
            <a:ext cx="174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Yes;  Yes;  Yes;  Yes</a:t>
            </a:r>
            <a:endParaRPr lang="th-TH" sz="1600">
              <a:latin typeface="Arial Narrow" pitchFamily="34" charset="0"/>
            </a:endParaRPr>
          </a:p>
        </p:txBody>
      </p:sp>
      <p:sp>
        <p:nvSpPr>
          <p:cNvPr id="38917" name="AutoShape 5"/>
          <p:cNvSpPr>
            <a:spLocks/>
          </p:cNvSpPr>
          <p:nvPr/>
        </p:nvSpPr>
        <p:spPr bwMode="auto">
          <a:xfrm>
            <a:off x="504825" y="557213"/>
            <a:ext cx="952500" cy="812800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57163" y="141288"/>
            <a:ext cx="5662612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</a:t>
            </a:r>
            <a:r>
              <a:rPr lang="en-US" sz="1600" dirty="0"/>
              <a:t>XAMPLE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lvl="1"/>
            <a:r>
              <a:rPr lang="en-US" sz="2000" dirty="0"/>
              <a:t>Let</a:t>
            </a:r>
            <a:r>
              <a:rPr lang="en-US" sz="2000" i="1" dirty="0"/>
              <a:t> X</a:t>
            </a:r>
            <a:r>
              <a:rPr lang="en-US" sz="2000" dirty="0"/>
              <a:t> = {a, b, c, d}.  </a:t>
            </a:r>
          </a:p>
          <a:p>
            <a:pPr lvl="1"/>
            <a:r>
              <a:rPr lang="en-US" sz="2000" dirty="0"/>
              <a:t>Let a relation </a:t>
            </a:r>
            <a:r>
              <a:rPr lang="en-US" sz="2000" i="1" dirty="0"/>
              <a:t>R</a:t>
            </a:r>
            <a:r>
              <a:rPr lang="en-US" sz="2000" dirty="0"/>
              <a:t> on </a:t>
            </a:r>
            <a:r>
              <a:rPr lang="en-US" sz="2000" i="1" dirty="0"/>
              <a:t>X</a:t>
            </a:r>
            <a:r>
              <a:rPr lang="en-US" sz="2000" dirty="0"/>
              <a:t> be defined by</a:t>
            </a:r>
          </a:p>
          <a:p>
            <a:pPr lvl="1"/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i="1" dirty="0"/>
              <a:t>	R</a:t>
            </a:r>
            <a:r>
              <a:rPr lang="en-US" sz="2000" dirty="0"/>
              <a:t> = {(a, b), (b, a), (b, c), (c, a), (c, d), (d, c)}.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lnSpc>
                <a:spcPct val="50000"/>
              </a:lnSpc>
            </a:pPr>
            <a:r>
              <a:rPr lang="en-US" sz="2000" dirty="0"/>
              <a:t> </a:t>
            </a:r>
          </a:p>
          <a:p>
            <a:pPr lvl="1"/>
            <a:r>
              <a:rPr lang="en-US" sz="2000" dirty="0"/>
              <a:t>    Is </a:t>
            </a:r>
            <a:r>
              <a:rPr lang="en-US" sz="2000" i="1" dirty="0"/>
              <a:t>R</a:t>
            </a:r>
            <a:r>
              <a:rPr lang="en-US" sz="2000" dirty="0"/>
              <a:t> reflexive?</a:t>
            </a:r>
          </a:p>
          <a:p>
            <a:pPr lvl="2">
              <a:lnSpc>
                <a:spcPct val="120000"/>
              </a:lnSpc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   Is </a:t>
            </a:r>
            <a:r>
              <a:rPr lang="en-US" sz="2000" i="1" dirty="0"/>
              <a:t>R</a:t>
            </a:r>
            <a:r>
              <a:rPr lang="en-US" sz="2000" dirty="0"/>
              <a:t> symmetric?</a:t>
            </a:r>
          </a:p>
          <a:p>
            <a:pPr lvl="2">
              <a:lnSpc>
                <a:spcPct val="120000"/>
              </a:lnSpc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   Is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antisymmetric</a:t>
            </a:r>
            <a:r>
              <a:rPr lang="en-US" sz="2000" dirty="0"/>
              <a:t>?</a:t>
            </a:r>
          </a:p>
          <a:p>
            <a:pPr lvl="2">
              <a:lnSpc>
                <a:spcPct val="120000"/>
              </a:lnSpc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   Is </a:t>
            </a:r>
            <a:r>
              <a:rPr lang="en-US" sz="2000" i="1" dirty="0"/>
              <a:t>R</a:t>
            </a:r>
            <a:r>
              <a:rPr lang="en-US" sz="2000" dirty="0"/>
              <a:t> transitive?</a:t>
            </a:r>
          </a:p>
        </p:txBody>
      </p:sp>
      <p:sp>
        <p:nvSpPr>
          <p:cNvPr id="145424" name="AutoShape 16"/>
          <p:cNvSpPr>
            <a:spLocks/>
          </p:cNvSpPr>
          <p:nvPr/>
        </p:nvSpPr>
        <p:spPr bwMode="auto">
          <a:xfrm>
            <a:off x="523875" y="674688"/>
            <a:ext cx="1028700" cy="1431925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8088313" y="727075"/>
            <a:ext cx="122238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6421732" y="523973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8215313" y="528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7288213" y="2741632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d</a:t>
            </a:r>
          </a:p>
        </p:txBody>
      </p:sp>
      <p:sp>
        <p:nvSpPr>
          <p:cNvPr id="145422" name="Oval 14"/>
          <p:cNvSpPr>
            <a:spLocks noChangeArrowheads="1"/>
          </p:cNvSpPr>
          <p:nvPr/>
        </p:nvSpPr>
        <p:spPr bwMode="auto">
          <a:xfrm>
            <a:off x="6731001" y="727075"/>
            <a:ext cx="122238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6848476" y="430213"/>
            <a:ext cx="1233488" cy="280987"/>
          </a:xfrm>
          <a:custGeom>
            <a:avLst/>
            <a:gdLst/>
            <a:ahLst/>
            <a:cxnLst>
              <a:cxn ang="0">
                <a:pos x="0" y="231"/>
              </a:cxn>
              <a:cxn ang="0">
                <a:pos x="320" y="3"/>
              </a:cxn>
              <a:cxn ang="0">
                <a:pos x="640" y="250"/>
              </a:cxn>
            </a:cxnLst>
            <a:rect l="0" t="0" r="r" b="b"/>
            <a:pathLst>
              <a:path w="640" h="250">
                <a:moveTo>
                  <a:pt x="0" y="231"/>
                </a:moveTo>
                <a:cubicBezTo>
                  <a:pt x="106" y="115"/>
                  <a:pt x="213" y="0"/>
                  <a:pt x="320" y="3"/>
                </a:cubicBezTo>
                <a:cubicBezTo>
                  <a:pt x="427" y="6"/>
                  <a:pt x="533" y="128"/>
                  <a:pt x="640" y="2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>
            <a:off x="6875463" y="790575"/>
            <a:ext cx="1190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 flipH="1">
            <a:off x="7510365" y="820934"/>
            <a:ext cx="609600" cy="81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5435" name="Line 27"/>
          <p:cNvSpPr>
            <a:spLocks noChangeShapeType="1"/>
          </p:cNvSpPr>
          <p:nvPr/>
        </p:nvSpPr>
        <p:spPr bwMode="auto">
          <a:xfrm flipH="1" flipV="1">
            <a:off x="6827838" y="849313"/>
            <a:ext cx="606425" cy="81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9" name="Oval 18"/>
          <p:cNvSpPr/>
          <p:nvPr/>
        </p:nvSpPr>
        <p:spPr bwMode="auto">
          <a:xfrm rot="2460173">
            <a:off x="6684367" y="686042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0" name="Oval 19"/>
          <p:cNvSpPr/>
          <p:nvPr/>
        </p:nvSpPr>
        <p:spPr bwMode="auto">
          <a:xfrm rot="2460173">
            <a:off x="8052825" y="687613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3" name="Arc 22"/>
          <p:cNvSpPr/>
          <p:nvPr/>
        </p:nvSpPr>
        <p:spPr bwMode="auto">
          <a:xfrm>
            <a:off x="7152895" y="1696826"/>
            <a:ext cx="738299" cy="1008667"/>
          </a:xfrm>
          <a:prstGeom prst="arc">
            <a:avLst>
              <a:gd name="adj1" fmla="val 16466487"/>
              <a:gd name="adj2" fmla="val 549546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5" name="Arc 24"/>
          <p:cNvSpPr/>
          <p:nvPr/>
        </p:nvSpPr>
        <p:spPr bwMode="auto">
          <a:xfrm flipH="1" flipV="1">
            <a:off x="6978228" y="1689790"/>
            <a:ext cx="863296" cy="1018096"/>
          </a:xfrm>
          <a:prstGeom prst="arc">
            <a:avLst>
              <a:gd name="adj1" fmla="val 16687856"/>
              <a:gd name="adj2" fmla="val 549546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7318948" y="1692619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7396163" y="1654175"/>
            <a:ext cx="122238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5423" name="Oval 15"/>
          <p:cNvSpPr>
            <a:spLocks noChangeArrowheads="1"/>
          </p:cNvSpPr>
          <p:nvPr/>
        </p:nvSpPr>
        <p:spPr bwMode="auto">
          <a:xfrm>
            <a:off x="7380288" y="2654418"/>
            <a:ext cx="122238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1" name="Oval 20"/>
          <p:cNvSpPr/>
          <p:nvPr/>
        </p:nvSpPr>
        <p:spPr bwMode="auto">
          <a:xfrm rot="2460173">
            <a:off x="7375667" y="1613011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2" name="Oval 21"/>
          <p:cNvSpPr/>
          <p:nvPr/>
        </p:nvSpPr>
        <p:spPr bwMode="auto">
          <a:xfrm rot="2460173">
            <a:off x="7351351" y="2613826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03225" y="0"/>
            <a:ext cx="8024813" cy="66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</a:t>
            </a:r>
            <a:r>
              <a:rPr lang="en-US" sz="1600" dirty="0"/>
              <a:t>XAMPLE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lvl="1"/>
            <a:r>
              <a:rPr lang="en-US" sz="2000" dirty="0"/>
              <a:t>Let</a:t>
            </a:r>
            <a:r>
              <a:rPr lang="en-US" sz="2000" i="1" dirty="0"/>
              <a:t> X</a:t>
            </a:r>
            <a:r>
              <a:rPr lang="en-US" sz="2000" dirty="0"/>
              <a:t> = {1, 2, 3, 4}.  Let a relation </a:t>
            </a:r>
            <a:r>
              <a:rPr lang="en-US" sz="2000" i="1" dirty="0"/>
              <a:t>R</a:t>
            </a:r>
            <a:r>
              <a:rPr lang="en-US" sz="2000" dirty="0"/>
              <a:t> on </a:t>
            </a:r>
            <a:r>
              <a:rPr lang="en-US" sz="2000" i="1" dirty="0"/>
              <a:t>X</a:t>
            </a:r>
            <a:r>
              <a:rPr lang="en-US" sz="2000" dirty="0"/>
              <a:t> be defined by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(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) </a:t>
            </a:r>
            <a:r>
              <a:rPr lang="en-US" sz="2000" dirty="0">
                <a:sym typeface="Symbol" pitchFamily="18" charset="2"/>
              </a:rPr>
              <a:t> 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,  </a:t>
            </a:r>
            <a:r>
              <a:rPr lang="en-US" sz="2000" dirty="0" err="1">
                <a:sym typeface="Symbol" pitchFamily="18" charset="2"/>
              </a:rPr>
              <a:t>iff</a:t>
            </a:r>
            <a:r>
              <a:rPr lang="en-US" sz="2000" dirty="0">
                <a:sym typeface="Symbol" pitchFamily="18" charset="2"/>
              </a:rPr>
              <a:t>  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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That is, </a:t>
            </a:r>
            <a:r>
              <a:rPr lang="en-US" sz="1800" i="1" dirty="0"/>
              <a:t>R</a:t>
            </a:r>
            <a:r>
              <a:rPr lang="en-US" sz="1800" dirty="0"/>
              <a:t> = {(1, 1), (1, 2), (1, 3), (1, 4), (2, 2), (2, 3), (2, 4), (3, 3), (3, 4), (4, 4)}.</a:t>
            </a:r>
          </a:p>
          <a:p>
            <a:pPr lvl="1">
              <a:lnSpc>
                <a:spcPct val="40000"/>
              </a:lnSpc>
            </a:pPr>
            <a:endParaRPr lang="en-US" sz="1800" dirty="0"/>
          </a:p>
          <a:p>
            <a:pPr lvl="1"/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Is </a:t>
            </a:r>
            <a:r>
              <a:rPr lang="en-US" sz="2000" i="1" dirty="0"/>
              <a:t>R</a:t>
            </a:r>
            <a:r>
              <a:rPr lang="en-US" sz="2000" dirty="0"/>
              <a:t> reflexive?</a:t>
            </a:r>
          </a:p>
          <a:p>
            <a:pPr lvl="2">
              <a:lnSpc>
                <a:spcPct val="13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Is </a:t>
            </a:r>
            <a:r>
              <a:rPr lang="en-US" sz="2000" i="1" dirty="0"/>
              <a:t>R</a:t>
            </a:r>
            <a:r>
              <a:rPr lang="en-US" sz="2000" dirty="0"/>
              <a:t> symmetric?</a:t>
            </a:r>
          </a:p>
          <a:p>
            <a:pPr lvl="2">
              <a:lnSpc>
                <a:spcPct val="13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Is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antisymmetric</a:t>
            </a:r>
            <a:r>
              <a:rPr lang="en-US" sz="2000" dirty="0"/>
              <a:t>?</a:t>
            </a:r>
          </a:p>
          <a:p>
            <a:pPr lvl="2">
              <a:lnSpc>
                <a:spcPct val="13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Is </a:t>
            </a:r>
            <a:r>
              <a:rPr lang="en-US" sz="2000" i="1" dirty="0"/>
              <a:t>R</a:t>
            </a:r>
            <a:r>
              <a:rPr lang="en-US" sz="2000" dirty="0"/>
              <a:t> transitive?</a:t>
            </a:r>
          </a:p>
          <a:p>
            <a:pPr lvl="2">
              <a:lnSpc>
                <a:spcPct val="130000"/>
              </a:lnSpc>
            </a:pPr>
            <a:endParaRPr lang="en-US" sz="2000" dirty="0"/>
          </a:p>
        </p:txBody>
      </p:sp>
      <p:sp>
        <p:nvSpPr>
          <p:cNvPr id="36867" name="AutoShape 3"/>
          <p:cNvSpPr>
            <a:spLocks/>
          </p:cNvSpPr>
          <p:nvPr/>
        </p:nvSpPr>
        <p:spPr bwMode="auto">
          <a:xfrm>
            <a:off x="698500" y="546100"/>
            <a:ext cx="889000" cy="1231900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391400" y="6516688"/>
            <a:ext cx="1673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Yes;  No;  Yes;  Yes</a:t>
            </a:r>
            <a:endParaRPr lang="th-TH" sz="1600">
              <a:latin typeface="Arial Narrow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958449" y="34782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075194" y="347196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983163" y="45354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7065865" y="454838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5259388" y="3502025"/>
            <a:ext cx="74612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7021513" y="4857750"/>
            <a:ext cx="74612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6996113" y="3502025"/>
            <a:ext cx="74612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5259388" y="4870450"/>
            <a:ext cx="74612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5279010" y="4892511"/>
            <a:ext cx="1665499" cy="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5275753" y="3533775"/>
            <a:ext cx="1673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5288061" y="3505886"/>
            <a:ext cx="1587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>
            <a:off x="5366946" y="3524838"/>
            <a:ext cx="1677987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291726" y="3524740"/>
            <a:ext cx="1677987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7046913" y="3518586"/>
            <a:ext cx="1587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83" name="Freeform 19"/>
          <p:cNvSpPr>
            <a:spLocks/>
          </p:cNvSpPr>
          <p:nvPr/>
        </p:nvSpPr>
        <p:spPr bwMode="auto">
          <a:xfrm>
            <a:off x="4550559" y="2807190"/>
            <a:ext cx="684213" cy="692150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84" name="Freeform 20"/>
          <p:cNvSpPr>
            <a:spLocks/>
          </p:cNvSpPr>
          <p:nvPr/>
        </p:nvSpPr>
        <p:spPr bwMode="auto">
          <a:xfrm rot="-4976590">
            <a:off x="4528834" y="4910834"/>
            <a:ext cx="701675" cy="642937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85" name="Freeform 21"/>
          <p:cNvSpPr>
            <a:spLocks/>
          </p:cNvSpPr>
          <p:nvPr/>
        </p:nvSpPr>
        <p:spPr bwMode="auto">
          <a:xfrm rot="6012508">
            <a:off x="7109825" y="2880215"/>
            <a:ext cx="688975" cy="619125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86" name="Freeform 22"/>
          <p:cNvSpPr>
            <a:spLocks/>
          </p:cNvSpPr>
          <p:nvPr/>
        </p:nvSpPr>
        <p:spPr bwMode="auto">
          <a:xfrm rot="10679680">
            <a:off x="7120937" y="4903494"/>
            <a:ext cx="620713" cy="663575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3" name="Oval 22"/>
          <p:cNvSpPr/>
          <p:nvPr/>
        </p:nvSpPr>
        <p:spPr bwMode="auto">
          <a:xfrm>
            <a:off x="5191646" y="3449847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956030" y="3432565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956029" y="4799451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194788" y="4810450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7013" y="176213"/>
            <a:ext cx="6427787" cy="649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 </a:t>
            </a:r>
            <a:endParaRPr lang="en-US" sz="2000"/>
          </a:p>
          <a:p>
            <a:pPr>
              <a:lnSpc>
                <a:spcPct val="60000"/>
              </a:lnSpc>
            </a:pPr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b="1"/>
              <a:t>N</a:t>
            </a:r>
            <a:r>
              <a:rPr lang="en-US" sz="2000"/>
              <a:t> be the set of all natural numbers.</a:t>
            </a:r>
          </a:p>
          <a:p>
            <a:pPr lvl="1"/>
            <a:r>
              <a:rPr lang="en-US" sz="2000"/>
              <a:t>Define the relation </a:t>
            </a:r>
            <a:r>
              <a:rPr lang="en-US" sz="2000" i="1"/>
              <a:t>R</a:t>
            </a:r>
            <a:r>
              <a:rPr lang="en-US" sz="2000"/>
              <a:t> on </a:t>
            </a:r>
            <a:r>
              <a:rPr lang="en-US" sz="2000" b="1"/>
              <a:t>N</a:t>
            </a:r>
            <a:r>
              <a:rPr lang="en-US" sz="2000"/>
              <a:t> by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/>
            <a:r>
              <a:rPr lang="en-US" sz="2000"/>
              <a:t>		</a:t>
            </a:r>
            <a:r>
              <a:rPr lang="en-US" sz="2000" i="1"/>
              <a:t>a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 i="1"/>
              <a:t>b</a:t>
            </a:r>
            <a:r>
              <a:rPr lang="en-US" sz="2000"/>
              <a:t>, iff </a:t>
            </a:r>
            <a:r>
              <a:rPr lang="en-US" sz="2000" i="1"/>
              <a:t>a</a:t>
            </a:r>
            <a:r>
              <a:rPr lang="en-US" sz="2000"/>
              <a:t> divides </a:t>
            </a:r>
            <a:r>
              <a:rPr lang="en-US" sz="2000" i="1"/>
              <a:t>b</a:t>
            </a:r>
            <a:r>
              <a:rPr lang="en-US" sz="2000"/>
              <a:t> (with zero remainder),</a:t>
            </a:r>
          </a:p>
          <a:p>
            <a:pPr lvl="1">
              <a:lnSpc>
                <a:spcPct val="70000"/>
              </a:lnSpc>
            </a:pPr>
            <a:endParaRPr lang="en-US" sz="2000"/>
          </a:p>
          <a:p>
            <a:pPr lvl="2"/>
            <a:r>
              <a:rPr lang="en-US" sz="2000"/>
              <a:t>for any 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b="1">
                <a:sym typeface="Symbol" pitchFamily="18" charset="2"/>
              </a:rPr>
              <a:t>N</a:t>
            </a:r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reflexive?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symmetric?</a:t>
            </a:r>
          </a:p>
          <a:p>
            <a:pPr lvl="2">
              <a:lnSpc>
                <a:spcPct val="130000"/>
              </a:lnSpc>
            </a:pPr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antisymmetric?</a:t>
            </a:r>
          </a:p>
          <a:p>
            <a:pPr lvl="2">
              <a:lnSpc>
                <a:spcPct val="130000"/>
              </a:lnSpc>
            </a:pPr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transitive?</a:t>
            </a:r>
          </a:p>
          <a:p>
            <a:pPr lvl="2">
              <a:lnSpc>
                <a:spcPct val="130000"/>
              </a:lnSpc>
            </a:pPr>
            <a:endParaRPr lang="en-US" sz="2000"/>
          </a:p>
        </p:txBody>
      </p:sp>
      <p:sp>
        <p:nvSpPr>
          <p:cNvPr id="40963" name="AutoShape 3"/>
          <p:cNvSpPr>
            <a:spLocks/>
          </p:cNvSpPr>
          <p:nvPr/>
        </p:nvSpPr>
        <p:spPr bwMode="auto">
          <a:xfrm>
            <a:off x="541338" y="612775"/>
            <a:ext cx="647700" cy="1943100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867275" y="-9525"/>
            <a:ext cx="438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  <a:cs typeface="Arial" pitchFamily="34" charset="0"/>
              </a:rPr>
              <a:t>Note that, in this example, both</a:t>
            </a:r>
            <a:r>
              <a:rPr lang="en-US" sz="1600"/>
              <a:t> </a:t>
            </a:r>
            <a:r>
              <a:rPr lang="en-US" sz="1600" b="1"/>
              <a:t>N </a:t>
            </a:r>
            <a:r>
              <a:rPr lang="en-US" sz="1600">
                <a:latin typeface="Arial Narrow" pitchFamily="34" charset="0"/>
              </a:rPr>
              <a:t>and</a:t>
            </a:r>
            <a:r>
              <a:rPr lang="en-US" sz="1600"/>
              <a:t> </a:t>
            </a:r>
            <a:r>
              <a:rPr lang="en-US" sz="1600" i="1"/>
              <a:t>R</a:t>
            </a:r>
            <a:r>
              <a:rPr lang="en-US" sz="1600"/>
              <a:t> </a:t>
            </a:r>
            <a:r>
              <a:rPr lang="en-US" sz="1600">
                <a:latin typeface="Arial Narrow" pitchFamily="34" charset="0"/>
              </a:rPr>
              <a:t>are infinite sets.</a:t>
            </a:r>
          </a:p>
          <a:p>
            <a:r>
              <a:rPr lang="en-US" sz="1600">
                <a:latin typeface="Arial Narrow" pitchFamily="34" charset="0"/>
              </a:rPr>
              <a:t>So we cannot list all the elements of</a:t>
            </a:r>
            <a:r>
              <a:rPr lang="en-US" sz="1600"/>
              <a:t> </a:t>
            </a:r>
            <a:r>
              <a:rPr lang="en-US" sz="1600" i="1"/>
              <a:t>R</a:t>
            </a:r>
            <a:r>
              <a:rPr lang="en-US" sz="1600"/>
              <a:t>.</a:t>
            </a:r>
            <a:endParaRPr lang="th-TH" sz="200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396163" y="6521450"/>
            <a:ext cx="1673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Yes;  No;  Yes;  Yes</a:t>
            </a:r>
            <a:endParaRPr lang="th-TH" sz="16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2" name="Rectangle 32"/>
          <p:cNvSpPr>
            <a:spLocks noChangeArrowheads="1"/>
          </p:cNvSpPr>
          <p:nvPr/>
        </p:nvSpPr>
        <p:spPr bwMode="auto">
          <a:xfrm>
            <a:off x="260350" y="198438"/>
            <a:ext cx="3409950" cy="5508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438150" y="247650"/>
            <a:ext cx="300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Ordering </a:t>
            </a:r>
            <a:r>
              <a:rPr lang="en-US" b="1" i="1"/>
              <a:t>(Basic Idea)</a:t>
            </a:r>
            <a:endParaRPr lang="en-US" b="1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012825" y="985838"/>
            <a:ext cx="540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Some relation can be use to order elements of a set.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93775" y="1576388"/>
            <a:ext cx="3906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For example, </a:t>
            </a:r>
          </a:p>
          <a:p>
            <a:r>
              <a:rPr lang="en-US" sz="2000"/>
              <a:t>consider the relation </a:t>
            </a:r>
            <a:r>
              <a:rPr lang="en-US" sz="2000">
                <a:sym typeface="Symbol" pitchFamily="18" charset="2"/>
              </a:rPr>
              <a:t> on {1,2,3,4}.</a:t>
            </a:r>
            <a:r>
              <a:rPr lang="en-US" sz="2000"/>
              <a:t> 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403275" y="5697103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7612881" y="439306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2</a:t>
            </a:r>
            <a:endParaRPr lang="en-US" dirty="0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614468" y="332645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3</a:t>
            </a:r>
            <a:endParaRPr lang="en-US" dirty="0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7442528" y="2072037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4</a:t>
            </a:r>
            <a:endParaRPr lang="en-US" dirty="0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1066800" y="2832100"/>
            <a:ext cx="3579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1          2          3          4</a:t>
            </a: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V="1">
            <a:off x="7551832" y="4706895"/>
            <a:ext cx="1270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7519414" y="5567614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76812" name="Oval 12"/>
          <p:cNvSpPr>
            <a:spLocks noChangeArrowheads="1"/>
          </p:cNvSpPr>
          <p:nvPr/>
        </p:nvSpPr>
        <p:spPr bwMode="auto">
          <a:xfrm>
            <a:off x="7512868" y="2430714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7519414" y="3497514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7519414" y="4538914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 flipV="1">
            <a:off x="7579445" y="2583114"/>
            <a:ext cx="1270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 flipV="1">
            <a:off x="7563864" y="3649914"/>
            <a:ext cx="1270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6822" name="Freeform 22"/>
          <p:cNvSpPr>
            <a:spLocks/>
          </p:cNvSpPr>
          <p:nvPr/>
        </p:nvSpPr>
        <p:spPr bwMode="auto">
          <a:xfrm>
            <a:off x="7234664" y="1878460"/>
            <a:ext cx="652462" cy="546100"/>
          </a:xfrm>
          <a:custGeom>
            <a:avLst/>
            <a:gdLst/>
            <a:ahLst/>
            <a:cxnLst>
              <a:cxn ang="0">
                <a:pos x="167" y="344"/>
              </a:cxn>
              <a:cxn ang="0">
                <a:pos x="7" y="168"/>
              </a:cxn>
              <a:cxn ang="0">
                <a:pos x="207" y="0"/>
              </a:cxn>
              <a:cxn ang="0">
                <a:pos x="399" y="168"/>
              </a:cxn>
              <a:cxn ang="0">
                <a:pos x="279" y="336"/>
              </a:cxn>
            </a:cxnLst>
            <a:rect l="0" t="0" r="r" b="b"/>
            <a:pathLst>
              <a:path w="411" h="344">
                <a:moveTo>
                  <a:pt x="167" y="344"/>
                </a:moveTo>
                <a:cubicBezTo>
                  <a:pt x="83" y="284"/>
                  <a:pt x="0" y="225"/>
                  <a:pt x="7" y="168"/>
                </a:cubicBezTo>
                <a:cubicBezTo>
                  <a:pt x="14" y="111"/>
                  <a:pt x="142" y="0"/>
                  <a:pt x="207" y="0"/>
                </a:cubicBezTo>
                <a:cubicBezTo>
                  <a:pt x="272" y="0"/>
                  <a:pt x="387" y="112"/>
                  <a:pt x="399" y="168"/>
                </a:cubicBezTo>
                <a:cubicBezTo>
                  <a:pt x="411" y="224"/>
                  <a:pt x="345" y="280"/>
                  <a:pt x="279" y="336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6823" name="Freeform 23"/>
          <p:cNvSpPr>
            <a:spLocks/>
          </p:cNvSpPr>
          <p:nvPr/>
        </p:nvSpPr>
        <p:spPr bwMode="auto">
          <a:xfrm flipV="1">
            <a:off x="7216202" y="5681914"/>
            <a:ext cx="652462" cy="546100"/>
          </a:xfrm>
          <a:custGeom>
            <a:avLst/>
            <a:gdLst/>
            <a:ahLst/>
            <a:cxnLst>
              <a:cxn ang="0">
                <a:pos x="167" y="344"/>
              </a:cxn>
              <a:cxn ang="0">
                <a:pos x="7" y="168"/>
              </a:cxn>
              <a:cxn ang="0">
                <a:pos x="207" y="0"/>
              </a:cxn>
              <a:cxn ang="0">
                <a:pos x="399" y="168"/>
              </a:cxn>
              <a:cxn ang="0">
                <a:pos x="279" y="336"/>
              </a:cxn>
            </a:cxnLst>
            <a:rect l="0" t="0" r="r" b="b"/>
            <a:pathLst>
              <a:path w="411" h="344">
                <a:moveTo>
                  <a:pt x="167" y="344"/>
                </a:moveTo>
                <a:cubicBezTo>
                  <a:pt x="83" y="284"/>
                  <a:pt x="0" y="225"/>
                  <a:pt x="7" y="168"/>
                </a:cubicBezTo>
                <a:cubicBezTo>
                  <a:pt x="14" y="111"/>
                  <a:pt x="142" y="0"/>
                  <a:pt x="207" y="0"/>
                </a:cubicBezTo>
                <a:cubicBezTo>
                  <a:pt x="272" y="0"/>
                  <a:pt x="387" y="112"/>
                  <a:pt x="399" y="168"/>
                </a:cubicBezTo>
                <a:cubicBezTo>
                  <a:pt x="411" y="224"/>
                  <a:pt x="345" y="280"/>
                  <a:pt x="279" y="336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6824" name="Freeform 24"/>
          <p:cNvSpPr>
            <a:spLocks/>
          </p:cNvSpPr>
          <p:nvPr/>
        </p:nvSpPr>
        <p:spPr bwMode="auto">
          <a:xfrm rot="5400000">
            <a:off x="7585295" y="3218657"/>
            <a:ext cx="652463" cy="546100"/>
          </a:xfrm>
          <a:custGeom>
            <a:avLst/>
            <a:gdLst/>
            <a:ahLst/>
            <a:cxnLst>
              <a:cxn ang="0">
                <a:pos x="167" y="344"/>
              </a:cxn>
              <a:cxn ang="0">
                <a:pos x="7" y="168"/>
              </a:cxn>
              <a:cxn ang="0">
                <a:pos x="207" y="0"/>
              </a:cxn>
              <a:cxn ang="0">
                <a:pos x="399" y="168"/>
              </a:cxn>
              <a:cxn ang="0">
                <a:pos x="279" y="336"/>
              </a:cxn>
            </a:cxnLst>
            <a:rect l="0" t="0" r="r" b="b"/>
            <a:pathLst>
              <a:path w="411" h="344">
                <a:moveTo>
                  <a:pt x="167" y="344"/>
                </a:moveTo>
                <a:cubicBezTo>
                  <a:pt x="83" y="284"/>
                  <a:pt x="0" y="225"/>
                  <a:pt x="7" y="168"/>
                </a:cubicBezTo>
                <a:cubicBezTo>
                  <a:pt x="14" y="111"/>
                  <a:pt x="142" y="0"/>
                  <a:pt x="207" y="0"/>
                </a:cubicBezTo>
                <a:cubicBezTo>
                  <a:pt x="272" y="0"/>
                  <a:pt x="387" y="112"/>
                  <a:pt x="399" y="168"/>
                </a:cubicBezTo>
                <a:cubicBezTo>
                  <a:pt x="411" y="224"/>
                  <a:pt x="345" y="280"/>
                  <a:pt x="279" y="336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6826" name="Freeform 26"/>
          <p:cNvSpPr>
            <a:spLocks/>
          </p:cNvSpPr>
          <p:nvPr/>
        </p:nvSpPr>
        <p:spPr bwMode="auto">
          <a:xfrm rot="5400000">
            <a:off x="7585295" y="4296821"/>
            <a:ext cx="652463" cy="546100"/>
          </a:xfrm>
          <a:custGeom>
            <a:avLst/>
            <a:gdLst/>
            <a:ahLst/>
            <a:cxnLst>
              <a:cxn ang="0">
                <a:pos x="167" y="344"/>
              </a:cxn>
              <a:cxn ang="0">
                <a:pos x="7" y="168"/>
              </a:cxn>
              <a:cxn ang="0">
                <a:pos x="207" y="0"/>
              </a:cxn>
              <a:cxn ang="0">
                <a:pos x="399" y="168"/>
              </a:cxn>
              <a:cxn ang="0">
                <a:pos x="279" y="336"/>
              </a:cxn>
            </a:cxnLst>
            <a:rect l="0" t="0" r="r" b="b"/>
            <a:pathLst>
              <a:path w="411" h="344">
                <a:moveTo>
                  <a:pt x="167" y="344"/>
                </a:moveTo>
                <a:cubicBezTo>
                  <a:pt x="83" y="284"/>
                  <a:pt x="0" y="225"/>
                  <a:pt x="7" y="168"/>
                </a:cubicBezTo>
                <a:cubicBezTo>
                  <a:pt x="14" y="111"/>
                  <a:pt x="142" y="0"/>
                  <a:pt x="207" y="0"/>
                </a:cubicBezTo>
                <a:cubicBezTo>
                  <a:pt x="272" y="0"/>
                  <a:pt x="387" y="112"/>
                  <a:pt x="399" y="168"/>
                </a:cubicBezTo>
                <a:cubicBezTo>
                  <a:pt x="411" y="224"/>
                  <a:pt x="345" y="280"/>
                  <a:pt x="279" y="336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6827" name="Freeform 27"/>
          <p:cNvSpPr>
            <a:spLocks/>
          </p:cNvSpPr>
          <p:nvPr/>
        </p:nvSpPr>
        <p:spPr bwMode="auto">
          <a:xfrm>
            <a:off x="7054179" y="3611814"/>
            <a:ext cx="461962" cy="1955800"/>
          </a:xfrm>
          <a:custGeom>
            <a:avLst/>
            <a:gdLst/>
            <a:ahLst/>
            <a:cxnLst>
              <a:cxn ang="0">
                <a:pos x="275" y="1264"/>
              </a:cxn>
              <a:cxn ang="0">
                <a:pos x="3" y="592"/>
              </a:cxn>
              <a:cxn ang="0">
                <a:pos x="291" y="0"/>
              </a:cxn>
            </a:cxnLst>
            <a:rect l="0" t="0" r="r" b="b"/>
            <a:pathLst>
              <a:path w="291" h="1264">
                <a:moveTo>
                  <a:pt x="275" y="1264"/>
                </a:moveTo>
                <a:cubicBezTo>
                  <a:pt x="137" y="1033"/>
                  <a:pt x="0" y="803"/>
                  <a:pt x="3" y="592"/>
                </a:cubicBezTo>
                <a:cubicBezTo>
                  <a:pt x="6" y="381"/>
                  <a:pt x="148" y="190"/>
                  <a:pt x="291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6828" name="Freeform 28"/>
          <p:cNvSpPr>
            <a:spLocks/>
          </p:cNvSpPr>
          <p:nvPr/>
        </p:nvSpPr>
        <p:spPr bwMode="auto">
          <a:xfrm>
            <a:off x="7044752" y="2541073"/>
            <a:ext cx="461962" cy="2006864"/>
          </a:xfrm>
          <a:custGeom>
            <a:avLst/>
            <a:gdLst/>
            <a:ahLst/>
            <a:cxnLst>
              <a:cxn ang="0">
                <a:pos x="275" y="1264"/>
              </a:cxn>
              <a:cxn ang="0">
                <a:pos x="3" y="592"/>
              </a:cxn>
              <a:cxn ang="0">
                <a:pos x="291" y="0"/>
              </a:cxn>
            </a:cxnLst>
            <a:rect l="0" t="0" r="r" b="b"/>
            <a:pathLst>
              <a:path w="291" h="1264">
                <a:moveTo>
                  <a:pt x="275" y="1264"/>
                </a:moveTo>
                <a:cubicBezTo>
                  <a:pt x="137" y="1033"/>
                  <a:pt x="0" y="803"/>
                  <a:pt x="3" y="592"/>
                </a:cubicBezTo>
                <a:cubicBezTo>
                  <a:pt x="6" y="381"/>
                  <a:pt x="148" y="190"/>
                  <a:pt x="291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6829" name="Freeform 29"/>
          <p:cNvSpPr>
            <a:spLocks/>
          </p:cNvSpPr>
          <p:nvPr/>
        </p:nvSpPr>
        <p:spPr bwMode="auto">
          <a:xfrm>
            <a:off x="6159319" y="2475033"/>
            <a:ext cx="1311062" cy="3140108"/>
          </a:xfrm>
          <a:custGeom>
            <a:avLst/>
            <a:gdLst/>
            <a:ahLst/>
            <a:cxnLst>
              <a:cxn ang="0">
                <a:pos x="793" y="1960"/>
              </a:cxn>
              <a:cxn ang="0">
                <a:pos x="1" y="1000"/>
              </a:cxn>
              <a:cxn ang="0">
                <a:pos x="785" y="0"/>
              </a:cxn>
            </a:cxnLst>
            <a:rect l="0" t="0" r="r" b="b"/>
            <a:pathLst>
              <a:path w="793" h="1960">
                <a:moveTo>
                  <a:pt x="793" y="1960"/>
                </a:moveTo>
                <a:cubicBezTo>
                  <a:pt x="397" y="1643"/>
                  <a:pt x="2" y="1327"/>
                  <a:pt x="1" y="1000"/>
                </a:cubicBezTo>
                <a:cubicBezTo>
                  <a:pt x="0" y="673"/>
                  <a:pt x="392" y="336"/>
                  <a:pt x="78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5540017" y="3772152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FF0000"/>
                </a:solidFill>
                <a:sym typeface="Symbol" pitchFamily="18" charset="2"/>
              </a:rPr>
              <a:t></a:t>
            </a:r>
            <a:endParaRPr lang="th-TH" sz="36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6" name="Oval 25"/>
          <p:cNvSpPr/>
          <p:nvPr/>
        </p:nvSpPr>
        <p:spPr bwMode="auto">
          <a:xfrm rot="2460173">
            <a:off x="7506774" y="2392040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7" name="Oval 26"/>
          <p:cNvSpPr/>
          <p:nvPr/>
        </p:nvSpPr>
        <p:spPr bwMode="auto">
          <a:xfrm rot="2460173">
            <a:off x="7492093" y="3437400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8" name="Oval 27"/>
          <p:cNvSpPr/>
          <p:nvPr/>
        </p:nvSpPr>
        <p:spPr bwMode="auto">
          <a:xfrm rot="2460173">
            <a:off x="7472202" y="4506824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9" name="Oval 28"/>
          <p:cNvSpPr/>
          <p:nvPr/>
        </p:nvSpPr>
        <p:spPr bwMode="auto">
          <a:xfrm rot="2460173">
            <a:off x="7473770" y="5554789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4" name="Rectangle 110"/>
          <p:cNvSpPr>
            <a:spLocks noChangeArrowheads="1"/>
          </p:cNvSpPr>
          <p:nvPr/>
        </p:nvSpPr>
        <p:spPr bwMode="auto">
          <a:xfrm>
            <a:off x="1698626" y="5457825"/>
            <a:ext cx="6108944" cy="8556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300163" y="1072931"/>
            <a:ext cx="613568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 relation </a:t>
            </a:r>
            <a:r>
              <a:rPr lang="en-US" sz="2000" i="1" dirty="0"/>
              <a:t>R</a:t>
            </a:r>
            <a:r>
              <a:rPr lang="en-US" sz="2000" dirty="0"/>
              <a:t> on a set </a:t>
            </a:r>
            <a:r>
              <a:rPr lang="en-US" sz="2000" i="1" dirty="0"/>
              <a:t>X</a:t>
            </a:r>
            <a:r>
              <a:rPr lang="en-US" sz="2000" dirty="0"/>
              <a:t> is called a </a:t>
            </a:r>
            <a:r>
              <a:rPr lang="en-US" sz="2000" b="1" i="1" u="sng" dirty="0">
                <a:solidFill>
                  <a:srgbClr val="FF0000"/>
                </a:solidFill>
              </a:rPr>
              <a:t>partial order</a:t>
            </a:r>
            <a:r>
              <a:rPr lang="en-US" sz="20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err="1"/>
              <a:t>iff</a:t>
            </a:r>
            <a:r>
              <a:rPr lang="en-US" sz="2000" dirty="0"/>
              <a:t>   </a:t>
            </a:r>
            <a:r>
              <a:rPr lang="en-US" sz="2000" i="1" dirty="0"/>
              <a:t>R</a:t>
            </a:r>
            <a:r>
              <a:rPr lang="en-US" sz="2000" dirty="0"/>
              <a:t> is  </a:t>
            </a:r>
            <a:r>
              <a:rPr lang="en-US" sz="2000" b="1" i="1" dirty="0"/>
              <a:t>reflexive</a:t>
            </a:r>
            <a:r>
              <a:rPr lang="en-US" sz="2000" dirty="0"/>
              <a:t>, </a:t>
            </a:r>
            <a:r>
              <a:rPr lang="en-US" sz="2000" b="1" i="1" dirty="0" err="1"/>
              <a:t>antisymmetric</a:t>
            </a:r>
            <a:r>
              <a:rPr lang="en-US" sz="2000" dirty="0"/>
              <a:t>, and </a:t>
            </a:r>
            <a:r>
              <a:rPr lang="en-US" sz="2000" b="1" i="1" dirty="0"/>
              <a:t>transitive</a:t>
            </a:r>
            <a:r>
              <a:rPr lang="en-US" sz="2000" dirty="0"/>
              <a:t>.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238250" y="1006475"/>
            <a:ext cx="6315075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1012825" y="2300288"/>
            <a:ext cx="66738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</a:t>
            </a:r>
            <a:r>
              <a:rPr lang="en-US" sz="1600"/>
              <a:t>OTE</a:t>
            </a:r>
            <a:r>
              <a:rPr lang="en-US" sz="2000"/>
              <a:t>:</a:t>
            </a:r>
          </a:p>
          <a:p>
            <a:pPr lvl="1">
              <a:lnSpc>
                <a:spcPct val="13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Antisymmetry together with transitivity ensures that </a:t>
            </a:r>
            <a:r>
              <a:rPr lang="en-US" sz="1800" u="sng">
                <a:latin typeface="Arial" pitchFamily="34" charset="0"/>
                <a:cs typeface="Arial" pitchFamily="34" charset="0"/>
              </a:rPr>
              <a:t>there is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1800" u="sng">
                <a:latin typeface="Arial" pitchFamily="34" charset="0"/>
                <a:cs typeface="Arial" pitchFamily="34" charset="0"/>
              </a:rPr>
              <a:t>no cycle containing distinct elements</a:t>
            </a:r>
            <a:r>
              <a:rPr lang="en-US" sz="1800">
                <a:latin typeface="Arial" pitchFamily="34" charset="0"/>
                <a:cs typeface="Arial" pitchFamily="34" charset="0"/>
              </a:rPr>
              <a:t>.  (Why ?)</a:t>
            </a:r>
          </a:p>
        </p:txBody>
      </p:sp>
      <p:sp>
        <p:nvSpPr>
          <p:cNvPr id="42067" name="Rectangle 83"/>
          <p:cNvSpPr>
            <a:spLocks noChangeArrowheads="1"/>
          </p:cNvSpPr>
          <p:nvPr/>
        </p:nvSpPr>
        <p:spPr bwMode="auto">
          <a:xfrm>
            <a:off x="3314896" y="408681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endParaRPr lang="en-US" sz="2000" i="1" dirty="0"/>
          </a:p>
        </p:txBody>
      </p:sp>
      <p:sp>
        <p:nvSpPr>
          <p:cNvPr id="42068" name="Rectangle 84"/>
          <p:cNvSpPr>
            <a:spLocks noChangeArrowheads="1"/>
          </p:cNvSpPr>
          <p:nvPr/>
        </p:nvSpPr>
        <p:spPr bwMode="auto">
          <a:xfrm>
            <a:off x="5057187" y="4085735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/>
              <a:t>a</a:t>
            </a:r>
            <a:r>
              <a:rPr lang="en-US" sz="2000" baseline="-25000" dirty="0"/>
              <a:t>3</a:t>
            </a:r>
            <a:endParaRPr lang="en-US" sz="2000" i="1" dirty="0"/>
          </a:p>
        </p:txBody>
      </p:sp>
      <p:sp>
        <p:nvSpPr>
          <p:cNvPr id="42069" name="Rectangle 85"/>
          <p:cNvSpPr>
            <a:spLocks noChangeArrowheads="1"/>
          </p:cNvSpPr>
          <p:nvPr/>
        </p:nvSpPr>
        <p:spPr bwMode="auto">
          <a:xfrm>
            <a:off x="4822825" y="47879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a</a:t>
            </a:r>
            <a:r>
              <a:rPr lang="en-US" sz="2000" baseline="-25000"/>
              <a:t>4</a:t>
            </a:r>
            <a:endParaRPr lang="en-US" sz="2000" i="1"/>
          </a:p>
        </p:txBody>
      </p:sp>
      <p:sp>
        <p:nvSpPr>
          <p:cNvPr id="42070" name="Rectangle 86"/>
          <p:cNvSpPr>
            <a:spLocks noChangeArrowheads="1"/>
          </p:cNvSpPr>
          <p:nvPr/>
        </p:nvSpPr>
        <p:spPr bwMode="auto">
          <a:xfrm>
            <a:off x="3630397" y="4829175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/>
              <a:t>a</a:t>
            </a:r>
            <a:r>
              <a:rPr lang="en-US" sz="2000" baseline="-25000" dirty="0"/>
              <a:t>5</a:t>
            </a:r>
            <a:endParaRPr lang="en-US" sz="2000" i="1" dirty="0"/>
          </a:p>
        </p:txBody>
      </p:sp>
      <p:sp>
        <p:nvSpPr>
          <p:cNvPr id="42071" name="Rectangle 87"/>
          <p:cNvSpPr>
            <a:spLocks noChangeArrowheads="1"/>
          </p:cNvSpPr>
          <p:nvPr/>
        </p:nvSpPr>
        <p:spPr bwMode="auto">
          <a:xfrm>
            <a:off x="4284976" y="3581302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endParaRPr lang="en-US" sz="2000" i="1" dirty="0"/>
          </a:p>
        </p:txBody>
      </p:sp>
      <p:sp>
        <p:nvSpPr>
          <p:cNvPr id="42077" name="Line 93"/>
          <p:cNvSpPr>
            <a:spLocks noChangeShapeType="1"/>
          </p:cNvSpPr>
          <p:nvPr/>
        </p:nvSpPr>
        <p:spPr bwMode="auto">
          <a:xfrm flipV="1">
            <a:off x="3742443" y="4044098"/>
            <a:ext cx="518474" cy="30165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78" name="Line 94"/>
          <p:cNvSpPr>
            <a:spLocks noChangeShapeType="1"/>
          </p:cNvSpPr>
          <p:nvPr/>
        </p:nvSpPr>
        <p:spPr bwMode="auto">
          <a:xfrm>
            <a:off x="4392891" y="4025245"/>
            <a:ext cx="531632" cy="26100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79" name="Line 95"/>
          <p:cNvSpPr>
            <a:spLocks noChangeShapeType="1"/>
          </p:cNvSpPr>
          <p:nvPr/>
        </p:nvSpPr>
        <p:spPr bwMode="auto">
          <a:xfrm flipH="1">
            <a:off x="4807670" y="4383464"/>
            <a:ext cx="188536" cy="527901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80" name="Line 96"/>
          <p:cNvSpPr>
            <a:spLocks noChangeShapeType="1"/>
          </p:cNvSpPr>
          <p:nvPr/>
        </p:nvSpPr>
        <p:spPr bwMode="auto">
          <a:xfrm flipH="1">
            <a:off x="4153192" y="5015060"/>
            <a:ext cx="579064" cy="451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81" name="Line 97"/>
          <p:cNvSpPr>
            <a:spLocks noChangeShapeType="1"/>
          </p:cNvSpPr>
          <p:nvPr/>
        </p:nvSpPr>
        <p:spPr bwMode="auto">
          <a:xfrm flipH="1" flipV="1">
            <a:off x="3742441" y="4440025"/>
            <a:ext cx="292231" cy="54675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42082" name="Group 98"/>
          <p:cNvGrpSpPr>
            <a:grpSpLocks/>
          </p:cNvGrpSpPr>
          <p:nvPr/>
        </p:nvGrpSpPr>
        <p:grpSpPr bwMode="auto">
          <a:xfrm>
            <a:off x="4162425" y="4295775"/>
            <a:ext cx="457200" cy="400050"/>
            <a:chOff x="2940" y="3396"/>
            <a:chExt cx="288" cy="252"/>
          </a:xfrm>
        </p:grpSpPr>
        <p:sp>
          <p:nvSpPr>
            <p:cNvPr id="42083" name="Line 99"/>
            <p:cNvSpPr>
              <a:spLocks noChangeShapeType="1"/>
            </p:cNvSpPr>
            <p:nvPr/>
          </p:nvSpPr>
          <p:spPr bwMode="auto">
            <a:xfrm>
              <a:off x="2988" y="3396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2084" name="Line 100"/>
            <p:cNvSpPr>
              <a:spLocks noChangeShapeType="1"/>
            </p:cNvSpPr>
            <p:nvPr/>
          </p:nvSpPr>
          <p:spPr bwMode="auto">
            <a:xfrm flipV="1">
              <a:off x="2940" y="3396"/>
              <a:ext cx="276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42085" name="Text Box 101"/>
          <p:cNvSpPr txBox="1">
            <a:spLocks noChangeArrowheads="1"/>
          </p:cNvSpPr>
          <p:nvPr/>
        </p:nvSpPr>
        <p:spPr bwMode="auto">
          <a:xfrm>
            <a:off x="1860550" y="5570538"/>
            <a:ext cx="58657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So, a partial order is a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reflexive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transitive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relation 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	with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no cycle other than self loop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086" name="Line 102"/>
          <p:cNvSpPr>
            <a:spLocks noChangeShapeType="1"/>
          </p:cNvSpPr>
          <p:nvPr/>
        </p:nvSpPr>
        <p:spPr bwMode="auto">
          <a:xfrm>
            <a:off x="3028950" y="3486150"/>
            <a:ext cx="742950" cy="5524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87" name="Text Box 103"/>
          <p:cNvSpPr txBox="1">
            <a:spLocks noChangeArrowheads="1"/>
          </p:cNvSpPr>
          <p:nvPr/>
        </p:nvSpPr>
        <p:spPr bwMode="auto">
          <a:xfrm>
            <a:off x="1270000" y="6478588"/>
            <a:ext cx="722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 Narrow" pitchFamily="34" charset="0"/>
              </a:rPr>
              <a:t>Also note that, since a partial order is reflexive, there will be self loop at every vertex.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42091" name="Rectangle 107"/>
          <p:cNvSpPr>
            <a:spLocks noChangeArrowheads="1"/>
          </p:cNvSpPr>
          <p:nvPr/>
        </p:nvSpPr>
        <p:spPr bwMode="auto">
          <a:xfrm>
            <a:off x="708025" y="639763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1600"/>
              <a:t>EFINITION</a:t>
            </a:r>
            <a:r>
              <a:rPr lang="en-US" sz="2000"/>
              <a:t>:</a:t>
            </a:r>
          </a:p>
        </p:txBody>
      </p:sp>
      <p:pic>
        <p:nvPicPr>
          <p:cNvPr id="42092" name="Picture 108" descr="pe0655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3" y="4079875"/>
            <a:ext cx="1235075" cy="2300288"/>
          </a:xfrm>
          <a:prstGeom prst="rect">
            <a:avLst/>
          </a:prstGeom>
          <a:noFill/>
        </p:spPr>
      </p:pic>
      <p:sp>
        <p:nvSpPr>
          <p:cNvPr id="42093" name="Rectangle 109"/>
          <p:cNvSpPr>
            <a:spLocks noChangeArrowheads="1"/>
          </p:cNvSpPr>
          <p:nvPr/>
        </p:nvSpPr>
        <p:spPr bwMode="auto">
          <a:xfrm>
            <a:off x="0" y="0"/>
            <a:ext cx="2540000" cy="5508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89" name="Rectangle 105"/>
          <p:cNvSpPr>
            <a:spLocks noChangeArrowheads="1"/>
          </p:cNvSpPr>
          <p:nvPr/>
        </p:nvSpPr>
        <p:spPr bwMode="auto">
          <a:xfrm>
            <a:off x="280988" y="28575"/>
            <a:ext cx="196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Partial Order</a:t>
            </a:r>
          </a:p>
        </p:txBody>
      </p:sp>
      <p:sp>
        <p:nvSpPr>
          <p:cNvPr id="31" name="Oval 30"/>
          <p:cNvSpPr/>
          <p:nvPr/>
        </p:nvSpPr>
        <p:spPr bwMode="auto">
          <a:xfrm rot="2460173">
            <a:off x="4263954" y="3928610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32" name="Oval 31"/>
          <p:cNvSpPr/>
          <p:nvPr/>
        </p:nvSpPr>
        <p:spPr bwMode="auto">
          <a:xfrm rot="2460173">
            <a:off x="4925400" y="4250693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33" name="Oval 32"/>
          <p:cNvSpPr/>
          <p:nvPr/>
        </p:nvSpPr>
        <p:spPr bwMode="auto">
          <a:xfrm rot="2460173">
            <a:off x="3633930" y="4269546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34" name="Oval 33"/>
          <p:cNvSpPr/>
          <p:nvPr/>
        </p:nvSpPr>
        <p:spPr bwMode="auto">
          <a:xfrm rot="2460173">
            <a:off x="3954439" y="4910568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35" name="Oval 34"/>
          <p:cNvSpPr/>
          <p:nvPr/>
        </p:nvSpPr>
        <p:spPr bwMode="auto">
          <a:xfrm rot="2460173">
            <a:off x="4670875" y="4910570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050"/>
          <p:cNvSpPr txBox="1">
            <a:spLocks noChangeArrowheads="1"/>
          </p:cNvSpPr>
          <p:nvPr/>
        </p:nvSpPr>
        <p:spPr bwMode="auto">
          <a:xfrm>
            <a:off x="612775" y="271463"/>
            <a:ext cx="6427788" cy="658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 </a:t>
            </a:r>
            <a:endParaRPr lang="en-US" sz="2000"/>
          </a:p>
          <a:p>
            <a:pPr>
              <a:lnSpc>
                <a:spcPct val="60000"/>
              </a:lnSpc>
            </a:pPr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b="1"/>
              <a:t>N</a:t>
            </a:r>
            <a:r>
              <a:rPr lang="en-US" sz="2000"/>
              <a:t> be the set of all natural numbers.</a:t>
            </a:r>
          </a:p>
          <a:p>
            <a:pPr lvl="1"/>
            <a:r>
              <a:rPr lang="en-US" sz="2000"/>
              <a:t>Define the relation </a:t>
            </a:r>
            <a:r>
              <a:rPr lang="en-US" sz="2000" i="1"/>
              <a:t>R</a:t>
            </a:r>
            <a:r>
              <a:rPr lang="en-US" sz="2000"/>
              <a:t> on </a:t>
            </a:r>
            <a:r>
              <a:rPr lang="en-US" sz="2000" b="1"/>
              <a:t>N</a:t>
            </a:r>
            <a:r>
              <a:rPr lang="en-US" sz="2000"/>
              <a:t> by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/>
            <a:r>
              <a:rPr lang="en-US" sz="2000"/>
              <a:t>		</a:t>
            </a:r>
            <a:r>
              <a:rPr lang="en-US" sz="2000" i="1"/>
              <a:t>a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 i="1"/>
              <a:t>b</a:t>
            </a:r>
            <a:r>
              <a:rPr lang="en-US" sz="2000"/>
              <a:t>, iff </a:t>
            </a:r>
            <a:r>
              <a:rPr lang="en-US" sz="2000" i="1"/>
              <a:t>a</a:t>
            </a:r>
            <a:r>
              <a:rPr lang="en-US" sz="2000"/>
              <a:t> divides </a:t>
            </a:r>
            <a:r>
              <a:rPr lang="en-US" sz="2000" i="1"/>
              <a:t>b</a:t>
            </a:r>
            <a:r>
              <a:rPr lang="en-US" sz="2000"/>
              <a:t> (with zero remainder),</a:t>
            </a:r>
          </a:p>
          <a:p>
            <a:pPr lvl="1">
              <a:lnSpc>
                <a:spcPct val="70000"/>
              </a:lnSpc>
            </a:pPr>
            <a:endParaRPr lang="en-US" sz="2000"/>
          </a:p>
          <a:p>
            <a:pPr lvl="2"/>
            <a:r>
              <a:rPr lang="en-US" sz="2000"/>
              <a:t>for any 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b="1">
                <a:sym typeface="Symbol" pitchFamily="18" charset="2"/>
              </a:rPr>
              <a:t>N</a:t>
            </a:r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reflexive?</a:t>
            </a:r>
          </a:p>
          <a:p>
            <a:pPr lvl="2">
              <a:lnSpc>
                <a:spcPct val="130000"/>
              </a:lnSpc>
            </a:pPr>
            <a:r>
              <a:rPr lang="en-US" sz="2000"/>
              <a:t>Yes.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symmetric?</a:t>
            </a:r>
          </a:p>
          <a:p>
            <a:pPr lvl="2">
              <a:lnSpc>
                <a:spcPct val="130000"/>
              </a:lnSpc>
            </a:pPr>
            <a:r>
              <a:rPr lang="en-US" sz="2000"/>
              <a:t>No.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antisymmetric?</a:t>
            </a:r>
          </a:p>
          <a:p>
            <a:pPr lvl="2">
              <a:lnSpc>
                <a:spcPct val="130000"/>
              </a:lnSpc>
            </a:pPr>
            <a:r>
              <a:rPr lang="en-US" sz="2000"/>
              <a:t>Yes.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/>
              <a:t> transitive?</a:t>
            </a:r>
          </a:p>
          <a:p>
            <a:pPr lvl="2">
              <a:lnSpc>
                <a:spcPct val="130000"/>
              </a:lnSpc>
            </a:pPr>
            <a:r>
              <a:rPr lang="en-US" sz="2000"/>
              <a:t>Yes.</a:t>
            </a:r>
          </a:p>
        </p:txBody>
      </p:sp>
      <p:sp>
        <p:nvSpPr>
          <p:cNvPr id="79875" name="Text Box 2051"/>
          <p:cNvSpPr txBox="1">
            <a:spLocks noChangeArrowheads="1"/>
          </p:cNvSpPr>
          <p:nvPr/>
        </p:nvSpPr>
        <p:spPr bwMode="auto">
          <a:xfrm>
            <a:off x="4594225" y="4897438"/>
            <a:ext cx="420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66"/>
                </a:solidFill>
                <a:latin typeface="Arial" pitchFamily="34" charset="0"/>
                <a:cs typeface="Arial" pitchFamily="34" charset="0"/>
              </a:rPr>
              <a:t>This relation is a partial order.</a:t>
            </a:r>
            <a:endParaRPr lang="en-US">
              <a:solidFill>
                <a:srgbClr val="339966"/>
              </a:solidFill>
            </a:endParaRPr>
          </a:p>
        </p:txBody>
      </p:sp>
      <p:sp>
        <p:nvSpPr>
          <p:cNvPr id="79876" name="Line 2052"/>
          <p:cNvSpPr>
            <a:spLocks noChangeShapeType="1"/>
          </p:cNvSpPr>
          <p:nvPr/>
        </p:nvSpPr>
        <p:spPr bwMode="auto">
          <a:xfrm>
            <a:off x="2419350" y="3676650"/>
            <a:ext cx="2095500" cy="11811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9877" name="Line 2053"/>
          <p:cNvSpPr>
            <a:spLocks noChangeShapeType="1"/>
          </p:cNvSpPr>
          <p:nvPr/>
        </p:nvSpPr>
        <p:spPr bwMode="auto">
          <a:xfrm flipV="1">
            <a:off x="2895600" y="5162550"/>
            <a:ext cx="1524000" cy="47625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9878" name="Line 2054"/>
          <p:cNvSpPr>
            <a:spLocks noChangeShapeType="1"/>
          </p:cNvSpPr>
          <p:nvPr/>
        </p:nvSpPr>
        <p:spPr bwMode="auto">
          <a:xfrm flipV="1">
            <a:off x="2781300" y="5410200"/>
            <a:ext cx="1733550" cy="9906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9879" name="AutoShape 2055"/>
          <p:cNvSpPr>
            <a:spLocks/>
          </p:cNvSpPr>
          <p:nvPr/>
        </p:nvSpPr>
        <p:spPr bwMode="auto">
          <a:xfrm>
            <a:off x="927100" y="685800"/>
            <a:ext cx="647700" cy="1981200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51" name="Rectangle 1071"/>
          <p:cNvSpPr>
            <a:spLocks noChangeArrowheads="1"/>
          </p:cNvSpPr>
          <p:nvPr/>
        </p:nvSpPr>
        <p:spPr bwMode="auto">
          <a:xfrm>
            <a:off x="4267200" y="14288"/>
            <a:ext cx="4848225" cy="3921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9506" name="Rectangle 1026"/>
          <p:cNvSpPr>
            <a:spLocks noChangeArrowheads="1"/>
          </p:cNvSpPr>
          <p:nvPr/>
        </p:nvSpPr>
        <p:spPr bwMode="auto">
          <a:xfrm>
            <a:off x="4403725" y="0"/>
            <a:ext cx="461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a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 i="1"/>
              <a:t>b</a:t>
            </a:r>
            <a:r>
              <a:rPr lang="en-US" sz="2000"/>
              <a:t>, iff </a:t>
            </a:r>
            <a:r>
              <a:rPr lang="en-US" sz="2000" i="1"/>
              <a:t>a</a:t>
            </a:r>
            <a:r>
              <a:rPr lang="en-US" sz="2000"/>
              <a:t> divides </a:t>
            </a:r>
            <a:r>
              <a:rPr lang="en-US" sz="2000" i="1"/>
              <a:t>b</a:t>
            </a:r>
            <a:r>
              <a:rPr lang="en-US" sz="2000"/>
              <a:t> (with zero remainder).</a:t>
            </a:r>
          </a:p>
        </p:txBody>
      </p:sp>
      <p:sp>
        <p:nvSpPr>
          <p:cNvPr id="149507" name="Text Box 1027"/>
          <p:cNvSpPr txBox="1">
            <a:spLocks noChangeArrowheads="1"/>
          </p:cNvSpPr>
          <p:nvPr/>
        </p:nvSpPr>
        <p:spPr bwMode="auto">
          <a:xfrm>
            <a:off x="2543175" y="640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</a:t>
            </a:r>
            <a:endParaRPr lang="th-TH"/>
          </a:p>
        </p:txBody>
      </p:sp>
      <p:sp>
        <p:nvSpPr>
          <p:cNvPr id="149508" name="Text Box 1028"/>
          <p:cNvSpPr txBox="1">
            <a:spLocks noChangeArrowheads="1"/>
          </p:cNvSpPr>
          <p:nvPr/>
        </p:nvSpPr>
        <p:spPr bwMode="auto">
          <a:xfrm>
            <a:off x="577850" y="52625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  <a:endParaRPr lang="th-TH"/>
          </a:p>
        </p:txBody>
      </p:sp>
      <p:sp>
        <p:nvSpPr>
          <p:cNvPr id="149509" name="Text Box 1029"/>
          <p:cNvSpPr txBox="1">
            <a:spLocks noChangeArrowheads="1"/>
          </p:cNvSpPr>
          <p:nvPr/>
        </p:nvSpPr>
        <p:spPr bwMode="auto">
          <a:xfrm>
            <a:off x="576263" y="4073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  <a:endParaRPr lang="th-TH"/>
          </a:p>
        </p:txBody>
      </p:sp>
      <p:sp>
        <p:nvSpPr>
          <p:cNvPr id="149510" name="Text Box 1030"/>
          <p:cNvSpPr txBox="1">
            <a:spLocks noChangeArrowheads="1"/>
          </p:cNvSpPr>
          <p:nvPr/>
        </p:nvSpPr>
        <p:spPr bwMode="auto">
          <a:xfrm>
            <a:off x="606425" y="294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  <a:endParaRPr lang="th-TH"/>
          </a:p>
        </p:txBody>
      </p:sp>
      <p:sp>
        <p:nvSpPr>
          <p:cNvPr id="149511" name="Text Box 1031"/>
          <p:cNvSpPr txBox="1">
            <a:spLocks noChangeArrowheads="1"/>
          </p:cNvSpPr>
          <p:nvPr/>
        </p:nvSpPr>
        <p:spPr bwMode="auto">
          <a:xfrm>
            <a:off x="549275" y="17351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16</a:t>
            </a:r>
            <a:endParaRPr lang="th-TH"/>
          </a:p>
        </p:txBody>
      </p:sp>
      <p:sp>
        <p:nvSpPr>
          <p:cNvPr id="149512" name="Text Box 1032"/>
          <p:cNvSpPr txBox="1">
            <a:spLocks noChangeArrowheads="1"/>
          </p:cNvSpPr>
          <p:nvPr/>
        </p:nvSpPr>
        <p:spPr bwMode="auto">
          <a:xfrm>
            <a:off x="592138" y="5905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32</a:t>
            </a:r>
            <a:endParaRPr lang="th-TH"/>
          </a:p>
        </p:txBody>
      </p:sp>
      <p:sp>
        <p:nvSpPr>
          <p:cNvPr id="149513" name="Text Box 1033"/>
          <p:cNvSpPr txBox="1">
            <a:spLocks noChangeArrowheads="1"/>
          </p:cNvSpPr>
          <p:nvPr/>
        </p:nvSpPr>
        <p:spPr bwMode="auto">
          <a:xfrm>
            <a:off x="1876425" y="5292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  <a:endParaRPr lang="th-TH"/>
          </a:p>
        </p:txBody>
      </p:sp>
      <p:sp>
        <p:nvSpPr>
          <p:cNvPr id="149514" name="Text Box 1034"/>
          <p:cNvSpPr txBox="1">
            <a:spLocks noChangeArrowheads="1"/>
          </p:cNvSpPr>
          <p:nvPr/>
        </p:nvSpPr>
        <p:spPr bwMode="auto">
          <a:xfrm>
            <a:off x="1908175" y="4100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  <a:endParaRPr lang="th-TH"/>
          </a:p>
        </p:txBody>
      </p:sp>
      <p:sp>
        <p:nvSpPr>
          <p:cNvPr id="149515" name="Text Box 1035"/>
          <p:cNvSpPr txBox="1">
            <a:spLocks noChangeArrowheads="1"/>
          </p:cNvSpPr>
          <p:nvPr/>
        </p:nvSpPr>
        <p:spPr bwMode="auto">
          <a:xfrm>
            <a:off x="1862138" y="29559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</a:t>
            </a:r>
            <a:endParaRPr lang="th-TH"/>
          </a:p>
        </p:txBody>
      </p:sp>
      <p:sp>
        <p:nvSpPr>
          <p:cNvPr id="149516" name="Text Box 1036"/>
          <p:cNvSpPr txBox="1">
            <a:spLocks noChangeArrowheads="1"/>
          </p:cNvSpPr>
          <p:nvPr/>
        </p:nvSpPr>
        <p:spPr bwMode="auto">
          <a:xfrm>
            <a:off x="1876425" y="17494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24</a:t>
            </a:r>
            <a:endParaRPr lang="th-TH"/>
          </a:p>
        </p:txBody>
      </p:sp>
      <p:sp>
        <p:nvSpPr>
          <p:cNvPr id="149517" name="Text Box 1037"/>
          <p:cNvSpPr txBox="1">
            <a:spLocks noChangeArrowheads="1"/>
          </p:cNvSpPr>
          <p:nvPr/>
        </p:nvSpPr>
        <p:spPr bwMode="auto">
          <a:xfrm>
            <a:off x="1890713" y="6191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48</a:t>
            </a:r>
            <a:endParaRPr lang="th-TH"/>
          </a:p>
        </p:txBody>
      </p:sp>
      <p:sp>
        <p:nvSpPr>
          <p:cNvPr id="149518" name="Text Box 1038"/>
          <p:cNvSpPr txBox="1">
            <a:spLocks noChangeArrowheads="1"/>
          </p:cNvSpPr>
          <p:nvPr/>
        </p:nvSpPr>
        <p:spPr bwMode="auto">
          <a:xfrm>
            <a:off x="3155950" y="5291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  <a:endParaRPr lang="th-TH"/>
          </a:p>
        </p:txBody>
      </p:sp>
      <p:sp>
        <p:nvSpPr>
          <p:cNvPr id="149519" name="Text Box 1039"/>
          <p:cNvSpPr txBox="1">
            <a:spLocks noChangeArrowheads="1"/>
          </p:cNvSpPr>
          <p:nvPr/>
        </p:nvSpPr>
        <p:spPr bwMode="auto">
          <a:xfrm>
            <a:off x="3055938" y="410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  <a:endParaRPr lang="th-TH"/>
          </a:p>
        </p:txBody>
      </p:sp>
      <p:sp>
        <p:nvSpPr>
          <p:cNvPr id="149520" name="Text Box 1040"/>
          <p:cNvSpPr txBox="1">
            <a:spLocks noChangeArrowheads="1"/>
          </p:cNvSpPr>
          <p:nvPr/>
        </p:nvSpPr>
        <p:spPr bwMode="auto">
          <a:xfrm>
            <a:off x="3082925" y="29400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  <a:endParaRPr lang="th-TH"/>
          </a:p>
        </p:txBody>
      </p:sp>
      <p:sp>
        <p:nvSpPr>
          <p:cNvPr id="149521" name="Text Box 1041"/>
          <p:cNvSpPr txBox="1">
            <a:spLocks noChangeArrowheads="1"/>
          </p:cNvSpPr>
          <p:nvPr/>
        </p:nvSpPr>
        <p:spPr bwMode="auto">
          <a:xfrm>
            <a:off x="3082925" y="17653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  <a:endParaRPr lang="th-TH"/>
          </a:p>
        </p:txBody>
      </p:sp>
      <p:sp>
        <p:nvSpPr>
          <p:cNvPr id="149524" name="Text Box 1044"/>
          <p:cNvSpPr txBox="1">
            <a:spLocks noChangeArrowheads="1"/>
          </p:cNvSpPr>
          <p:nvPr/>
        </p:nvSpPr>
        <p:spPr bwMode="auto">
          <a:xfrm rot="5400000">
            <a:off x="2898775" y="100171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   …</a:t>
            </a:r>
            <a:endParaRPr lang="th-TH" b="1"/>
          </a:p>
        </p:txBody>
      </p:sp>
      <p:sp>
        <p:nvSpPr>
          <p:cNvPr id="149525" name="Text Box 1045"/>
          <p:cNvSpPr txBox="1">
            <a:spLocks noChangeArrowheads="1"/>
          </p:cNvSpPr>
          <p:nvPr/>
        </p:nvSpPr>
        <p:spPr bwMode="auto">
          <a:xfrm rot="5400000">
            <a:off x="4138613" y="121126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   …</a:t>
            </a:r>
            <a:endParaRPr lang="th-TH" b="1"/>
          </a:p>
        </p:txBody>
      </p:sp>
      <p:sp>
        <p:nvSpPr>
          <p:cNvPr id="149526" name="Text Box 1046"/>
          <p:cNvSpPr txBox="1">
            <a:spLocks noChangeArrowheads="1"/>
          </p:cNvSpPr>
          <p:nvPr/>
        </p:nvSpPr>
        <p:spPr bwMode="auto">
          <a:xfrm>
            <a:off x="4389438" y="5291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  <a:endParaRPr lang="th-TH"/>
          </a:p>
        </p:txBody>
      </p:sp>
      <p:sp>
        <p:nvSpPr>
          <p:cNvPr id="149527" name="Text Box 1047"/>
          <p:cNvSpPr txBox="1">
            <a:spLocks noChangeArrowheads="1"/>
          </p:cNvSpPr>
          <p:nvPr/>
        </p:nvSpPr>
        <p:spPr bwMode="auto">
          <a:xfrm>
            <a:off x="5618163" y="52768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  <a:endParaRPr lang="th-TH"/>
          </a:p>
        </p:txBody>
      </p:sp>
      <p:sp>
        <p:nvSpPr>
          <p:cNvPr id="149528" name="Text Box 1048"/>
          <p:cNvSpPr txBox="1">
            <a:spLocks noChangeArrowheads="1"/>
          </p:cNvSpPr>
          <p:nvPr/>
        </p:nvSpPr>
        <p:spPr bwMode="auto">
          <a:xfrm>
            <a:off x="6735763" y="5248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  <a:endParaRPr lang="th-TH"/>
          </a:p>
        </p:txBody>
      </p:sp>
      <p:sp>
        <p:nvSpPr>
          <p:cNvPr id="149529" name="Text Box 1049"/>
          <p:cNvSpPr txBox="1">
            <a:spLocks noChangeArrowheads="1"/>
          </p:cNvSpPr>
          <p:nvPr/>
        </p:nvSpPr>
        <p:spPr bwMode="auto">
          <a:xfrm>
            <a:off x="4300538" y="41465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14</a:t>
            </a:r>
            <a:endParaRPr lang="th-TH"/>
          </a:p>
        </p:txBody>
      </p:sp>
      <p:sp>
        <p:nvSpPr>
          <p:cNvPr id="149530" name="Text Box 1050"/>
          <p:cNvSpPr txBox="1">
            <a:spLocks noChangeArrowheads="1"/>
          </p:cNvSpPr>
          <p:nvPr/>
        </p:nvSpPr>
        <p:spPr bwMode="auto">
          <a:xfrm>
            <a:off x="4360863" y="29273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28</a:t>
            </a:r>
            <a:endParaRPr lang="th-TH"/>
          </a:p>
        </p:txBody>
      </p:sp>
      <p:sp>
        <p:nvSpPr>
          <p:cNvPr id="149531" name="Text Box 1051"/>
          <p:cNvSpPr txBox="1">
            <a:spLocks noChangeArrowheads="1"/>
          </p:cNvSpPr>
          <p:nvPr/>
        </p:nvSpPr>
        <p:spPr bwMode="auto">
          <a:xfrm>
            <a:off x="5548313" y="4144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  <a:endParaRPr lang="th-TH"/>
          </a:p>
        </p:txBody>
      </p:sp>
      <p:sp>
        <p:nvSpPr>
          <p:cNvPr id="149532" name="Line 1052"/>
          <p:cNvSpPr>
            <a:spLocks noChangeShapeType="1"/>
          </p:cNvSpPr>
          <p:nvPr/>
        </p:nvSpPr>
        <p:spPr bwMode="auto">
          <a:xfrm flipH="1" flipV="1">
            <a:off x="893763" y="5661025"/>
            <a:ext cx="1654175" cy="855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33" name="Line 1053"/>
          <p:cNvSpPr>
            <a:spLocks noChangeShapeType="1"/>
          </p:cNvSpPr>
          <p:nvPr/>
        </p:nvSpPr>
        <p:spPr bwMode="auto">
          <a:xfrm flipV="1">
            <a:off x="749300" y="4500563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34" name="Line 1054"/>
          <p:cNvSpPr>
            <a:spLocks noChangeShapeType="1"/>
          </p:cNvSpPr>
          <p:nvPr/>
        </p:nvSpPr>
        <p:spPr bwMode="auto">
          <a:xfrm flipV="1">
            <a:off x="777875" y="3338513"/>
            <a:ext cx="0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35" name="Line 1055"/>
          <p:cNvSpPr>
            <a:spLocks noChangeShapeType="1"/>
          </p:cNvSpPr>
          <p:nvPr/>
        </p:nvSpPr>
        <p:spPr bwMode="auto">
          <a:xfrm flipV="1">
            <a:off x="792163" y="2162175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36" name="Line 1056"/>
          <p:cNvSpPr>
            <a:spLocks noChangeShapeType="1"/>
          </p:cNvSpPr>
          <p:nvPr/>
        </p:nvSpPr>
        <p:spPr bwMode="auto">
          <a:xfrm flipV="1">
            <a:off x="798513" y="979488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37" name="Line 1057"/>
          <p:cNvSpPr>
            <a:spLocks noChangeShapeType="1"/>
          </p:cNvSpPr>
          <p:nvPr/>
        </p:nvSpPr>
        <p:spPr bwMode="auto">
          <a:xfrm flipV="1">
            <a:off x="2073275" y="4510088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38" name="Line 1058"/>
          <p:cNvSpPr>
            <a:spLocks noChangeShapeType="1"/>
          </p:cNvSpPr>
          <p:nvPr/>
        </p:nvSpPr>
        <p:spPr bwMode="auto">
          <a:xfrm flipV="1">
            <a:off x="2101850" y="3348038"/>
            <a:ext cx="0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39" name="Line 1059"/>
          <p:cNvSpPr>
            <a:spLocks noChangeShapeType="1"/>
          </p:cNvSpPr>
          <p:nvPr/>
        </p:nvSpPr>
        <p:spPr bwMode="auto">
          <a:xfrm flipV="1">
            <a:off x="2116138" y="217170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40" name="Line 1060"/>
          <p:cNvSpPr>
            <a:spLocks noChangeShapeType="1"/>
          </p:cNvSpPr>
          <p:nvPr/>
        </p:nvSpPr>
        <p:spPr bwMode="auto">
          <a:xfrm flipV="1">
            <a:off x="2122488" y="989013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41" name="Line 1061"/>
          <p:cNvSpPr>
            <a:spLocks noChangeShapeType="1"/>
          </p:cNvSpPr>
          <p:nvPr/>
        </p:nvSpPr>
        <p:spPr bwMode="auto">
          <a:xfrm flipV="1">
            <a:off x="3311525" y="4519613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42" name="Line 1062"/>
          <p:cNvSpPr>
            <a:spLocks noChangeShapeType="1"/>
          </p:cNvSpPr>
          <p:nvPr/>
        </p:nvSpPr>
        <p:spPr bwMode="auto">
          <a:xfrm flipV="1">
            <a:off x="3340100" y="3357563"/>
            <a:ext cx="0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43" name="Line 1063"/>
          <p:cNvSpPr>
            <a:spLocks noChangeShapeType="1"/>
          </p:cNvSpPr>
          <p:nvPr/>
        </p:nvSpPr>
        <p:spPr bwMode="auto">
          <a:xfrm flipV="1">
            <a:off x="3354388" y="2181225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45" name="Line 1065"/>
          <p:cNvSpPr>
            <a:spLocks noChangeShapeType="1"/>
          </p:cNvSpPr>
          <p:nvPr/>
        </p:nvSpPr>
        <p:spPr bwMode="auto">
          <a:xfrm flipV="1">
            <a:off x="4564063" y="4543425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46" name="Line 1066"/>
          <p:cNvSpPr>
            <a:spLocks noChangeShapeType="1"/>
          </p:cNvSpPr>
          <p:nvPr/>
        </p:nvSpPr>
        <p:spPr bwMode="auto">
          <a:xfrm flipV="1">
            <a:off x="4578350" y="3381375"/>
            <a:ext cx="0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47" name="Line 1067"/>
          <p:cNvSpPr>
            <a:spLocks noChangeShapeType="1"/>
          </p:cNvSpPr>
          <p:nvPr/>
        </p:nvSpPr>
        <p:spPr bwMode="auto">
          <a:xfrm flipV="1">
            <a:off x="4592638" y="2176463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49" name="Text Box 1069"/>
          <p:cNvSpPr txBox="1">
            <a:spLocks noChangeArrowheads="1"/>
          </p:cNvSpPr>
          <p:nvPr/>
        </p:nvSpPr>
        <p:spPr bwMode="auto">
          <a:xfrm rot="5400000">
            <a:off x="1946275" y="539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</a:t>
            </a:r>
            <a:endParaRPr lang="th-TH" b="1"/>
          </a:p>
        </p:txBody>
      </p:sp>
      <p:sp>
        <p:nvSpPr>
          <p:cNvPr id="149550" name="Text Box 1070"/>
          <p:cNvSpPr txBox="1">
            <a:spLocks noChangeArrowheads="1"/>
          </p:cNvSpPr>
          <p:nvPr/>
        </p:nvSpPr>
        <p:spPr bwMode="auto">
          <a:xfrm rot="5400000">
            <a:off x="649288" y="539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</a:t>
            </a:r>
            <a:endParaRPr lang="th-TH" b="1"/>
          </a:p>
        </p:txBody>
      </p:sp>
      <p:sp>
        <p:nvSpPr>
          <p:cNvPr id="149552" name="Line 1072"/>
          <p:cNvSpPr>
            <a:spLocks noChangeShapeType="1"/>
          </p:cNvSpPr>
          <p:nvPr/>
        </p:nvSpPr>
        <p:spPr bwMode="auto">
          <a:xfrm flipV="1">
            <a:off x="5776913" y="4537075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53" name="Line 1073"/>
          <p:cNvSpPr>
            <a:spLocks noChangeShapeType="1"/>
          </p:cNvSpPr>
          <p:nvPr/>
        </p:nvSpPr>
        <p:spPr bwMode="auto">
          <a:xfrm flipV="1">
            <a:off x="5791200" y="3375025"/>
            <a:ext cx="0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54" name="Line 1074"/>
          <p:cNvSpPr>
            <a:spLocks noChangeShapeType="1"/>
          </p:cNvSpPr>
          <p:nvPr/>
        </p:nvSpPr>
        <p:spPr bwMode="auto">
          <a:xfrm flipV="1">
            <a:off x="5805488" y="2170113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55" name="Text Box 1075"/>
          <p:cNvSpPr txBox="1">
            <a:spLocks noChangeArrowheads="1"/>
          </p:cNvSpPr>
          <p:nvPr/>
        </p:nvSpPr>
        <p:spPr bwMode="auto">
          <a:xfrm>
            <a:off x="5567363" y="29130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36</a:t>
            </a:r>
            <a:endParaRPr lang="th-TH"/>
          </a:p>
        </p:txBody>
      </p:sp>
      <p:sp>
        <p:nvSpPr>
          <p:cNvPr id="149556" name="Text Box 1076"/>
          <p:cNvSpPr txBox="1">
            <a:spLocks noChangeArrowheads="1"/>
          </p:cNvSpPr>
          <p:nvPr/>
        </p:nvSpPr>
        <p:spPr bwMode="auto">
          <a:xfrm rot="5400000">
            <a:off x="5348288" y="12017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   …</a:t>
            </a:r>
            <a:endParaRPr lang="th-TH" b="1"/>
          </a:p>
        </p:txBody>
      </p:sp>
      <p:sp>
        <p:nvSpPr>
          <p:cNvPr id="149557" name="Text Box 1077"/>
          <p:cNvSpPr txBox="1">
            <a:spLocks noChangeArrowheads="1"/>
          </p:cNvSpPr>
          <p:nvPr/>
        </p:nvSpPr>
        <p:spPr bwMode="auto">
          <a:xfrm>
            <a:off x="7874000" y="52054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13</a:t>
            </a:r>
            <a:endParaRPr lang="th-TH"/>
          </a:p>
        </p:txBody>
      </p:sp>
      <p:sp>
        <p:nvSpPr>
          <p:cNvPr id="149559" name="Line 1079"/>
          <p:cNvSpPr>
            <a:spLocks noChangeShapeType="1"/>
          </p:cNvSpPr>
          <p:nvPr/>
        </p:nvSpPr>
        <p:spPr bwMode="auto">
          <a:xfrm flipV="1">
            <a:off x="6972300" y="4503738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60" name="Line 1080"/>
          <p:cNvSpPr>
            <a:spLocks noChangeShapeType="1"/>
          </p:cNvSpPr>
          <p:nvPr/>
        </p:nvSpPr>
        <p:spPr bwMode="auto">
          <a:xfrm flipV="1">
            <a:off x="8112125" y="4468813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61" name="Text Box 1081"/>
          <p:cNvSpPr txBox="1">
            <a:spLocks noChangeArrowheads="1"/>
          </p:cNvSpPr>
          <p:nvPr/>
        </p:nvSpPr>
        <p:spPr bwMode="auto">
          <a:xfrm rot="5400000">
            <a:off x="6516688" y="33861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   …</a:t>
            </a:r>
            <a:endParaRPr lang="th-TH" b="1"/>
          </a:p>
        </p:txBody>
      </p:sp>
      <p:sp>
        <p:nvSpPr>
          <p:cNvPr id="149562" name="Text Box 1082"/>
          <p:cNvSpPr txBox="1">
            <a:spLocks noChangeArrowheads="1"/>
          </p:cNvSpPr>
          <p:nvPr/>
        </p:nvSpPr>
        <p:spPr bwMode="auto">
          <a:xfrm rot="5400000">
            <a:off x="6532563" y="177641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   …</a:t>
            </a:r>
            <a:endParaRPr lang="th-TH" b="1"/>
          </a:p>
        </p:txBody>
      </p:sp>
      <p:sp>
        <p:nvSpPr>
          <p:cNvPr id="149563" name="Text Box 1083"/>
          <p:cNvSpPr txBox="1">
            <a:spLocks noChangeArrowheads="1"/>
          </p:cNvSpPr>
          <p:nvPr/>
        </p:nvSpPr>
        <p:spPr bwMode="auto">
          <a:xfrm rot="5400000">
            <a:off x="7669213" y="338296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   …</a:t>
            </a:r>
            <a:endParaRPr lang="th-TH" b="1"/>
          </a:p>
        </p:txBody>
      </p:sp>
      <p:sp>
        <p:nvSpPr>
          <p:cNvPr id="149564" name="Text Box 1084"/>
          <p:cNvSpPr txBox="1">
            <a:spLocks noChangeArrowheads="1"/>
          </p:cNvSpPr>
          <p:nvPr/>
        </p:nvSpPr>
        <p:spPr bwMode="auto">
          <a:xfrm rot="5400000">
            <a:off x="7685088" y="17732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   …</a:t>
            </a:r>
            <a:endParaRPr lang="th-TH" b="1"/>
          </a:p>
        </p:txBody>
      </p:sp>
      <p:sp>
        <p:nvSpPr>
          <p:cNvPr id="149565" name="Line 1085"/>
          <p:cNvSpPr>
            <a:spLocks noChangeShapeType="1"/>
          </p:cNvSpPr>
          <p:nvPr/>
        </p:nvSpPr>
        <p:spPr bwMode="auto">
          <a:xfrm flipH="1" flipV="1">
            <a:off x="2109788" y="5699125"/>
            <a:ext cx="538162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66" name="Line 1086"/>
          <p:cNvSpPr>
            <a:spLocks noChangeShapeType="1"/>
          </p:cNvSpPr>
          <p:nvPr/>
        </p:nvSpPr>
        <p:spPr bwMode="auto">
          <a:xfrm flipV="1">
            <a:off x="2730500" y="5689600"/>
            <a:ext cx="5207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67" name="Line 1087"/>
          <p:cNvSpPr>
            <a:spLocks noChangeShapeType="1"/>
          </p:cNvSpPr>
          <p:nvPr/>
        </p:nvSpPr>
        <p:spPr bwMode="auto">
          <a:xfrm flipV="1">
            <a:off x="2784475" y="5602288"/>
            <a:ext cx="1628775" cy="881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68" name="Line 1088"/>
          <p:cNvSpPr>
            <a:spLocks noChangeShapeType="1"/>
          </p:cNvSpPr>
          <p:nvPr/>
        </p:nvSpPr>
        <p:spPr bwMode="auto">
          <a:xfrm flipV="1">
            <a:off x="2808288" y="5588000"/>
            <a:ext cx="2803525" cy="94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69" name="Line 1089"/>
          <p:cNvSpPr>
            <a:spLocks noChangeShapeType="1"/>
          </p:cNvSpPr>
          <p:nvPr/>
        </p:nvSpPr>
        <p:spPr bwMode="auto">
          <a:xfrm flipV="1">
            <a:off x="2840038" y="5545138"/>
            <a:ext cx="3943350" cy="103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70" name="Line 1090"/>
          <p:cNvSpPr>
            <a:spLocks noChangeShapeType="1"/>
          </p:cNvSpPr>
          <p:nvPr/>
        </p:nvSpPr>
        <p:spPr bwMode="auto">
          <a:xfrm flipV="1">
            <a:off x="2836863" y="5530850"/>
            <a:ext cx="5091112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71" name="Line 1091"/>
          <p:cNvSpPr>
            <a:spLocks noChangeShapeType="1"/>
          </p:cNvSpPr>
          <p:nvPr/>
        </p:nvSpPr>
        <p:spPr bwMode="auto">
          <a:xfrm flipV="1">
            <a:off x="842963" y="4411663"/>
            <a:ext cx="1101725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72" name="Line 1092"/>
          <p:cNvSpPr>
            <a:spLocks noChangeShapeType="1"/>
          </p:cNvSpPr>
          <p:nvPr/>
        </p:nvSpPr>
        <p:spPr bwMode="auto">
          <a:xfrm flipV="1">
            <a:off x="852488" y="4398963"/>
            <a:ext cx="2271712" cy="1058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73" name="Line 1093"/>
          <p:cNvSpPr>
            <a:spLocks noChangeShapeType="1"/>
          </p:cNvSpPr>
          <p:nvPr/>
        </p:nvSpPr>
        <p:spPr bwMode="auto">
          <a:xfrm flipV="1">
            <a:off x="860612" y="4432296"/>
            <a:ext cx="3525651" cy="1054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74" name="Line 1094"/>
          <p:cNvSpPr>
            <a:spLocks noChangeShapeType="1"/>
          </p:cNvSpPr>
          <p:nvPr/>
        </p:nvSpPr>
        <p:spPr bwMode="auto">
          <a:xfrm flipV="1">
            <a:off x="842963" y="3309938"/>
            <a:ext cx="11303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75" name="Line 1095"/>
          <p:cNvSpPr>
            <a:spLocks noChangeShapeType="1"/>
          </p:cNvSpPr>
          <p:nvPr/>
        </p:nvSpPr>
        <p:spPr bwMode="auto">
          <a:xfrm flipV="1">
            <a:off x="855663" y="3265488"/>
            <a:ext cx="22653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76" name="Line 1096"/>
          <p:cNvSpPr>
            <a:spLocks noChangeShapeType="1"/>
          </p:cNvSpPr>
          <p:nvPr/>
        </p:nvSpPr>
        <p:spPr bwMode="auto">
          <a:xfrm flipV="1">
            <a:off x="900113" y="3294063"/>
            <a:ext cx="3511550" cy="1103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77" name="Line 1097"/>
          <p:cNvSpPr>
            <a:spLocks noChangeShapeType="1"/>
          </p:cNvSpPr>
          <p:nvPr/>
        </p:nvSpPr>
        <p:spPr bwMode="auto">
          <a:xfrm flipV="1">
            <a:off x="942975" y="2085975"/>
            <a:ext cx="1006475" cy="1020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78" name="Line 1098"/>
          <p:cNvSpPr>
            <a:spLocks noChangeShapeType="1"/>
          </p:cNvSpPr>
          <p:nvPr/>
        </p:nvSpPr>
        <p:spPr bwMode="auto">
          <a:xfrm flipV="1">
            <a:off x="928688" y="2133600"/>
            <a:ext cx="2192337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79" name="Line 1099"/>
          <p:cNvSpPr>
            <a:spLocks noChangeShapeType="1"/>
          </p:cNvSpPr>
          <p:nvPr/>
        </p:nvSpPr>
        <p:spPr bwMode="auto">
          <a:xfrm flipV="1">
            <a:off x="809625" y="3338513"/>
            <a:ext cx="1227138" cy="205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80" name="Line 1100"/>
          <p:cNvSpPr>
            <a:spLocks noChangeShapeType="1"/>
          </p:cNvSpPr>
          <p:nvPr/>
        </p:nvSpPr>
        <p:spPr bwMode="auto">
          <a:xfrm flipV="1">
            <a:off x="779463" y="2147888"/>
            <a:ext cx="1292225" cy="3208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81" name="Line 1101"/>
          <p:cNvSpPr>
            <a:spLocks noChangeShapeType="1"/>
          </p:cNvSpPr>
          <p:nvPr/>
        </p:nvSpPr>
        <p:spPr bwMode="auto">
          <a:xfrm flipV="1">
            <a:off x="841375" y="2125663"/>
            <a:ext cx="1166813" cy="2039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82" name="Line 1102"/>
          <p:cNvSpPr>
            <a:spLocks noChangeShapeType="1"/>
          </p:cNvSpPr>
          <p:nvPr/>
        </p:nvSpPr>
        <p:spPr bwMode="auto">
          <a:xfrm flipV="1">
            <a:off x="869950" y="1001713"/>
            <a:ext cx="1103313" cy="2033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83" name="Line 1103"/>
          <p:cNvSpPr>
            <a:spLocks noChangeShapeType="1"/>
          </p:cNvSpPr>
          <p:nvPr/>
        </p:nvSpPr>
        <p:spPr bwMode="auto">
          <a:xfrm flipV="1">
            <a:off x="2220913" y="3222625"/>
            <a:ext cx="340995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85" name="Line 1105"/>
          <p:cNvSpPr>
            <a:spLocks noChangeShapeType="1"/>
          </p:cNvSpPr>
          <p:nvPr/>
        </p:nvSpPr>
        <p:spPr bwMode="auto">
          <a:xfrm flipV="1">
            <a:off x="886265" y="4403725"/>
            <a:ext cx="4719198" cy="11248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49586" name="Text Box 1106"/>
          <p:cNvSpPr txBox="1">
            <a:spLocks noChangeArrowheads="1"/>
          </p:cNvSpPr>
          <p:nvPr/>
        </p:nvSpPr>
        <p:spPr bwMode="auto">
          <a:xfrm>
            <a:off x="6161088" y="6319838"/>
            <a:ext cx="29448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Note: Self loops and transitive links</a:t>
            </a:r>
          </a:p>
          <a:p>
            <a:r>
              <a:rPr lang="en-US" sz="1400">
                <a:latin typeface="Arial" pitchFamily="34" charset="0"/>
                <a:cs typeface="Arial" pitchFamily="34" charset="0"/>
              </a:rPr>
              <a:t>        </a:t>
            </a:r>
            <a:r>
              <a:rPr lang="en-US" sz="600">
                <a:latin typeface="Arial" pitchFamily="34" charset="0"/>
                <a:cs typeface="Arial" pitchFamily="34" charset="0"/>
              </a:rPr>
              <a:t> </a:t>
            </a:r>
            <a:r>
              <a:rPr lang="en-US" sz="1400">
                <a:latin typeface="Arial" pitchFamily="34" charset="0"/>
                <a:cs typeface="Arial" pitchFamily="34" charset="0"/>
              </a:rPr>
              <a:t> are not shown in this figure.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955675" y="1154113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  <a:cs typeface="Arial" pitchFamily="34" charset="0"/>
              </a:rPr>
              <a:t>Student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184525" y="963613"/>
            <a:ext cx="636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5165725" y="1477963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  <a:cs typeface="Arial" pitchFamily="34" charset="0"/>
              </a:rPr>
              <a:t>Sex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956425" y="944563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  <a:cs typeface="Arial" pitchFamily="34" charset="0"/>
              </a:rPr>
              <a:t>Hobby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936625" y="1735138"/>
            <a:ext cx="11445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Isara</a:t>
            </a:r>
          </a:p>
          <a:p>
            <a:pPr algn="ctr">
              <a:lnSpc>
                <a:spcPct val="12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Jakapan</a:t>
            </a:r>
          </a:p>
          <a:p>
            <a:pPr algn="ctr">
              <a:lnSpc>
                <a:spcPct val="12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Swara</a:t>
            </a:r>
          </a:p>
          <a:p>
            <a:pPr algn="ctr">
              <a:lnSpc>
                <a:spcPct val="12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Udom</a:t>
            </a:r>
          </a:p>
          <a:p>
            <a:pPr algn="ctr">
              <a:lnSpc>
                <a:spcPct val="12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Nuntiya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241675" y="1423988"/>
            <a:ext cx="4381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…</a:t>
            </a:r>
          </a:p>
          <a:p>
            <a:pPr algn="ctr"/>
            <a:r>
              <a:rPr lang="en-US" sz="2000"/>
              <a:t>15</a:t>
            </a:r>
          </a:p>
          <a:p>
            <a:pPr algn="ctr"/>
            <a:r>
              <a:rPr lang="en-US" sz="2000"/>
              <a:t>16</a:t>
            </a:r>
          </a:p>
          <a:p>
            <a:pPr algn="ctr"/>
            <a:r>
              <a:rPr lang="en-US" sz="2000"/>
              <a:t>17</a:t>
            </a:r>
          </a:p>
          <a:p>
            <a:pPr algn="ctr"/>
            <a:r>
              <a:rPr lang="en-US" sz="2000"/>
              <a:t>18</a:t>
            </a:r>
          </a:p>
          <a:p>
            <a:pPr algn="ctr"/>
            <a:r>
              <a:rPr lang="en-US" sz="2000"/>
              <a:t>19</a:t>
            </a:r>
          </a:p>
          <a:p>
            <a:pPr algn="ctr"/>
            <a:r>
              <a:rPr lang="en-US" sz="2000"/>
              <a:t>20</a:t>
            </a:r>
          </a:p>
          <a:p>
            <a:pPr algn="ctr"/>
            <a:r>
              <a:rPr lang="en-US" sz="2000"/>
              <a:t>...</a:t>
            </a:r>
            <a:endParaRPr lang="en-US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4887913" y="2168525"/>
            <a:ext cx="103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Male</a:t>
            </a:r>
          </a:p>
          <a:p>
            <a:pPr algn="ctr">
              <a:lnSpc>
                <a:spcPct val="16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Female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613525" y="1631950"/>
            <a:ext cx="17081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Swimming</a:t>
            </a:r>
          </a:p>
          <a:p>
            <a:pPr algn="ctr">
              <a:lnSpc>
                <a:spcPct val="13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Shopping</a:t>
            </a:r>
          </a:p>
          <a:p>
            <a:pPr algn="ctr">
              <a:lnSpc>
                <a:spcPct val="13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Reading</a:t>
            </a:r>
          </a:p>
          <a:p>
            <a:pPr algn="ctr">
              <a:lnSpc>
                <a:spcPct val="13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Programming</a:t>
            </a:r>
          </a:p>
          <a:p>
            <a:pPr algn="ctr">
              <a:lnSpc>
                <a:spcPct val="13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Jogging</a:t>
            </a:r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666750" y="1676400"/>
            <a:ext cx="1771650" cy="22479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2705100" y="1371600"/>
            <a:ext cx="1447800" cy="268605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4724400" y="1962150"/>
            <a:ext cx="1447800" cy="165735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5790" name="Oval 14"/>
          <p:cNvSpPr>
            <a:spLocks noChangeArrowheads="1"/>
          </p:cNvSpPr>
          <p:nvPr/>
        </p:nvSpPr>
        <p:spPr bwMode="auto">
          <a:xfrm>
            <a:off x="6515100" y="1447800"/>
            <a:ext cx="1943100" cy="268605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75813" name="Group 37"/>
          <p:cNvGrpSpPr>
            <a:grpSpLocks/>
          </p:cNvGrpSpPr>
          <p:nvPr/>
        </p:nvGrpSpPr>
        <p:grpSpPr bwMode="auto">
          <a:xfrm>
            <a:off x="2486025" y="5000237"/>
            <a:ext cx="4498975" cy="1336675"/>
            <a:chOff x="1566" y="3070"/>
            <a:chExt cx="2834" cy="842"/>
          </a:xfrm>
        </p:grpSpPr>
        <p:sp>
          <p:nvSpPr>
            <p:cNvPr id="75791" name="Text Box 15"/>
            <p:cNvSpPr txBox="1">
              <a:spLocks noChangeArrowheads="1"/>
            </p:cNvSpPr>
            <p:nvPr/>
          </p:nvSpPr>
          <p:spPr bwMode="auto">
            <a:xfrm>
              <a:off x="1664" y="3070"/>
              <a:ext cx="2625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000"/>
                <a:t>Isara	    16	Male	  Swimming</a:t>
              </a:r>
            </a:p>
            <a:p>
              <a:pPr>
                <a:lnSpc>
                  <a:spcPct val="130000"/>
                </a:lnSpc>
              </a:pPr>
              <a:r>
                <a:rPr lang="en-US" sz="2000"/>
                <a:t>Jakapan	    18	Male	  Reading</a:t>
              </a:r>
            </a:p>
            <a:p>
              <a:pPr>
                <a:lnSpc>
                  <a:spcPct val="130000"/>
                </a:lnSpc>
              </a:pPr>
              <a:r>
                <a:rPr lang="en-US" sz="2000"/>
                <a:t>Swara	    19	Female	  Jogging</a:t>
              </a:r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1566" y="3102"/>
              <a:ext cx="2828" cy="8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>
              <a:off x="1566" y="3378"/>
              <a:ext cx="2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 flipV="1">
              <a:off x="1572" y="3632"/>
              <a:ext cx="2828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>
              <a:off x="2334" y="3105"/>
              <a:ext cx="0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798" name="Line 22"/>
            <p:cNvSpPr>
              <a:spLocks noChangeShapeType="1"/>
            </p:cNvSpPr>
            <p:nvPr/>
          </p:nvSpPr>
          <p:spPr bwMode="auto">
            <a:xfrm>
              <a:off x="3408" y="3102"/>
              <a:ext cx="0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5799" name="Line 23"/>
            <p:cNvSpPr>
              <a:spLocks noChangeShapeType="1"/>
            </p:cNvSpPr>
            <p:nvPr/>
          </p:nvSpPr>
          <p:spPr bwMode="auto">
            <a:xfrm>
              <a:off x="2724" y="3105"/>
              <a:ext cx="0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75803" name="Line 27"/>
          <p:cNvSpPr>
            <a:spLocks noChangeShapeType="1"/>
          </p:cNvSpPr>
          <p:nvPr/>
        </p:nvSpPr>
        <p:spPr bwMode="auto">
          <a:xfrm>
            <a:off x="1847850" y="2000250"/>
            <a:ext cx="146685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>
            <a:off x="3606800" y="2279650"/>
            <a:ext cx="1479550" cy="234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 flipV="1">
            <a:off x="5676900" y="1962150"/>
            <a:ext cx="116205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>
            <a:off x="2057400" y="2400300"/>
            <a:ext cx="1238250" cy="438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auto">
          <a:xfrm flipV="1">
            <a:off x="3581400" y="2571750"/>
            <a:ext cx="1504950" cy="2857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5715000" y="2571750"/>
            <a:ext cx="1212850" cy="127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809" name="Line 33"/>
          <p:cNvSpPr>
            <a:spLocks noChangeShapeType="1"/>
          </p:cNvSpPr>
          <p:nvPr/>
        </p:nvSpPr>
        <p:spPr bwMode="auto">
          <a:xfrm>
            <a:off x="1936750" y="2787650"/>
            <a:ext cx="1371600" cy="3429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 flipV="1">
            <a:off x="3625850" y="3016250"/>
            <a:ext cx="1320800" cy="1270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5873750" y="3028950"/>
            <a:ext cx="1104900" cy="4699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0" y="0"/>
            <a:ext cx="3046413" cy="5508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5816" name="Rectangle 40"/>
          <p:cNvSpPr>
            <a:spLocks noChangeArrowheads="1"/>
          </p:cNvSpPr>
          <p:nvPr/>
        </p:nvSpPr>
        <p:spPr bwMode="auto">
          <a:xfrm>
            <a:off x="71438" y="28575"/>
            <a:ext cx="289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Relation </a:t>
            </a:r>
            <a:r>
              <a:rPr lang="en-US" b="1" i="1"/>
              <a:t>(Basic Idea)</a:t>
            </a:r>
            <a:endParaRPr lang="en-US" b="1"/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2634859" y="4621216"/>
            <a:ext cx="3990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/>
              <a:t>Student      Age      Sex             Hobby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82563" y="76200"/>
            <a:ext cx="3590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r>
              <a:rPr lang="th-TH" sz="1600"/>
              <a:t>    </a:t>
            </a:r>
            <a:r>
              <a:rPr lang="en-US" sz="2000"/>
              <a:t>Let </a:t>
            </a:r>
            <a:r>
              <a:rPr lang="en-US" sz="2000" i="1"/>
              <a:t>X </a:t>
            </a:r>
            <a:r>
              <a:rPr lang="en-US" sz="2000"/>
              <a:t>= {1, 2, 3, 4, 5}</a:t>
            </a:r>
          </a:p>
          <a:p>
            <a:endParaRPr lang="en-US" sz="2000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7312025" y="3459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  <a:endParaRPr lang="en-US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7297738" y="2463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7270750" y="1447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5</a:t>
            </a:r>
            <a:endParaRPr lang="en-US"/>
          </a:p>
        </p:txBody>
      </p:sp>
      <p:sp>
        <p:nvSpPr>
          <p:cNvPr id="137225" name="Oval 9"/>
          <p:cNvSpPr>
            <a:spLocks noChangeArrowheads="1"/>
          </p:cNvSpPr>
          <p:nvPr/>
        </p:nvSpPr>
        <p:spPr bwMode="auto">
          <a:xfrm>
            <a:off x="7213600" y="171767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37226" name="Oval 10"/>
          <p:cNvSpPr>
            <a:spLocks noChangeArrowheads="1"/>
          </p:cNvSpPr>
          <p:nvPr/>
        </p:nvSpPr>
        <p:spPr bwMode="auto">
          <a:xfrm>
            <a:off x="7239000" y="261302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37227" name="Oval 11"/>
          <p:cNvSpPr>
            <a:spLocks noChangeArrowheads="1"/>
          </p:cNvSpPr>
          <p:nvPr/>
        </p:nvSpPr>
        <p:spPr bwMode="auto">
          <a:xfrm>
            <a:off x="7224713" y="3468688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 flipH="1" flipV="1">
            <a:off x="7269163" y="1870075"/>
            <a:ext cx="1587" cy="684213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76213" y="4148138"/>
            <a:ext cx="32607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/>
              <a:t>  Let </a:t>
            </a:r>
            <a:r>
              <a:rPr lang="en-US" sz="2000" i="1"/>
              <a:t>S</a:t>
            </a:r>
            <a:r>
              <a:rPr lang="en-US" sz="2000"/>
              <a:t> =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 </a:t>
            </a:r>
            <a:r>
              <a:rPr lang="en-US" sz="2000"/>
              <a:t>{(2,4), (3,4)}</a:t>
            </a:r>
            <a:endParaRPr lang="th-TH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 flipH="1" flipV="1">
            <a:off x="7277100" y="2747963"/>
            <a:ext cx="1588" cy="684212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7233" name="Freeform 17"/>
          <p:cNvSpPr>
            <a:spLocks/>
          </p:cNvSpPr>
          <p:nvPr/>
        </p:nvSpPr>
        <p:spPr bwMode="auto">
          <a:xfrm>
            <a:off x="7345363" y="1835150"/>
            <a:ext cx="665162" cy="1624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6" y="348"/>
              </a:cxn>
              <a:cxn ang="0">
                <a:pos x="0" y="704"/>
              </a:cxn>
            </a:cxnLst>
            <a:rect l="0" t="0" r="r" b="b"/>
            <a:pathLst>
              <a:path w="246" h="704">
                <a:moveTo>
                  <a:pt x="0" y="0"/>
                </a:moveTo>
                <a:cubicBezTo>
                  <a:pt x="123" y="115"/>
                  <a:pt x="246" y="231"/>
                  <a:pt x="246" y="348"/>
                </a:cubicBezTo>
                <a:cubicBezTo>
                  <a:pt x="246" y="465"/>
                  <a:pt x="41" y="645"/>
                  <a:pt x="0" y="704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6361113" y="2978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6334125" y="2012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37236" name="Oval 20"/>
          <p:cNvSpPr>
            <a:spLocks noChangeArrowheads="1"/>
          </p:cNvSpPr>
          <p:nvPr/>
        </p:nvSpPr>
        <p:spPr bwMode="auto">
          <a:xfrm>
            <a:off x="6276975" y="223202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6302375" y="312737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 flipH="1" flipV="1">
            <a:off x="6332538" y="2384425"/>
            <a:ext cx="1587" cy="684213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8356600" y="23590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/>
              <a:t>R</a:t>
            </a:r>
            <a:endParaRPr lang="th-TH" sz="2800" i="1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4343400" y="3970338"/>
            <a:ext cx="480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7304088" y="63420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  <a:endParaRPr lang="en-US"/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7289800" y="53467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37244" name="Text Box 28"/>
          <p:cNvSpPr txBox="1">
            <a:spLocks noChangeArrowheads="1"/>
          </p:cNvSpPr>
          <p:nvPr/>
        </p:nvSpPr>
        <p:spPr bwMode="auto">
          <a:xfrm>
            <a:off x="7262813" y="4381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5</a:t>
            </a:r>
            <a:endParaRPr lang="en-US"/>
          </a:p>
        </p:txBody>
      </p:sp>
      <p:sp>
        <p:nvSpPr>
          <p:cNvPr id="137245" name="Oval 29"/>
          <p:cNvSpPr>
            <a:spLocks noChangeArrowheads="1"/>
          </p:cNvSpPr>
          <p:nvPr/>
        </p:nvSpPr>
        <p:spPr bwMode="auto">
          <a:xfrm>
            <a:off x="7205663" y="460057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37246" name="Oval 30"/>
          <p:cNvSpPr>
            <a:spLocks noChangeArrowheads="1"/>
          </p:cNvSpPr>
          <p:nvPr/>
        </p:nvSpPr>
        <p:spPr bwMode="auto">
          <a:xfrm>
            <a:off x="7231063" y="549592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37247" name="Oval 31"/>
          <p:cNvSpPr>
            <a:spLocks noChangeArrowheads="1"/>
          </p:cNvSpPr>
          <p:nvPr/>
        </p:nvSpPr>
        <p:spPr bwMode="auto">
          <a:xfrm>
            <a:off x="7216775" y="6351588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 flipH="1" flipV="1">
            <a:off x="7261225" y="4752975"/>
            <a:ext cx="1588" cy="684213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 flipH="1" flipV="1">
            <a:off x="7269163" y="5630863"/>
            <a:ext cx="1587" cy="684212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7250" name="Freeform 34"/>
          <p:cNvSpPr>
            <a:spLocks/>
          </p:cNvSpPr>
          <p:nvPr/>
        </p:nvSpPr>
        <p:spPr bwMode="auto">
          <a:xfrm>
            <a:off x="7337425" y="4718050"/>
            <a:ext cx="665163" cy="1624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6" y="348"/>
              </a:cxn>
              <a:cxn ang="0">
                <a:pos x="0" y="704"/>
              </a:cxn>
            </a:cxnLst>
            <a:rect l="0" t="0" r="r" b="b"/>
            <a:pathLst>
              <a:path w="246" h="704">
                <a:moveTo>
                  <a:pt x="0" y="0"/>
                </a:moveTo>
                <a:cubicBezTo>
                  <a:pt x="123" y="115"/>
                  <a:pt x="246" y="231"/>
                  <a:pt x="246" y="348"/>
                </a:cubicBezTo>
                <a:cubicBezTo>
                  <a:pt x="246" y="465"/>
                  <a:pt x="41" y="645"/>
                  <a:pt x="0" y="704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6353175" y="57737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6326188" y="4895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37253" name="Oval 37"/>
          <p:cNvSpPr>
            <a:spLocks noChangeArrowheads="1"/>
          </p:cNvSpPr>
          <p:nvPr/>
        </p:nvSpPr>
        <p:spPr bwMode="auto">
          <a:xfrm>
            <a:off x="6269038" y="511492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37254" name="Oval 38"/>
          <p:cNvSpPr>
            <a:spLocks noChangeArrowheads="1"/>
          </p:cNvSpPr>
          <p:nvPr/>
        </p:nvSpPr>
        <p:spPr bwMode="auto">
          <a:xfrm>
            <a:off x="6294438" y="601027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 bwMode="auto">
          <a:xfrm flipH="1" flipV="1">
            <a:off x="6324600" y="5267325"/>
            <a:ext cx="1588" cy="684213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7256" name="Text Box 40"/>
          <p:cNvSpPr txBox="1">
            <a:spLocks noChangeArrowheads="1"/>
          </p:cNvSpPr>
          <p:nvPr/>
        </p:nvSpPr>
        <p:spPr bwMode="auto">
          <a:xfrm>
            <a:off x="8362950" y="5235575"/>
            <a:ext cx="554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1"/>
              <a:t>S</a:t>
            </a:r>
            <a:endParaRPr lang="th-TH" sz="2800" i="1"/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 flipH="1" flipV="1">
            <a:off x="6389688" y="5202238"/>
            <a:ext cx="830262" cy="11350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 flipH="1" flipV="1">
            <a:off x="6410325" y="6124575"/>
            <a:ext cx="788988" cy="2778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7259" name="Text Box 43"/>
          <p:cNvSpPr txBox="1">
            <a:spLocks noChangeArrowheads="1"/>
          </p:cNvSpPr>
          <p:nvPr/>
        </p:nvSpPr>
        <p:spPr bwMode="auto">
          <a:xfrm>
            <a:off x="479425" y="2152650"/>
            <a:ext cx="454501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800">
                <a:latin typeface="Arial Narrow" pitchFamily="34" charset="0"/>
              </a:rPr>
              <a:t>What are the maximal elements with respect to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 Narrow" pitchFamily="34" charset="0"/>
              </a:rPr>
              <a:t>the partial order</a:t>
            </a:r>
            <a:r>
              <a:rPr lang="en-US" sz="1800"/>
              <a:t> </a:t>
            </a:r>
            <a:r>
              <a:rPr lang="en-US" sz="1800" i="1"/>
              <a:t>R</a:t>
            </a:r>
            <a:r>
              <a:rPr lang="en-US" sz="1800">
                <a:latin typeface="Arial Narrow" pitchFamily="34" charset="0"/>
              </a:rPr>
              <a:t>?</a:t>
            </a:r>
            <a:r>
              <a:rPr lang="en-US" sz="1800"/>
              <a:t>  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>
                <a:latin typeface="Arial Narrow" pitchFamily="34" charset="0"/>
              </a:rPr>
              <a:t>What are the minimal elements?</a:t>
            </a:r>
          </a:p>
          <a:p>
            <a:pPr>
              <a:lnSpc>
                <a:spcPct val="90000"/>
              </a:lnSpc>
            </a:pPr>
            <a:endParaRPr lang="th-TH" sz="2000">
              <a:latin typeface="Arial Narrow" pitchFamily="34" charset="0"/>
            </a:endParaRPr>
          </a:p>
        </p:txBody>
      </p:sp>
      <p:sp>
        <p:nvSpPr>
          <p:cNvPr id="137260" name="Line 44"/>
          <p:cNvSpPr>
            <a:spLocks noChangeShapeType="1"/>
          </p:cNvSpPr>
          <p:nvPr/>
        </p:nvSpPr>
        <p:spPr bwMode="auto">
          <a:xfrm>
            <a:off x="4343400" y="719138"/>
            <a:ext cx="480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7262" name="Text Box 46"/>
          <p:cNvSpPr txBox="1">
            <a:spLocks noChangeArrowheads="1"/>
          </p:cNvSpPr>
          <p:nvPr/>
        </p:nvSpPr>
        <p:spPr bwMode="auto">
          <a:xfrm>
            <a:off x="187325" y="903288"/>
            <a:ext cx="688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/>
              <a:t>  Let </a:t>
            </a:r>
            <a:r>
              <a:rPr lang="en-US" sz="2000" i="1"/>
              <a:t>R</a:t>
            </a:r>
            <a:r>
              <a:rPr lang="en-US" sz="2000"/>
              <a:t> = {(3,2), (5,1), (1,4), (5,4), (1,1), (2,2), (3,3), (4,4), (5,5)}</a:t>
            </a:r>
            <a:endParaRPr lang="th-TH" sz="2000"/>
          </a:p>
        </p:txBody>
      </p:sp>
      <p:sp>
        <p:nvSpPr>
          <p:cNvPr id="137263" name="Text Box 47"/>
          <p:cNvSpPr txBox="1">
            <a:spLocks noChangeArrowheads="1"/>
          </p:cNvSpPr>
          <p:nvPr/>
        </p:nvSpPr>
        <p:spPr bwMode="auto">
          <a:xfrm>
            <a:off x="479425" y="5187950"/>
            <a:ext cx="454501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800">
                <a:latin typeface="Arial Narrow" pitchFamily="34" charset="0"/>
              </a:rPr>
              <a:t>What are the maximal elements with respect to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 Narrow" pitchFamily="34" charset="0"/>
              </a:rPr>
              <a:t>the partial order</a:t>
            </a:r>
            <a:r>
              <a:rPr lang="en-US" sz="1800"/>
              <a:t> </a:t>
            </a:r>
            <a:r>
              <a:rPr lang="en-US" sz="1800" i="1"/>
              <a:t>S</a:t>
            </a:r>
            <a:r>
              <a:rPr lang="en-US" sz="1800">
                <a:latin typeface="Arial Narrow" pitchFamily="34" charset="0"/>
              </a:rPr>
              <a:t>?</a:t>
            </a:r>
            <a:r>
              <a:rPr lang="en-US" sz="1800"/>
              <a:t>  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>
                <a:latin typeface="Arial Narrow" pitchFamily="34" charset="0"/>
              </a:rPr>
              <a:t>What are the minimal elements?</a:t>
            </a:r>
          </a:p>
          <a:p>
            <a:pPr>
              <a:lnSpc>
                <a:spcPct val="90000"/>
              </a:lnSpc>
            </a:pPr>
            <a:endParaRPr lang="th-TH" sz="2000">
              <a:latin typeface="Arial Narrow" pitchFamily="34" charset="0"/>
            </a:endParaRPr>
          </a:p>
        </p:txBody>
      </p:sp>
      <p:sp>
        <p:nvSpPr>
          <p:cNvPr id="137264" name="Text Box 48"/>
          <p:cNvSpPr txBox="1">
            <a:spLocks noChangeArrowheads="1"/>
          </p:cNvSpPr>
          <p:nvPr/>
        </p:nvSpPr>
        <p:spPr bwMode="auto">
          <a:xfrm>
            <a:off x="5178425" y="114300"/>
            <a:ext cx="3965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  <a:cs typeface="Arial" pitchFamily="34" charset="0"/>
              </a:rPr>
              <a:t>Note: Self loops are not shown in the figures below.</a:t>
            </a:r>
            <a:endParaRPr lang="en-US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1320800" y="0"/>
            <a:ext cx="4772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Consider the relation </a:t>
            </a:r>
            <a:r>
              <a:rPr lang="en-US" sz="2000">
                <a:sym typeface="Symbol" pitchFamily="18" charset="2"/>
              </a:rPr>
              <a:t> on </a:t>
            </a:r>
            <a:r>
              <a:rPr lang="en-US" sz="2000" b="1" i="1">
                <a:sym typeface="Symbol" pitchFamily="18" charset="2"/>
              </a:rPr>
              <a:t>P</a:t>
            </a:r>
            <a:r>
              <a:rPr lang="en-US" sz="2000">
                <a:sym typeface="Symbol" pitchFamily="18" charset="2"/>
              </a:rPr>
              <a:t>({1,2,3}).  </a:t>
            </a:r>
          </a:p>
          <a:p>
            <a:r>
              <a:rPr lang="en-US" sz="2000">
                <a:sym typeface="Symbol" pitchFamily="18" charset="2"/>
              </a:rPr>
              <a:t>This relation is a partial order on </a:t>
            </a:r>
            <a:r>
              <a:rPr lang="en-US" sz="2000" b="1" i="1">
                <a:sym typeface="Symbol" pitchFamily="18" charset="2"/>
              </a:rPr>
              <a:t>P</a:t>
            </a:r>
            <a:r>
              <a:rPr lang="en-US" sz="2000">
                <a:sym typeface="Symbol" pitchFamily="18" charset="2"/>
              </a:rPr>
              <a:t>({1,2,3}). </a:t>
            </a:r>
          </a:p>
        </p:txBody>
      </p:sp>
      <p:sp>
        <p:nvSpPr>
          <p:cNvPr id="77828" name="Text Box 1028"/>
          <p:cNvSpPr txBox="1">
            <a:spLocks noChangeArrowheads="1"/>
          </p:cNvSpPr>
          <p:nvPr/>
        </p:nvSpPr>
        <p:spPr bwMode="auto">
          <a:xfrm>
            <a:off x="4156075" y="6286500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sp>
        <p:nvSpPr>
          <p:cNvPr id="77829" name="Rectangle 1029"/>
          <p:cNvSpPr>
            <a:spLocks noChangeArrowheads="1"/>
          </p:cNvSpPr>
          <p:nvPr/>
        </p:nvSpPr>
        <p:spPr bwMode="auto">
          <a:xfrm>
            <a:off x="3829050" y="1012825"/>
            <a:ext cx="108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{1,2,3}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77830" name="Text Box 1030"/>
          <p:cNvSpPr txBox="1">
            <a:spLocks noChangeArrowheads="1"/>
          </p:cNvSpPr>
          <p:nvPr/>
        </p:nvSpPr>
        <p:spPr bwMode="auto">
          <a:xfrm>
            <a:off x="2193925" y="4578350"/>
            <a:ext cx="456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{1}                   {2}                     {3}</a:t>
            </a:r>
          </a:p>
        </p:txBody>
      </p:sp>
      <p:sp>
        <p:nvSpPr>
          <p:cNvPr id="77831" name="Text Box 1031"/>
          <p:cNvSpPr txBox="1">
            <a:spLocks noChangeArrowheads="1"/>
          </p:cNvSpPr>
          <p:nvPr/>
        </p:nvSpPr>
        <p:spPr bwMode="auto">
          <a:xfrm>
            <a:off x="1831975" y="2787650"/>
            <a:ext cx="502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{1,2}                 {1,3}                  {2,3}</a:t>
            </a:r>
          </a:p>
        </p:txBody>
      </p:sp>
      <p:sp>
        <p:nvSpPr>
          <p:cNvPr id="77832" name="Line 1032"/>
          <p:cNvSpPr>
            <a:spLocks noChangeShapeType="1"/>
          </p:cNvSpPr>
          <p:nvPr/>
        </p:nvSpPr>
        <p:spPr bwMode="auto">
          <a:xfrm flipV="1">
            <a:off x="4381500" y="503237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33" name="Line 1033"/>
          <p:cNvSpPr>
            <a:spLocks noChangeShapeType="1"/>
          </p:cNvSpPr>
          <p:nvPr/>
        </p:nvSpPr>
        <p:spPr bwMode="auto">
          <a:xfrm flipV="1">
            <a:off x="4648200" y="5013325"/>
            <a:ext cx="1562100" cy="127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34" name="Line 1034"/>
          <p:cNvSpPr>
            <a:spLocks noChangeShapeType="1"/>
          </p:cNvSpPr>
          <p:nvPr/>
        </p:nvSpPr>
        <p:spPr bwMode="auto">
          <a:xfrm flipH="1" flipV="1">
            <a:off x="2590800" y="5013325"/>
            <a:ext cx="1543050" cy="127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35" name="Line 1035"/>
          <p:cNvSpPr>
            <a:spLocks noChangeShapeType="1"/>
          </p:cNvSpPr>
          <p:nvPr/>
        </p:nvSpPr>
        <p:spPr bwMode="auto">
          <a:xfrm flipH="1" flipV="1">
            <a:off x="2400300" y="3279775"/>
            <a:ext cx="381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36" name="Line 1036"/>
          <p:cNvSpPr>
            <a:spLocks noChangeShapeType="1"/>
          </p:cNvSpPr>
          <p:nvPr/>
        </p:nvSpPr>
        <p:spPr bwMode="auto">
          <a:xfrm flipV="1">
            <a:off x="2724150" y="3260725"/>
            <a:ext cx="1543050" cy="139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38" name="Line 1038"/>
          <p:cNvSpPr>
            <a:spLocks noChangeShapeType="1"/>
          </p:cNvSpPr>
          <p:nvPr/>
        </p:nvSpPr>
        <p:spPr bwMode="auto">
          <a:xfrm flipV="1">
            <a:off x="4514850" y="3222625"/>
            <a:ext cx="175260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39" name="Line 1039"/>
          <p:cNvSpPr>
            <a:spLocks noChangeShapeType="1"/>
          </p:cNvSpPr>
          <p:nvPr/>
        </p:nvSpPr>
        <p:spPr bwMode="auto">
          <a:xfrm flipH="1" flipV="1">
            <a:off x="4457700" y="3260725"/>
            <a:ext cx="173355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40" name="Line 1040"/>
          <p:cNvSpPr>
            <a:spLocks noChangeShapeType="1"/>
          </p:cNvSpPr>
          <p:nvPr/>
        </p:nvSpPr>
        <p:spPr bwMode="auto">
          <a:xfrm flipV="1">
            <a:off x="6400800" y="3241675"/>
            <a:ext cx="3810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42" name="Line 1042"/>
          <p:cNvSpPr>
            <a:spLocks noChangeShapeType="1"/>
          </p:cNvSpPr>
          <p:nvPr/>
        </p:nvSpPr>
        <p:spPr bwMode="auto">
          <a:xfrm flipH="1" flipV="1">
            <a:off x="4667250" y="1527175"/>
            <a:ext cx="158115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43" name="Line 1043"/>
          <p:cNvSpPr>
            <a:spLocks noChangeShapeType="1"/>
          </p:cNvSpPr>
          <p:nvPr/>
        </p:nvSpPr>
        <p:spPr bwMode="auto">
          <a:xfrm flipV="1">
            <a:off x="4362450" y="1527175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44" name="Line 1044"/>
          <p:cNvSpPr>
            <a:spLocks noChangeShapeType="1"/>
          </p:cNvSpPr>
          <p:nvPr/>
        </p:nvSpPr>
        <p:spPr bwMode="auto">
          <a:xfrm flipV="1">
            <a:off x="2552700" y="1527175"/>
            <a:ext cx="158115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45" name="Line 1045"/>
          <p:cNvSpPr>
            <a:spLocks noChangeShapeType="1"/>
          </p:cNvSpPr>
          <p:nvPr/>
        </p:nvSpPr>
        <p:spPr bwMode="auto">
          <a:xfrm flipH="1" flipV="1">
            <a:off x="2552700" y="3241675"/>
            <a:ext cx="16192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7846" name="Rectangle 1046"/>
          <p:cNvSpPr>
            <a:spLocks noChangeArrowheads="1"/>
          </p:cNvSpPr>
          <p:nvPr/>
        </p:nvSpPr>
        <p:spPr bwMode="auto">
          <a:xfrm rot="-5400000">
            <a:off x="7181851" y="3098800"/>
            <a:ext cx="474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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77847" name="Text Box 1047"/>
          <p:cNvSpPr txBox="1">
            <a:spLocks noChangeArrowheads="1"/>
          </p:cNvSpPr>
          <p:nvPr/>
        </p:nvSpPr>
        <p:spPr bwMode="auto">
          <a:xfrm>
            <a:off x="6521450" y="6127750"/>
            <a:ext cx="25209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Note:    </a:t>
            </a:r>
          </a:p>
          <a:p>
            <a:r>
              <a:rPr lang="en-US" sz="1400">
                <a:latin typeface="Arial" pitchFamily="34" charset="0"/>
                <a:cs typeface="Arial" pitchFamily="34" charset="0"/>
              </a:rPr>
              <a:t>Self loops and transitive links </a:t>
            </a:r>
          </a:p>
          <a:p>
            <a:r>
              <a:rPr lang="en-US" sz="1400">
                <a:latin typeface="Arial" pitchFamily="34" charset="0"/>
                <a:cs typeface="Arial" pitchFamily="34" charset="0"/>
              </a:rPr>
              <a:t>are not shown in this figure.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7848" name="Rectangle 1048"/>
          <p:cNvSpPr>
            <a:spLocks noChangeArrowheads="1"/>
          </p:cNvSpPr>
          <p:nvPr/>
        </p:nvSpPr>
        <p:spPr bwMode="auto">
          <a:xfrm>
            <a:off x="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th-TH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857250" y="269875"/>
            <a:ext cx="5878513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 </a:t>
            </a:r>
            <a:endParaRPr lang="en-US" sz="2000"/>
          </a:p>
          <a:p>
            <a:endParaRPr lang="en-US" sz="2000"/>
          </a:p>
          <a:p>
            <a:r>
              <a:rPr lang="en-US" sz="2000"/>
              <a:t>Let A be a set.</a:t>
            </a:r>
          </a:p>
          <a:p>
            <a:r>
              <a:rPr lang="en-US" sz="2000"/>
              <a:t>Consider a subset relation </a:t>
            </a:r>
            <a:r>
              <a:rPr lang="en-US" sz="2000">
                <a:sym typeface="Symbol" pitchFamily="18" charset="2"/>
              </a:rPr>
              <a:t></a:t>
            </a:r>
            <a:r>
              <a:rPr lang="en-US" sz="2000"/>
              <a:t> on </a:t>
            </a:r>
            <a:r>
              <a:rPr lang="en-US" sz="2000" b="1" i="1"/>
              <a:t>P</a:t>
            </a:r>
            <a:r>
              <a:rPr lang="en-US" sz="2000"/>
              <a:t>(A).</a:t>
            </a:r>
          </a:p>
          <a:p>
            <a:endParaRPr lang="en-US" sz="2000"/>
          </a:p>
          <a:p>
            <a:endParaRPr lang="en-US" sz="2000"/>
          </a:p>
          <a:p>
            <a:pPr lvl="2">
              <a:buFontTx/>
              <a:buChar char="•"/>
            </a:pPr>
            <a:r>
              <a:rPr lang="en-US" sz="2000"/>
              <a:t> For each set S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b="1" i="1"/>
              <a:t>P</a:t>
            </a:r>
            <a:r>
              <a:rPr lang="en-US" sz="2000"/>
              <a:t>(A), S </a:t>
            </a:r>
            <a:r>
              <a:rPr lang="en-US" sz="2000">
                <a:sym typeface="Symbol" pitchFamily="18" charset="2"/>
              </a:rPr>
              <a:t> S.</a:t>
            </a:r>
          </a:p>
          <a:p>
            <a:pPr lvl="2"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     So </a:t>
            </a:r>
            <a:r>
              <a:rPr lang="en-US" sz="2000"/>
              <a:t> is a </a:t>
            </a:r>
            <a:r>
              <a:rPr lang="en-US" sz="2000" b="1" u="sng"/>
              <a:t>reflexive</a:t>
            </a:r>
            <a:r>
              <a:rPr lang="en-US" sz="2000"/>
              <a:t> relation on </a:t>
            </a:r>
            <a:r>
              <a:rPr lang="en-US" sz="2000" b="1" i="1"/>
              <a:t>P</a:t>
            </a:r>
            <a:r>
              <a:rPr lang="en-US" sz="2000"/>
              <a:t>(A).</a:t>
            </a:r>
          </a:p>
          <a:p>
            <a:pPr lvl="2"/>
            <a:endParaRPr lang="en-US" sz="2000"/>
          </a:p>
          <a:p>
            <a:pPr lvl="2">
              <a:buFontTx/>
              <a:buChar char="•"/>
            </a:pPr>
            <a:r>
              <a:rPr lang="en-US" sz="2000"/>
              <a:t> For all sets S</a:t>
            </a:r>
            <a:r>
              <a:rPr lang="en-US" sz="2000" baseline="-25000"/>
              <a:t>1</a:t>
            </a:r>
            <a:r>
              <a:rPr lang="en-US" sz="2000"/>
              <a:t>, S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b="1" i="1"/>
              <a:t>P</a:t>
            </a:r>
            <a:r>
              <a:rPr lang="en-US" sz="2000"/>
              <a:t>(A), 	</a:t>
            </a:r>
          </a:p>
          <a:p>
            <a:pPr lvl="2">
              <a:lnSpc>
                <a:spcPct val="130000"/>
              </a:lnSpc>
            </a:pPr>
            <a:r>
              <a:rPr lang="en-US" sz="2000"/>
              <a:t>	if S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 S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S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 S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, then S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 S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/>
              <a:t> </a:t>
            </a:r>
          </a:p>
          <a:p>
            <a:pPr lvl="2">
              <a:lnSpc>
                <a:spcPct val="140000"/>
              </a:lnSpc>
            </a:pPr>
            <a:r>
              <a:rPr lang="en-US" sz="2000">
                <a:sym typeface="Symbol" pitchFamily="18" charset="2"/>
              </a:rPr>
              <a:t>     So </a:t>
            </a:r>
            <a:r>
              <a:rPr lang="en-US" sz="2000"/>
              <a:t> is an </a:t>
            </a:r>
            <a:r>
              <a:rPr lang="en-US" sz="2000" b="1" u="sng"/>
              <a:t>antisymmetric</a:t>
            </a:r>
            <a:r>
              <a:rPr lang="en-US" sz="2000"/>
              <a:t> relation on </a:t>
            </a:r>
            <a:r>
              <a:rPr lang="en-US" sz="2000" b="1" i="1"/>
              <a:t>P</a:t>
            </a:r>
            <a:r>
              <a:rPr lang="en-US" sz="2000"/>
              <a:t>(A).</a:t>
            </a:r>
          </a:p>
          <a:p>
            <a:pPr lvl="2">
              <a:lnSpc>
                <a:spcPct val="130000"/>
              </a:lnSpc>
            </a:pPr>
            <a:endParaRPr lang="en-US" sz="2000"/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2000"/>
              <a:t> For all sets S</a:t>
            </a:r>
            <a:r>
              <a:rPr lang="en-US" sz="2000" baseline="-25000"/>
              <a:t>1</a:t>
            </a:r>
            <a:r>
              <a:rPr lang="en-US" sz="2000"/>
              <a:t>, S</a:t>
            </a:r>
            <a:r>
              <a:rPr lang="en-US" sz="2000" baseline="-25000"/>
              <a:t>2</a:t>
            </a:r>
            <a:r>
              <a:rPr lang="en-US" sz="2000"/>
              <a:t>, S</a:t>
            </a:r>
            <a:r>
              <a:rPr lang="en-US" sz="2000" baseline="-25000"/>
              <a:t>3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b="1" i="1"/>
              <a:t>P</a:t>
            </a:r>
            <a:r>
              <a:rPr lang="en-US" sz="2000"/>
              <a:t>(A), </a:t>
            </a:r>
          </a:p>
          <a:p>
            <a:pPr lvl="2">
              <a:lnSpc>
                <a:spcPct val="130000"/>
              </a:lnSpc>
            </a:pPr>
            <a:r>
              <a:rPr lang="en-US" sz="2000"/>
              <a:t>	if S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 S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/>
              <a:t>S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 S</a:t>
            </a:r>
            <a:r>
              <a:rPr lang="en-US" sz="2000" baseline="-25000">
                <a:sym typeface="Symbol" pitchFamily="18" charset="2"/>
              </a:rPr>
              <a:t>3 </a:t>
            </a:r>
            <a:r>
              <a:rPr lang="en-US" sz="2000">
                <a:sym typeface="Symbol" pitchFamily="18" charset="2"/>
              </a:rPr>
              <a:t>, then </a:t>
            </a:r>
            <a:r>
              <a:rPr lang="en-US" sz="2000"/>
              <a:t>S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 S</a:t>
            </a:r>
            <a:r>
              <a:rPr lang="en-US" sz="2000" baseline="-25000">
                <a:sym typeface="Symbol" pitchFamily="18" charset="2"/>
              </a:rPr>
              <a:t>3</a:t>
            </a:r>
            <a:r>
              <a:rPr lang="en-US" sz="2000">
                <a:sym typeface="Symbol" pitchFamily="18" charset="2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>
                <a:sym typeface="Symbol" pitchFamily="18" charset="2"/>
              </a:rPr>
              <a:t>    So </a:t>
            </a:r>
            <a:r>
              <a:rPr lang="en-US" sz="2000"/>
              <a:t> is a </a:t>
            </a:r>
            <a:r>
              <a:rPr lang="en-US" sz="2000" b="1" u="sng"/>
              <a:t>transitive</a:t>
            </a:r>
            <a:r>
              <a:rPr lang="en-US" sz="2000" b="1"/>
              <a:t> </a:t>
            </a:r>
            <a:r>
              <a:rPr lang="en-US" sz="2000"/>
              <a:t>relation on </a:t>
            </a:r>
            <a:r>
              <a:rPr lang="en-US" sz="2000" b="1" i="1"/>
              <a:t>P</a:t>
            </a:r>
            <a:r>
              <a:rPr lang="en-US" sz="2000"/>
              <a:t>(A).</a:t>
            </a:r>
          </a:p>
          <a:p>
            <a:pPr lvl="1">
              <a:lnSpc>
                <a:spcPct val="170000"/>
              </a:lnSpc>
            </a:pPr>
            <a:r>
              <a:rPr lang="en-US" sz="2000"/>
              <a:t> </a:t>
            </a:r>
          </a:p>
          <a:p>
            <a:pPr>
              <a:lnSpc>
                <a:spcPct val="110000"/>
              </a:lnSpc>
            </a:pPr>
            <a:r>
              <a:rPr lang="en-US" sz="2000"/>
              <a:t>Therefore, </a:t>
            </a:r>
            <a:r>
              <a:rPr lang="en-US" sz="2000">
                <a:sym typeface="Symbol" pitchFamily="18" charset="2"/>
              </a:rPr>
              <a:t></a:t>
            </a:r>
            <a:r>
              <a:rPr lang="en-US" sz="2000"/>
              <a:t> is a partial order on </a:t>
            </a:r>
            <a:r>
              <a:rPr lang="en-US" sz="2000" b="1" i="1"/>
              <a:t>P</a:t>
            </a:r>
            <a:r>
              <a:rPr lang="en-US" sz="2000"/>
              <a:t>(A).</a:t>
            </a: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>
            <a:off x="5811838" y="3556000"/>
            <a:ext cx="12065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530225" y="207963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</a:p>
        </p:txBody>
      </p:sp>
      <p:sp>
        <p:nvSpPr>
          <p:cNvPr id="44073" name="AutoShape 41"/>
          <p:cNvSpPr>
            <a:spLocks/>
          </p:cNvSpPr>
          <p:nvPr/>
        </p:nvSpPr>
        <p:spPr bwMode="auto">
          <a:xfrm>
            <a:off x="1349375" y="1871663"/>
            <a:ext cx="406400" cy="4021137"/>
          </a:xfrm>
          <a:prstGeom prst="leftBracket">
            <a:avLst>
              <a:gd name="adj" fmla="val 82454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192213" y="211138"/>
            <a:ext cx="6319837" cy="654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A be a set.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en-US" sz="2000"/>
              <a:t> Is the relation “proper subset” a partial order on </a:t>
            </a:r>
            <a:r>
              <a:rPr lang="en-US" sz="2000" b="1" i="1"/>
              <a:t>P</a:t>
            </a:r>
            <a:r>
              <a:rPr lang="en-US" sz="2000"/>
              <a:t>(A)?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  	No.</a:t>
            </a:r>
          </a:p>
          <a:p>
            <a:pPr lvl="1"/>
            <a:r>
              <a:rPr lang="en-US" sz="2000"/>
              <a:t>	</a:t>
            </a:r>
            <a:r>
              <a:rPr lang="en-US" sz="1800"/>
              <a:t>(It is not reflexive.)</a:t>
            </a:r>
          </a:p>
          <a:p>
            <a:pPr lvl="1">
              <a:lnSpc>
                <a:spcPct val="140000"/>
              </a:lnSpc>
            </a:pPr>
            <a:endParaRPr lang="en-US" sz="1800"/>
          </a:p>
          <a:p>
            <a:endParaRPr lang="th-TH" sz="2000"/>
          </a:p>
          <a:p>
            <a:endParaRPr lang="en-US" sz="2000"/>
          </a:p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b="1"/>
              <a:t>Z</a:t>
            </a:r>
            <a:r>
              <a:rPr lang="en-US" sz="2000"/>
              <a:t> be the set of all integers.</a:t>
            </a:r>
          </a:p>
          <a:p>
            <a:pPr lvl="1"/>
            <a:endParaRPr lang="en-US" sz="2000"/>
          </a:p>
          <a:p>
            <a:pPr lvl="1">
              <a:buFontTx/>
              <a:buChar char="•"/>
            </a:pPr>
            <a:r>
              <a:rPr lang="en-US" sz="2000"/>
              <a:t> Is </a:t>
            </a:r>
            <a:r>
              <a:rPr lang="en-US" sz="2000">
                <a:sym typeface="Symbol" pitchFamily="18" charset="2"/>
              </a:rPr>
              <a:t> a partial order on </a:t>
            </a:r>
            <a:r>
              <a:rPr lang="en-US" sz="2000" b="1">
                <a:sym typeface="Symbol" pitchFamily="18" charset="2"/>
              </a:rPr>
              <a:t>Z</a:t>
            </a:r>
            <a:r>
              <a:rPr lang="en-US" sz="2000">
                <a:sym typeface="Symbol" pitchFamily="18" charset="2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sym typeface="Symbol" pitchFamily="18" charset="2"/>
              </a:rPr>
              <a:t>      Yes.</a:t>
            </a:r>
            <a:endParaRPr lang="en-US" sz="2000"/>
          </a:p>
          <a:p>
            <a:pPr lvl="1"/>
            <a:endParaRPr lang="en-US" sz="2000"/>
          </a:p>
          <a:p>
            <a:pPr lvl="1">
              <a:buFontTx/>
              <a:buChar char="•"/>
            </a:pPr>
            <a:r>
              <a:rPr lang="en-US" sz="2000"/>
              <a:t> Is &lt; a partial order on </a:t>
            </a:r>
            <a:r>
              <a:rPr lang="en-US" sz="2000" b="1"/>
              <a:t>Z</a:t>
            </a:r>
            <a:r>
              <a:rPr lang="en-US" sz="2000"/>
              <a:t>?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  	No. </a:t>
            </a:r>
          </a:p>
          <a:p>
            <a:pPr lvl="1"/>
            <a:r>
              <a:rPr lang="en-US" sz="2000"/>
              <a:t>	</a:t>
            </a:r>
            <a:r>
              <a:rPr lang="en-US" sz="1800"/>
              <a:t>(It is not reflexive.)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7378700" y="4508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7413625" y="3536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7458075" y="2489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7386638" y="142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  <a:endParaRPr lang="en-US"/>
          </a:p>
        </p:txBody>
      </p:sp>
      <p:sp>
        <p:nvSpPr>
          <p:cNvPr id="112646" name="Line 1030"/>
          <p:cNvSpPr>
            <a:spLocks noChangeShapeType="1"/>
          </p:cNvSpPr>
          <p:nvPr/>
        </p:nvSpPr>
        <p:spPr bwMode="auto">
          <a:xfrm flipV="1">
            <a:off x="7283450" y="3803650"/>
            <a:ext cx="1270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47" name="Oval 1031"/>
          <p:cNvSpPr>
            <a:spLocks noChangeArrowheads="1"/>
          </p:cNvSpPr>
          <p:nvPr/>
        </p:nvSpPr>
        <p:spPr bwMode="auto">
          <a:xfrm>
            <a:off x="7239000" y="469265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12648" name="Oval 1032"/>
          <p:cNvSpPr>
            <a:spLocks noChangeArrowheads="1"/>
          </p:cNvSpPr>
          <p:nvPr/>
        </p:nvSpPr>
        <p:spPr bwMode="auto">
          <a:xfrm>
            <a:off x="7213600" y="155575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12649" name="Oval 1033"/>
          <p:cNvSpPr>
            <a:spLocks noChangeArrowheads="1"/>
          </p:cNvSpPr>
          <p:nvPr/>
        </p:nvSpPr>
        <p:spPr bwMode="auto">
          <a:xfrm>
            <a:off x="7239000" y="262255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12650" name="Oval 1034"/>
          <p:cNvSpPr>
            <a:spLocks noChangeArrowheads="1"/>
          </p:cNvSpPr>
          <p:nvPr/>
        </p:nvSpPr>
        <p:spPr bwMode="auto">
          <a:xfrm>
            <a:off x="7239000" y="366395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12651" name="Line 1035"/>
          <p:cNvSpPr>
            <a:spLocks noChangeShapeType="1"/>
          </p:cNvSpPr>
          <p:nvPr/>
        </p:nvSpPr>
        <p:spPr bwMode="auto">
          <a:xfrm flipV="1">
            <a:off x="7270750" y="1708150"/>
            <a:ext cx="1270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52" name="Line 1036"/>
          <p:cNvSpPr>
            <a:spLocks noChangeShapeType="1"/>
          </p:cNvSpPr>
          <p:nvPr/>
        </p:nvSpPr>
        <p:spPr bwMode="auto">
          <a:xfrm flipV="1">
            <a:off x="7283450" y="2774950"/>
            <a:ext cx="12700" cy="84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2571750" y="5292725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ym typeface="Symbol" pitchFamily="18" charset="2"/>
              </a:rPr>
              <a:t></a:t>
            </a:r>
            <a:endParaRPr lang="en-US" sz="2000"/>
          </a:p>
        </p:txBody>
      </p:sp>
      <p:sp>
        <p:nvSpPr>
          <p:cNvPr id="112661" name="Rectangle 1045"/>
          <p:cNvSpPr>
            <a:spLocks noChangeArrowheads="1"/>
          </p:cNvSpPr>
          <p:nvPr/>
        </p:nvSpPr>
        <p:spPr bwMode="auto">
          <a:xfrm>
            <a:off x="2320925" y="84931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{1,2,3}</a:t>
            </a:r>
            <a:endParaRPr lang="en-US" sz="1800">
              <a:sym typeface="Symbol" pitchFamily="18" charset="2"/>
            </a:endParaRP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876300" y="3805238"/>
            <a:ext cx="396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{1}                     {2}                     {3}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666750" y="2205038"/>
            <a:ext cx="421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  {1,2}                 {1,3}                  {2,3}</a:t>
            </a:r>
          </a:p>
        </p:txBody>
      </p:sp>
      <p:sp>
        <p:nvSpPr>
          <p:cNvPr id="112664" name="Line 1048"/>
          <p:cNvSpPr>
            <a:spLocks noChangeShapeType="1"/>
          </p:cNvSpPr>
          <p:nvPr/>
        </p:nvSpPr>
        <p:spPr bwMode="auto">
          <a:xfrm flipV="1">
            <a:off x="2778125" y="4191000"/>
            <a:ext cx="19050" cy="110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65" name="Line 1049"/>
          <p:cNvSpPr>
            <a:spLocks noChangeShapeType="1"/>
          </p:cNvSpPr>
          <p:nvPr/>
        </p:nvSpPr>
        <p:spPr bwMode="auto">
          <a:xfrm flipV="1">
            <a:off x="2949575" y="4191000"/>
            <a:ext cx="1504950" cy="1162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 flipH="1" flipV="1">
            <a:off x="1139825" y="4171950"/>
            <a:ext cx="1466850" cy="1181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 flipV="1">
            <a:off x="1101725" y="2590800"/>
            <a:ext cx="1905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68" name="Line 1052"/>
          <p:cNvSpPr>
            <a:spLocks noChangeShapeType="1"/>
          </p:cNvSpPr>
          <p:nvPr/>
        </p:nvSpPr>
        <p:spPr bwMode="auto">
          <a:xfrm flipV="1">
            <a:off x="1235075" y="2590800"/>
            <a:ext cx="1485900" cy="127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69" name="Line 1053"/>
          <p:cNvSpPr>
            <a:spLocks noChangeShapeType="1"/>
          </p:cNvSpPr>
          <p:nvPr/>
        </p:nvSpPr>
        <p:spPr bwMode="auto">
          <a:xfrm flipV="1">
            <a:off x="2854325" y="2590800"/>
            <a:ext cx="150495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70" name="Line 1054"/>
          <p:cNvSpPr>
            <a:spLocks noChangeShapeType="1"/>
          </p:cNvSpPr>
          <p:nvPr/>
        </p:nvSpPr>
        <p:spPr bwMode="auto">
          <a:xfrm flipH="1" flipV="1">
            <a:off x="2835275" y="2590800"/>
            <a:ext cx="14859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71" name="Line 1055"/>
          <p:cNvSpPr>
            <a:spLocks noChangeShapeType="1"/>
          </p:cNvSpPr>
          <p:nvPr/>
        </p:nvSpPr>
        <p:spPr bwMode="auto">
          <a:xfrm flipV="1">
            <a:off x="4530725" y="2590800"/>
            <a:ext cx="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72" name="Line 1056"/>
          <p:cNvSpPr>
            <a:spLocks noChangeShapeType="1"/>
          </p:cNvSpPr>
          <p:nvPr/>
        </p:nvSpPr>
        <p:spPr bwMode="auto">
          <a:xfrm flipH="1" flipV="1">
            <a:off x="2930525" y="1219200"/>
            <a:ext cx="1352550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73" name="Line 1057"/>
          <p:cNvSpPr>
            <a:spLocks noChangeShapeType="1"/>
          </p:cNvSpPr>
          <p:nvPr/>
        </p:nvSpPr>
        <p:spPr bwMode="auto">
          <a:xfrm flipH="1" flipV="1">
            <a:off x="2759075" y="1219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74" name="Line 1058"/>
          <p:cNvSpPr>
            <a:spLocks noChangeShapeType="1"/>
          </p:cNvSpPr>
          <p:nvPr/>
        </p:nvSpPr>
        <p:spPr bwMode="auto">
          <a:xfrm flipV="1">
            <a:off x="1273175" y="1238250"/>
            <a:ext cx="135255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75" name="Line 1059"/>
          <p:cNvSpPr>
            <a:spLocks noChangeShapeType="1"/>
          </p:cNvSpPr>
          <p:nvPr/>
        </p:nvSpPr>
        <p:spPr bwMode="auto">
          <a:xfrm flipH="1" flipV="1">
            <a:off x="1254125" y="2590800"/>
            <a:ext cx="1447800" cy="1238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76" name="Rectangle 1060"/>
          <p:cNvSpPr>
            <a:spLocks noChangeArrowheads="1"/>
          </p:cNvSpPr>
          <p:nvPr/>
        </p:nvSpPr>
        <p:spPr bwMode="auto">
          <a:xfrm rot="-5400000">
            <a:off x="280988" y="2905125"/>
            <a:ext cx="474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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112677" name="Text Box 1061"/>
          <p:cNvSpPr txBox="1">
            <a:spLocks noChangeArrowheads="1"/>
          </p:cNvSpPr>
          <p:nvPr/>
        </p:nvSpPr>
        <p:spPr bwMode="auto">
          <a:xfrm>
            <a:off x="0" y="6526213"/>
            <a:ext cx="6342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Note:    Self loops and transitive links are not shown in these figures.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8" name="Rectangle 1062"/>
          <p:cNvSpPr>
            <a:spLocks noChangeArrowheads="1"/>
          </p:cNvSpPr>
          <p:nvPr/>
        </p:nvSpPr>
        <p:spPr bwMode="auto">
          <a:xfrm>
            <a:off x="5803900" y="5421313"/>
            <a:ext cx="307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The relation </a:t>
            </a:r>
            <a:r>
              <a:rPr lang="en-US" sz="2000">
                <a:sym typeface="Symbol" pitchFamily="18" charset="2"/>
              </a:rPr>
              <a:t> on {1,2,3,4}.</a:t>
            </a:r>
            <a:r>
              <a:rPr lang="en-US" sz="2000"/>
              <a:t> </a:t>
            </a:r>
          </a:p>
        </p:txBody>
      </p:sp>
      <p:sp>
        <p:nvSpPr>
          <p:cNvPr id="112679" name="Rectangle 1063"/>
          <p:cNvSpPr>
            <a:spLocks noChangeArrowheads="1"/>
          </p:cNvSpPr>
          <p:nvPr/>
        </p:nvSpPr>
        <p:spPr bwMode="auto">
          <a:xfrm>
            <a:off x="1193800" y="5726113"/>
            <a:ext cx="343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The relation </a:t>
            </a:r>
            <a:r>
              <a:rPr lang="en-US" sz="2000">
                <a:sym typeface="Symbol" pitchFamily="18" charset="2"/>
              </a:rPr>
              <a:t> on </a:t>
            </a:r>
            <a:r>
              <a:rPr lang="en-US" sz="2000" b="1" i="1">
                <a:sym typeface="Symbol" pitchFamily="18" charset="2"/>
              </a:rPr>
              <a:t>P</a:t>
            </a:r>
            <a:r>
              <a:rPr lang="en-US" sz="2000">
                <a:sym typeface="Symbol" pitchFamily="18" charset="2"/>
              </a:rPr>
              <a:t>({1,2,3,4}).</a:t>
            </a:r>
            <a:r>
              <a:rPr lang="en-US" sz="2000"/>
              <a:t> </a:t>
            </a:r>
          </a:p>
        </p:txBody>
      </p:sp>
      <p:sp>
        <p:nvSpPr>
          <p:cNvPr id="112680" name="Rectangle 1064"/>
          <p:cNvSpPr>
            <a:spLocks noChangeArrowheads="1"/>
          </p:cNvSpPr>
          <p:nvPr/>
        </p:nvSpPr>
        <p:spPr bwMode="auto">
          <a:xfrm>
            <a:off x="1562100" y="0"/>
            <a:ext cx="6580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 Partial Order                                A Total Order</a:t>
            </a:r>
          </a:p>
        </p:txBody>
      </p:sp>
      <p:sp>
        <p:nvSpPr>
          <p:cNvPr id="112681" name="Rectangle 1065"/>
          <p:cNvSpPr>
            <a:spLocks noChangeArrowheads="1"/>
          </p:cNvSpPr>
          <p:nvPr/>
        </p:nvSpPr>
        <p:spPr bwMode="auto">
          <a:xfrm rot="-5400000">
            <a:off x="6334125" y="2689225"/>
            <a:ext cx="407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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112682" name="Line 1066"/>
          <p:cNvSpPr>
            <a:spLocks noChangeShapeType="1"/>
          </p:cNvSpPr>
          <p:nvPr/>
        </p:nvSpPr>
        <p:spPr bwMode="auto">
          <a:xfrm>
            <a:off x="5257800" y="0"/>
            <a:ext cx="0" cy="63817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72" name="Group 64"/>
          <p:cNvGrpSpPr>
            <a:grpSpLocks/>
          </p:cNvGrpSpPr>
          <p:nvPr/>
        </p:nvGrpSpPr>
        <p:grpSpPr bwMode="auto">
          <a:xfrm>
            <a:off x="0" y="198438"/>
            <a:ext cx="8912225" cy="6450012"/>
            <a:chOff x="0" y="125"/>
            <a:chExt cx="5614" cy="4063"/>
          </a:xfrm>
        </p:grpSpPr>
        <p:sp>
          <p:nvSpPr>
            <p:cNvPr id="43068" name="Oval 60"/>
            <p:cNvSpPr>
              <a:spLocks noChangeArrowheads="1"/>
            </p:cNvSpPr>
            <p:nvPr/>
          </p:nvSpPr>
          <p:spPr bwMode="auto">
            <a:xfrm>
              <a:off x="4032" y="375"/>
              <a:ext cx="1582" cy="695"/>
            </a:xfrm>
            <a:prstGeom prst="ellipse">
              <a:avLst/>
            </a:prstGeom>
            <a:solidFill>
              <a:srgbClr val="CC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63" name="Rectangle 55"/>
            <p:cNvSpPr>
              <a:spLocks noChangeArrowheads="1"/>
            </p:cNvSpPr>
            <p:nvPr/>
          </p:nvSpPr>
          <p:spPr bwMode="auto">
            <a:xfrm>
              <a:off x="83" y="125"/>
              <a:ext cx="2925" cy="347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60" name="Rectangle 52"/>
            <p:cNvSpPr>
              <a:spLocks noChangeArrowheads="1"/>
            </p:cNvSpPr>
            <p:nvPr/>
          </p:nvSpPr>
          <p:spPr bwMode="auto">
            <a:xfrm>
              <a:off x="192" y="156"/>
              <a:ext cx="26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Partial Order  Vs.  Total Order</a:t>
              </a:r>
            </a:p>
          </p:txBody>
        </p:sp>
        <p:grpSp>
          <p:nvGrpSpPr>
            <p:cNvPr id="43051" name="Group 43"/>
            <p:cNvGrpSpPr>
              <a:grpSpLocks/>
            </p:cNvGrpSpPr>
            <p:nvPr/>
          </p:nvGrpSpPr>
          <p:grpSpPr bwMode="auto">
            <a:xfrm>
              <a:off x="710" y="645"/>
              <a:ext cx="3693" cy="1594"/>
              <a:chOff x="530" y="717"/>
              <a:chExt cx="3693" cy="1594"/>
            </a:xfrm>
          </p:grpSpPr>
          <p:sp>
            <p:nvSpPr>
              <p:cNvPr id="43010" name="Text Box 2"/>
              <p:cNvSpPr txBox="1">
                <a:spLocks noChangeArrowheads="1"/>
              </p:cNvSpPr>
              <p:nvPr/>
            </p:nvSpPr>
            <p:spPr bwMode="auto">
              <a:xfrm>
                <a:off x="530" y="717"/>
                <a:ext cx="3693" cy="1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Let      be a partial order on set </a:t>
                </a:r>
                <a:r>
                  <a:rPr lang="en-US" sz="2000" i="1"/>
                  <a:t>X</a:t>
                </a:r>
                <a:r>
                  <a:rPr lang="en-US" sz="2000"/>
                  <a:t>. </a:t>
                </a:r>
              </a:p>
              <a:p>
                <a:endParaRPr lang="en-US" sz="2000"/>
              </a:p>
              <a:p>
                <a:pPr>
                  <a:lnSpc>
                    <a:spcPct val="170000"/>
                  </a:lnSpc>
                </a:pPr>
                <a:r>
                  <a:rPr lang="en-US" sz="2000"/>
                  <a:t>Two elements </a:t>
                </a:r>
                <a:r>
                  <a:rPr lang="en-US" sz="2000" i="1"/>
                  <a:t>x </a:t>
                </a:r>
                <a:r>
                  <a:rPr lang="en-US" sz="2000"/>
                  <a:t>and </a:t>
                </a:r>
                <a:r>
                  <a:rPr lang="en-US" sz="2000" i="1"/>
                  <a:t>y</a:t>
                </a:r>
                <a:r>
                  <a:rPr lang="en-US" sz="2000"/>
                  <a:t> of </a:t>
                </a:r>
                <a:r>
                  <a:rPr lang="en-US" sz="2000" i="1"/>
                  <a:t>X</a:t>
                </a:r>
                <a:r>
                  <a:rPr lang="en-US" sz="2000"/>
                  <a:t> are said to be </a:t>
                </a:r>
                <a:r>
                  <a:rPr lang="en-US" sz="2000" b="1" i="1">
                    <a:solidFill>
                      <a:srgbClr val="FF0000"/>
                    </a:solidFill>
                  </a:rPr>
                  <a:t>comparable</a:t>
                </a:r>
                <a:r>
                  <a:rPr lang="en-US" sz="2000"/>
                  <a:t>, </a:t>
                </a:r>
              </a:p>
              <a:p>
                <a:r>
                  <a:rPr lang="en-US" sz="2000"/>
                  <a:t>		iff  either </a:t>
                </a:r>
                <a:r>
                  <a:rPr lang="en-US" sz="2000" i="1"/>
                  <a:t>x</a:t>
                </a:r>
                <a:r>
                  <a:rPr lang="en-US" sz="2000"/>
                  <a:t>     </a:t>
                </a:r>
                <a:r>
                  <a:rPr lang="en-US" sz="2000" i="1"/>
                  <a:t>y</a:t>
                </a:r>
                <a:r>
                  <a:rPr lang="en-US" sz="2000"/>
                  <a:t>  or  </a:t>
                </a:r>
                <a:r>
                  <a:rPr lang="en-US" sz="2000" i="1"/>
                  <a:t>y</a:t>
                </a:r>
                <a:r>
                  <a:rPr lang="en-US" sz="2000"/>
                  <a:t>      </a:t>
                </a:r>
                <a:r>
                  <a:rPr lang="en-US" sz="2000" i="1"/>
                  <a:t>x</a:t>
                </a:r>
                <a:r>
                  <a:rPr lang="en-US" sz="2000"/>
                  <a:t>.</a:t>
                </a:r>
              </a:p>
              <a:p>
                <a:endParaRPr lang="en-US" sz="2000"/>
              </a:p>
              <a:p>
                <a:r>
                  <a:rPr lang="en-US" sz="2000"/>
                  <a:t>Two elements </a:t>
                </a:r>
                <a:r>
                  <a:rPr lang="en-US" sz="2000" i="1"/>
                  <a:t>x</a:t>
                </a:r>
                <a:r>
                  <a:rPr lang="en-US" sz="2000"/>
                  <a:t> and </a:t>
                </a:r>
                <a:r>
                  <a:rPr lang="en-US" sz="2000" i="1"/>
                  <a:t>y</a:t>
                </a:r>
                <a:r>
                  <a:rPr lang="en-US" sz="2000"/>
                  <a:t> of </a:t>
                </a:r>
                <a:r>
                  <a:rPr lang="en-US" sz="2000" i="1"/>
                  <a:t>X</a:t>
                </a:r>
                <a:r>
                  <a:rPr lang="en-US" sz="2000"/>
                  <a:t> are said to be </a:t>
                </a:r>
                <a:r>
                  <a:rPr lang="en-US" sz="2000" b="1" i="1">
                    <a:solidFill>
                      <a:srgbClr val="FF0000"/>
                    </a:solidFill>
                  </a:rPr>
                  <a:t>incomparable</a:t>
                </a:r>
                <a:r>
                  <a:rPr lang="en-US" sz="2000"/>
                  <a:t>,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000"/>
                  <a:t>		iff  </a:t>
                </a:r>
                <a:r>
                  <a:rPr lang="en-US" sz="2000" i="1"/>
                  <a:t>x</a:t>
                </a:r>
                <a:r>
                  <a:rPr lang="en-US" sz="2000"/>
                  <a:t>     </a:t>
                </a:r>
                <a:r>
                  <a:rPr lang="en-US" sz="2000" i="1"/>
                  <a:t>y</a:t>
                </a:r>
                <a:r>
                  <a:rPr lang="en-US" sz="2000"/>
                  <a:t>  and  </a:t>
                </a:r>
                <a:r>
                  <a:rPr lang="en-US" sz="2000" i="1"/>
                  <a:t>y</a:t>
                </a:r>
                <a:r>
                  <a:rPr lang="en-US" sz="2000"/>
                  <a:t>     </a:t>
                </a:r>
                <a:r>
                  <a:rPr lang="en-US" sz="2000" i="1"/>
                  <a:t>x</a:t>
                </a:r>
                <a:r>
                  <a:rPr lang="en-US" sz="2000"/>
                  <a:t>. 	</a:t>
                </a:r>
              </a:p>
            </p:txBody>
          </p:sp>
          <p:grpSp>
            <p:nvGrpSpPr>
              <p:cNvPr id="43028" name="Group 20"/>
              <p:cNvGrpSpPr>
                <a:grpSpLocks/>
              </p:cNvGrpSpPr>
              <p:nvPr/>
            </p:nvGrpSpPr>
            <p:grpSpPr bwMode="auto">
              <a:xfrm>
                <a:off x="864" y="787"/>
                <a:ext cx="104" cy="125"/>
                <a:chOff x="876" y="451"/>
                <a:chExt cx="104" cy="125"/>
              </a:xfrm>
            </p:grpSpPr>
            <p:sp>
              <p:nvSpPr>
                <p:cNvPr id="43025" name="Arc 17"/>
                <p:cNvSpPr>
                  <a:spLocks/>
                </p:cNvSpPr>
                <p:nvPr/>
              </p:nvSpPr>
              <p:spPr bwMode="auto">
                <a:xfrm>
                  <a:off x="876" y="509"/>
                  <a:ext cx="97" cy="57"/>
                </a:xfrm>
                <a:custGeom>
                  <a:avLst/>
                  <a:gdLst>
                    <a:gd name="G0" fmla="+- 1197 0 0"/>
                    <a:gd name="G1" fmla="+- 21600 0 0"/>
                    <a:gd name="G2" fmla="+- 21600 0 0"/>
                    <a:gd name="T0" fmla="*/ 0 w 22797"/>
                    <a:gd name="T1" fmla="*/ 33 h 21600"/>
                    <a:gd name="T2" fmla="*/ 22797 w 22797"/>
                    <a:gd name="T3" fmla="*/ 21600 h 21600"/>
                    <a:gd name="T4" fmla="*/ 1197 w 227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97" h="21600" fill="none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</a:path>
                    <a:path w="22797" h="21600" stroke="0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  <a:lnTo>
                        <a:pt x="11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3026" name="Arc 18"/>
                <p:cNvSpPr>
                  <a:spLocks/>
                </p:cNvSpPr>
                <p:nvPr/>
              </p:nvSpPr>
              <p:spPr bwMode="auto">
                <a:xfrm flipV="1">
                  <a:off x="879" y="451"/>
                  <a:ext cx="97" cy="57"/>
                </a:xfrm>
                <a:custGeom>
                  <a:avLst/>
                  <a:gdLst>
                    <a:gd name="G0" fmla="+- 1197 0 0"/>
                    <a:gd name="G1" fmla="+- 21600 0 0"/>
                    <a:gd name="G2" fmla="+- 21600 0 0"/>
                    <a:gd name="T0" fmla="*/ 0 w 22797"/>
                    <a:gd name="T1" fmla="*/ 33 h 21600"/>
                    <a:gd name="T2" fmla="*/ 22797 w 22797"/>
                    <a:gd name="T3" fmla="*/ 21600 h 21600"/>
                    <a:gd name="T4" fmla="*/ 1197 w 227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97" h="21600" fill="none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</a:path>
                    <a:path w="22797" h="21600" stroke="0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  <a:lnTo>
                        <a:pt x="11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3027" name="Line 19"/>
                <p:cNvSpPr>
                  <a:spLocks noChangeShapeType="1"/>
                </p:cNvSpPr>
                <p:nvPr/>
              </p:nvSpPr>
              <p:spPr bwMode="auto">
                <a:xfrm>
                  <a:off x="880" y="576"/>
                  <a:ext cx="1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  <p:grpSp>
            <p:nvGrpSpPr>
              <p:cNvPr id="43029" name="Group 21"/>
              <p:cNvGrpSpPr>
                <a:grpSpLocks/>
              </p:cNvGrpSpPr>
              <p:nvPr/>
            </p:nvGrpSpPr>
            <p:grpSpPr bwMode="auto">
              <a:xfrm>
                <a:off x="2493" y="1496"/>
                <a:ext cx="104" cy="125"/>
                <a:chOff x="876" y="451"/>
                <a:chExt cx="104" cy="125"/>
              </a:xfrm>
            </p:grpSpPr>
            <p:sp>
              <p:nvSpPr>
                <p:cNvPr id="43030" name="Arc 22"/>
                <p:cNvSpPr>
                  <a:spLocks/>
                </p:cNvSpPr>
                <p:nvPr/>
              </p:nvSpPr>
              <p:spPr bwMode="auto">
                <a:xfrm>
                  <a:off x="876" y="509"/>
                  <a:ext cx="97" cy="57"/>
                </a:xfrm>
                <a:custGeom>
                  <a:avLst/>
                  <a:gdLst>
                    <a:gd name="G0" fmla="+- 1197 0 0"/>
                    <a:gd name="G1" fmla="+- 21600 0 0"/>
                    <a:gd name="G2" fmla="+- 21600 0 0"/>
                    <a:gd name="T0" fmla="*/ 0 w 22797"/>
                    <a:gd name="T1" fmla="*/ 33 h 21600"/>
                    <a:gd name="T2" fmla="*/ 22797 w 22797"/>
                    <a:gd name="T3" fmla="*/ 21600 h 21600"/>
                    <a:gd name="T4" fmla="*/ 1197 w 227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97" h="21600" fill="none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</a:path>
                    <a:path w="22797" h="21600" stroke="0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  <a:lnTo>
                        <a:pt x="11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3031" name="Arc 23"/>
                <p:cNvSpPr>
                  <a:spLocks/>
                </p:cNvSpPr>
                <p:nvPr/>
              </p:nvSpPr>
              <p:spPr bwMode="auto">
                <a:xfrm flipV="1">
                  <a:off x="879" y="451"/>
                  <a:ext cx="97" cy="57"/>
                </a:xfrm>
                <a:custGeom>
                  <a:avLst/>
                  <a:gdLst>
                    <a:gd name="G0" fmla="+- 1197 0 0"/>
                    <a:gd name="G1" fmla="+- 21600 0 0"/>
                    <a:gd name="G2" fmla="+- 21600 0 0"/>
                    <a:gd name="T0" fmla="*/ 0 w 22797"/>
                    <a:gd name="T1" fmla="*/ 33 h 21600"/>
                    <a:gd name="T2" fmla="*/ 22797 w 22797"/>
                    <a:gd name="T3" fmla="*/ 21600 h 21600"/>
                    <a:gd name="T4" fmla="*/ 1197 w 227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97" h="21600" fill="none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</a:path>
                    <a:path w="22797" h="21600" stroke="0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  <a:lnTo>
                        <a:pt x="11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3032" name="Line 24"/>
                <p:cNvSpPr>
                  <a:spLocks noChangeShapeType="1"/>
                </p:cNvSpPr>
                <p:nvPr/>
              </p:nvSpPr>
              <p:spPr bwMode="auto">
                <a:xfrm>
                  <a:off x="880" y="576"/>
                  <a:ext cx="1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  <p:grpSp>
            <p:nvGrpSpPr>
              <p:cNvPr id="43033" name="Group 25"/>
              <p:cNvGrpSpPr>
                <a:grpSpLocks/>
              </p:cNvGrpSpPr>
              <p:nvPr/>
            </p:nvGrpSpPr>
            <p:grpSpPr bwMode="auto">
              <a:xfrm>
                <a:off x="3141" y="1496"/>
                <a:ext cx="104" cy="125"/>
                <a:chOff x="876" y="451"/>
                <a:chExt cx="104" cy="125"/>
              </a:xfrm>
            </p:grpSpPr>
            <p:sp>
              <p:nvSpPr>
                <p:cNvPr id="43034" name="Arc 26"/>
                <p:cNvSpPr>
                  <a:spLocks/>
                </p:cNvSpPr>
                <p:nvPr/>
              </p:nvSpPr>
              <p:spPr bwMode="auto">
                <a:xfrm>
                  <a:off x="876" y="509"/>
                  <a:ext cx="97" cy="57"/>
                </a:xfrm>
                <a:custGeom>
                  <a:avLst/>
                  <a:gdLst>
                    <a:gd name="G0" fmla="+- 1197 0 0"/>
                    <a:gd name="G1" fmla="+- 21600 0 0"/>
                    <a:gd name="G2" fmla="+- 21600 0 0"/>
                    <a:gd name="T0" fmla="*/ 0 w 22797"/>
                    <a:gd name="T1" fmla="*/ 33 h 21600"/>
                    <a:gd name="T2" fmla="*/ 22797 w 22797"/>
                    <a:gd name="T3" fmla="*/ 21600 h 21600"/>
                    <a:gd name="T4" fmla="*/ 1197 w 227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97" h="21600" fill="none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</a:path>
                    <a:path w="22797" h="21600" stroke="0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  <a:lnTo>
                        <a:pt x="11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3035" name="Arc 27"/>
                <p:cNvSpPr>
                  <a:spLocks/>
                </p:cNvSpPr>
                <p:nvPr/>
              </p:nvSpPr>
              <p:spPr bwMode="auto">
                <a:xfrm flipV="1">
                  <a:off x="879" y="451"/>
                  <a:ext cx="97" cy="57"/>
                </a:xfrm>
                <a:custGeom>
                  <a:avLst/>
                  <a:gdLst>
                    <a:gd name="G0" fmla="+- 1197 0 0"/>
                    <a:gd name="G1" fmla="+- 21600 0 0"/>
                    <a:gd name="G2" fmla="+- 21600 0 0"/>
                    <a:gd name="T0" fmla="*/ 0 w 22797"/>
                    <a:gd name="T1" fmla="*/ 33 h 21600"/>
                    <a:gd name="T2" fmla="*/ 22797 w 22797"/>
                    <a:gd name="T3" fmla="*/ 21600 h 21600"/>
                    <a:gd name="T4" fmla="*/ 1197 w 227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97" h="21600" fill="none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</a:path>
                    <a:path w="22797" h="21600" stroke="0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  <a:lnTo>
                        <a:pt x="11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3036" name="Line 28"/>
                <p:cNvSpPr>
                  <a:spLocks noChangeShapeType="1"/>
                </p:cNvSpPr>
                <p:nvPr/>
              </p:nvSpPr>
              <p:spPr bwMode="auto">
                <a:xfrm>
                  <a:off x="880" y="576"/>
                  <a:ext cx="1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  <p:grpSp>
            <p:nvGrpSpPr>
              <p:cNvPr id="43037" name="Group 29"/>
              <p:cNvGrpSpPr>
                <a:grpSpLocks/>
              </p:cNvGrpSpPr>
              <p:nvPr/>
            </p:nvGrpSpPr>
            <p:grpSpPr bwMode="auto">
              <a:xfrm>
                <a:off x="2079" y="2132"/>
                <a:ext cx="104" cy="125"/>
                <a:chOff x="876" y="451"/>
                <a:chExt cx="104" cy="125"/>
              </a:xfrm>
            </p:grpSpPr>
            <p:sp>
              <p:nvSpPr>
                <p:cNvPr id="43038" name="Arc 30"/>
                <p:cNvSpPr>
                  <a:spLocks/>
                </p:cNvSpPr>
                <p:nvPr/>
              </p:nvSpPr>
              <p:spPr bwMode="auto">
                <a:xfrm>
                  <a:off x="876" y="509"/>
                  <a:ext cx="97" cy="57"/>
                </a:xfrm>
                <a:custGeom>
                  <a:avLst/>
                  <a:gdLst>
                    <a:gd name="G0" fmla="+- 1197 0 0"/>
                    <a:gd name="G1" fmla="+- 21600 0 0"/>
                    <a:gd name="G2" fmla="+- 21600 0 0"/>
                    <a:gd name="T0" fmla="*/ 0 w 22797"/>
                    <a:gd name="T1" fmla="*/ 33 h 21600"/>
                    <a:gd name="T2" fmla="*/ 22797 w 22797"/>
                    <a:gd name="T3" fmla="*/ 21600 h 21600"/>
                    <a:gd name="T4" fmla="*/ 1197 w 227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97" h="21600" fill="none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</a:path>
                    <a:path w="22797" h="21600" stroke="0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  <a:lnTo>
                        <a:pt x="11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3039" name="Arc 31"/>
                <p:cNvSpPr>
                  <a:spLocks/>
                </p:cNvSpPr>
                <p:nvPr/>
              </p:nvSpPr>
              <p:spPr bwMode="auto">
                <a:xfrm flipV="1">
                  <a:off x="879" y="451"/>
                  <a:ext cx="97" cy="57"/>
                </a:xfrm>
                <a:custGeom>
                  <a:avLst/>
                  <a:gdLst>
                    <a:gd name="G0" fmla="+- 1197 0 0"/>
                    <a:gd name="G1" fmla="+- 21600 0 0"/>
                    <a:gd name="G2" fmla="+- 21600 0 0"/>
                    <a:gd name="T0" fmla="*/ 0 w 22797"/>
                    <a:gd name="T1" fmla="*/ 33 h 21600"/>
                    <a:gd name="T2" fmla="*/ 22797 w 22797"/>
                    <a:gd name="T3" fmla="*/ 21600 h 21600"/>
                    <a:gd name="T4" fmla="*/ 1197 w 227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97" h="21600" fill="none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</a:path>
                    <a:path w="22797" h="21600" stroke="0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  <a:lnTo>
                        <a:pt x="11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3040" name="Line 32"/>
                <p:cNvSpPr>
                  <a:spLocks noChangeShapeType="1"/>
                </p:cNvSpPr>
                <p:nvPr/>
              </p:nvSpPr>
              <p:spPr bwMode="auto">
                <a:xfrm>
                  <a:off x="880" y="576"/>
                  <a:ext cx="1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  <p:grpSp>
            <p:nvGrpSpPr>
              <p:cNvPr id="43041" name="Group 33"/>
              <p:cNvGrpSpPr>
                <a:grpSpLocks/>
              </p:cNvGrpSpPr>
              <p:nvPr/>
            </p:nvGrpSpPr>
            <p:grpSpPr bwMode="auto">
              <a:xfrm>
                <a:off x="2811" y="2126"/>
                <a:ext cx="104" cy="125"/>
                <a:chOff x="876" y="451"/>
                <a:chExt cx="104" cy="125"/>
              </a:xfrm>
            </p:grpSpPr>
            <p:sp>
              <p:nvSpPr>
                <p:cNvPr id="43042" name="Arc 34"/>
                <p:cNvSpPr>
                  <a:spLocks/>
                </p:cNvSpPr>
                <p:nvPr/>
              </p:nvSpPr>
              <p:spPr bwMode="auto">
                <a:xfrm>
                  <a:off x="876" y="509"/>
                  <a:ext cx="97" cy="57"/>
                </a:xfrm>
                <a:custGeom>
                  <a:avLst/>
                  <a:gdLst>
                    <a:gd name="G0" fmla="+- 1197 0 0"/>
                    <a:gd name="G1" fmla="+- 21600 0 0"/>
                    <a:gd name="G2" fmla="+- 21600 0 0"/>
                    <a:gd name="T0" fmla="*/ 0 w 22797"/>
                    <a:gd name="T1" fmla="*/ 33 h 21600"/>
                    <a:gd name="T2" fmla="*/ 22797 w 22797"/>
                    <a:gd name="T3" fmla="*/ 21600 h 21600"/>
                    <a:gd name="T4" fmla="*/ 1197 w 227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97" h="21600" fill="none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</a:path>
                    <a:path w="22797" h="21600" stroke="0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  <a:lnTo>
                        <a:pt x="11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3043" name="Arc 35"/>
                <p:cNvSpPr>
                  <a:spLocks/>
                </p:cNvSpPr>
                <p:nvPr/>
              </p:nvSpPr>
              <p:spPr bwMode="auto">
                <a:xfrm flipV="1">
                  <a:off x="879" y="451"/>
                  <a:ext cx="97" cy="57"/>
                </a:xfrm>
                <a:custGeom>
                  <a:avLst/>
                  <a:gdLst>
                    <a:gd name="G0" fmla="+- 1197 0 0"/>
                    <a:gd name="G1" fmla="+- 21600 0 0"/>
                    <a:gd name="G2" fmla="+- 21600 0 0"/>
                    <a:gd name="T0" fmla="*/ 0 w 22797"/>
                    <a:gd name="T1" fmla="*/ 33 h 21600"/>
                    <a:gd name="T2" fmla="*/ 22797 w 22797"/>
                    <a:gd name="T3" fmla="*/ 21600 h 21600"/>
                    <a:gd name="T4" fmla="*/ 1197 w 227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97" h="21600" fill="none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</a:path>
                    <a:path w="22797" h="21600" stroke="0" extrusionOk="0">
                      <a:moveTo>
                        <a:pt x="0" y="33"/>
                      </a:moveTo>
                      <a:cubicBezTo>
                        <a:pt x="398" y="11"/>
                        <a:pt x="797" y="-1"/>
                        <a:pt x="1197" y="0"/>
                      </a:cubicBezTo>
                      <a:cubicBezTo>
                        <a:pt x="13126" y="0"/>
                        <a:pt x="22797" y="9670"/>
                        <a:pt x="22797" y="21600"/>
                      </a:cubicBezTo>
                      <a:lnTo>
                        <a:pt x="11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3044" name="Line 36"/>
                <p:cNvSpPr>
                  <a:spLocks noChangeShapeType="1"/>
                </p:cNvSpPr>
                <p:nvPr/>
              </p:nvSpPr>
              <p:spPr bwMode="auto">
                <a:xfrm>
                  <a:off x="880" y="576"/>
                  <a:ext cx="1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  <p:sp>
            <p:nvSpPr>
              <p:cNvPr id="43045" name="Line 37"/>
              <p:cNvSpPr>
                <a:spLocks noChangeShapeType="1"/>
              </p:cNvSpPr>
              <p:nvPr/>
            </p:nvSpPr>
            <p:spPr bwMode="auto">
              <a:xfrm flipH="1">
                <a:off x="2088" y="2124"/>
                <a:ext cx="72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3046" name="Line 38"/>
              <p:cNvSpPr>
                <a:spLocks noChangeShapeType="1"/>
              </p:cNvSpPr>
              <p:nvPr/>
            </p:nvSpPr>
            <p:spPr bwMode="auto">
              <a:xfrm flipH="1">
                <a:off x="2820" y="2118"/>
                <a:ext cx="72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grpSp>
          <p:nvGrpSpPr>
            <p:cNvPr id="43047" name="Group 39"/>
            <p:cNvGrpSpPr>
              <a:grpSpLocks/>
            </p:cNvGrpSpPr>
            <p:nvPr/>
          </p:nvGrpSpPr>
          <p:grpSpPr bwMode="auto">
            <a:xfrm>
              <a:off x="1792" y="3121"/>
              <a:ext cx="102" cy="125"/>
              <a:chOff x="876" y="451"/>
              <a:chExt cx="104" cy="125"/>
            </a:xfrm>
          </p:grpSpPr>
          <p:sp>
            <p:nvSpPr>
              <p:cNvPr id="43048" name="Arc 40"/>
              <p:cNvSpPr>
                <a:spLocks/>
              </p:cNvSpPr>
              <p:nvPr/>
            </p:nvSpPr>
            <p:spPr bwMode="auto">
              <a:xfrm>
                <a:off x="876" y="509"/>
                <a:ext cx="97" cy="57"/>
              </a:xfrm>
              <a:custGeom>
                <a:avLst/>
                <a:gdLst>
                  <a:gd name="G0" fmla="+- 1197 0 0"/>
                  <a:gd name="G1" fmla="+- 21600 0 0"/>
                  <a:gd name="G2" fmla="+- 21600 0 0"/>
                  <a:gd name="T0" fmla="*/ 0 w 22797"/>
                  <a:gd name="T1" fmla="*/ 33 h 21600"/>
                  <a:gd name="T2" fmla="*/ 22797 w 22797"/>
                  <a:gd name="T3" fmla="*/ 21600 h 21600"/>
                  <a:gd name="T4" fmla="*/ 1197 w 2279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97" h="21600" fill="none" extrusionOk="0">
                    <a:moveTo>
                      <a:pt x="0" y="33"/>
                    </a:moveTo>
                    <a:cubicBezTo>
                      <a:pt x="398" y="11"/>
                      <a:pt x="797" y="-1"/>
                      <a:pt x="1197" y="0"/>
                    </a:cubicBezTo>
                    <a:cubicBezTo>
                      <a:pt x="13126" y="0"/>
                      <a:pt x="22797" y="9670"/>
                      <a:pt x="22797" y="21600"/>
                    </a:cubicBezTo>
                  </a:path>
                  <a:path w="22797" h="21600" stroke="0" extrusionOk="0">
                    <a:moveTo>
                      <a:pt x="0" y="33"/>
                    </a:moveTo>
                    <a:cubicBezTo>
                      <a:pt x="398" y="11"/>
                      <a:pt x="797" y="-1"/>
                      <a:pt x="1197" y="0"/>
                    </a:cubicBezTo>
                    <a:cubicBezTo>
                      <a:pt x="13126" y="0"/>
                      <a:pt x="22797" y="9670"/>
                      <a:pt x="22797" y="21600"/>
                    </a:cubicBezTo>
                    <a:lnTo>
                      <a:pt x="1197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3049" name="Arc 41"/>
              <p:cNvSpPr>
                <a:spLocks/>
              </p:cNvSpPr>
              <p:nvPr/>
            </p:nvSpPr>
            <p:spPr bwMode="auto">
              <a:xfrm flipV="1">
                <a:off x="879" y="451"/>
                <a:ext cx="97" cy="57"/>
              </a:xfrm>
              <a:custGeom>
                <a:avLst/>
                <a:gdLst>
                  <a:gd name="G0" fmla="+- 1197 0 0"/>
                  <a:gd name="G1" fmla="+- 21600 0 0"/>
                  <a:gd name="G2" fmla="+- 21600 0 0"/>
                  <a:gd name="T0" fmla="*/ 0 w 22797"/>
                  <a:gd name="T1" fmla="*/ 33 h 21600"/>
                  <a:gd name="T2" fmla="*/ 22797 w 22797"/>
                  <a:gd name="T3" fmla="*/ 21600 h 21600"/>
                  <a:gd name="T4" fmla="*/ 1197 w 2279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97" h="21600" fill="none" extrusionOk="0">
                    <a:moveTo>
                      <a:pt x="0" y="33"/>
                    </a:moveTo>
                    <a:cubicBezTo>
                      <a:pt x="398" y="11"/>
                      <a:pt x="797" y="-1"/>
                      <a:pt x="1197" y="0"/>
                    </a:cubicBezTo>
                    <a:cubicBezTo>
                      <a:pt x="13126" y="0"/>
                      <a:pt x="22797" y="9670"/>
                      <a:pt x="22797" y="21600"/>
                    </a:cubicBezTo>
                  </a:path>
                  <a:path w="22797" h="21600" stroke="0" extrusionOk="0">
                    <a:moveTo>
                      <a:pt x="0" y="33"/>
                    </a:moveTo>
                    <a:cubicBezTo>
                      <a:pt x="398" y="11"/>
                      <a:pt x="797" y="-1"/>
                      <a:pt x="1197" y="0"/>
                    </a:cubicBezTo>
                    <a:cubicBezTo>
                      <a:pt x="13126" y="0"/>
                      <a:pt x="22797" y="9670"/>
                      <a:pt x="22797" y="21600"/>
                    </a:cubicBezTo>
                    <a:lnTo>
                      <a:pt x="1197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3050" name="Line 42"/>
              <p:cNvSpPr>
                <a:spLocks noChangeShapeType="1"/>
              </p:cNvSpPr>
              <p:nvPr/>
            </p:nvSpPr>
            <p:spPr bwMode="auto">
              <a:xfrm>
                <a:off x="880" y="576"/>
                <a:ext cx="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43052" name="Text Box 44"/>
            <p:cNvSpPr txBox="1">
              <a:spLocks noChangeArrowheads="1"/>
            </p:cNvSpPr>
            <p:nvPr/>
          </p:nvSpPr>
          <p:spPr bwMode="auto">
            <a:xfrm>
              <a:off x="620" y="3051"/>
              <a:ext cx="4222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The partial order     on </a:t>
              </a:r>
              <a:r>
                <a:rPr lang="en-US" sz="2000" i="1"/>
                <a:t>X</a:t>
              </a:r>
              <a:r>
                <a:rPr lang="en-US" sz="2000"/>
                <a:t> is called a </a:t>
              </a:r>
              <a:r>
                <a:rPr lang="en-US" sz="2000" b="1" i="1" u="sng">
                  <a:solidFill>
                    <a:srgbClr val="FF0000"/>
                  </a:solidFill>
                </a:rPr>
                <a:t>total order</a:t>
              </a:r>
              <a:r>
                <a:rPr lang="en-US" sz="2000"/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sz="2000"/>
                <a:t>		iff  for any </a:t>
              </a:r>
              <a:r>
                <a:rPr lang="en-US" sz="2000" i="1"/>
                <a:t>x</a:t>
              </a:r>
              <a:r>
                <a:rPr lang="en-US" sz="2000"/>
                <a:t>, </a:t>
              </a:r>
              <a:r>
                <a:rPr lang="en-US" sz="2000" i="1"/>
                <a:t>y</a:t>
              </a:r>
              <a:r>
                <a:rPr lang="en-US" sz="2000"/>
                <a:t> </a:t>
              </a:r>
              <a:r>
                <a:rPr lang="en-US" sz="2000">
                  <a:sym typeface="Symbol" pitchFamily="18" charset="2"/>
                </a:rPr>
                <a:t> </a:t>
              </a:r>
              <a:r>
                <a:rPr lang="en-US" sz="2000" i="1">
                  <a:sym typeface="Symbol" pitchFamily="18" charset="2"/>
                </a:rPr>
                <a:t>X</a:t>
              </a:r>
              <a:r>
                <a:rPr lang="en-US" sz="2000">
                  <a:sym typeface="Symbol" pitchFamily="18" charset="2"/>
                </a:rPr>
                <a:t>,  </a:t>
              </a:r>
              <a:r>
                <a:rPr lang="en-US" sz="2000" i="1">
                  <a:sym typeface="Symbol" pitchFamily="18" charset="2"/>
                </a:rPr>
                <a:t>x </a:t>
              </a:r>
              <a:r>
                <a:rPr lang="en-US" sz="2000">
                  <a:sym typeface="Symbol" pitchFamily="18" charset="2"/>
                </a:rPr>
                <a:t>and </a:t>
              </a:r>
              <a:r>
                <a:rPr lang="en-US" sz="2000" i="1">
                  <a:sym typeface="Symbol" pitchFamily="18" charset="2"/>
                </a:rPr>
                <a:t>y</a:t>
              </a:r>
              <a:r>
                <a:rPr lang="en-US" sz="2000">
                  <a:sym typeface="Symbol" pitchFamily="18" charset="2"/>
                </a:rPr>
                <a:t> are comparable.  </a:t>
              </a:r>
              <a:endParaRPr lang="en-US" sz="2000"/>
            </a:p>
          </p:txBody>
        </p:sp>
        <p:sp>
          <p:nvSpPr>
            <p:cNvPr id="43055" name="Rectangle 47"/>
            <p:cNvSpPr>
              <a:spLocks noChangeArrowheads="1"/>
            </p:cNvSpPr>
            <p:nvPr/>
          </p:nvSpPr>
          <p:spPr bwMode="auto">
            <a:xfrm>
              <a:off x="648" y="1128"/>
              <a:ext cx="3864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58" name="Rectangle 50"/>
            <p:cNvSpPr>
              <a:spLocks noChangeArrowheads="1"/>
            </p:cNvSpPr>
            <p:nvPr/>
          </p:nvSpPr>
          <p:spPr bwMode="auto">
            <a:xfrm>
              <a:off x="588" y="3938"/>
              <a:ext cx="46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The relation </a:t>
              </a:r>
              <a:r>
                <a:rPr lang="en-US" sz="2000">
                  <a:sym typeface="Symbol" pitchFamily="18" charset="2"/>
                </a:rPr>
                <a:t></a:t>
              </a:r>
              <a:r>
                <a:rPr lang="en-US" sz="2000"/>
                <a:t> on the set </a:t>
              </a:r>
              <a:r>
                <a:rPr lang="en-US" sz="2000" b="1"/>
                <a:t>Z</a:t>
              </a:r>
              <a:r>
                <a:rPr lang="en-US" sz="2000"/>
                <a:t> of all integers is an example of a total order.</a:t>
              </a:r>
            </a:p>
          </p:txBody>
        </p:sp>
        <p:sp>
          <p:nvSpPr>
            <p:cNvPr id="43066" name="Text Box 58"/>
            <p:cNvSpPr txBox="1">
              <a:spLocks noChangeArrowheads="1"/>
            </p:cNvSpPr>
            <p:nvPr/>
          </p:nvSpPr>
          <p:spPr bwMode="auto">
            <a:xfrm>
              <a:off x="4244" y="446"/>
              <a:ext cx="120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Comparable </a:t>
              </a:r>
            </a:p>
            <a:p>
              <a:pPr algn="ctr"/>
              <a:r>
                <a:rPr lang="en-US">
                  <a:latin typeface="Comic Sans MS" pitchFamily="66" charset="0"/>
                </a:rPr>
                <a:t>Elements</a:t>
              </a:r>
              <a:endParaRPr lang="th-TH">
                <a:latin typeface="Comic Sans MS" pitchFamily="66" charset="0"/>
              </a:endParaRPr>
            </a:p>
          </p:txBody>
        </p:sp>
        <p:sp>
          <p:nvSpPr>
            <p:cNvPr id="43069" name="Oval 61"/>
            <p:cNvSpPr>
              <a:spLocks noChangeArrowheads="1"/>
            </p:cNvSpPr>
            <p:nvPr/>
          </p:nvSpPr>
          <p:spPr bwMode="auto">
            <a:xfrm>
              <a:off x="3991" y="2392"/>
              <a:ext cx="1582" cy="695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67" name="Text Box 59"/>
            <p:cNvSpPr txBox="1">
              <a:spLocks noChangeArrowheads="1"/>
            </p:cNvSpPr>
            <p:nvPr/>
          </p:nvSpPr>
          <p:spPr bwMode="auto">
            <a:xfrm>
              <a:off x="4178" y="2599"/>
              <a:ext cx="1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omic Sans MS" pitchFamily="66" charset="0"/>
                </a:rPr>
                <a:t>Total Order</a:t>
              </a:r>
              <a:endParaRPr lang="th-TH" b="1">
                <a:latin typeface="Comic Sans MS" pitchFamily="66" charset="0"/>
              </a:endParaRPr>
            </a:p>
          </p:txBody>
        </p:sp>
        <p:sp>
          <p:nvSpPr>
            <p:cNvPr id="43070" name="Rectangle 62"/>
            <p:cNvSpPr>
              <a:spLocks noChangeArrowheads="1"/>
            </p:cNvSpPr>
            <p:nvPr/>
          </p:nvSpPr>
          <p:spPr bwMode="auto">
            <a:xfrm>
              <a:off x="649" y="1043"/>
              <a:ext cx="3895" cy="1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580" y="2976"/>
              <a:ext cx="4243" cy="6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pic>
          <p:nvPicPr>
            <p:cNvPr id="43064" name="Picture 56" descr="bd0537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0" y="3129"/>
              <a:ext cx="636" cy="38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30213" y="176213"/>
            <a:ext cx="7292975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A={a,b,c}.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Is the relation </a:t>
            </a:r>
            <a:r>
              <a:rPr lang="en-US" sz="2000">
                <a:sym typeface="Symbol" pitchFamily="18" charset="2"/>
              </a:rPr>
              <a:t> on </a:t>
            </a:r>
            <a:r>
              <a:rPr lang="en-US" sz="2000" b="1" i="1">
                <a:sym typeface="Symbol" pitchFamily="18" charset="2"/>
              </a:rPr>
              <a:t>P</a:t>
            </a:r>
            <a:r>
              <a:rPr lang="en-US" sz="2000">
                <a:sym typeface="Symbol" pitchFamily="18" charset="2"/>
              </a:rPr>
              <a:t>(A) a total order?</a:t>
            </a:r>
          </a:p>
          <a:p>
            <a:pPr lvl="1">
              <a:lnSpc>
                <a:spcPct val="190000"/>
              </a:lnSpc>
            </a:pPr>
            <a:r>
              <a:rPr lang="en-US" sz="2000">
                <a:sym typeface="Symbol" pitchFamily="18" charset="2"/>
              </a:rPr>
              <a:t>    No.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>
              <a:sym typeface="Symbol" pitchFamily="18" charset="2"/>
            </a:endParaRP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Let N be the set of all natural numbers.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sym typeface="Symbol" pitchFamily="18" charset="2"/>
              </a:rPr>
              <a:t>Is the relation “divides (with zero remainder)” on </a:t>
            </a:r>
            <a:r>
              <a:rPr lang="en-US" sz="2000" b="1">
                <a:sym typeface="Symbol" pitchFamily="18" charset="2"/>
              </a:rPr>
              <a:t>N</a:t>
            </a:r>
            <a:r>
              <a:rPr lang="en-US" sz="2000">
                <a:sym typeface="Symbol" pitchFamily="18" charset="2"/>
              </a:rPr>
              <a:t> a total order?</a:t>
            </a:r>
          </a:p>
          <a:p>
            <a:pPr lvl="1">
              <a:lnSpc>
                <a:spcPct val="190000"/>
              </a:lnSpc>
            </a:pPr>
            <a:r>
              <a:rPr lang="en-US" sz="2000">
                <a:sym typeface="Symbol" pitchFamily="18" charset="2"/>
              </a:rPr>
              <a:t>    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90" name="Text Box 162"/>
          <p:cNvSpPr txBox="1">
            <a:spLocks noChangeArrowheads="1"/>
          </p:cNvSpPr>
          <p:nvPr/>
        </p:nvSpPr>
        <p:spPr bwMode="auto">
          <a:xfrm rot="5400000">
            <a:off x="4138613" y="121126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   …</a:t>
            </a:r>
            <a:endParaRPr lang="th-TH" b="1"/>
          </a:p>
        </p:txBody>
      </p:sp>
      <p:sp>
        <p:nvSpPr>
          <p:cNvPr id="150749" name="Oval 221"/>
          <p:cNvSpPr>
            <a:spLocks noChangeArrowheads="1"/>
          </p:cNvSpPr>
          <p:nvPr/>
        </p:nvSpPr>
        <p:spPr bwMode="auto">
          <a:xfrm>
            <a:off x="4578350" y="884238"/>
            <a:ext cx="4165600" cy="1320800"/>
          </a:xfrm>
          <a:prstGeom prst="ellipse">
            <a:avLst/>
          </a:prstGeom>
          <a:solidFill>
            <a:srgbClr val="CC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endParaRPr lang="th-TH"/>
          </a:p>
        </p:txBody>
      </p:sp>
      <p:sp>
        <p:nvSpPr>
          <p:cNvPr id="150599" name="Rectangle 71"/>
          <p:cNvSpPr>
            <a:spLocks noChangeArrowheads="1"/>
          </p:cNvSpPr>
          <p:nvPr/>
        </p:nvSpPr>
        <p:spPr bwMode="auto">
          <a:xfrm>
            <a:off x="4267200" y="14288"/>
            <a:ext cx="4848225" cy="3921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0600" name="Rectangle 72"/>
          <p:cNvSpPr>
            <a:spLocks noChangeArrowheads="1"/>
          </p:cNvSpPr>
          <p:nvPr/>
        </p:nvSpPr>
        <p:spPr bwMode="auto">
          <a:xfrm>
            <a:off x="4403725" y="0"/>
            <a:ext cx="461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a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 i="1"/>
              <a:t>b</a:t>
            </a:r>
            <a:r>
              <a:rPr lang="en-US" sz="2000"/>
              <a:t>, iff </a:t>
            </a:r>
            <a:r>
              <a:rPr lang="en-US" sz="2000" i="1"/>
              <a:t>a</a:t>
            </a:r>
            <a:r>
              <a:rPr lang="en-US" sz="2000"/>
              <a:t> divides </a:t>
            </a:r>
            <a:r>
              <a:rPr lang="en-US" sz="2000" i="1"/>
              <a:t>b</a:t>
            </a:r>
            <a:r>
              <a:rPr lang="en-US" sz="2000"/>
              <a:t> (with zero remainder).</a:t>
            </a:r>
          </a:p>
        </p:txBody>
      </p:sp>
      <p:sp>
        <p:nvSpPr>
          <p:cNvPr id="150674" name="Text Box 146"/>
          <p:cNvSpPr txBox="1">
            <a:spLocks noChangeArrowheads="1"/>
          </p:cNvSpPr>
          <p:nvPr/>
        </p:nvSpPr>
        <p:spPr bwMode="auto">
          <a:xfrm>
            <a:off x="2543175" y="640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</a:t>
            </a:r>
            <a:endParaRPr lang="th-TH"/>
          </a:p>
        </p:txBody>
      </p:sp>
      <p:sp>
        <p:nvSpPr>
          <p:cNvPr id="150675" name="Text Box 147"/>
          <p:cNvSpPr txBox="1">
            <a:spLocks noChangeArrowheads="1"/>
          </p:cNvSpPr>
          <p:nvPr/>
        </p:nvSpPr>
        <p:spPr bwMode="auto">
          <a:xfrm>
            <a:off x="577850" y="52625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  <a:endParaRPr lang="th-TH"/>
          </a:p>
        </p:txBody>
      </p:sp>
      <p:sp>
        <p:nvSpPr>
          <p:cNvPr id="150676" name="Text Box 148"/>
          <p:cNvSpPr txBox="1">
            <a:spLocks noChangeArrowheads="1"/>
          </p:cNvSpPr>
          <p:nvPr/>
        </p:nvSpPr>
        <p:spPr bwMode="auto">
          <a:xfrm>
            <a:off x="576263" y="4073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  <a:endParaRPr lang="th-TH"/>
          </a:p>
        </p:txBody>
      </p:sp>
      <p:sp>
        <p:nvSpPr>
          <p:cNvPr id="150677" name="Text Box 149"/>
          <p:cNvSpPr txBox="1">
            <a:spLocks noChangeArrowheads="1"/>
          </p:cNvSpPr>
          <p:nvPr/>
        </p:nvSpPr>
        <p:spPr bwMode="auto">
          <a:xfrm>
            <a:off x="606425" y="294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</a:t>
            </a:r>
            <a:endParaRPr lang="th-TH"/>
          </a:p>
        </p:txBody>
      </p:sp>
      <p:sp>
        <p:nvSpPr>
          <p:cNvPr id="150678" name="Text Box 150"/>
          <p:cNvSpPr txBox="1">
            <a:spLocks noChangeArrowheads="1"/>
          </p:cNvSpPr>
          <p:nvPr/>
        </p:nvSpPr>
        <p:spPr bwMode="auto">
          <a:xfrm>
            <a:off x="549275" y="17351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16</a:t>
            </a:r>
            <a:endParaRPr lang="th-TH"/>
          </a:p>
        </p:txBody>
      </p:sp>
      <p:sp>
        <p:nvSpPr>
          <p:cNvPr id="150679" name="Text Box 151"/>
          <p:cNvSpPr txBox="1">
            <a:spLocks noChangeArrowheads="1"/>
          </p:cNvSpPr>
          <p:nvPr/>
        </p:nvSpPr>
        <p:spPr bwMode="auto">
          <a:xfrm>
            <a:off x="592138" y="5905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32</a:t>
            </a:r>
            <a:endParaRPr lang="th-TH"/>
          </a:p>
        </p:txBody>
      </p:sp>
      <p:sp>
        <p:nvSpPr>
          <p:cNvPr id="150680" name="Text Box 152"/>
          <p:cNvSpPr txBox="1">
            <a:spLocks noChangeArrowheads="1"/>
          </p:cNvSpPr>
          <p:nvPr/>
        </p:nvSpPr>
        <p:spPr bwMode="auto">
          <a:xfrm>
            <a:off x="1876425" y="5292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  <a:endParaRPr lang="th-TH"/>
          </a:p>
        </p:txBody>
      </p:sp>
      <p:sp>
        <p:nvSpPr>
          <p:cNvPr id="150681" name="Text Box 153"/>
          <p:cNvSpPr txBox="1">
            <a:spLocks noChangeArrowheads="1"/>
          </p:cNvSpPr>
          <p:nvPr/>
        </p:nvSpPr>
        <p:spPr bwMode="auto">
          <a:xfrm>
            <a:off x="1908175" y="41005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</a:t>
            </a:r>
            <a:endParaRPr lang="th-TH"/>
          </a:p>
        </p:txBody>
      </p:sp>
      <p:sp>
        <p:nvSpPr>
          <p:cNvPr id="150682" name="Text Box 154"/>
          <p:cNvSpPr txBox="1">
            <a:spLocks noChangeArrowheads="1"/>
          </p:cNvSpPr>
          <p:nvPr/>
        </p:nvSpPr>
        <p:spPr bwMode="auto">
          <a:xfrm>
            <a:off x="1862138" y="29559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</a:t>
            </a:r>
            <a:endParaRPr lang="th-TH"/>
          </a:p>
        </p:txBody>
      </p:sp>
      <p:sp>
        <p:nvSpPr>
          <p:cNvPr id="150683" name="Text Box 155"/>
          <p:cNvSpPr txBox="1">
            <a:spLocks noChangeArrowheads="1"/>
          </p:cNvSpPr>
          <p:nvPr/>
        </p:nvSpPr>
        <p:spPr bwMode="auto">
          <a:xfrm>
            <a:off x="1876425" y="17494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24</a:t>
            </a:r>
            <a:endParaRPr lang="th-TH"/>
          </a:p>
        </p:txBody>
      </p:sp>
      <p:sp>
        <p:nvSpPr>
          <p:cNvPr id="150684" name="Text Box 156"/>
          <p:cNvSpPr txBox="1">
            <a:spLocks noChangeArrowheads="1"/>
          </p:cNvSpPr>
          <p:nvPr/>
        </p:nvSpPr>
        <p:spPr bwMode="auto">
          <a:xfrm>
            <a:off x="1890713" y="6191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48</a:t>
            </a:r>
            <a:endParaRPr lang="th-TH"/>
          </a:p>
        </p:txBody>
      </p:sp>
      <p:sp>
        <p:nvSpPr>
          <p:cNvPr id="150685" name="Text Box 157"/>
          <p:cNvSpPr txBox="1">
            <a:spLocks noChangeArrowheads="1"/>
          </p:cNvSpPr>
          <p:nvPr/>
        </p:nvSpPr>
        <p:spPr bwMode="auto">
          <a:xfrm>
            <a:off x="3155950" y="5291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  <a:endParaRPr lang="th-TH"/>
          </a:p>
        </p:txBody>
      </p:sp>
      <p:sp>
        <p:nvSpPr>
          <p:cNvPr id="150686" name="Text Box 158"/>
          <p:cNvSpPr txBox="1">
            <a:spLocks noChangeArrowheads="1"/>
          </p:cNvSpPr>
          <p:nvPr/>
        </p:nvSpPr>
        <p:spPr bwMode="auto">
          <a:xfrm>
            <a:off x="3055938" y="4102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  <a:endParaRPr lang="th-TH"/>
          </a:p>
        </p:txBody>
      </p:sp>
      <p:sp>
        <p:nvSpPr>
          <p:cNvPr id="150687" name="Text Box 159"/>
          <p:cNvSpPr txBox="1">
            <a:spLocks noChangeArrowheads="1"/>
          </p:cNvSpPr>
          <p:nvPr/>
        </p:nvSpPr>
        <p:spPr bwMode="auto">
          <a:xfrm>
            <a:off x="3082925" y="29400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  <a:endParaRPr lang="th-TH"/>
          </a:p>
        </p:txBody>
      </p:sp>
      <p:sp>
        <p:nvSpPr>
          <p:cNvPr id="150688" name="Text Box 160"/>
          <p:cNvSpPr txBox="1">
            <a:spLocks noChangeArrowheads="1"/>
          </p:cNvSpPr>
          <p:nvPr/>
        </p:nvSpPr>
        <p:spPr bwMode="auto">
          <a:xfrm>
            <a:off x="3082925" y="17653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  <a:endParaRPr lang="th-TH"/>
          </a:p>
        </p:txBody>
      </p:sp>
      <p:sp>
        <p:nvSpPr>
          <p:cNvPr id="150689" name="Text Box 161"/>
          <p:cNvSpPr txBox="1">
            <a:spLocks noChangeArrowheads="1"/>
          </p:cNvSpPr>
          <p:nvPr/>
        </p:nvSpPr>
        <p:spPr bwMode="auto">
          <a:xfrm rot="5400000">
            <a:off x="2898775" y="100171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   …</a:t>
            </a:r>
            <a:endParaRPr lang="th-TH" b="1"/>
          </a:p>
        </p:txBody>
      </p:sp>
      <p:sp>
        <p:nvSpPr>
          <p:cNvPr id="150691" name="Text Box 163"/>
          <p:cNvSpPr txBox="1">
            <a:spLocks noChangeArrowheads="1"/>
          </p:cNvSpPr>
          <p:nvPr/>
        </p:nvSpPr>
        <p:spPr bwMode="auto">
          <a:xfrm>
            <a:off x="4389438" y="5291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  <a:endParaRPr lang="th-TH"/>
          </a:p>
        </p:txBody>
      </p:sp>
      <p:sp>
        <p:nvSpPr>
          <p:cNvPr id="150692" name="Text Box 164"/>
          <p:cNvSpPr txBox="1">
            <a:spLocks noChangeArrowheads="1"/>
          </p:cNvSpPr>
          <p:nvPr/>
        </p:nvSpPr>
        <p:spPr bwMode="auto">
          <a:xfrm>
            <a:off x="5618163" y="52768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  <a:endParaRPr lang="th-TH"/>
          </a:p>
        </p:txBody>
      </p:sp>
      <p:sp>
        <p:nvSpPr>
          <p:cNvPr id="150693" name="Text Box 165"/>
          <p:cNvSpPr txBox="1">
            <a:spLocks noChangeArrowheads="1"/>
          </p:cNvSpPr>
          <p:nvPr/>
        </p:nvSpPr>
        <p:spPr bwMode="auto">
          <a:xfrm>
            <a:off x="6735763" y="52482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  <a:endParaRPr lang="th-TH"/>
          </a:p>
        </p:txBody>
      </p:sp>
      <p:sp>
        <p:nvSpPr>
          <p:cNvPr id="150694" name="Text Box 166"/>
          <p:cNvSpPr txBox="1">
            <a:spLocks noChangeArrowheads="1"/>
          </p:cNvSpPr>
          <p:nvPr/>
        </p:nvSpPr>
        <p:spPr bwMode="auto">
          <a:xfrm>
            <a:off x="4300538" y="41465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14</a:t>
            </a:r>
            <a:endParaRPr lang="th-TH"/>
          </a:p>
        </p:txBody>
      </p:sp>
      <p:sp>
        <p:nvSpPr>
          <p:cNvPr id="150695" name="Text Box 167"/>
          <p:cNvSpPr txBox="1">
            <a:spLocks noChangeArrowheads="1"/>
          </p:cNvSpPr>
          <p:nvPr/>
        </p:nvSpPr>
        <p:spPr bwMode="auto">
          <a:xfrm>
            <a:off x="4360863" y="29273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28</a:t>
            </a:r>
            <a:endParaRPr lang="th-TH"/>
          </a:p>
        </p:txBody>
      </p:sp>
      <p:sp>
        <p:nvSpPr>
          <p:cNvPr id="150696" name="Text Box 168"/>
          <p:cNvSpPr txBox="1">
            <a:spLocks noChangeArrowheads="1"/>
          </p:cNvSpPr>
          <p:nvPr/>
        </p:nvSpPr>
        <p:spPr bwMode="auto">
          <a:xfrm>
            <a:off x="5548313" y="4144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  <a:endParaRPr lang="th-TH"/>
          </a:p>
        </p:txBody>
      </p:sp>
      <p:sp>
        <p:nvSpPr>
          <p:cNvPr id="150697" name="Line 169"/>
          <p:cNvSpPr>
            <a:spLocks noChangeShapeType="1"/>
          </p:cNvSpPr>
          <p:nvPr/>
        </p:nvSpPr>
        <p:spPr bwMode="auto">
          <a:xfrm flipH="1" flipV="1">
            <a:off x="893763" y="5661025"/>
            <a:ext cx="1654175" cy="855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698" name="Line 170"/>
          <p:cNvSpPr>
            <a:spLocks noChangeShapeType="1"/>
          </p:cNvSpPr>
          <p:nvPr/>
        </p:nvSpPr>
        <p:spPr bwMode="auto">
          <a:xfrm flipV="1">
            <a:off x="749300" y="4492879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699" name="Line 171"/>
          <p:cNvSpPr>
            <a:spLocks noChangeShapeType="1"/>
          </p:cNvSpPr>
          <p:nvPr/>
        </p:nvSpPr>
        <p:spPr bwMode="auto">
          <a:xfrm flipV="1">
            <a:off x="777875" y="3338513"/>
            <a:ext cx="0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00" name="Line 172"/>
          <p:cNvSpPr>
            <a:spLocks noChangeShapeType="1"/>
          </p:cNvSpPr>
          <p:nvPr/>
        </p:nvSpPr>
        <p:spPr bwMode="auto">
          <a:xfrm flipV="1">
            <a:off x="792163" y="2162175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01" name="Line 173"/>
          <p:cNvSpPr>
            <a:spLocks noChangeShapeType="1"/>
          </p:cNvSpPr>
          <p:nvPr/>
        </p:nvSpPr>
        <p:spPr bwMode="auto">
          <a:xfrm flipV="1">
            <a:off x="798513" y="979488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02" name="Line 174"/>
          <p:cNvSpPr>
            <a:spLocks noChangeShapeType="1"/>
          </p:cNvSpPr>
          <p:nvPr/>
        </p:nvSpPr>
        <p:spPr bwMode="auto">
          <a:xfrm flipV="1">
            <a:off x="2073275" y="4510088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03" name="Line 175"/>
          <p:cNvSpPr>
            <a:spLocks noChangeShapeType="1"/>
          </p:cNvSpPr>
          <p:nvPr/>
        </p:nvSpPr>
        <p:spPr bwMode="auto">
          <a:xfrm flipV="1">
            <a:off x="2101850" y="3348038"/>
            <a:ext cx="0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04" name="Line 176"/>
          <p:cNvSpPr>
            <a:spLocks noChangeShapeType="1"/>
          </p:cNvSpPr>
          <p:nvPr/>
        </p:nvSpPr>
        <p:spPr bwMode="auto">
          <a:xfrm flipV="1">
            <a:off x="2116138" y="217170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05" name="Line 177"/>
          <p:cNvSpPr>
            <a:spLocks noChangeShapeType="1"/>
          </p:cNvSpPr>
          <p:nvPr/>
        </p:nvSpPr>
        <p:spPr bwMode="auto">
          <a:xfrm flipV="1">
            <a:off x="2122488" y="989013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06" name="Line 178"/>
          <p:cNvSpPr>
            <a:spLocks noChangeShapeType="1"/>
          </p:cNvSpPr>
          <p:nvPr/>
        </p:nvSpPr>
        <p:spPr bwMode="auto">
          <a:xfrm flipV="1">
            <a:off x="3311525" y="4519613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07" name="Line 179"/>
          <p:cNvSpPr>
            <a:spLocks noChangeShapeType="1"/>
          </p:cNvSpPr>
          <p:nvPr/>
        </p:nvSpPr>
        <p:spPr bwMode="auto">
          <a:xfrm flipV="1">
            <a:off x="3340100" y="3357563"/>
            <a:ext cx="0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08" name="Line 180"/>
          <p:cNvSpPr>
            <a:spLocks noChangeShapeType="1"/>
          </p:cNvSpPr>
          <p:nvPr/>
        </p:nvSpPr>
        <p:spPr bwMode="auto">
          <a:xfrm flipV="1">
            <a:off x="3354388" y="2181225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09" name="Line 181"/>
          <p:cNvSpPr>
            <a:spLocks noChangeShapeType="1"/>
          </p:cNvSpPr>
          <p:nvPr/>
        </p:nvSpPr>
        <p:spPr bwMode="auto">
          <a:xfrm flipV="1">
            <a:off x="4564063" y="4543425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10" name="Line 182"/>
          <p:cNvSpPr>
            <a:spLocks noChangeShapeType="1"/>
          </p:cNvSpPr>
          <p:nvPr/>
        </p:nvSpPr>
        <p:spPr bwMode="auto">
          <a:xfrm flipV="1">
            <a:off x="4578350" y="3381375"/>
            <a:ext cx="0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11" name="Line 183"/>
          <p:cNvSpPr>
            <a:spLocks noChangeShapeType="1"/>
          </p:cNvSpPr>
          <p:nvPr/>
        </p:nvSpPr>
        <p:spPr bwMode="auto">
          <a:xfrm flipV="1">
            <a:off x="4592638" y="2176463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 rot="5400000">
            <a:off x="1946275" y="539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</a:t>
            </a:r>
            <a:endParaRPr lang="th-TH" b="1"/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 rot="5400000">
            <a:off x="649288" y="53975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</a:t>
            </a:r>
            <a:endParaRPr lang="th-TH" b="1"/>
          </a:p>
        </p:txBody>
      </p:sp>
      <p:sp>
        <p:nvSpPr>
          <p:cNvPr id="150714" name="Line 186"/>
          <p:cNvSpPr>
            <a:spLocks noChangeShapeType="1"/>
          </p:cNvSpPr>
          <p:nvPr/>
        </p:nvSpPr>
        <p:spPr bwMode="auto">
          <a:xfrm flipV="1">
            <a:off x="5776913" y="4537075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15" name="Line 187"/>
          <p:cNvSpPr>
            <a:spLocks noChangeShapeType="1"/>
          </p:cNvSpPr>
          <p:nvPr/>
        </p:nvSpPr>
        <p:spPr bwMode="auto">
          <a:xfrm flipV="1">
            <a:off x="5791200" y="3375025"/>
            <a:ext cx="0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5567363" y="29130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36</a:t>
            </a:r>
            <a:endParaRPr lang="th-TH"/>
          </a:p>
        </p:txBody>
      </p:sp>
      <p:sp>
        <p:nvSpPr>
          <p:cNvPr id="150719" name="Text Box 191"/>
          <p:cNvSpPr txBox="1">
            <a:spLocks noChangeArrowheads="1"/>
          </p:cNvSpPr>
          <p:nvPr/>
        </p:nvSpPr>
        <p:spPr bwMode="auto">
          <a:xfrm>
            <a:off x="7874000" y="52054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13</a:t>
            </a:r>
            <a:endParaRPr lang="th-TH"/>
          </a:p>
        </p:txBody>
      </p:sp>
      <p:sp>
        <p:nvSpPr>
          <p:cNvPr id="150720" name="Line 192"/>
          <p:cNvSpPr>
            <a:spLocks noChangeShapeType="1"/>
          </p:cNvSpPr>
          <p:nvPr/>
        </p:nvSpPr>
        <p:spPr bwMode="auto">
          <a:xfrm flipV="1">
            <a:off x="6972300" y="4503738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21" name="Line 193"/>
          <p:cNvSpPr>
            <a:spLocks noChangeShapeType="1"/>
          </p:cNvSpPr>
          <p:nvPr/>
        </p:nvSpPr>
        <p:spPr bwMode="auto">
          <a:xfrm flipV="1">
            <a:off x="8112125" y="4468813"/>
            <a:ext cx="0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22" name="Text Box 194"/>
          <p:cNvSpPr txBox="1">
            <a:spLocks noChangeArrowheads="1"/>
          </p:cNvSpPr>
          <p:nvPr/>
        </p:nvSpPr>
        <p:spPr bwMode="auto">
          <a:xfrm rot="5400000">
            <a:off x="6516688" y="33861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   …</a:t>
            </a:r>
            <a:endParaRPr lang="th-TH" b="1"/>
          </a:p>
        </p:txBody>
      </p:sp>
      <p:sp>
        <p:nvSpPr>
          <p:cNvPr id="150724" name="Text Box 196"/>
          <p:cNvSpPr txBox="1">
            <a:spLocks noChangeArrowheads="1"/>
          </p:cNvSpPr>
          <p:nvPr/>
        </p:nvSpPr>
        <p:spPr bwMode="auto">
          <a:xfrm rot="5400000">
            <a:off x="7669213" y="338296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   …</a:t>
            </a:r>
            <a:endParaRPr lang="th-TH" b="1"/>
          </a:p>
        </p:txBody>
      </p:sp>
      <p:sp>
        <p:nvSpPr>
          <p:cNvPr id="150726" name="Line 198"/>
          <p:cNvSpPr>
            <a:spLocks noChangeShapeType="1"/>
          </p:cNvSpPr>
          <p:nvPr/>
        </p:nvSpPr>
        <p:spPr bwMode="auto">
          <a:xfrm flipH="1" flipV="1">
            <a:off x="2109788" y="5699125"/>
            <a:ext cx="538162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27" name="Line 199"/>
          <p:cNvSpPr>
            <a:spLocks noChangeShapeType="1"/>
          </p:cNvSpPr>
          <p:nvPr/>
        </p:nvSpPr>
        <p:spPr bwMode="auto">
          <a:xfrm flipV="1">
            <a:off x="2730500" y="5689600"/>
            <a:ext cx="5207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28" name="Line 200"/>
          <p:cNvSpPr>
            <a:spLocks noChangeShapeType="1"/>
          </p:cNvSpPr>
          <p:nvPr/>
        </p:nvSpPr>
        <p:spPr bwMode="auto">
          <a:xfrm flipV="1">
            <a:off x="2784475" y="5602288"/>
            <a:ext cx="1628775" cy="881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29" name="Line 201"/>
          <p:cNvSpPr>
            <a:spLocks noChangeShapeType="1"/>
          </p:cNvSpPr>
          <p:nvPr/>
        </p:nvSpPr>
        <p:spPr bwMode="auto">
          <a:xfrm flipV="1">
            <a:off x="2808288" y="5588000"/>
            <a:ext cx="2803525" cy="94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30" name="Line 202"/>
          <p:cNvSpPr>
            <a:spLocks noChangeShapeType="1"/>
          </p:cNvSpPr>
          <p:nvPr/>
        </p:nvSpPr>
        <p:spPr bwMode="auto">
          <a:xfrm flipV="1">
            <a:off x="2840038" y="5545138"/>
            <a:ext cx="3943350" cy="103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31" name="Line 203"/>
          <p:cNvSpPr>
            <a:spLocks noChangeShapeType="1"/>
          </p:cNvSpPr>
          <p:nvPr/>
        </p:nvSpPr>
        <p:spPr bwMode="auto">
          <a:xfrm flipV="1">
            <a:off x="2836863" y="5530850"/>
            <a:ext cx="5091112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32" name="Line 204"/>
          <p:cNvSpPr>
            <a:spLocks noChangeShapeType="1"/>
          </p:cNvSpPr>
          <p:nvPr/>
        </p:nvSpPr>
        <p:spPr bwMode="auto">
          <a:xfrm flipV="1">
            <a:off x="842963" y="4411663"/>
            <a:ext cx="1101725" cy="1004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33" name="Line 205"/>
          <p:cNvSpPr>
            <a:spLocks noChangeShapeType="1"/>
          </p:cNvSpPr>
          <p:nvPr/>
        </p:nvSpPr>
        <p:spPr bwMode="auto">
          <a:xfrm flipV="1">
            <a:off x="852488" y="4398963"/>
            <a:ext cx="2271712" cy="1058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34" name="Line 206"/>
          <p:cNvSpPr>
            <a:spLocks noChangeShapeType="1"/>
          </p:cNvSpPr>
          <p:nvPr/>
        </p:nvSpPr>
        <p:spPr bwMode="auto">
          <a:xfrm flipV="1">
            <a:off x="860612" y="4432300"/>
            <a:ext cx="3525651" cy="10617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35" name="Line 207"/>
          <p:cNvSpPr>
            <a:spLocks noChangeShapeType="1"/>
          </p:cNvSpPr>
          <p:nvPr/>
        </p:nvSpPr>
        <p:spPr bwMode="auto">
          <a:xfrm flipV="1">
            <a:off x="842963" y="3309938"/>
            <a:ext cx="1130300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36" name="Line 208"/>
          <p:cNvSpPr>
            <a:spLocks noChangeShapeType="1"/>
          </p:cNvSpPr>
          <p:nvPr/>
        </p:nvSpPr>
        <p:spPr bwMode="auto">
          <a:xfrm flipV="1">
            <a:off x="855663" y="3265488"/>
            <a:ext cx="22653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37" name="Line 209"/>
          <p:cNvSpPr>
            <a:spLocks noChangeShapeType="1"/>
          </p:cNvSpPr>
          <p:nvPr/>
        </p:nvSpPr>
        <p:spPr bwMode="auto">
          <a:xfrm flipV="1">
            <a:off x="900113" y="3294063"/>
            <a:ext cx="3511550" cy="1103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38" name="Line 210"/>
          <p:cNvSpPr>
            <a:spLocks noChangeShapeType="1"/>
          </p:cNvSpPr>
          <p:nvPr/>
        </p:nvSpPr>
        <p:spPr bwMode="auto">
          <a:xfrm flipV="1">
            <a:off x="942975" y="2085975"/>
            <a:ext cx="1006475" cy="1020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39" name="Line 211"/>
          <p:cNvSpPr>
            <a:spLocks noChangeShapeType="1"/>
          </p:cNvSpPr>
          <p:nvPr/>
        </p:nvSpPr>
        <p:spPr bwMode="auto">
          <a:xfrm flipV="1">
            <a:off x="928688" y="2133600"/>
            <a:ext cx="2192337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40" name="Line 212"/>
          <p:cNvSpPr>
            <a:spLocks noChangeShapeType="1"/>
          </p:cNvSpPr>
          <p:nvPr/>
        </p:nvSpPr>
        <p:spPr bwMode="auto">
          <a:xfrm flipV="1">
            <a:off x="809625" y="3338513"/>
            <a:ext cx="1227138" cy="205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41" name="Line 213"/>
          <p:cNvSpPr>
            <a:spLocks noChangeShapeType="1"/>
          </p:cNvSpPr>
          <p:nvPr/>
        </p:nvSpPr>
        <p:spPr bwMode="auto">
          <a:xfrm flipV="1">
            <a:off x="779463" y="2147888"/>
            <a:ext cx="1292225" cy="3208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42" name="Line 214"/>
          <p:cNvSpPr>
            <a:spLocks noChangeShapeType="1"/>
          </p:cNvSpPr>
          <p:nvPr/>
        </p:nvSpPr>
        <p:spPr bwMode="auto">
          <a:xfrm flipV="1">
            <a:off x="841375" y="2125663"/>
            <a:ext cx="1166813" cy="2039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43" name="Line 215"/>
          <p:cNvSpPr>
            <a:spLocks noChangeShapeType="1"/>
          </p:cNvSpPr>
          <p:nvPr/>
        </p:nvSpPr>
        <p:spPr bwMode="auto">
          <a:xfrm flipV="1">
            <a:off x="869950" y="1001713"/>
            <a:ext cx="1103313" cy="2033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44" name="Line 216"/>
          <p:cNvSpPr>
            <a:spLocks noChangeShapeType="1"/>
          </p:cNvSpPr>
          <p:nvPr/>
        </p:nvSpPr>
        <p:spPr bwMode="auto">
          <a:xfrm flipV="1">
            <a:off x="2220913" y="3222625"/>
            <a:ext cx="340995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45" name="Line 217"/>
          <p:cNvSpPr>
            <a:spLocks noChangeShapeType="1"/>
          </p:cNvSpPr>
          <p:nvPr/>
        </p:nvSpPr>
        <p:spPr bwMode="auto">
          <a:xfrm flipV="1">
            <a:off x="868296" y="4403725"/>
            <a:ext cx="4737167" cy="11287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0746" name="Text Box 218"/>
          <p:cNvSpPr txBox="1">
            <a:spLocks noChangeArrowheads="1"/>
          </p:cNvSpPr>
          <p:nvPr/>
        </p:nvSpPr>
        <p:spPr bwMode="auto">
          <a:xfrm>
            <a:off x="4849813" y="996950"/>
            <a:ext cx="360838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>
                <a:latin typeface="Arial Narrow" pitchFamily="34" charset="0"/>
              </a:rPr>
              <a:t>This relation is a </a:t>
            </a:r>
            <a:r>
              <a:rPr lang="en-US" b="1" i="1">
                <a:latin typeface="Arial Narrow" pitchFamily="34" charset="0"/>
              </a:rPr>
              <a:t>partial order</a:t>
            </a:r>
            <a:r>
              <a:rPr lang="en-US">
                <a:latin typeface="Arial Narrow" pitchFamily="34" charset="0"/>
              </a:rPr>
              <a:t>,</a:t>
            </a:r>
          </a:p>
          <a:p>
            <a:pPr algn="ctr">
              <a:lnSpc>
                <a:spcPct val="130000"/>
              </a:lnSpc>
            </a:pPr>
            <a:r>
              <a:rPr lang="en-US">
                <a:latin typeface="Arial Narrow" pitchFamily="34" charset="0"/>
              </a:rPr>
              <a:t>but NOT a </a:t>
            </a:r>
            <a:r>
              <a:rPr lang="en-US" b="1" i="1">
                <a:latin typeface="Arial Narrow" pitchFamily="34" charset="0"/>
              </a:rPr>
              <a:t>total order</a:t>
            </a:r>
            <a:r>
              <a:rPr lang="en-US">
                <a:latin typeface="Arial Narrow" pitchFamily="34" charset="0"/>
              </a:rPr>
              <a:t>.</a:t>
            </a:r>
            <a:endParaRPr lang="th-TH">
              <a:latin typeface="Arial Narrow" pitchFamily="34" charset="0"/>
            </a:endParaRPr>
          </a:p>
        </p:txBody>
      </p:sp>
      <p:sp>
        <p:nvSpPr>
          <p:cNvPr id="150748" name="Text Box 220"/>
          <p:cNvSpPr txBox="1">
            <a:spLocks noChangeArrowheads="1"/>
          </p:cNvSpPr>
          <p:nvPr/>
        </p:nvSpPr>
        <p:spPr bwMode="auto">
          <a:xfrm rot="5400000">
            <a:off x="5597525" y="241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…</a:t>
            </a:r>
            <a:endParaRPr lang="th-TH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0" y="0"/>
            <a:ext cx="2830513" cy="5508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2863" y="28575"/>
            <a:ext cx="2757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Inverse </a:t>
            </a:r>
            <a:r>
              <a:rPr lang="en-US" b="1" i="1"/>
              <a:t>(Basic Idea)</a:t>
            </a:r>
            <a:endParaRPr lang="en-US" b="1"/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1714500" y="668338"/>
            <a:ext cx="1981200" cy="24003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08025" y="908050"/>
            <a:ext cx="1116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  <a:cs typeface="Arial" pitchFamily="34" charset="0"/>
              </a:rPr>
              <a:t>Teacher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7642225" y="554038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  <a:cs typeface="Arial" pitchFamily="34" charset="0"/>
              </a:rPr>
              <a:t>Course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124075" y="769938"/>
            <a:ext cx="114935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Junalux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Udom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Thanarak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Ekawit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Suravuth</a:t>
            </a: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5695950" y="287338"/>
            <a:ext cx="1981200" cy="306705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327775" y="228600"/>
            <a:ext cx="703263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IT001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IT002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IT010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IT051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IT019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IT020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IT030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IT214</a:t>
            </a:r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 flipV="1">
            <a:off x="3219450" y="1182688"/>
            <a:ext cx="3124200" cy="5715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3276600" y="1906588"/>
            <a:ext cx="3086100" cy="40005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3086100" y="1144588"/>
            <a:ext cx="3238500" cy="762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V="1">
            <a:off x="3295650" y="1620838"/>
            <a:ext cx="3028950" cy="20955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3143250" y="1049338"/>
            <a:ext cx="3181350" cy="43815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3162300" y="2211388"/>
            <a:ext cx="3162300" cy="4191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3162300" y="2344738"/>
            <a:ext cx="3219450" cy="7239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832225" y="460375"/>
            <a:ext cx="135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  <a:cs typeface="Arial" pitchFamily="34" charset="0"/>
              </a:rPr>
              <a:t>Teaches</a:t>
            </a:r>
            <a:endParaRPr lang="en-US"/>
          </a:p>
        </p:txBody>
      </p:sp>
      <p:sp>
        <p:nvSpPr>
          <p:cNvPr id="81937" name="Oval 17"/>
          <p:cNvSpPr>
            <a:spLocks noChangeArrowheads="1"/>
          </p:cNvSpPr>
          <p:nvPr/>
        </p:nvSpPr>
        <p:spPr bwMode="auto">
          <a:xfrm>
            <a:off x="1790700" y="3943350"/>
            <a:ext cx="1981200" cy="24003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84225" y="4183063"/>
            <a:ext cx="1116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  <a:cs typeface="Arial" pitchFamily="34" charset="0"/>
              </a:rPr>
              <a:t>Teacher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7718425" y="3829050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pitchFamily="34" charset="0"/>
                <a:cs typeface="Arial" pitchFamily="34" charset="0"/>
              </a:rPr>
              <a:t>Course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5772150" y="3562350"/>
            <a:ext cx="1981200" cy="306705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6403975" y="3503613"/>
            <a:ext cx="703263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IT001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IT002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IT010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IT051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IT019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IT020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IT030</a:t>
            </a:r>
          </a:p>
          <a:p>
            <a:pPr>
              <a:lnSpc>
                <a:spcPct val="15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IT214</a:t>
            </a:r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3314700" y="4476750"/>
            <a:ext cx="3105150" cy="62865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>
            <a:off x="3371850" y="5238750"/>
            <a:ext cx="3067050" cy="3429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>
            <a:off x="3219450" y="4552950"/>
            <a:ext cx="3181350" cy="62865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 flipV="1">
            <a:off x="3371850" y="4895850"/>
            <a:ext cx="3028950" cy="2667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>
            <a:off x="3257550" y="4457700"/>
            <a:ext cx="314325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>
            <a:off x="3238500" y="5562600"/>
            <a:ext cx="3162300" cy="3429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>
            <a:off x="3238500" y="5676900"/>
            <a:ext cx="3219450" cy="66675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3908425" y="3735388"/>
            <a:ext cx="1619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pitchFamily="34" charset="0"/>
                <a:cs typeface="Arial" pitchFamily="34" charset="0"/>
              </a:rPr>
              <a:t>Teaches</a:t>
            </a:r>
            <a:r>
              <a:rPr lang="en-US" sz="1400" i="1">
                <a:latin typeface="Arial" pitchFamily="34" charset="0"/>
                <a:cs typeface="Arial" pitchFamily="34" charset="0"/>
              </a:rPr>
              <a:t> </a:t>
            </a:r>
            <a:r>
              <a:rPr lang="en-US" sz="2800" baseline="30000">
                <a:latin typeface="Arial" pitchFamily="34" charset="0"/>
                <a:cs typeface="Arial" pitchFamily="34" charset="0"/>
              </a:rPr>
              <a:t>-1</a:t>
            </a:r>
            <a:endParaRPr lang="en-US"/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2238375" y="4141788"/>
            <a:ext cx="114935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Junalux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Udom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Thanarak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Ekawit</a:t>
            </a:r>
          </a:p>
          <a:p>
            <a:pPr algn="ctr">
              <a:lnSpc>
                <a:spcPct val="14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Suravuth</a:t>
            </a:r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3525838" y="6413500"/>
            <a:ext cx="2455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Comic Sans MS" pitchFamily="66" charset="0"/>
              </a:rPr>
              <a:t>“Is Taught By”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07988" y="741363"/>
            <a:ext cx="1785937" cy="5508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727075" y="784225"/>
            <a:ext cx="7921625" cy="2511425"/>
            <a:chOff x="458" y="494"/>
            <a:chExt cx="4990" cy="1582"/>
          </a:xfrm>
        </p:grpSpPr>
        <p:sp>
          <p:nvSpPr>
            <p:cNvPr id="48130" name="Text Box 2"/>
            <p:cNvSpPr txBox="1">
              <a:spLocks noChangeArrowheads="1"/>
            </p:cNvSpPr>
            <p:nvPr/>
          </p:nvSpPr>
          <p:spPr bwMode="auto">
            <a:xfrm>
              <a:off x="458" y="494"/>
              <a:ext cx="4933" cy="1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Inverse </a:t>
              </a:r>
              <a:endParaRPr lang="en-US" sz="2000"/>
            </a:p>
            <a:p>
              <a:endParaRPr lang="en-US" sz="2000"/>
            </a:p>
            <a:p>
              <a:pPr lvl="1"/>
              <a:endParaRPr lang="en-US" sz="2000"/>
            </a:p>
            <a:p>
              <a:pPr lvl="1"/>
              <a:r>
                <a:rPr lang="en-US" sz="2000"/>
                <a:t>Let </a:t>
              </a:r>
              <a:r>
                <a:rPr lang="en-US" sz="2000" i="1"/>
                <a:t>R</a:t>
              </a:r>
              <a:r>
                <a:rPr lang="en-US" sz="2000"/>
                <a:t> be a relation from </a:t>
              </a:r>
              <a:r>
                <a:rPr lang="en-US" sz="2000" i="1"/>
                <a:t>X</a:t>
              </a:r>
              <a:r>
                <a:rPr lang="en-US" sz="2000"/>
                <a:t> to </a:t>
              </a:r>
              <a:r>
                <a:rPr lang="en-US" sz="2000" i="1"/>
                <a:t>Y</a:t>
              </a:r>
              <a:r>
                <a:rPr lang="en-US" sz="2000"/>
                <a:t>.</a:t>
              </a:r>
            </a:p>
            <a:p>
              <a:pPr lvl="1">
                <a:lnSpc>
                  <a:spcPct val="160000"/>
                </a:lnSpc>
              </a:pPr>
              <a:r>
                <a:rPr lang="en-US" sz="2000"/>
                <a:t>The </a:t>
              </a:r>
              <a:r>
                <a:rPr lang="en-US" sz="2000" b="1" i="1"/>
                <a:t>inverse</a:t>
              </a:r>
              <a:r>
                <a:rPr lang="en-US" sz="2000"/>
                <a:t> of </a:t>
              </a:r>
              <a:r>
                <a:rPr lang="en-US" sz="2000" i="1"/>
                <a:t>R</a:t>
              </a:r>
              <a:r>
                <a:rPr lang="en-US" sz="2000"/>
                <a:t>, denoted by </a:t>
              </a:r>
              <a:r>
                <a:rPr lang="en-US" sz="2000" i="1"/>
                <a:t>R</a:t>
              </a:r>
              <a:r>
                <a:rPr lang="en-US" sz="2000" baseline="30000"/>
                <a:t>-1</a:t>
              </a:r>
              <a:r>
                <a:rPr lang="en-US" sz="2000"/>
                <a:t>, is the relation from </a:t>
              </a:r>
              <a:r>
                <a:rPr lang="en-US" sz="2000" i="1"/>
                <a:t>Y</a:t>
              </a:r>
              <a:r>
                <a:rPr lang="en-US" sz="2000"/>
                <a:t> to </a:t>
              </a:r>
              <a:r>
                <a:rPr lang="en-US" sz="2000" i="1"/>
                <a:t>X</a:t>
              </a:r>
              <a:r>
                <a:rPr lang="en-US" sz="2000"/>
                <a:t> defined by</a:t>
              </a:r>
            </a:p>
          </p:txBody>
        </p:sp>
        <p:sp>
          <p:nvSpPr>
            <p:cNvPr id="48131" name="Text Box 3"/>
            <p:cNvSpPr txBox="1">
              <a:spLocks noChangeArrowheads="1"/>
            </p:cNvSpPr>
            <p:nvPr/>
          </p:nvSpPr>
          <p:spPr bwMode="auto">
            <a:xfrm>
              <a:off x="1958" y="1745"/>
              <a:ext cx="16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/>
                <a:t>R</a:t>
              </a:r>
              <a:r>
                <a:rPr lang="en-US" sz="2000" baseline="30000"/>
                <a:t>-1</a:t>
              </a:r>
              <a:r>
                <a:rPr lang="en-US" sz="2000"/>
                <a:t> = {(</a:t>
              </a:r>
              <a:r>
                <a:rPr lang="en-US" sz="2000" i="1"/>
                <a:t>y</a:t>
              </a:r>
              <a:r>
                <a:rPr lang="en-US" sz="2000"/>
                <a:t>, </a:t>
              </a:r>
              <a:r>
                <a:rPr lang="en-US" sz="2000" i="1"/>
                <a:t>x</a:t>
              </a:r>
              <a:r>
                <a:rPr lang="en-US" sz="2000"/>
                <a:t>) | (</a:t>
              </a:r>
              <a:r>
                <a:rPr lang="en-US" sz="2000" i="1"/>
                <a:t>x</a:t>
              </a:r>
              <a:r>
                <a:rPr lang="en-US" sz="2000"/>
                <a:t>, </a:t>
              </a:r>
              <a:r>
                <a:rPr lang="en-US" sz="2000" i="1"/>
                <a:t>y</a:t>
              </a:r>
              <a:r>
                <a:rPr lang="en-US" sz="2000"/>
                <a:t>) </a:t>
              </a:r>
              <a:r>
                <a:rPr lang="en-US" sz="2000">
                  <a:sym typeface="Symbol" pitchFamily="18" charset="2"/>
                </a:rPr>
                <a:t> </a:t>
              </a:r>
              <a:r>
                <a:rPr lang="en-US" sz="2000" i="1">
                  <a:sym typeface="Symbol" pitchFamily="18" charset="2"/>
                </a:rPr>
                <a:t>R</a:t>
              </a:r>
              <a:r>
                <a:rPr lang="en-US" sz="2000">
                  <a:sym typeface="Symbol" pitchFamily="18" charset="2"/>
                </a:rPr>
                <a:t>}</a:t>
              </a:r>
              <a:endParaRPr lang="en-US" sz="2000"/>
            </a:p>
          </p:txBody>
        </p:sp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636" y="1068"/>
              <a:ext cx="4812" cy="10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898525" y="4110038"/>
            <a:ext cx="56705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	     </a:t>
            </a:r>
            <a:r>
              <a:rPr lang="en-US" sz="2000" i="1"/>
              <a:t>R</a:t>
            </a:r>
            <a:r>
              <a:rPr lang="en-US" sz="2000"/>
              <a:t>    =  {(2, 4), (2, 6), (3, 3), (3, 6), (4, 4)}.</a:t>
            </a:r>
          </a:p>
          <a:p>
            <a:pPr lvl="1">
              <a:lnSpc>
                <a:spcPct val="170000"/>
              </a:lnSpc>
            </a:pPr>
            <a:r>
              <a:rPr lang="en-US" sz="2000"/>
              <a:t>Then    </a:t>
            </a:r>
            <a:r>
              <a:rPr lang="en-US" sz="2000" i="1"/>
              <a:t>R</a:t>
            </a:r>
            <a:r>
              <a:rPr lang="en-US" sz="2000" baseline="30000"/>
              <a:t>-1</a:t>
            </a:r>
            <a:r>
              <a:rPr lang="en-US" sz="2000"/>
              <a:t>  =  {(4, 2), (6, 2), (3, 3), (6, 3), (4, 4)}.</a:t>
            </a:r>
          </a:p>
          <a:p>
            <a:r>
              <a:rPr lang="en-US" sz="20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5202238" y="0"/>
            <a:ext cx="3941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2000"/>
              <a:t>Let </a:t>
            </a:r>
            <a:r>
              <a:rPr lang="en-US" sz="2000" i="1"/>
              <a:t>X </a:t>
            </a:r>
            <a:r>
              <a:rPr lang="en-US" sz="2000"/>
              <a:t>= {1, 2, 3} and </a:t>
            </a:r>
            <a:r>
              <a:rPr lang="en-US" sz="2000" i="1"/>
              <a:t>Y </a:t>
            </a:r>
            <a:r>
              <a:rPr lang="en-US" sz="2000"/>
              <a:t>= {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}.</a:t>
            </a:r>
          </a:p>
        </p:txBody>
      </p:sp>
      <p:sp>
        <p:nvSpPr>
          <p:cNvPr id="138244" name="Oval 4"/>
          <p:cNvSpPr>
            <a:spLocks noChangeArrowheads="1"/>
          </p:cNvSpPr>
          <p:nvPr/>
        </p:nvSpPr>
        <p:spPr bwMode="auto">
          <a:xfrm>
            <a:off x="584200" y="1520825"/>
            <a:ext cx="1143000" cy="1843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8245" name="Oval 5"/>
          <p:cNvSpPr>
            <a:spLocks noChangeArrowheads="1"/>
          </p:cNvSpPr>
          <p:nvPr/>
        </p:nvSpPr>
        <p:spPr bwMode="auto">
          <a:xfrm>
            <a:off x="3259138" y="1570038"/>
            <a:ext cx="1014412" cy="1757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998538" y="1704975"/>
            <a:ext cx="311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1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2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3</a:t>
            </a:r>
            <a:endParaRPr lang="th-TH" sz="2000"/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3594100" y="1878013"/>
            <a:ext cx="3365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a</a:t>
            </a:r>
          </a:p>
          <a:p>
            <a:pPr>
              <a:lnSpc>
                <a:spcPct val="90000"/>
              </a:lnSpc>
            </a:pPr>
            <a:endParaRPr lang="en-US" i="1"/>
          </a:p>
          <a:p>
            <a:pPr>
              <a:lnSpc>
                <a:spcPct val="90000"/>
              </a:lnSpc>
            </a:pPr>
            <a:r>
              <a:rPr lang="en-US" i="1"/>
              <a:t>b</a:t>
            </a:r>
            <a:endParaRPr lang="th-TH" i="1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1322388" y="1885950"/>
            <a:ext cx="2293937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 flipV="1">
            <a:off x="1316038" y="2141538"/>
            <a:ext cx="2306637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1285875" y="2503488"/>
            <a:ext cx="2322513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2259013" y="1358900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 baseline="-25000"/>
              <a:t>1</a:t>
            </a:r>
            <a:endParaRPr lang="th-TH" baseline="-25000"/>
          </a:p>
        </p:txBody>
      </p:sp>
      <p:sp>
        <p:nvSpPr>
          <p:cNvPr id="138252" name="Oval 12"/>
          <p:cNvSpPr>
            <a:spLocks noChangeArrowheads="1"/>
          </p:cNvSpPr>
          <p:nvPr/>
        </p:nvSpPr>
        <p:spPr bwMode="auto">
          <a:xfrm>
            <a:off x="604838" y="4371975"/>
            <a:ext cx="1143000" cy="1843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8253" name="Oval 13"/>
          <p:cNvSpPr>
            <a:spLocks noChangeArrowheads="1"/>
          </p:cNvSpPr>
          <p:nvPr/>
        </p:nvSpPr>
        <p:spPr bwMode="auto">
          <a:xfrm>
            <a:off x="3279775" y="4421188"/>
            <a:ext cx="1014413" cy="1757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1019175" y="4556125"/>
            <a:ext cx="311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1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2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3</a:t>
            </a:r>
            <a:endParaRPr lang="th-TH" sz="2000"/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3614738" y="4729163"/>
            <a:ext cx="3365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a</a:t>
            </a:r>
          </a:p>
          <a:p>
            <a:pPr>
              <a:lnSpc>
                <a:spcPct val="90000"/>
              </a:lnSpc>
            </a:pPr>
            <a:endParaRPr lang="en-US" i="1"/>
          </a:p>
          <a:p>
            <a:pPr>
              <a:lnSpc>
                <a:spcPct val="90000"/>
              </a:lnSpc>
            </a:pPr>
            <a:r>
              <a:rPr lang="en-US" i="1"/>
              <a:t>b</a:t>
            </a:r>
            <a:endParaRPr lang="th-TH" i="1"/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>
            <a:off x="1343025" y="4737100"/>
            <a:ext cx="2293938" cy="173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 flipV="1">
            <a:off x="1293813" y="5065713"/>
            <a:ext cx="2351087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2279650" y="421005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 baseline="-25000"/>
              <a:t>2</a:t>
            </a:r>
            <a:endParaRPr lang="th-TH" baseline="-25000"/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976313" y="10541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X</a:t>
            </a:r>
            <a:endParaRPr lang="th-TH" sz="2000" i="1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3627438" y="1096963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Y</a:t>
            </a:r>
            <a:endParaRPr lang="th-TH" sz="2000" i="1"/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968375" y="3919538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X</a:t>
            </a:r>
            <a:endParaRPr lang="th-TH" sz="2000" i="1"/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3619500" y="3962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Y</a:t>
            </a:r>
            <a:endParaRPr lang="th-TH" sz="2000" i="1"/>
          </a:p>
        </p:txBody>
      </p:sp>
      <p:sp>
        <p:nvSpPr>
          <p:cNvPr id="138264" name="Line 24"/>
          <p:cNvSpPr>
            <a:spLocks noChangeShapeType="1"/>
          </p:cNvSpPr>
          <p:nvPr/>
        </p:nvSpPr>
        <p:spPr bwMode="auto">
          <a:xfrm>
            <a:off x="4630738" y="0"/>
            <a:ext cx="0" cy="685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0" y="0"/>
            <a:ext cx="3046413" cy="5508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71438" y="28575"/>
            <a:ext cx="289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Relation </a:t>
            </a:r>
            <a:r>
              <a:rPr lang="en-US" b="1" i="1"/>
              <a:t>(Basic Idea)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819150" y="449263"/>
            <a:ext cx="6137275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R be a relation on a set X.</a:t>
            </a:r>
          </a:p>
          <a:p>
            <a:pPr lvl="1"/>
            <a:r>
              <a:rPr lang="en-US" sz="2000"/>
              <a:t>Determine whether each statement is true or false?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2">
              <a:buFontTx/>
              <a:buChar char="•"/>
            </a:pPr>
            <a:r>
              <a:rPr lang="en-US" sz="2000"/>
              <a:t> If R is transitive, then  R</a:t>
            </a:r>
            <a:r>
              <a:rPr lang="en-US" sz="2000" baseline="30000"/>
              <a:t>-1</a:t>
            </a:r>
            <a:r>
              <a:rPr lang="en-US" sz="2000"/>
              <a:t> is transitive.</a:t>
            </a:r>
          </a:p>
          <a:p>
            <a:pPr lvl="2"/>
            <a:endParaRPr lang="en-US" sz="2000"/>
          </a:p>
          <a:p>
            <a:pPr lvl="3"/>
            <a:r>
              <a:rPr lang="en-US" sz="2000"/>
              <a:t>True.</a:t>
            </a:r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>
              <a:buFontTx/>
              <a:buChar char="•"/>
            </a:pPr>
            <a:r>
              <a:rPr lang="en-US" sz="2000"/>
              <a:t> If R is symmetric, then R</a:t>
            </a:r>
            <a:r>
              <a:rPr lang="en-US" sz="2000" baseline="30000"/>
              <a:t>-1</a:t>
            </a:r>
            <a:r>
              <a:rPr lang="en-US" sz="2000"/>
              <a:t> is symmetric.</a:t>
            </a:r>
          </a:p>
          <a:p>
            <a:pPr lvl="2"/>
            <a:endParaRPr lang="en-US" sz="2000"/>
          </a:p>
          <a:p>
            <a:pPr lvl="3"/>
            <a:r>
              <a:rPr lang="en-US" sz="2000"/>
              <a:t>True.</a:t>
            </a:r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2">
              <a:buFontTx/>
              <a:buChar char="•"/>
            </a:pPr>
            <a:r>
              <a:rPr lang="en-US" sz="2000"/>
              <a:t> If R is antisymmetric, then R</a:t>
            </a:r>
            <a:r>
              <a:rPr lang="en-US" sz="2000" baseline="30000"/>
              <a:t>-1</a:t>
            </a:r>
            <a:r>
              <a:rPr lang="en-US" sz="2000"/>
              <a:t> is antisymmetric.</a:t>
            </a:r>
          </a:p>
          <a:p>
            <a:pPr lvl="2"/>
            <a:endParaRPr lang="en-US" sz="2000"/>
          </a:p>
          <a:p>
            <a:pPr lvl="3"/>
            <a:r>
              <a:rPr lang="en-US" sz="2000"/>
              <a:t>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217488" y="392113"/>
            <a:ext cx="2206625" cy="5508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93700" y="422275"/>
            <a:ext cx="849947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Composition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be a relation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, and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 be a relation from </a:t>
            </a:r>
            <a:r>
              <a:rPr lang="en-US" sz="2000" i="1"/>
              <a:t>Y</a:t>
            </a:r>
            <a:r>
              <a:rPr lang="en-US" sz="2000"/>
              <a:t> to </a:t>
            </a:r>
            <a:r>
              <a:rPr lang="en-US" sz="2000" i="1"/>
              <a:t>Z</a:t>
            </a:r>
            <a:r>
              <a:rPr lang="en-US" sz="2000"/>
              <a:t>.</a:t>
            </a:r>
          </a:p>
          <a:p>
            <a:pPr lvl="1">
              <a:lnSpc>
                <a:spcPct val="180000"/>
              </a:lnSpc>
            </a:pPr>
            <a:r>
              <a:rPr lang="en-US" sz="2000"/>
              <a:t>The </a:t>
            </a:r>
            <a:r>
              <a:rPr lang="en-US" sz="2000" b="1" i="1"/>
              <a:t>composition</a:t>
            </a:r>
            <a:r>
              <a:rPr lang="en-US" sz="2000"/>
              <a:t> of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and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, denoted by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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, is the relation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Z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defined by</a:t>
            </a:r>
          </a:p>
          <a:p>
            <a:pPr lvl="1"/>
            <a:endParaRPr lang="en-US" sz="2000"/>
          </a:p>
          <a:p>
            <a:pPr lvl="2"/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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= {(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z</a:t>
            </a:r>
            <a:r>
              <a:rPr lang="en-US" sz="2000"/>
              <a:t>) | (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 and  (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z</a:t>
            </a:r>
            <a:r>
              <a:rPr lang="en-US" sz="2000">
                <a:sym typeface="Symbol" pitchFamily="18" charset="2"/>
              </a:rPr>
              <a:t>) 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for some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} 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733425" y="1295400"/>
            <a:ext cx="8143875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93725" y="3933825"/>
            <a:ext cx="6702425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	  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  =   {(1, 2), (1, 6), (2, 4), (3, 4), (3, 6), (3, 8)}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and	  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   =   {(2, </a:t>
            </a:r>
            <a:r>
              <a:rPr lang="en-US" sz="2000" i="1"/>
              <a:t>u</a:t>
            </a:r>
            <a:r>
              <a:rPr lang="en-US" sz="2000"/>
              <a:t>), (4, </a:t>
            </a:r>
            <a:r>
              <a:rPr lang="en-US" sz="2000" i="1"/>
              <a:t>s</a:t>
            </a:r>
            <a:r>
              <a:rPr lang="en-US" sz="2000"/>
              <a:t>), (4, </a:t>
            </a:r>
            <a:r>
              <a:rPr lang="en-US" sz="2000" i="1"/>
              <a:t>t</a:t>
            </a:r>
            <a:r>
              <a:rPr lang="en-US" sz="2000"/>
              <a:t>), (6, </a:t>
            </a:r>
            <a:r>
              <a:rPr lang="en-US" sz="2000" i="1"/>
              <a:t>t</a:t>
            </a:r>
            <a:r>
              <a:rPr lang="en-US" sz="2000"/>
              <a:t>), (8, </a:t>
            </a:r>
            <a:r>
              <a:rPr lang="en-US" sz="2000" i="1"/>
              <a:t>u</a:t>
            </a:r>
            <a:r>
              <a:rPr lang="en-US" sz="2000"/>
              <a:t>)}.</a:t>
            </a:r>
          </a:p>
          <a:p>
            <a:pPr lvl="1"/>
            <a:endParaRPr lang="en-US" sz="2000"/>
          </a:p>
          <a:p>
            <a:pPr lvl="1">
              <a:lnSpc>
                <a:spcPct val="70000"/>
              </a:lnSpc>
            </a:pPr>
            <a:r>
              <a:rPr lang="en-US" sz="2000"/>
              <a:t>Then</a:t>
            </a:r>
          </a:p>
          <a:p>
            <a:pPr lvl="1">
              <a:lnSpc>
                <a:spcPct val="170000"/>
              </a:lnSpc>
            </a:pPr>
            <a:r>
              <a:rPr lang="en-US" sz="2000"/>
              <a:t>   </a:t>
            </a:r>
            <a:r>
              <a:rPr lang="en-US" sz="2000" i="1"/>
              <a:t>R</a:t>
            </a:r>
            <a:r>
              <a:rPr lang="en-US" sz="2000" baseline="-25000"/>
              <a:t>2 </a:t>
            </a:r>
            <a:r>
              <a:rPr lang="en-US" sz="2000">
                <a:sym typeface="Symbol" pitchFamily="18" charset="2"/>
              </a:rPr>
              <a:t></a:t>
            </a:r>
            <a:r>
              <a:rPr lang="en-US" sz="2000" baseline="-25000"/>
              <a:t>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  =   {(1, </a:t>
            </a:r>
            <a:r>
              <a:rPr lang="en-US" sz="2000" i="1"/>
              <a:t>u</a:t>
            </a:r>
            <a:r>
              <a:rPr lang="en-US" sz="2000"/>
              <a:t>), (1, </a:t>
            </a:r>
            <a:r>
              <a:rPr lang="en-US" sz="2000" i="1"/>
              <a:t>t</a:t>
            </a:r>
            <a:r>
              <a:rPr lang="en-US" sz="2000"/>
              <a:t>), (2, </a:t>
            </a:r>
            <a:r>
              <a:rPr lang="en-US" sz="2000" i="1"/>
              <a:t>s</a:t>
            </a:r>
            <a:r>
              <a:rPr lang="en-US" sz="2000"/>
              <a:t>), (2,</a:t>
            </a:r>
            <a:r>
              <a:rPr lang="en-US" sz="2000" i="1"/>
              <a:t> t</a:t>
            </a:r>
            <a:r>
              <a:rPr lang="en-US" sz="2000"/>
              <a:t>), (3, </a:t>
            </a:r>
            <a:r>
              <a:rPr lang="en-US" sz="2000" i="1"/>
              <a:t>s</a:t>
            </a:r>
            <a:r>
              <a:rPr lang="en-US" sz="2000"/>
              <a:t>), (3, </a:t>
            </a:r>
            <a:r>
              <a:rPr lang="en-US" sz="2000" i="1"/>
              <a:t>t</a:t>
            </a:r>
            <a:r>
              <a:rPr lang="en-US" sz="2000"/>
              <a:t>), (3, </a:t>
            </a:r>
            <a:r>
              <a:rPr lang="en-US" sz="2000" i="1"/>
              <a:t>u</a:t>
            </a:r>
            <a:r>
              <a:rPr lang="en-US" sz="2000"/>
              <a:t>)}.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0" y="23813"/>
            <a:ext cx="5221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Let  </a:t>
            </a:r>
            <a:r>
              <a:rPr lang="en-US" sz="1800" i="1"/>
              <a:t>X</a:t>
            </a:r>
            <a:r>
              <a:rPr lang="en-US" sz="1800"/>
              <a:t> = {1, 2, 3},  </a:t>
            </a:r>
            <a:r>
              <a:rPr lang="en-US" sz="1800" i="1"/>
              <a:t>Y</a:t>
            </a:r>
            <a:r>
              <a:rPr lang="en-US" sz="1800"/>
              <a:t> = {2, 4, 6, 8, 10},  </a:t>
            </a:r>
            <a:r>
              <a:rPr lang="en-US" sz="1800" i="1"/>
              <a:t>Z</a:t>
            </a:r>
            <a:r>
              <a:rPr lang="en-US" sz="1800"/>
              <a:t> = {s, t, u, v}.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806575" y="1089025"/>
            <a:ext cx="3365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1</a:t>
            </a:r>
          </a:p>
          <a:p>
            <a:pPr>
              <a:lnSpc>
                <a:spcPct val="150000"/>
              </a:lnSpc>
            </a:pPr>
            <a:r>
              <a:rPr lang="en-US"/>
              <a:t>2</a:t>
            </a:r>
          </a:p>
          <a:p>
            <a:pPr>
              <a:lnSpc>
                <a:spcPct val="150000"/>
              </a:lnSpc>
            </a:pPr>
            <a:r>
              <a:rPr lang="en-US"/>
              <a:t>3</a:t>
            </a:r>
          </a:p>
          <a:p>
            <a:pPr>
              <a:lnSpc>
                <a:spcPct val="150000"/>
              </a:lnSpc>
            </a:pPr>
            <a:r>
              <a:rPr lang="en-US"/>
              <a:t>4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225925" y="906463"/>
            <a:ext cx="4889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/>
              <a:t>2</a:t>
            </a:r>
          </a:p>
          <a:p>
            <a:pPr algn="ctr">
              <a:lnSpc>
                <a:spcPct val="140000"/>
              </a:lnSpc>
            </a:pPr>
            <a:r>
              <a:rPr lang="en-US"/>
              <a:t>4</a:t>
            </a:r>
          </a:p>
          <a:p>
            <a:pPr algn="ctr">
              <a:lnSpc>
                <a:spcPct val="140000"/>
              </a:lnSpc>
            </a:pPr>
            <a:r>
              <a:rPr lang="en-US"/>
              <a:t>6</a:t>
            </a:r>
          </a:p>
          <a:p>
            <a:pPr algn="ctr">
              <a:lnSpc>
                <a:spcPct val="140000"/>
              </a:lnSpc>
            </a:pPr>
            <a:r>
              <a:rPr lang="en-US"/>
              <a:t>8</a:t>
            </a:r>
          </a:p>
          <a:p>
            <a:pPr algn="ctr">
              <a:lnSpc>
                <a:spcPct val="140000"/>
              </a:lnSpc>
            </a:pPr>
            <a:r>
              <a:rPr lang="en-US"/>
              <a:t>10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6721475" y="977900"/>
            <a:ext cx="336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/>
              <a:t>s</a:t>
            </a:r>
          </a:p>
          <a:p>
            <a:pPr>
              <a:lnSpc>
                <a:spcPct val="160000"/>
              </a:lnSpc>
            </a:pPr>
            <a:r>
              <a:rPr lang="en-US"/>
              <a:t>t</a:t>
            </a:r>
          </a:p>
          <a:p>
            <a:pPr>
              <a:lnSpc>
                <a:spcPct val="160000"/>
              </a:lnSpc>
            </a:pPr>
            <a:r>
              <a:rPr lang="en-US"/>
              <a:t>u</a:t>
            </a:r>
          </a:p>
          <a:p>
            <a:pPr>
              <a:lnSpc>
                <a:spcPct val="160000"/>
              </a:lnSpc>
            </a:pPr>
            <a:r>
              <a:rPr lang="en-US"/>
              <a:t>v</a:t>
            </a:r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auto">
          <a:xfrm>
            <a:off x="1479550" y="1092200"/>
            <a:ext cx="971550" cy="241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lang="th-TH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3975100" y="914400"/>
            <a:ext cx="971550" cy="2660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6400800" y="1035050"/>
            <a:ext cx="971550" cy="2476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1843088" y="66516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X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314825" y="5191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Y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6708775" y="6080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Z</a:t>
            </a:r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3001963" y="893763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R</a:t>
            </a:r>
            <a:r>
              <a:rPr lang="en-US" sz="2000" baseline="-25000"/>
              <a:t>1</a:t>
            </a: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5421313" y="969963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R</a:t>
            </a:r>
            <a:r>
              <a:rPr lang="en-US" sz="2000" baseline="-25000"/>
              <a:t>2</a:t>
            </a: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 flipV="1">
            <a:off x="2082800" y="1270000"/>
            <a:ext cx="2278063" cy="196850"/>
          </a:xfrm>
          <a:prstGeom prst="line">
            <a:avLst/>
          </a:prstGeom>
          <a:noFill/>
          <a:ln w="19050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>
            <a:off x="2076450" y="1530350"/>
            <a:ext cx="2260600" cy="730250"/>
          </a:xfrm>
          <a:prstGeom prst="line">
            <a:avLst/>
          </a:prstGeom>
          <a:noFill/>
          <a:ln w="19050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 flipV="1">
            <a:off x="2146300" y="1744663"/>
            <a:ext cx="2236788" cy="293687"/>
          </a:xfrm>
          <a:prstGeom prst="line">
            <a:avLst/>
          </a:prstGeom>
          <a:noFill/>
          <a:ln w="19050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 flipV="1">
            <a:off x="2127250" y="1843088"/>
            <a:ext cx="2232025" cy="660400"/>
          </a:xfrm>
          <a:prstGeom prst="line">
            <a:avLst/>
          </a:prstGeom>
          <a:noFill/>
          <a:ln w="19050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V="1">
            <a:off x="2151063" y="2362200"/>
            <a:ext cx="2173287" cy="203200"/>
          </a:xfrm>
          <a:prstGeom prst="line">
            <a:avLst/>
          </a:prstGeom>
          <a:noFill/>
          <a:ln w="19050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86" name="Line 30"/>
          <p:cNvSpPr>
            <a:spLocks noChangeShapeType="1"/>
          </p:cNvSpPr>
          <p:nvPr/>
        </p:nvSpPr>
        <p:spPr bwMode="auto">
          <a:xfrm>
            <a:off x="2136775" y="2625725"/>
            <a:ext cx="2205038" cy="644525"/>
          </a:xfrm>
          <a:prstGeom prst="line">
            <a:avLst/>
          </a:prstGeom>
          <a:noFill/>
          <a:ln w="19050">
            <a:solidFill>
              <a:srgbClr val="66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87" name="Line 31"/>
          <p:cNvSpPr>
            <a:spLocks noChangeShapeType="1"/>
          </p:cNvSpPr>
          <p:nvPr/>
        </p:nvSpPr>
        <p:spPr bwMode="auto">
          <a:xfrm>
            <a:off x="4583113" y="1285875"/>
            <a:ext cx="2178050" cy="1227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88" name="Line 32"/>
          <p:cNvSpPr>
            <a:spLocks noChangeShapeType="1"/>
          </p:cNvSpPr>
          <p:nvPr/>
        </p:nvSpPr>
        <p:spPr bwMode="auto">
          <a:xfrm flipV="1">
            <a:off x="4594225" y="1428750"/>
            <a:ext cx="2179638" cy="3095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89" name="Line 33"/>
          <p:cNvSpPr>
            <a:spLocks noChangeShapeType="1"/>
          </p:cNvSpPr>
          <p:nvPr/>
        </p:nvSpPr>
        <p:spPr bwMode="auto">
          <a:xfrm>
            <a:off x="4603750" y="1827213"/>
            <a:ext cx="2163763" cy="112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90" name="Line 34"/>
          <p:cNvSpPr>
            <a:spLocks noChangeShapeType="1"/>
          </p:cNvSpPr>
          <p:nvPr/>
        </p:nvSpPr>
        <p:spPr bwMode="auto">
          <a:xfrm flipV="1">
            <a:off x="4565650" y="2051050"/>
            <a:ext cx="2192338" cy="241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91" name="Line 35"/>
          <p:cNvSpPr>
            <a:spLocks noChangeShapeType="1"/>
          </p:cNvSpPr>
          <p:nvPr/>
        </p:nvSpPr>
        <p:spPr bwMode="auto">
          <a:xfrm>
            <a:off x="4565650" y="2773363"/>
            <a:ext cx="2220913" cy="412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>
            <a:off x="628650" y="3727450"/>
            <a:ext cx="8153400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6294" name="Text Box 38"/>
          <p:cNvSpPr txBox="1">
            <a:spLocks noChangeArrowheads="1"/>
          </p:cNvSpPr>
          <p:nvPr/>
        </p:nvSpPr>
        <p:spPr bwMode="auto">
          <a:xfrm>
            <a:off x="3597275" y="3913188"/>
            <a:ext cx="1865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What is </a:t>
            </a:r>
            <a:r>
              <a:rPr lang="en-US" sz="2000" i="1"/>
              <a:t>R</a:t>
            </a:r>
            <a:r>
              <a:rPr lang="en-US" sz="2000" baseline="-25000"/>
              <a:t>2 </a:t>
            </a:r>
            <a:r>
              <a:rPr lang="en-US" sz="2000">
                <a:sym typeface="Symbol" pitchFamily="18" charset="2"/>
              </a:rPr>
              <a:t></a:t>
            </a:r>
            <a:r>
              <a:rPr lang="en-US" sz="2000" baseline="-25000"/>
              <a:t>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?</a:t>
            </a:r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1819275" y="4295775"/>
            <a:ext cx="3365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1</a:t>
            </a:r>
          </a:p>
          <a:p>
            <a:pPr>
              <a:lnSpc>
                <a:spcPct val="150000"/>
              </a:lnSpc>
            </a:pPr>
            <a:r>
              <a:rPr lang="en-US"/>
              <a:t>2</a:t>
            </a:r>
          </a:p>
          <a:p>
            <a:pPr>
              <a:lnSpc>
                <a:spcPct val="150000"/>
              </a:lnSpc>
            </a:pPr>
            <a:r>
              <a:rPr lang="en-US"/>
              <a:t>3</a:t>
            </a:r>
          </a:p>
          <a:p>
            <a:pPr>
              <a:lnSpc>
                <a:spcPct val="150000"/>
              </a:lnSpc>
            </a:pPr>
            <a:r>
              <a:rPr lang="en-US"/>
              <a:t>4</a:t>
            </a:r>
          </a:p>
        </p:txBody>
      </p:sp>
      <p:sp>
        <p:nvSpPr>
          <p:cNvPr id="96300" name="Text Box 44"/>
          <p:cNvSpPr txBox="1">
            <a:spLocks noChangeArrowheads="1"/>
          </p:cNvSpPr>
          <p:nvPr/>
        </p:nvSpPr>
        <p:spPr bwMode="auto">
          <a:xfrm>
            <a:off x="6734175" y="4184650"/>
            <a:ext cx="336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/>
              <a:t>s</a:t>
            </a:r>
          </a:p>
          <a:p>
            <a:pPr>
              <a:lnSpc>
                <a:spcPct val="160000"/>
              </a:lnSpc>
            </a:pPr>
            <a:r>
              <a:rPr lang="en-US"/>
              <a:t>t</a:t>
            </a:r>
          </a:p>
          <a:p>
            <a:pPr>
              <a:lnSpc>
                <a:spcPct val="160000"/>
              </a:lnSpc>
            </a:pPr>
            <a:r>
              <a:rPr lang="en-US"/>
              <a:t>u</a:t>
            </a:r>
          </a:p>
          <a:p>
            <a:pPr>
              <a:lnSpc>
                <a:spcPct val="160000"/>
              </a:lnSpc>
            </a:pPr>
            <a:r>
              <a:rPr lang="en-US"/>
              <a:t>v</a:t>
            </a:r>
          </a:p>
        </p:txBody>
      </p:sp>
      <p:sp>
        <p:nvSpPr>
          <p:cNvPr id="96301" name="Oval 45"/>
          <p:cNvSpPr>
            <a:spLocks noChangeArrowheads="1"/>
          </p:cNvSpPr>
          <p:nvPr/>
        </p:nvSpPr>
        <p:spPr bwMode="auto">
          <a:xfrm>
            <a:off x="1492250" y="4298950"/>
            <a:ext cx="971550" cy="241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lang="th-TH"/>
          </a:p>
        </p:txBody>
      </p:sp>
      <p:sp>
        <p:nvSpPr>
          <p:cNvPr id="96303" name="Oval 47"/>
          <p:cNvSpPr>
            <a:spLocks noChangeArrowheads="1"/>
          </p:cNvSpPr>
          <p:nvPr/>
        </p:nvSpPr>
        <p:spPr bwMode="auto">
          <a:xfrm>
            <a:off x="6413500" y="4241800"/>
            <a:ext cx="971550" cy="2476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6304" name="Rectangle 48"/>
          <p:cNvSpPr>
            <a:spLocks noChangeArrowheads="1"/>
          </p:cNvSpPr>
          <p:nvPr/>
        </p:nvSpPr>
        <p:spPr bwMode="auto">
          <a:xfrm>
            <a:off x="1855788" y="38719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X</a:t>
            </a:r>
          </a:p>
        </p:txBody>
      </p:sp>
      <p:sp>
        <p:nvSpPr>
          <p:cNvPr id="96305" name="Rectangle 49"/>
          <p:cNvSpPr>
            <a:spLocks noChangeArrowheads="1"/>
          </p:cNvSpPr>
          <p:nvPr/>
        </p:nvSpPr>
        <p:spPr bwMode="auto">
          <a:xfrm>
            <a:off x="6721475" y="38655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Z</a:t>
            </a:r>
          </a:p>
        </p:txBody>
      </p:sp>
      <p:sp>
        <p:nvSpPr>
          <p:cNvPr id="96319" name="Line 63"/>
          <p:cNvSpPr>
            <a:spLocks noChangeShapeType="1"/>
          </p:cNvSpPr>
          <p:nvPr/>
        </p:nvSpPr>
        <p:spPr bwMode="auto">
          <a:xfrm flipV="1">
            <a:off x="4641850" y="2601913"/>
            <a:ext cx="2132013" cy="692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0"/>
            <a:ext cx="63500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E</a:t>
            </a:r>
            <a:r>
              <a:rPr lang="en-US" sz="1600"/>
              <a:t>XAMPLE  </a:t>
            </a:r>
          </a:p>
          <a:p>
            <a:pPr>
              <a:lnSpc>
                <a:spcPct val="80000"/>
              </a:lnSpc>
            </a:pPr>
            <a:r>
              <a:rPr lang="en-US" sz="1600"/>
              <a:t> </a:t>
            </a:r>
          </a:p>
          <a:p>
            <a:pPr>
              <a:lnSpc>
                <a:spcPct val="80000"/>
              </a:lnSpc>
            </a:pPr>
            <a:r>
              <a:rPr lang="en-US" sz="2000"/>
              <a:t>   Let R and S be relations on a set X.  </a:t>
            </a:r>
          </a:p>
          <a:p>
            <a:pPr>
              <a:lnSpc>
                <a:spcPct val="80000"/>
              </a:lnSpc>
            </a:pPr>
            <a:r>
              <a:rPr lang="en-US" sz="2000"/>
              <a:t>   Determine whether the following statement is true or false.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2000"/>
              <a:t> If R and S are transitive, then R </a:t>
            </a:r>
            <a:r>
              <a:rPr lang="en-US" sz="2000">
                <a:sym typeface="Symbol" pitchFamily="18" charset="2"/>
              </a:rPr>
              <a:t> S is transitive.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 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0" y="6302375"/>
            <a:ext cx="65436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False.   </a:t>
            </a:r>
          </a:p>
          <a:p>
            <a:pPr lvl="2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A counterexample:  R = {(2, 3), (4, 5)},  S = {(1, 2), (3, 4)}</a:t>
            </a:r>
            <a:endParaRPr lang="en-US" sz="2000"/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920875" y="24495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2616200" y="2447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2708275" y="2782888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59410" name="Oval 18"/>
          <p:cNvSpPr>
            <a:spLocks noChangeArrowheads="1"/>
          </p:cNvSpPr>
          <p:nvPr/>
        </p:nvSpPr>
        <p:spPr bwMode="auto">
          <a:xfrm>
            <a:off x="2003425" y="277812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 flipH="1" flipV="1">
            <a:off x="2119313" y="2828925"/>
            <a:ext cx="55880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1225550" y="245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1308100" y="278765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3292475" y="2439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  <a:endParaRPr lang="en-US"/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3987800" y="2438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5</a:t>
            </a:r>
            <a:endParaRPr lang="en-US"/>
          </a:p>
        </p:txBody>
      </p:sp>
      <p:sp>
        <p:nvSpPr>
          <p:cNvPr id="59418" name="Oval 26"/>
          <p:cNvSpPr>
            <a:spLocks noChangeArrowheads="1"/>
          </p:cNvSpPr>
          <p:nvPr/>
        </p:nvSpPr>
        <p:spPr bwMode="auto">
          <a:xfrm>
            <a:off x="4079875" y="2773363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3375025" y="276860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 flipH="1" flipV="1">
            <a:off x="3490913" y="2819400"/>
            <a:ext cx="55880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4719638" y="2306638"/>
            <a:ext cx="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5883275" y="24495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6578600" y="2447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59424" name="Oval 32"/>
          <p:cNvSpPr>
            <a:spLocks noChangeArrowheads="1"/>
          </p:cNvSpPr>
          <p:nvPr/>
        </p:nvSpPr>
        <p:spPr bwMode="auto">
          <a:xfrm>
            <a:off x="6670675" y="2782888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59425" name="Oval 33"/>
          <p:cNvSpPr>
            <a:spLocks noChangeArrowheads="1"/>
          </p:cNvSpPr>
          <p:nvPr/>
        </p:nvSpPr>
        <p:spPr bwMode="auto">
          <a:xfrm>
            <a:off x="5965825" y="277812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H="1" flipV="1">
            <a:off x="5383213" y="2828925"/>
            <a:ext cx="558800" cy="1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5187950" y="245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59428" name="Oval 36"/>
          <p:cNvSpPr>
            <a:spLocks noChangeArrowheads="1"/>
          </p:cNvSpPr>
          <p:nvPr/>
        </p:nvSpPr>
        <p:spPr bwMode="auto">
          <a:xfrm>
            <a:off x="5270500" y="278765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7254875" y="2439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  <a:endParaRPr lang="en-US"/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7950200" y="2438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5</a:t>
            </a:r>
            <a:endParaRPr lang="en-US"/>
          </a:p>
        </p:txBody>
      </p:sp>
      <p:sp>
        <p:nvSpPr>
          <p:cNvPr id="59431" name="Oval 39"/>
          <p:cNvSpPr>
            <a:spLocks noChangeArrowheads="1"/>
          </p:cNvSpPr>
          <p:nvPr/>
        </p:nvSpPr>
        <p:spPr bwMode="auto">
          <a:xfrm>
            <a:off x="8042275" y="2773363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59432" name="Oval 40"/>
          <p:cNvSpPr>
            <a:spLocks noChangeArrowheads="1"/>
          </p:cNvSpPr>
          <p:nvPr/>
        </p:nvSpPr>
        <p:spPr bwMode="auto">
          <a:xfrm>
            <a:off x="7337425" y="276860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 flipH="1" flipV="1">
            <a:off x="6789738" y="2822575"/>
            <a:ext cx="558800" cy="1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34" name="Text Box 42"/>
          <p:cNvSpPr txBox="1">
            <a:spLocks noChangeArrowheads="1"/>
          </p:cNvSpPr>
          <p:nvPr/>
        </p:nvSpPr>
        <p:spPr bwMode="auto">
          <a:xfrm>
            <a:off x="6583363" y="30337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endParaRPr lang="th-TH">
              <a:solidFill>
                <a:srgbClr val="FF0000"/>
              </a:solidFill>
            </a:endParaRPr>
          </a:p>
        </p:txBody>
      </p: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2557463" y="30591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</a:t>
            </a:r>
            <a:endParaRPr lang="th-TH">
              <a:solidFill>
                <a:schemeClr val="accent2"/>
              </a:solidFill>
            </a:endParaRPr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292100" y="2108200"/>
            <a:ext cx="538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0" y="0"/>
            <a:ext cx="63500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E</a:t>
            </a:r>
            <a:r>
              <a:rPr lang="en-US" sz="1600"/>
              <a:t>XAMPLE  </a:t>
            </a:r>
          </a:p>
          <a:p>
            <a:pPr>
              <a:lnSpc>
                <a:spcPct val="80000"/>
              </a:lnSpc>
            </a:pPr>
            <a:r>
              <a:rPr lang="en-US" sz="1600"/>
              <a:t> </a:t>
            </a:r>
          </a:p>
          <a:p>
            <a:pPr>
              <a:lnSpc>
                <a:spcPct val="80000"/>
              </a:lnSpc>
            </a:pPr>
            <a:r>
              <a:rPr lang="en-US" sz="2000"/>
              <a:t>   Let R and S be relations on a set X.  </a:t>
            </a:r>
          </a:p>
          <a:p>
            <a:pPr>
              <a:lnSpc>
                <a:spcPct val="80000"/>
              </a:lnSpc>
            </a:pPr>
            <a:r>
              <a:rPr lang="en-US" sz="2000"/>
              <a:t>   Determine whether the following statement is true or false.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3">
              <a:lnSpc>
                <a:spcPct val="110000"/>
              </a:lnSpc>
            </a:pPr>
            <a:endParaRPr lang="en-US" sz="2000"/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2000"/>
              <a:t> If R and S are reflexive, then R </a:t>
            </a:r>
            <a:r>
              <a:rPr lang="en-US" sz="2000">
                <a:sym typeface="Symbol" pitchFamily="18" charset="2"/>
              </a:rPr>
              <a:t> S is reflexive.</a:t>
            </a:r>
          </a:p>
          <a:p>
            <a:pPr lvl="2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lvl="3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True.  (Prove it.)</a:t>
            </a:r>
            <a:endParaRPr lang="th-TH" sz="2000"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0" y="0"/>
            <a:ext cx="6386513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E</a:t>
            </a:r>
            <a:r>
              <a:rPr lang="en-US" sz="1600"/>
              <a:t>XAMPLE  </a:t>
            </a:r>
          </a:p>
          <a:p>
            <a:pPr>
              <a:lnSpc>
                <a:spcPct val="80000"/>
              </a:lnSpc>
            </a:pPr>
            <a:r>
              <a:rPr lang="en-US" sz="1600"/>
              <a:t> </a:t>
            </a:r>
          </a:p>
          <a:p>
            <a:pPr>
              <a:lnSpc>
                <a:spcPct val="80000"/>
              </a:lnSpc>
            </a:pPr>
            <a:r>
              <a:rPr lang="en-US" sz="2000"/>
              <a:t>   Let R and S be relations on a set X.  </a:t>
            </a:r>
          </a:p>
          <a:p>
            <a:pPr>
              <a:lnSpc>
                <a:spcPct val="80000"/>
              </a:lnSpc>
            </a:pPr>
            <a:r>
              <a:rPr lang="en-US" sz="2000"/>
              <a:t>   Determine whether the following statement is true or false.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If R and S are symmetric, then R  S is symmetric.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 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0" y="6302375"/>
            <a:ext cx="65436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False.  </a:t>
            </a:r>
          </a:p>
          <a:p>
            <a:pPr lvl="2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A counterexample:  R = {(2, 3), (3, 2)},  S = {(1, 2), (2, 1)}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563813" y="2433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3503613" y="2447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53606" name="Oval 6"/>
          <p:cNvSpPr>
            <a:spLocks noChangeArrowheads="1"/>
          </p:cNvSpPr>
          <p:nvPr/>
        </p:nvSpPr>
        <p:spPr bwMode="auto">
          <a:xfrm>
            <a:off x="3522663" y="2782888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3607" name="Oval 7"/>
          <p:cNvSpPr>
            <a:spLocks noChangeArrowheads="1"/>
          </p:cNvSpPr>
          <p:nvPr/>
        </p:nvSpPr>
        <p:spPr bwMode="auto">
          <a:xfrm>
            <a:off x="2674938" y="277812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1754188" y="245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53610" name="Oval 10"/>
          <p:cNvSpPr>
            <a:spLocks noChangeArrowheads="1"/>
          </p:cNvSpPr>
          <p:nvPr/>
        </p:nvSpPr>
        <p:spPr bwMode="auto">
          <a:xfrm>
            <a:off x="1836738" y="278765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>
            <a:off x="4519613" y="2306638"/>
            <a:ext cx="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6126163" y="24495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6921500" y="2447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53619" name="Oval 19"/>
          <p:cNvSpPr>
            <a:spLocks noChangeArrowheads="1"/>
          </p:cNvSpPr>
          <p:nvPr/>
        </p:nvSpPr>
        <p:spPr bwMode="auto">
          <a:xfrm>
            <a:off x="7013575" y="2782888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3620" name="Oval 20"/>
          <p:cNvSpPr>
            <a:spLocks noChangeArrowheads="1"/>
          </p:cNvSpPr>
          <p:nvPr/>
        </p:nvSpPr>
        <p:spPr bwMode="auto">
          <a:xfrm>
            <a:off x="6151563" y="277812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5187950" y="245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53623" name="Oval 23"/>
          <p:cNvSpPr>
            <a:spLocks noChangeArrowheads="1"/>
          </p:cNvSpPr>
          <p:nvPr/>
        </p:nvSpPr>
        <p:spPr bwMode="auto">
          <a:xfrm>
            <a:off x="5327650" y="278765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6046788" y="30178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endParaRPr lang="th-TH">
              <a:solidFill>
                <a:srgbClr val="FF0000"/>
              </a:solidFill>
            </a:endParaRPr>
          </a:p>
        </p:txBody>
      </p:sp>
      <p:sp>
        <p:nvSpPr>
          <p:cNvPr id="153630" name="Text Box 30"/>
          <p:cNvSpPr txBox="1">
            <a:spLocks noChangeArrowheads="1"/>
          </p:cNvSpPr>
          <p:nvPr/>
        </p:nvSpPr>
        <p:spPr bwMode="auto">
          <a:xfrm>
            <a:off x="2557463" y="30591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</a:t>
            </a:r>
            <a:endParaRPr lang="th-TH">
              <a:solidFill>
                <a:schemeClr val="accent2"/>
              </a:solidFill>
            </a:endParaRPr>
          </a:p>
        </p:txBody>
      </p:sp>
      <p:sp>
        <p:nvSpPr>
          <p:cNvPr id="153631" name="Freeform 31"/>
          <p:cNvSpPr>
            <a:spLocks/>
          </p:cNvSpPr>
          <p:nvPr/>
        </p:nvSpPr>
        <p:spPr bwMode="auto">
          <a:xfrm>
            <a:off x="2771775" y="2509838"/>
            <a:ext cx="754063" cy="261937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237" y="1"/>
              </a:cxn>
              <a:cxn ang="0">
                <a:pos x="475" y="193"/>
              </a:cxn>
            </a:cxnLst>
            <a:rect l="0" t="0" r="r" b="b"/>
            <a:pathLst>
              <a:path w="475" h="193">
                <a:moveTo>
                  <a:pt x="0" y="184"/>
                </a:moveTo>
                <a:cubicBezTo>
                  <a:pt x="79" y="92"/>
                  <a:pt x="158" y="0"/>
                  <a:pt x="237" y="1"/>
                </a:cubicBezTo>
                <a:cubicBezTo>
                  <a:pt x="316" y="2"/>
                  <a:pt x="395" y="97"/>
                  <a:pt x="475" y="193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3632" name="Freeform 32"/>
          <p:cNvSpPr>
            <a:spLocks/>
          </p:cNvSpPr>
          <p:nvPr/>
        </p:nvSpPr>
        <p:spPr bwMode="auto">
          <a:xfrm flipV="1">
            <a:off x="2763838" y="2881313"/>
            <a:ext cx="754062" cy="261937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237" y="1"/>
              </a:cxn>
              <a:cxn ang="0">
                <a:pos x="475" y="193"/>
              </a:cxn>
            </a:cxnLst>
            <a:rect l="0" t="0" r="r" b="b"/>
            <a:pathLst>
              <a:path w="475" h="193">
                <a:moveTo>
                  <a:pt x="0" y="184"/>
                </a:moveTo>
                <a:cubicBezTo>
                  <a:pt x="79" y="92"/>
                  <a:pt x="158" y="0"/>
                  <a:pt x="237" y="1"/>
                </a:cubicBezTo>
                <a:cubicBezTo>
                  <a:pt x="316" y="2"/>
                  <a:pt x="395" y="97"/>
                  <a:pt x="475" y="193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3633" name="Freeform 33"/>
          <p:cNvSpPr>
            <a:spLocks/>
          </p:cNvSpPr>
          <p:nvPr/>
        </p:nvSpPr>
        <p:spPr bwMode="auto">
          <a:xfrm>
            <a:off x="5421313" y="2501900"/>
            <a:ext cx="754062" cy="261938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237" y="1"/>
              </a:cxn>
              <a:cxn ang="0">
                <a:pos x="475" y="193"/>
              </a:cxn>
            </a:cxnLst>
            <a:rect l="0" t="0" r="r" b="b"/>
            <a:pathLst>
              <a:path w="475" h="193">
                <a:moveTo>
                  <a:pt x="0" y="184"/>
                </a:moveTo>
                <a:cubicBezTo>
                  <a:pt x="79" y="92"/>
                  <a:pt x="158" y="0"/>
                  <a:pt x="237" y="1"/>
                </a:cubicBezTo>
                <a:cubicBezTo>
                  <a:pt x="316" y="2"/>
                  <a:pt x="395" y="97"/>
                  <a:pt x="475" y="19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3634" name="Freeform 34"/>
          <p:cNvSpPr>
            <a:spLocks/>
          </p:cNvSpPr>
          <p:nvPr/>
        </p:nvSpPr>
        <p:spPr bwMode="auto">
          <a:xfrm flipV="1">
            <a:off x="5399088" y="2887663"/>
            <a:ext cx="754062" cy="261937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237" y="1"/>
              </a:cxn>
              <a:cxn ang="0">
                <a:pos x="475" y="193"/>
              </a:cxn>
            </a:cxnLst>
            <a:rect l="0" t="0" r="r" b="b"/>
            <a:pathLst>
              <a:path w="475" h="193">
                <a:moveTo>
                  <a:pt x="0" y="184"/>
                </a:moveTo>
                <a:cubicBezTo>
                  <a:pt x="79" y="92"/>
                  <a:pt x="158" y="0"/>
                  <a:pt x="237" y="1"/>
                </a:cubicBezTo>
                <a:cubicBezTo>
                  <a:pt x="316" y="2"/>
                  <a:pt x="395" y="97"/>
                  <a:pt x="475" y="19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3635" name="Line 35"/>
          <p:cNvSpPr>
            <a:spLocks noChangeShapeType="1"/>
          </p:cNvSpPr>
          <p:nvPr/>
        </p:nvSpPr>
        <p:spPr bwMode="auto">
          <a:xfrm>
            <a:off x="292100" y="2108200"/>
            <a:ext cx="538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0" y="0"/>
            <a:ext cx="7145338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E</a:t>
            </a:r>
            <a:r>
              <a:rPr lang="en-US" sz="1600"/>
              <a:t>XAMPLE  </a:t>
            </a:r>
          </a:p>
          <a:p>
            <a:pPr>
              <a:lnSpc>
                <a:spcPct val="80000"/>
              </a:lnSpc>
            </a:pPr>
            <a:r>
              <a:rPr lang="en-US" sz="1600"/>
              <a:t> </a:t>
            </a:r>
          </a:p>
          <a:p>
            <a:pPr>
              <a:lnSpc>
                <a:spcPct val="80000"/>
              </a:lnSpc>
            </a:pPr>
            <a:r>
              <a:rPr lang="en-US" sz="2000"/>
              <a:t>   Let R and S be relations on a set X.  </a:t>
            </a:r>
          </a:p>
          <a:p>
            <a:pPr>
              <a:lnSpc>
                <a:spcPct val="80000"/>
              </a:lnSpc>
            </a:pPr>
            <a:r>
              <a:rPr lang="en-US" sz="2000"/>
              <a:t>   Determine whether the following statement is true or false.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If R and S are antisymmetric, then R  S is antisymmetric.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 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0" y="6302375"/>
            <a:ext cx="648652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False.  </a:t>
            </a:r>
          </a:p>
          <a:p>
            <a:pPr lvl="2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A counterexample:  R = {(1,1), (2, 3)},  S = {(1, 2), (3, 1)}</a:t>
            </a:r>
            <a:endParaRPr lang="th-TH" sz="1800">
              <a:sym typeface="Symbol" pitchFamily="18" charset="2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563813" y="2433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503613" y="2447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3522663" y="2782888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2674938" y="277812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754188" y="245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54633" name="Oval 9"/>
          <p:cNvSpPr>
            <a:spLocks noChangeArrowheads="1"/>
          </p:cNvSpPr>
          <p:nvPr/>
        </p:nvSpPr>
        <p:spPr bwMode="auto">
          <a:xfrm>
            <a:off x="1836738" y="278765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4519613" y="2306638"/>
            <a:ext cx="0" cy="1231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6126163" y="24495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6992938" y="24622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7013575" y="2782888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6151563" y="2778125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5187950" y="245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5327650" y="278765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6046788" y="30178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endParaRPr lang="th-TH">
              <a:solidFill>
                <a:srgbClr val="FF0000"/>
              </a:solidFill>
            </a:endParaRPr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2557463" y="30591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</a:t>
            </a:r>
            <a:endParaRPr lang="th-TH">
              <a:solidFill>
                <a:schemeClr val="accent2"/>
              </a:solidFill>
            </a:endParaRPr>
          </a:p>
        </p:txBody>
      </p:sp>
      <p:sp>
        <p:nvSpPr>
          <p:cNvPr id="154646" name="Freeform 22"/>
          <p:cNvSpPr>
            <a:spLocks/>
          </p:cNvSpPr>
          <p:nvPr/>
        </p:nvSpPr>
        <p:spPr bwMode="auto">
          <a:xfrm>
            <a:off x="5399088" y="2320925"/>
            <a:ext cx="1625600" cy="450850"/>
          </a:xfrm>
          <a:custGeom>
            <a:avLst/>
            <a:gdLst/>
            <a:ahLst/>
            <a:cxnLst>
              <a:cxn ang="0">
                <a:pos x="0" y="284"/>
              </a:cxn>
              <a:cxn ang="0">
                <a:pos x="238" y="74"/>
              </a:cxn>
              <a:cxn ang="0">
                <a:pos x="512" y="1"/>
              </a:cxn>
              <a:cxn ang="0">
                <a:pos x="805" y="65"/>
              </a:cxn>
              <a:cxn ang="0">
                <a:pos x="1024" y="266"/>
              </a:cxn>
            </a:cxnLst>
            <a:rect l="0" t="0" r="r" b="b"/>
            <a:pathLst>
              <a:path w="1024" h="284">
                <a:moveTo>
                  <a:pt x="0" y="284"/>
                </a:moveTo>
                <a:cubicBezTo>
                  <a:pt x="38" y="249"/>
                  <a:pt x="153" y="121"/>
                  <a:pt x="238" y="74"/>
                </a:cubicBezTo>
                <a:cubicBezTo>
                  <a:pt x="323" y="27"/>
                  <a:pt x="418" y="2"/>
                  <a:pt x="512" y="1"/>
                </a:cubicBezTo>
                <a:cubicBezTo>
                  <a:pt x="606" y="0"/>
                  <a:pt x="720" y="21"/>
                  <a:pt x="805" y="65"/>
                </a:cubicBezTo>
                <a:cubicBezTo>
                  <a:pt x="890" y="109"/>
                  <a:pt x="979" y="224"/>
                  <a:pt x="1024" y="26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4647" name="Freeform 23"/>
          <p:cNvSpPr>
            <a:spLocks/>
          </p:cNvSpPr>
          <p:nvPr/>
        </p:nvSpPr>
        <p:spPr bwMode="auto">
          <a:xfrm>
            <a:off x="1539875" y="2251075"/>
            <a:ext cx="652463" cy="546100"/>
          </a:xfrm>
          <a:custGeom>
            <a:avLst/>
            <a:gdLst/>
            <a:ahLst/>
            <a:cxnLst>
              <a:cxn ang="0">
                <a:pos x="167" y="344"/>
              </a:cxn>
              <a:cxn ang="0">
                <a:pos x="7" y="168"/>
              </a:cxn>
              <a:cxn ang="0">
                <a:pos x="207" y="0"/>
              </a:cxn>
              <a:cxn ang="0">
                <a:pos x="399" y="168"/>
              </a:cxn>
              <a:cxn ang="0">
                <a:pos x="279" y="336"/>
              </a:cxn>
            </a:cxnLst>
            <a:rect l="0" t="0" r="r" b="b"/>
            <a:pathLst>
              <a:path w="411" h="344">
                <a:moveTo>
                  <a:pt x="167" y="344"/>
                </a:moveTo>
                <a:cubicBezTo>
                  <a:pt x="83" y="284"/>
                  <a:pt x="0" y="225"/>
                  <a:pt x="7" y="168"/>
                </a:cubicBezTo>
                <a:cubicBezTo>
                  <a:pt x="14" y="111"/>
                  <a:pt x="142" y="0"/>
                  <a:pt x="207" y="0"/>
                </a:cubicBezTo>
                <a:cubicBezTo>
                  <a:pt x="272" y="0"/>
                  <a:pt x="387" y="112"/>
                  <a:pt x="399" y="168"/>
                </a:cubicBezTo>
                <a:cubicBezTo>
                  <a:pt x="411" y="224"/>
                  <a:pt x="345" y="280"/>
                  <a:pt x="279" y="336"/>
                </a:cubicBezTo>
              </a:path>
            </a:pathLst>
          </a:custGeom>
          <a:noFill/>
          <a:ln w="127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 flipH="1" flipV="1">
            <a:off x="2817813" y="2828925"/>
            <a:ext cx="676275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>
            <a:off x="5457825" y="2830513"/>
            <a:ext cx="6810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>
            <a:off x="292100" y="2108200"/>
            <a:ext cx="538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13" name="Text Box 1041"/>
          <p:cNvSpPr txBox="1">
            <a:spLocks noChangeArrowheads="1"/>
          </p:cNvSpPr>
          <p:nvPr/>
        </p:nvSpPr>
        <p:spPr bwMode="auto">
          <a:xfrm>
            <a:off x="663575" y="2360613"/>
            <a:ext cx="58945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cs typeface="Times New Roman" pitchFamily="18" charset="0"/>
              </a:rPr>
              <a:t> Solve </a:t>
            </a:r>
            <a:r>
              <a:rPr lang="en-US" sz="2000" u="sng" dirty="0">
                <a:cs typeface="Times New Roman" pitchFamily="18" charset="0"/>
              </a:rPr>
              <a:t>the first 32</a:t>
            </a:r>
            <a:r>
              <a:rPr lang="en-US" sz="2000" dirty="0">
                <a:cs typeface="Times New Roman" pitchFamily="18" charset="0"/>
              </a:rPr>
              <a:t> Problems (most of them are simple).</a:t>
            </a:r>
          </a:p>
          <a:p>
            <a:endParaRPr lang="en-US" sz="2000" dirty="0">
              <a:cs typeface="Times New Roman" pitchFamily="18" charset="0"/>
            </a:endParaRPr>
          </a:p>
        </p:txBody>
      </p:sp>
      <p:sp>
        <p:nvSpPr>
          <p:cNvPr id="157714" name="Text Box 1042"/>
          <p:cNvSpPr txBox="1">
            <a:spLocks noChangeArrowheads="1"/>
          </p:cNvSpPr>
          <p:nvPr/>
        </p:nvSpPr>
        <p:spPr bwMode="auto">
          <a:xfrm>
            <a:off x="355600" y="1543050"/>
            <a:ext cx="516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cs typeface="Times New Roman" pitchFamily="18" charset="0"/>
              </a:rPr>
              <a:t>E</a:t>
            </a:r>
            <a:r>
              <a:rPr lang="en-US" sz="1800" b="1" dirty="0">
                <a:cs typeface="Times New Roman" pitchFamily="18" charset="0"/>
              </a:rPr>
              <a:t>XECISES</a:t>
            </a:r>
            <a:r>
              <a:rPr lang="en-US" sz="2000" b="1" dirty="0">
                <a:cs typeface="Times New Roman" pitchFamily="18" charset="0"/>
              </a:rPr>
              <a:t> on </a:t>
            </a:r>
            <a:r>
              <a:rPr lang="en-US" sz="2000" b="1" u="sng" dirty="0">
                <a:cs typeface="Times New Roman" pitchFamily="18" charset="0"/>
              </a:rPr>
              <a:t>Pages </a:t>
            </a:r>
            <a:r>
              <a:rPr lang="en-US" sz="2000" b="1" u="sng" dirty="0" smtClean="0">
                <a:cs typeface="Times New Roman" pitchFamily="18" charset="0"/>
              </a:rPr>
              <a:t>157-158</a:t>
            </a:r>
            <a:r>
              <a:rPr lang="en-US" sz="2000" b="1" dirty="0" smtClean="0">
                <a:cs typeface="Times New Roman" pitchFamily="18" charset="0"/>
              </a:rPr>
              <a:t> </a:t>
            </a:r>
            <a:r>
              <a:rPr lang="en-US" sz="2000" b="1" dirty="0">
                <a:cs typeface="Times New Roman" pitchFamily="18" charset="0"/>
              </a:rPr>
              <a:t>of the Main Text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157727" name="Text Box 1055"/>
          <p:cNvSpPr txBox="1">
            <a:spLocks noChangeArrowheads="1"/>
          </p:cNvSpPr>
          <p:nvPr/>
        </p:nvSpPr>
        <p:spPr bwMode="auto">
          <a:xfrm>
            <a:off x="7605713" y="1714500"/>
            <a:ext cx="1338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969696"/>
                </a:solidFill>
                <a:latin typeface="Arial Narrow" pitchFamily="34" charset="0"/>
                <a:cs typeface="Times New Roman" pitchFamily="18" charset="0"/>
              </a:rPr>
              <a:t>4</a:t>
            </a:r>
            <a:r>
              <a:rPr lang="en-US" sz="3200" b="1" baseline="30000">
                <a:solidFill>
                  <a:srgbClr val="969696"/>
                </a:solidFill>
                <a:latin typeface="Arial Narrow" pitchFamily="34" charset="0"/>
                <a:cs typeface="Times New Roman" pitchFamily="18" charset="0"/>
              </a:rPr>
              <a:t>th</a:t>
            </a:r>
            <a:r>
              <a:rPr lang="en-US" sz="2000" b="1">
                <a:solidFill>
                  <a:srgbClr val="969696"/>
                </a:solidFill>
                <a:latin typeface="Arial Narrow" pitchFamily="34" charset="0"/>
                <a:cs typeface="Times New Roman" pitchFamily="18" charset="0"/>
              </a:rPr>
              <a:t> Edition</a:t>
            </a:r>
          </a:p>
        </p:txBody>
      </p:sp>
      <p:pic>
        <p:nvPicPr>
          <p:cNvPr id="157728" name="Picture 1056" descr="h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1763" y="2232025"/>
            <a:ext cx="1171575" cy="1654175"/>
          </a:xfrm>
          <a:prstGeom prst="rect">
            <a:avLst/>
          </a:prstGeom>
          <a:noFill/>
        </p:spPr>
      </p:pic>
      <p:grpSp>
        <p:nvGrpSpPr>
          <p:cNvPr id="157729" name="Group 1057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157730" name="Rectangle 1058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57731" name="Rectangle 1059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 Narrow" pitchFamily="34" charset="0"/>
                </a:rPr>
                <a:t>Selected Exercises from the Main Text </a:t>
              </a:r>
              <a:r>
                <a:rPr lang="en-US" sz="2000">
                  <a:latin typeface="Arial Narrow" pitchFamily="34" charset="0"/>
                </a:rPr>
                <a:t>(Johnsonbaugh, 7</a:t>
              </a:r>
              <a:r>
                <a:rPr lang="en-US" sz="2000" baseline="30000">
                  <a:latin typeface="Arial Narrow" pitchFamily="34" charset="0"/>
                </a:rPr>
                <a:t>th</a:t>
              </a:r>
              <a:r>
                <a:rPr lang="en-US" sz="2000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157732" name="Picture 1060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157733" name="Picture 1061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157734" name="Picture 1062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88925" y="127000"/>
            <a:ext cx="4324350" cy="5508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17525" y="155575"/>
            <a:ext cx="8275638" cy="643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Relation </a:t>
            </a:r>
            <a:r>
              <a:rPr lang="en-US" b="1" i="1" dirty="0"/>
              <a:t>(Formal Definition)</a:t>
            </a:r>
            <a:endParaRPr lang="en-US" b="1" dirty="0"/>
          </a:p>
          <a:p>
            <a:pPr>
              <a:lnSpc>
                <a:spcPct val="70000"/>
              </a:lnSpc>
            </a:pPr>
            <a:r>
              <a:rPr lang="en-US" sz="2000" dirty="0"/>
              <a:t> 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 </a:t>
            </a:r>
            <a:r>
              <a:rPr lang="en-US" sz="2000" b="1" i="1" u="sng" dirty="0">
                <a:solidFill>
                  <a:srgbClr val="FF0000"/>
                </a:solidFill>
              </a:rPr>
              <a:t>(binary) relation</a:t>
            </a:r>
            <a:r>
              <a:rPr lang="en-US" sz="2000" dirty="0"/>
              <a:t> </a:t>
            </a:r>
            <a:r>
              <a:rPr lang="en-US" sz="2000" i="1" dirty="0"/>
              <a:t>R 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2"/>
                </a:solidFill>
              </a:rPr>
              <a:t>from</a:t>
            </a:r>
            <a:r>
              <a:rPr lang="en-US" sz="2000" dirty="0"/>
              <a:t> a set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2"/>
                </a:solidFill>
              </a:rPr>
              <a:t>to</a:t>
            </a:r>
            <a:r>
              <a:rPr lang="en-US" sz="2000" dirty="0"/>
              <a:t> a set </a:t>
            </a:r>
            <a:r>
              <a:rPr lang="en-US" sz="2000" i="1" dirty="0"/>
              <a:t>Y</a:t>
            </a:r>
            <a:r>
              <a:rPr lang="en-US" sz="2000" dirty="0"/>
              <a:t> is defined as a subset of </a:t>
            </a:r>
            <a:r>
              <a:rPr lang="en-US" sz="2000" i="1" dirty="0"/>
              <a:t>X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i="1" dirty="0">
                <a:sym typeface="Symbol" pitchFamily="18" charset="2"/>
              </a:rPr>
              <a:t>Y.</a:t>
            </a:r>
          </a:p>
          <a:p>
            <a:pPr lvl="1"/>
            <a:endParaRPr lang="en-US" sz="2000" i="1" dirty="0">
              <a:sym typeface="Symbol" pitchFamily="18" charset="2"/>
            </a:endParaRPr>
          </a:p>
          <a:p>
            <a:pPr lvl="1">
              <a:lnSpc>
                <a:spcPct val="40000"/>
              </a:lnSpc>
            </a:pPr>
            <a:endParaRPr lang="en-US" sz="2000" i="1" dirty="0">
              <a:sym typeface="Symbol" pitchFamily="18" charset="2"/>
            </a:endParaRPr>
          </a:p>
          <a:p>
            <a:pPr lvl="1"/>
            <a:endParaRPr lang="en-US" sz="2000" i="1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Let 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be a relation from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to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ym typeface="Symbol" pitchFamily="18" charset="2"/>
              </a:rPr>
              <a:t>  If (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)  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, we write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lvl="2">
              <a:buClr>
                <a:schemeClr val="accent2"/>
              </a:buClr>
              <a:buFont typeface="ZapfDingbats" pitchFamily="82" charset="2"/>
              <a:buChar char="©"/>
            </a:pPr>
            <a:endParaRPr lang="en-US" sz="2000" dirty="0">
              <a:sym typeface="Symbol" pitchFamily="18" charset="2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ym typeface="Symbol" pitchFamily="18" charset="2"/>
              </a:rPr>
              <a:t>  The </a:t>
            </a:r>
            <a:r>
              <a:rPr lang="en-US" sz="2000" b="1" i="1" dirty="0">
                <a:sym typeface="Symbol" pitchFamily="18" charset="2"/>
              </a:rPr>
              <a:t>domain</a:t>
            </a:r>
            <a:r>
              <a:rPr lang="en-US" sz="2000" dirty="0">
                <a:sym typeface="Symbol" pitchFamily="18" charset="2"/>
              </a:rPr>
              <a:t> of 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is the set </a:t>
            </a:r>
          </a:p>
          <a:p>
            <a:pPr lvl="2">
              <a:lnSpc>
                <a:spcPct val="70000"/>
              </a:lnSpc>
              <a:buClr>
                <a:schemeClr val="accent2"/>
              </a:buClr>
              <a:buFont typeface="ZapfDingbats" pitchFamily="82" charset="2"/>
              <a:buChar char="©"/>
            </a:pPr>
            <a:endParaRPr lang="en-US" sz="2000" dirty="0">
              <a:sym typeface="Symbol" pitchFamily="18" charset="2"/>
            </a:endParaRPr>
          </a:p>
          <a:p>
            <a:pPr lvl="2">
              <a:lnSpc>
                <a:spcPct val="80000"/>
              </a:lnSpc>
              <a:buClr>
                <a:schemeClr val="accent2"/>
              </a:buClr>
              <a:buFont typeface="ZapfDingbats" pitchFamily="82" charset="2"/>
              <a:buNone/>
            </a:pPr>
            <a:r>
              <a:rPr lang="en-US" sz="2000" dirty="0">
                <a:sym typeface="Symbol" pitchFamily="18" charset="2"/>
              </a:rPr>
              <a:t>	{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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| (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)  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for some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 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}.</a:t>
            </a:r>
          </a:p>
          <a:p>
            <a:pPr lvl="2">
              <a:buClr>
                <a:schemeClr val="accent2"/>
              </a:buClr>
              <a:buFont typeface="ZapfDingbats" pitchFamily="82" charset="2"/>
              <a:buChar char="©"/>
            </a:pPr>
            <a:endParaRPr lang="en-US" sz="2000" i="1" dirty="0">
              <a:sym typeface="Symbol" pitchFamily="18" charset="2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ym typeface="Symbol" pitchFamily="18" charset="2"/>
              </a:rPr>
              <a:t>  The </a:t>
            </a:r>
            <a:r>
              <a:rPr lang="en-US" sz="2000" b="1" i="1" dirty="0">
                <a:sym typeface="Symbol" pitchFamily="18" charset="2"/>
              </a:rPr>
              <a:t>range</a:t>
            </a:r>
            <a:r>
              <a:rPr lang="en-US" sz="2000" dirty="0">
                <a:sym typeface="Symbol" pitchFamily="18" charset="2"/>
              </a:rPr>
              <a:t> of</a:t>
            </a:r>
            <a:r>
              <a:rPr lang="en-US" sz="2000" i="1" dirty="0">
                <a:sym typeface="Symbol" pitchFamily="18" charset="2"/>
              </a:rPr>
              <a:t> R </a:t>
            </a:r>
            <a:r>
              <a:rPr lang="en-US" sz="2000" dirty="0">
                <a:sym typeface="Symbol" pitchFamily="18" charset="2"/>
              </a:rPr>
              <a:t>is the set</a:t>
            </a:r>
          </a:p>
          <a:p>
            <a:pPr lvl="2">
              <a:lnSpc>
                <a:spcPct val="70000"/>
              </a:lnSpc>
            </a:pPr>
            <a:endParaRPr lang="en-US" sz="2000" dirty="0"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	{</a:t>
            </a:r>
            <a:r>
              <a:rPr lang="en-US" sz="2000" i="1" dirty="0">
                <a:sym typeface="Symbol" pitchFamily="18" charset="2"/>
              </a:rPr>
              <a:t>y </a:t>
            </a:r>
            <a:r>
              <a:rPr lang="en-US" sz="2000" dirty="0">
                <a:sym typeface="Symbol" pitchFamily="18" charset="2"/>
              </a:rPr>
              <a:t>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 | (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i="1" dirty="0">
                <a:sym typeface="Symbol" pitchFamily="18" charset="2"/>
              </a:rPr>
              <a:t>y</a:t>
            </a:r>
            <a:r>
              <a:rPr lang="en-US" sz="2000" dirty="0">
                <a:sym typeface="Symbol" pitchFamily="18" charset="2"/>
              </a:rPr>
              <a:t>)  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for some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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}.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ym typeface="Symbol" pitchFamily="18" charset="2"/>
              </a:rPr>
              <a:t> </a:t>
            </a:r>
          </a:p>
          <a:p>
            <a:pPr lvl="1">
              <a:lnSpc>
                <a:spcPct val="230000"/>
              </a:lnSpc>
            </a:pPr>
            <a:r>
              <a:rPr lang="en-US" sz="2000" dirty="0">
                <a:sym typeface="Symbol" pitchFamily="18" charset="2"/>
              </a:rPr>
              <a:t>A </a:t>
            </a:r>
            <a:r>
              <a:rPr lang="en-US" sz="2000" b="1" dirty="0">
                <a:solidFill>
                  <a:schemeClr val="accent2"/>
                </a:solidFill>
                <a:sym typeface="Symbol" pitchFamily="18" charset="2"/>
              </a:rPr>
              <a:t>relation </a:t>
            </a:r>
            <a:r>
              <a:rPr lang="en-US" sz="2000" b="1" u="sng" dirty="0">
                <a:solidFill>
                  <a:schemeClr val="accent2"/>
                </a:solidFill>
                <a:sym typeface="Symbol" pitchFamily="18" charset="2"/>
              </a:rPr>
              <a:t>from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="1" u="sng" dirty="0">
                <a:solidFill>
                  <a:schemeClr val="accent2"/>
                </a:solidFill>
                <a:sym typeface="Symbol" pitchFamily="18" charset="2"/>
              </a:rPr>
              <a:t>to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 is simply called a </a:t>
            </a:r>
            <a:r>
              <a:rPr lang="en-US" sz="2000" b="1" i="1" dirty="0">
                <a:solidFill>
                  <a:srgbClr val="FF0000"/>
                </a:solidFill>
                <a:sym typeface="Symbol" pitchFamily="18" charset="2"/>
              </a:rPr>
              <a:t>relation </a:t>
            </a:r>
            <a:r>
              <a:rPr lang="en-US" sz="2000" b="1" i="1" u="sng" dirty="0">
                <a:solidFill>
                  <a:srgbClr val="FF0000"/>
                </a:solidFill>
                <a:sym typeface="Symbol" pitchFamily="18" charset="2"/>
              </a:rPr>
              <a:t>on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i="1" dirty="0">
                <a:sym typeface="Symbol" pitchFamily="18" charset="2"/>
              </a:rPr>
              <a:t>X.</a:t>
            </a:r>
            <a:endParaRPr lang="en-US" sz="2000" dirty="0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819150" y="1219200"/>
            <a:ext cx="805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9999" y="1195755"/>
            <a:ext cx="8074850" cy="74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41719" y="5920255"/>
            <a:ext cx="6234330" cy="74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650875" y="452438"/>
            <a:ext cx="545147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XERCISE</a:t>
            </a:r>
          </a:p>
          <a:p>
            <a:endParaRPr lang="en-US" sz="2000"/>
          </a:p>
          <a:p>
            <a:pPr lvl="1"/>
            <a:r>
              <a:rPr lang="en-US" sz="2000"/>
              <a:t>Let</a:t>
            </a:r>
            <a:r>
              <a:rPr lang="en-US" sz="2000" i="1"/>
              <a:t> X</a:t>
            </a:r>
            <a:r>
              <a:rPr lang="en-US" sz="2000"/>
              <a:t> = {1, 2, 3} and  </a:t>
            </a:r>
            <a:r>
              <a:rPr lang="en-US" sz="2000" i="1"/>
              <a:t>Y</a:t>
            </a:r>
            <a:r>
              <a:rPr lang="en-US" sz="2000"/>
              <a:t> = {a, b}. 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>
              <a:buFont typeface="Wingdings" pitchFamily="2" charset="2"/>
              <a:buChar char="§"/>
            </a:pPr>
            <a:r>
              <a:rPr lang="en-US" sz="2000"/>
              <a:t>	How many relations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 are there?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>
              <a:buFont typeface="Wingdings" pitchFamily="2" charset="2"/>
              <a:buChar char="§"/>
            </a:pPr>
            <a:r>
              <a:rPr lang="en-US" sz="2000"/>
              <a:t>	How many relations on </a:t>
            </a:r>
            <a:r>
              <a:rPr lang="en-US" sz="2000" i="1"/>
              <a:t>X</a:t>
            </a:r>
            <a:r>
              <a:rPr lang="en-US" sz="2000"/>
              <a:t> are there?</a:t>
            </a:r>
          </a:p>
          <a:p>
            <a:pPr lvl="1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27075" y="433388"/>
            <a:ext cx="6059488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r>
              <a:rPr lang="en-US" sz="2000"/>
              <a:t> </a:t>
            </a:r>
          </a:p>
          <a:p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 = {2, 3, 4, 8} and  </a:t>
            </a:r>
            <a:r>
              <a:rPr lang="en-US" sz="2000" i="1"/>
              <a:t>Y</a:t>
            </a:r>
            <a:r>
              <a:rPr lang="en-US" sz="2000"/>
              <a:t>= {3, 4, 5, 6, 7}.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Let a relation </a:t>
            </a:r>
            <a:r>
              <a:rPr lang="en-US" sz="2000" i="1"/>
              <a:t>R</a:t>
            </a:r>
            <a:r>
              <a:rPr lang="en-US" sz="2000"/>
              <a:t> from </a:t>
            </a:r>
            <a:r>
              <a:rPr lang="en-US" sz="2000" i="1"/>
              <a:t>X</a:t>
            </a:r>
            <a:r>
              <a:rPr lang="en-US" sz="2000"/>
              <a:t> to </a:t>
            </a:r>
            <a:r>
              <a:rPr lang="en-US" sz="2000" i="1"/>
              <a:t>Y</a:t>
            </a:r>
            <a:r>
              <a:rPr lang="en-US" sz="2000"/>
              <a:t> be defined by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(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,  iff 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divides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(with zero remainder).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Then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= {(2, 4), (2, 6), (3, 3), (3, 6), (4, 4)}.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The domain of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is {2, 3, 4}.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The range of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is {3, 4, 6}.</a:t>
            </a:r>
          </a:p>
          <a:p>
            <a:pPr lvl="1"/>
            <a:endParaRPr lang="en-US" sz="2000"/>
          </a:p>
        </p:txBody>
      </p:sp>
      <p:sp>
        <p:nvSpPr>
          <p:cNvPr id="33795" name="AutoShape 3"/>
          <p:cNvSpPr>
            <a:spLocks/>
          </p:cNvSpPr>
          <p:nvPr/>
        </p:nvSpPr>
        <p:spPr bwMode="auto">
          <a:xfrm>
            <a:off x="1054100" y="952500"/>
            <a:ext cx="800100" cy="1981200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2725" y="312738"/>
            <a:ext cx="8596313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</a:p>
          <a:p>
            <a:endParaRPr lang="en-US" sz="2000"/>
          </a:p>
          <a:p>
            <a:pPr lvl="1"/>
            <a:r>
              <a:rPr lang="en-US" sz="2000"/>
              <a:t>Let</a:t>
            </a:r>
            <a:r>
              <a:rPr lang="en-US" sz="2000" i="1"/>
              <a:t> X</a:t>
            </a:r>
            <a:r>
              <a:rPr lang="en-US" sz="2000"/>
              <a:t> = {1, 2, 3, 4}.  Let a relation </a:t>
            </a:r>
            <a:r>
              <a:rPr lang="en-US" sz="2000" i="1"/>
              <a:t>R</a:t>
            </a:r>
            <a:r>
              <a:rPr lang="en-US" sz="2000"/>
              <a:t> on </a:t>
            </a:r>
            <a:r>
              <a:rPr lang="en-US" sz="2000" i="1"/>
              <a:t>X</a:t>
            </a:r>
            <a:r>
              <a:rPr lang="en-US" sz="2000"/>
              <a:t> be defined by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(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,  iff  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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.</a:t>
            </a:r>
          </a:p>
          <a:p>
            <a:pPr lvl="1"/>
            <a:endParaRPr lang="en-US" sz="2000">
              <a:sym typeface="Symbol" pitchFamily="18" charset="2"/>
            </a:endParaRP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Then </a:t>
            </a:r>
            <a:r>
              <a:rPr lang="en-US" sz="2000" i="1"/>
              <a:t>R</a:t>
            </a:r>
            <a:r>
              <a:rPr lang="en-US" sz="2000"/>
              <a:t> = {(1, 1), (1, 2), (1, 3), (1, 4), (2, 2), (2, 3), (2, 4), (3, 3), (3, 4), (4, 4)}.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The domain of </a:t>
            </a:r>
            <a:r>
              <a:rPr lang="en-US" sz="2000" i="1"/>
              <a:t>R</a:t>
            </a:r>
            <a:r>
              <a:rPr lang="en-US" sz="2000"/>
              <a:t> is   {1, 2, 3, 4}.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The range of </a:t>
            </a:r>
            <a:r>
              <a:rPr lang="en-US" sz="2000" i="1"/>
              <a:t>R</a:t>
            </a:r>
            <a:r>
              <a:rPr lang="en-US" sz="2000"/>
              <a:t> is      {1, 2, 3, 4}.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>
                <a:solidFill>
                  <a:schemeClr val="accent2"/>
                </a:solidFill>
              </a:rPr>
              <a:t>Show the directed graph of this relation.</a:t>
            </a:r>
          </a:p>
          <a:p>
            <a:pPr lvl="1"/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35843" name="AutoShape 3"/>
          <p:cNvSpPr>
            <a:spLocks/>
          </p:cNvSpPr>
          <p:nvPr/>
        </p:nvSpPr>
        <p:spPr bwMode="auto">
          <a:xfrm>
            <a:off x="596900" y="800100"/>
            <a:ext cx="939800" cy="1384300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44" name="Freeform 4"/>
          <p:cNvSpPr>
            <a:spLocks/>
          </p:cNvSpPr>
          <p:nvPr/>
        </p:nvSpPr>
        <p:spPr bwMode="auto">
          <a:xfrm>
            <a:off x="92075" y="1684338"/>
            <a:ext cx="515938" cy="1552575"/>
          </a:xfrm>
          <a:custGeom>
            <a:avLst/>
            <a:gdLst/>
            <a:ahLst/>
            <a:cxnLst>
              <a:cxn ang="0">
                <a:pos x="262" y="0"/>
              </a:cxn>
              <a:cxn ang="0">
                <a:pos x="33" y="185"/>
              </a:cxn>
              <a:cxn ang="0">
                <a:pos x="61" y="841"/>
              </a:cxn>
              <a:cxn ang="0">
                <a:pos x="381" y="978"/>
              </a:cxn>
            </a:cxnLst>
            <a:rect l="0" t="0" r="r" b="b"/>
            <a:pathLst>
              <a:path w="381" h="978">
                <a:moveTo>
                  <a:pt x="262" y="0"/>
                </a:moveTo>
                <a:cubicBezTo>
                  <a:pt x="168" y="32"/>
                  <a:pt x="66" y="45"/>
                  <a:pt x="33" y="185"/>
                </a:cubicBezTo>
                <a:cubicBezTo>
                  <a:pt x="0" y="325"/>
                  <a:pt x="3" y="709"/>
                  <a:pt x="61" y="841"/>
                </a:cubicBezTo>
                <a:cubicBezTo>
                  <a:pt x="119" y="973"/>
                  <a:pt x="314" y="950"/>
                  <a:pt x="381" y="978"/>
                </a:cubicBezTo>
              </a:path>
            </a:pathLst>
          </a:custGeom>
          <a:noFill/>
          <a:ln w="38100" cap="rnd" cmpd="sng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046288" y="5300663"/>
            <a:ext cx="5095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The directed graph of the relation </a:t>
            </a:r>
            <a:r>
              <a:rPr lang="en-US" sz="1600" i="1"/>
              <a:t>R</a:t>
            </a:r>
            <a:r>
              <a:rPr lang="en-US" sz="1600"/>
              <a:t> in the previous example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318071" y="246231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597525" y="24844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343275" y="36909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587497" y="370664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619500" y="2514600"/>
            <a:ext cx="74613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5524500" y="4013200"/>
            <a:ext cx="74613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5499100" y="2514600"/>
            <a:ext cx="74613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3619500" y="4025900"/>
            <a:ext cx="74613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3643803" y="2533846"/>
            <a:ext cx="179228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>
            <a:off x="3648173" y="2537315"/>
            <a:ext cx="1588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3727254" y="2565596"/>
            <a:ext cx="1803400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658660" y="2553564"/>
            <a:ext cx="1803400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5549900" y="2540588"/>
            <a:ext cx="1588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58" name="Freeform 22"/>
          <p:cNvSpPr>
            <a:spLocks/>
          </p:cNvSpPr>
          <p:nvPr/>
        </p:nvSpPr>
        <p:spPr bwMode="auto">
          <a:xfrm>
            <a:off x="2790334" y="1668545"/>
            <a:ext cx="810705" cy="829558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59" name="Freeform 23"/>
          <p:cNvSpPr>
            <a:spLocks/>
          </p:cNvSpPr>
          <p:nvPr/>
        </p:nvSpPr>
        <p:spPr bwMode="auto">
          <a:xfrm rot="-4976590">
            <a:off x="2740905" y="4038021"/>
            <a:ext cx="796441" cy="832286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60" name="Freeform 24"/>
          <p:cNvSpPr>
            <a:spLocks/>
          </p:cNvSpPr>
          <p:nvPr/>
        </p:nvSpPr>
        <p:spPr bwMode="auto">
          <a:xfrm rot="6012508">
            <a:off x="5660731" y="1759342"/>
            <a:ext cx="812800" cy="819150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61" name="Freeform 25"/>
          <p:cNvSpPr>
            <a:spLocks/>
          </p:cNvSpPr>
          <p:nvPr/>
        </p:nvSpPr>
        <p:spPr bwMode="auto">
          <a:xfrm rot="10679680">
            <a:off x="5625708" y="4072759"/>
            <a:ext cx="812800" cy="819150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V="1">
            <a:off x="3613738" y="4060825"/>
            <a:ext cx="18399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1" name="Oval 20"/>
          <p:cNvSpPr/>
          <p:nvPr/>
        </p:nvSpPr>
        <p:spPr bwMode="auto">
          <a:xfrm>
            <a:off x="3557669" y="2456862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559237" y="3976177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455596" y="2450606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466591" y="3969921"/>
            <a:ext cx="193963" cy="193964"/>
          </a:xfrm>
          <a:prstGeom prst="ellipse">
            <a:avLst/>
          </a:prstGeom>
          <a:solidFill>
            <a:srgbClr val="33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14400" y="5391150"/>
            <a:ext cx="742950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14400" y="4022725"/>
            <a:ext cx="6899564" cy="989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914400" y="2689225"/>
            <a:ext cx="5999018" cy="979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14400" y="1752600"/>
            <a:ext cx="552450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250885" y="264310"/>
            <a:ext cx="3614737" cy="8556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 flipV="1">
            <a:off x="0" y="0"/>
            <a:ext cx="1885950" cy="1725613"/>
          </a:xfrm>
          <a:prstGeom prst="rtTriangle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74725" y="706438"/>
            <a:ext cx="74993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/>
          </a:p>
          <a:p>
            <a:r>
              <a:rPr lang="en-US" sz="2000"/>
              <a:t>Let</a:t>
            </a:r>
            <a:r>
              <a:rPr lang="en-US" sz="2000" i="1"/>
              <a:t> R</a:t>
            </a:r>
            <a:r>
              <a:rPr lang="en-US" sz="2000"/>
              <a:t> be a relation on a set </a:t>
            </a:r>
            <a:r>
              <a:rPr lang="en-US" sz="2000" i="1"/>
              <a:t>X</a:t>
            </a:r>
            <a:r>
              <a:rPr lang="en-US" sz="2000"/>
              <a:t>.</a:t>
            </a:r>
          </a:p>
          <a:p>
            <a:pPr>
              <a:lnSpc>
                <a:spcPct val="130000"/>
              </a:lnSpc>
            </a:pPr>
            <a:r>
              <a:rPr 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en-US" sz="2000" i="1"/>
              <a:t>R</a:t>
            </a:r>
            <a:r>
              <a:rPr lang="en-US" sz="2000"/>
              <a:t> is called </a:t>
            </a:r>
            <a:r>
              <a:rPr lang="en-US" sz="2000" b="1" i="1" u="sng">
                <a:solidFill>
                  <a:srgbClr val="FF0000"/>
                </a:solidFill>
              </a:rPr>
              <a:t>reflexive</a:t>
            </a:r>
            <a:r>
              <a:rPr lang="en-US" sz="2000"/>
              <a:t>, iff for each </a:t>
            </a:r>
            <a:r>
              <a:rPr lang="en-US" sz="2000" i="1"/>
              <a:t>x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 (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) 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.</a:t>
            </a:r>
          </a:p>
          <a:p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is called </a:t>
            </a:r>
            <a:r>
              <a:rPr lang="en-US" sz="2000" b="1" i="1" u="sng">
                <a:solidFill>
                  <a:srgbClr val="FF0000"/>
                </a:solidFill>
                <a:sym typeface="Symbol" pitchFamily="18" charset="2"/>
              </a:rPr>
              <a:t>symmetric</a:t>
            </a:r>
            <a:r>
              <a:rPr lang="en-US" sz="2000">
                <a:sym typeface="Symbol" pitchFamily="18" charset="2"/>
              </a:rPr>
              <a:t>, iff for all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sz="2000">
                <a:sym typeface="Symbol" pitchFamily="18" charset="2"/>
              </a:rPr>
              <a:t>			if (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) 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, then (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)  </a:t>
            </a:r>
            <a:r>
              <a:rPr lang="en-US" sz="2000" i="1">
                <a:sym typeface="Symbol" pitchFamily="18" charset="2"/>
              </a:rPr>
              <a:t>R.</a:t>
            </a:r>
          </a:p>
          <a:p>
            <a:endParaRPr lang="en-US" sz="2000" i="1">
              <a:sym typeface="Symbol" pitchFamily="18" charset="2"/>
            </a:endParaRPr>
          </a:p>
          <a:p>
            <a:endParaRPr lang="en-US" sz="2000" i="1">
              <a:sym typeface="Symbol" pitchFamily="18" charset="2"/>
            </a:endParaRPr>
          </a:p>
          <a:p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is called </a:t>
            </a:r>
            <a:r>
              <a:rPr lang="en-US" sz="2000" b="1" i="1" u="sng">
                <a:solidFill>
                  <a:srgbClr val="FF0000"/>
                </a:solidFill>
                <a:sym typeface="Symbol" pitchFamily="18" charset="2"/>
              </a:rPr>
              <a:t>antisymmetric</a:t>
            </a:r>
            <a:r>
              <a:rPr lang="en-US" sz="2000">
                <a:sym typeface="Symbol" pitchFamily="18" charset="2"/>
              </a:rPr>
              <a:t>, iff for all</a:t>
            </a:r>
            <a:r>
              <a:rPr lang="en-US" sz="2000" i="1">
                <a:sym typeface="Symbol" pitchFamily="18" charset="2"/>
              </a:rPr>
              <a:t> x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sz="2000">
                <a:sym typeface="Symbol" pitchFamily="18" charset="2"/>
              </a:rPr>
              <a:t>			if (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)  </a:t>
            </a:r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and </a:t>
            </a:r>
            <a:r>
              <a:rPr lang="en-US" sz="2000" i="1">
                <a:sym typeface="Symbol" pitchFamily="18" charset="2"/>
              </a:rPr>
              <a:t>x </a:t>
            </a:r>
            <a:r>
              <a:rPr lang="en-US" sz="2000">
                <a:sym typeface="Symbol" pitchFamily="18" charset="2"/>
              </a:rPr>
              <a:t> y, then (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) 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.</a:t>
            </a:r>
          </a:p>
          <a:p>
            <a:pPr>
              <a:lnSpc>
                <a:spcPct val="220000"/>
              </a:lnSpc>
            </a:pPr>
            <a:r>
              <a:rPr lang="en-US" sz="2000">
                <a:sym typeface="Symbol" pitchFamily="18" charset="2"/>
              </a:rPr>
              <a:t>	</a:t>
            </a:r>
            <a:endParaRPr lang="en-US" sz="2000" i="1">
              <a:sym typeface="Symbol" pitchFamily="18" charset="2"/>
            </a:endParaRPr>
          </a:p>
          <a:p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is called </a:t>
            </a:r>
            <a:r>
              <a:rPr lang="en-US" sz="2000" b="1" i="1" u="sng">
                <a:solidFill>
                  <a:srgbClr val="FF0000"/>
                </a:solidFill>
                <a:sym typeface="Symbol" pitchFamily="18" charset="2"/>
              </a:rPr>
              <a:t>transitive</a:t>
            </a:r>
            <a:r>
              <a:rPr lang="en-US" sz="2000">
                <a:sym typeface="Symbol" pitchFamily="18" charset="2"/>
              </a:rPr>
              <a:t>, iff for all</a:t>
            </a:r>
            <a:r>
              <a:rPr lang="en-US" sz="2000" i="1">
                <a:sym typeface="Symbol" pitchFamily="18" charset="2"/>
              </a:rPr>
              <a:t> x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,</a:t>
            </a:r>
            <a:r>
              <a:rPr lang="en-US" sz="2000" i="1">
                <a:sym typeface="Symbol" pitchFamily="18" charset="2"/>
              </a:rPr>
              <a:t> z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sz="2000">
                <a:sym typeface="Symbol" pitchFamily="18" charset="2"/>
              </a:rPr>
              <a:t>			if (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)  </a:t>
            </a:r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and (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z</a:t>
            </a:r>
            <a:r>
              <a:rPr lang="en-US" sz="2000">
                <a:sym typeface="Symbol" pitchFamily="18" charset="2"/>
              </a:rPr>
              <a:t>)  </a:t>
            </a:r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, then (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z</a:t>
            </a:r>
            <a:r>
              <a:rPr lang="en-US" sz="2000">
                <a:sym typeface="Symbol" pitchFamily="18" charset="2"/>
              </a:rPr>
              <a:t>) 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. 	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55613" y="212725"/>
            <a:ext cx="175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r>
              <a:rPr lang="en-US" sz="1800" b="1"/>
              <a:t>EFINITIONS</a:t>
            </a:r>
            <a:endParaRPr lang="en-US" b="1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406460" y="438935"/>
            <a:ext cx="335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Basic Types of Relations</a:t>
            </a:r>
            <a:endParaRPr lang="th-TH" b="1"/>
          </a:p>
        </p:txBody>
      </p:sp>
      <p:sp>
        <p:nvSpPr>
          <p:cNvPr id="12" name="Rectangle 11"/>
          <p:cNvSpPr/>
          <p:nvPr/>
        </p:nvSpPr>
        <p:spPr bwMode="auto">
          <a:xfrm>
            <a:off x="96985" y="96978"/>
            <a:ext cx="8936180" cy="6677891"/>
          </a:xfrm>
          <a:prstGeom prst="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pic>
        <p:nvPicPr>
          <p:cNvPr id="34826" name="Picture 10" descr="bd0016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0063" y="962166"/>
            <a:ext cx="1193813" cy="866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1871</Words>
  <Application>Microsoft Office PowerPoint</Application>
  <PresentationFormat>On-screen Show (4:3)</PresentationFormat>
  <Paragraphs>699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345</cp:revision>
  <cp:lastPrinted>1999-07-30T02:54:42Z</cp:lastPrinted>
  <dcterms:created xsi:type="dcterms:W3CDTF">1998-06-18T11:38:14Z</dcterms:created>
  <dcterms:modified xsi:type="dcterms:W3CDTF">2017-08-11T08:59:23Z</dcterms:modified>
</cp:coreProperties>
</file>