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3" r:id="rId2"/>
    <p:sldId id="362" r:id="rId3"/>
    <p:sldId id="330" r:id="rId4"/>
    <p:sldId id="331" r:id="rId5"/>
    <p:sldId id="340" r:id="rId6"/>
    <p:sldId id="301" r:id="rId7"/>
    <p:sldId id="302" r:id="rId8"/>
    <p:sldId id="392" r:id="rId9"/>
    <p:sldId id="303" r:id="rId10"/>
    <p:sldId id="329" r:id="rId11"/>
    <p:sldId id="304" r:id="rId12"/>
    <p:sldId id="305" r:id="rId13"/>
    <p:sldId id="389" r:id="rId1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777777"/>
    <a:srgbClr val="5F5F5F"/>
    <a:srgbClr val="C0C0C0"/>
    <a:srgbClr val="0000CC"/>
    <a:srgbClr val="0000FF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 autoAdjust="0"/>
    <p:restoredTop sz="93851" autoAdjust="0"/>
  </p:normalViewPr>
  <p:slideViewPr>
    <p:cSldViewPr snapToGrid="0">
      <p:cViewPr>
        <p:scale>
          <a:sx n="66" d="100"/>
          <a:sy n="66" d="100"/>
        </p:scale>
        <p:origin x="-1536" y="-528"/>
      </p:cViewPr>
      <p:guideLst>
        <p:guide orient="horz" pos="568"/>
        <p:guide pos="5336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6" y="-78"/>
      </p:cViewPr>
      <p:guideLst>
        <p:guide orient="horz" pos="3126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3151"/>
            <a:ext cx="2919413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3151"/>
            <a:ext cx="2919412" cy="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B77E421D-A713-4453-A19F-757C9419FB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62F05185-DB74-4425-A727-FC47A274E0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54918-E7C3-440D-8949-E1D6EA783E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D0CB9-706D-4C36-A8E3-0D2C47A46A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7CFED-E733-427F-BB35-1C0E7D140D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C7820-3863-42A8-B89C-02252DCA5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B217D-B3BB-4488-9BCD-5B928DFE7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5F2DE-107B-43D3-8B0E-6927791FD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E86DF-FC6B-4EF2-BEAB-E72963C8B4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A7F7A-7348-416F-9441-B4A39C9E4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1FA1-E76C-4223-89C9-E11898B22B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AEC3A-A1A7-4DF1-B10B-AB22DB174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1DF1D-7731-4835-AE51-75E3102187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2C2854-0DC8-441A-9814-B171D802B8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03213" y="349250"/>
            <a:ext cx="5240337" cy="5508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36575" y="384175"/>
            <a:ext cx="473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Pairwise Disjoint Collection of Sets</a:t>
            </a:r>
            <a:endParaRPr lang="en-US" sz="2000"/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12775" y="1233488"/>
            <a:ext cx="5822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a collection of sets.</a:t>
            </a:r>
          </a:p>
          <a:p>
            <a:pPr lvl="1">
              <a:lnSpc>
                <a:spcPct val="140000"/>
              </a:lnSpc>
            </a:pPr>
            <a:r>
              <a:rPr lang="en-US" sz="2000" i="1"/>
              <a:t>S</a:t>
            </a:r>
            <a:r>
              <a:rPr lang="en-US" sz="2000"/>
              <a:t> is said to be </a:t>
            </a:r>
            <a:r>
              <a:rPr lang="en-US" sz="2000" b="1" i="1">
                <a:solidFill>
                  <a:srgbClr val="FF0000"/>
                </a:solidFill>
              </a:rPr>
              <a:t>pairwise disjoint</a:t>
            </a:r>
            <a:r>
              <a:rPr lang="en-US" sz="2000"/>
              <a:t>, iff </a:t>
            </a:r>
          </a:p>
          <a:p>
            <a:pPr lvl="1"/>
            <a:r>
              <a:rPr lang="en-US" sz="2000"/>
              <a:t>	for distinct sets 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in </a:t>
            </a:r>
            <a:r>
              <a:rPr lang="en-US" sz="2000" i="1"/>
              <a:t>S</a:t>
            </a:r>
            <a:r>
              <a:rPr lang="en-US" sz="2000"/>
              <a:t>,  </a:t>
            </a:r>
            <a:r>
              <a:rPr lang="en-US" sz="2000" i="1"/>
              <a:t>X</a:t>
            </a:r>
            <a:r>
              <a:rPr lang="en-US" sz="2000"/>
              <a:t> and </a:t>
            </a:r>
            <a:r>
              <a:rPr lang="en-US" sz="2000" i="1"/>
              <a:t>Y</a:t>
            </a:r>
            <a:r>
              <a:rPr lang="en-US" sz="2000"/>
              <a:t> are disjoint.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For example:</a:t>
            </a:r>
          </a:p>
          <a:p>
            <a:pPr lvl="1"/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	S</a:t>
            </a:r>
            <a:r>
              <a:rPr lang="en-US" sz="2000" baseline="-25000"/>
              <a:t>1</a:t>
            </a:r>
            <a:r>
              <a:rPr lang="en-US" sz="2000"/>
              <a:t> = {{1, 2}, {3, 6}, {8, 9}} 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	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		is a pairwise disjoint collection.</a:t>
            </a:r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	S</a:t>
            </a:r>
            <a:r>
              <a:rPr lang="en-US" sz="2000" baseline="-25000"/>
              <a:t>2</a:t>
            </a:r>
            <a:r>
              <a:rPr lang="en-US" sz="2000"/>
              <a:t> = {{a, b, c}, {m, n}, {q, r, s}}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lvl="1">
              <a:lnSpc>
                <a:spcPct val="70000"/>
              </a:lnSpc>
            </a:pPr>
            <a:r>
              <a:rPr lang="en-US" sz="2000"/>
              <a:t>       		is a pairwise disjoint collection.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But</a:t>
            </a:r>
          </a:p>
          <a:p>
            <a:pPr lvl="1"/>
            <a:endParaRPr lang="en-US" sz="2000"/>
          </a:p>
          <a:p>
            <a:pPr lvl="1">
              <a:lnSpc>
                <a:spcPct val="50000"/>
              </a:lnSpc>
            </a:pPr>
            <a:r>
              <a:rPr lang="en-US" sz="2000"/>
              <a:t>	S</a:t>
            </a:r>
            <a:r>
              <a:rPr lang="en-US" sz="2000" baseline="-25000"/>
              <a:t>3</a:t>
            </a:r>
            <a:r>
              <a:rPr lang="en-US" sz="2000"/>
              <a:t> = {{1, 2}, {3, 6}, {3, 9}}  is not.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871538" y="1162050"/>
            <a:ext cx="57912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679575" y="1871663"/>
            <a:ext cx="51641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1600"/>
              <a:t>HEOREM</a:t>
            </a:r>
            <a:endParaRPr lang="en-US" sz="2000"/>
          </a:p>
          <a:p>
            <a:pPr lvl="1">
              <a:lnSpc>
                <a:spcPct val="140000"/>
              </a:lnSpc>
            </a:pPr>
            <a:r>
              <a:rPr lang="en-US" sz="2000"/>
              <a:t>Let </a:t>
            </a:r>
            <a:r>
              <a:rPr lang="en-US" sz="2000" i="1"/>
              <a:t>R</a:t>
            </a:r>
            <a:r>
              <a:rPr lang="en-US" sz="2000"/>
              <a:t> be an equivalence relation on a set </a:t>
            </a:r>
            <a:r>
              <a:rPr lang="en-US" sz="2000" i="1"/>
              <a:t>X</a:t>
            </a:r>
            <a:r>
              <a:rPr lang="en-US" sz="2000"/>
              <a:t>.  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Then   </a:t>
            </a:r>
            <a:r>
              <a:rPr lang="en-US" sz="2000" i="1"/>
              <a:t>S</a:t>
            </a:r>
            <a:r>
              <a:rPr lang="en-US" sz="2000"/>
              <a:t> = {[</a:t>
            </a:r>
            <a:r>
              <a:rPr lang="en-US" sz="2000" i="1"/>
              <a:t>a</a:t>
            </a:r>
            <a:r>
              <a:rPr lang="en-US" sz="2000"/>
              <a:t>] |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} is a partition of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.</a:t>
            </a:r>
            <a:endParaRPr lang="en-US" sz="2000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98475" y="536575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Class ...</a:t>
            </a:r>
            <a:endParaRPr 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0" y="1752600"/>
            <a:ext cx="55245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462087" y="163513"/>
            <a:ext cx="728266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    Let </a:t>
            </a:r>
            <a:r>
              <a:rPr lang="en-US" sz="2000" i="1" dirty="0"/>
              <a:t>X</a:t>
            </a:r>
            <a:r>
              <a:rPr lang="en-US" sz="2000" dirty="0"/>
              <a:t> = {1, 2, 3, …, 10}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Define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i="1" dirty="0"/>
              <a:t>y </a:t>
            </a:r>
            <a:r>
              <a:rPr lang="en-US" sz="2000" dirty="0"/>
              <a:t>to mean “3 divides </a:t>
            </a:r>
            <a:r>
              <a:rPr lang="en-US" sz="2000" i="1" dirty="0"/>
              <a:t>x</a:t>
            </a:r>
            <a:r>
              <a:rPr lang="en-US" sz="2000" dirty="0"/>
              <a:t> - </a:t>
            </a:r>
            <a:r>
              <a:rPr lang="en-US" sz="2000" i="1" dirty="0"/>
              <a:t>y</a:t>
            </a:r>
            <a:r>
              <a:rPr lang="en-US" sz="2000" dirty="0"/>
              <a:t>”.</a:t>
            </a:r>
          </a:p>
          <a:p>
            <a:pPr lvl="1"/>
            <a:endParaRPr lang="en-US" sz="2000" dirty="0"/>
          </a:p>
          <a:p>
            <a:pPr lvl="1"/>
            <a:endParaRPr lang="th-TH" sz="2000" dirty="0"/>
          </a:p>
          <a:p>
            <a:pPr lvl="1"/>
            <a:r>
              <a:rPr lang="en-US" sz="2000" dirty="0"/>
              <a:t>1.    Show that </a:t>
            </a:r>
            <a:r>
              <a:rPr lang="en-US" sz="2000" i="1" dirty="0"/>
              <a:t>R</a:t>
            </a:r>
            <a:r>
              <a:rPr lang="en-US" sz="2000" dirty="0"/>
              <a:t> is an equivalence relation on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2.    List all the equivalence classes.</a:t>
            </a:r>
          </a:p>
          <a:p>
            <a:pPr lvl="1"/>
            <a:r>
              <a:rPr lang="en-US" sz="2000" dirty="0"/>
              <a:t>3.    What is </a:t>
            </a:r>
            <a:r>
              <a:rPr lang="en-US" sz="2000" dirty="0" smtClean="0"/>
              <a:t>[1]?  What is [2]?  What is [3]?  What is [5]?   </a:t>
            </a:r>
            <a:endParaRPr lang="en-US" sz="2000" dirty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07988" y="6396038"/>
            <a:ext cx="8736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Arial Narrow" pitchFamily="34" charset="0"/>
                <a:cs typeface="Arial" pitchFamily="34" charset="0"/>
              </a:rPr>
              <a:t>Note that, in this example, elements of the same equivalence class have the same remainder when</a:t>
            </a:r>
            <a:r>
              <a:rPr lang="en-US" sz="2000">
                <a:latin typeface="Arial Narrow" pitchFamily="34" charset="0"/>
                <a:cs typeface="Arial" pitchFamily="34" charset="0"/>
              </a:rPr>
              <a:t> </a:t>
            </a:r>
            <a:r>
              <a:rPr lang="en-US" sz="1600">
                <a:latin typeface="Arial Narrow" pitchFamily="34" charset="0"/>
                <a:cs typeface="Arial" pitchFamily="34" charset="0"/>
              </a:rPr>
              <a:t>divided by 3.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0" y="6467475"/>
            <a:ext cx="3846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53" name="Freeform 5"/>
          <p:cNvSpPr>
            <a:spLocks/>
          </p:cNvSpPr>
          <p:nvPr/>
        </p:nvSpPr>
        <p:spPr bwMode="auto">
          <a:xfrm rot="572715">
            <a:off x="215900" y="5829300"/>
            <a:ext cx="279400" cy="825500"/>
          </a:xfrm>
          <a:custGeom>
            <a:avLst/>
            <a:gdLst/>
            <a:ahLst/>
            <a:cxnLst>
              <a:cxn ang="0">
                <a:pos x="176" y="520"/>
              </a:cxn>
              <a:cxn ang="0">
                <a:pos x="0" y="448"/>
              </a:cxn>
              <a:cxn ang="0">
                <a:pos x="96" y="0"/>
              </a:cxn>
            </a:cxnLst>
            <a:rect l="0" t="0" r="r" b="b"/>
            <a:pathLst>
              <a:path w="176" h="520">
                <a:moveTo>
                  <a:pt x="176" y="520"/>
                </a:moveTo>
                <a:lnTo>
                  <a:pt x="0" y="448"/>
                </a:lnTo>
                <a:lnTo>
                  <a:pt x="96" y="0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53254" name="AutoShape 6"/>
          <p:cNvSpPr>
            <a:spLocks/>
          </p:cNvSpPr>
          <p:nvPr/>
        </p:nvSpPr>
        <p:spPr bwMode="auto">
          <a:xfrm>
            <a:off x="1574800" y="673100"/>
            <a:ext cx="901700" cy="6350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190500" y="153988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5900" y="284163"/>
            <a:ext cx="73199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How many equivalence relations are there on the set A= {a, b, c}.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Five,</a:t>
            </a:r>
          </a:p>
          <a:p>
            <a:pPr lvl="1"/>
            <a:r>
              <a:rPr lang="en-US" sz="2000"/>
              <a:t>	since there are five partitions of this set: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	{ {a}, {b}, {c} }</a:t>
            </a:r>
          </a:p>
          <a:p>
            <a:pPr lvl="1"/>
            <a:r>
              <a:rPr lang="en-US" sz="2000"/>
              <a:t>		{ {a, b}, {c} }</a:t>
            </a:r>
          </a:p>
          <a:p>
            <a:pPr lvl="1"/>
            <a:r>
              <a:rPr lang="en-US" sz="2000"/>
              <a:t>		{ {a, c}, {b} }</a:t>
            </a:r>
          </a:p>
          <a:p>
            <a:pPr lvl="1"/>
            <a:r>
              <a:rPr lang="en-US" sz="2000"/>
              <a:t>		{ {a}, {b, c} }</a:t>
            </a:r>
          </a:p>
          <a:p>
            <a:pPr lvl="1"/>
            <a:r>
              <a:rPr lang="en-US" sz="2000"/>
              <a:t>		{ {a, b, c} 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Each partition determines one equivalence relation.</a:t>
            </a:r>
          </a:p>
          <a:p>
            <a:pPr lvl="1"/>
            <a:r>
              <a:rPr lang="en-US" sz="200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838200" y="2605088"/>
            <a:ext cx="651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Solve Problems </a:t>
            </a:r>
            <a:r>
              <a:rPr lang="en-US" sz="2000" u="sng" dirty="0">
                <a:cs typeface="Times New Roman" pitchFamily="18" charset="0"/>
              </a:rPr>
              <a:t>1-23, 29, </a:t>
            </a:r>
            <a:r>
              <a:rPr lang="en-US" sz="2000" u="sng" dirty="0" smtClean="0">
                <a:cs typeface="Times New Roman" pitchFamily="18" charset="0"/>
              </a:rPr>
              <a:t>31-32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482600" y="6018213"/>
            <a:ext cx="4572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Arial Narrow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355600" y="18097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sz="2000" b="1">
                <a:cs typeface="Times New Roman" pitchFamily="18" charset="0"/>
              </a:rPr>
              <a:t> on </a:t>
            </a:r>
            <a:r>
              <a:rPr lang="en-US" sz="2000" b="1" u="sng">
                <a:cs typeface="Times New Roman" pitchFamily="18" charset="0"/>
              </a:rPr>
              <a:t>Pages 164-165</a:t>
            </a:r>
            <a:r>
              <a:rPr lang="en-US" sz="2000" b="1">
                <a:cs typeface="Times New Roman" pitchFamily="18" charset="0"/>
              </a:rPr>
              <a:t> of the Main Text</a:t>
            </a:r>
            <a:endParaRPr lang="en-US" sz="2000">
              <a:cs typeface="Times New Roman" pitchFamily="18" charset="0"/>
            </a:endParaRPr>
          </a:p>
        </p:txBody>
      </p:sp>
      <p:grpSp>
        <p:nvGrpSpPr>
          <p:cNvPr id="160794" name="Group 26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160795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60796" name="Rectangle 28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 Narrow" pitchFamily="34" charset="0"/>
                </a:rPr>
                <a:t>Selected Exercises from the Main Text </a:t>
              </a:r>
              <a:r>
                <a:rPr lang="en-US" sz="2000">
                  <a:latin typeface="Arial Narrow" pitchFamily="34" charset="0"/>
                </a:rPr>
                <a:t>(Johnsonbaugh, 7</a:t>
              </a:r>
              <a:r>
                <a:rPr lang="en-US" sz="2000" baseline="30000">
                  <a:latin typeface="Arial Narrow" pitchFamily="34" charset="0"/>
                </a:rPr>
                <a:t>th</a:t>
              </a:r>
              <a:r>
                <a:rPr lang="en-US" sz="2000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160797" name="Picture 29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160798" name="Picture 30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160799" name="Picture 31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17488" y="320675"/>
            <a:ext cx="1830387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69900" y="363538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Partition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044575" y="903288"/>
            <a:ext cx="6542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/>
          </a:p>
          <a:p>
            <a:r>
              <a:rPr lang="en-US" sz="2000"/>
              <a:t>A </a:t>
            </a:r>
            <a:r>
              <a:rPr lang="en-US" sz="2000" b="1" i="1">
                <a:solidFill>
                  <a:srgbClr val="FF0000"/>
                </a:solidFill>
              </a:rPr>
              <a:t>partition</a:t>
            </a:r>
            <a:r>
              <a:rPr lang="en-US" sz="2000" i="1"/>
              <a:t> </a:t>
            </a:r>
            <a:r>
              <a:rPr lang="en-US" sz="2000"/>
              <a:t>of a set </a:t>
            </a:r>
            <a:r>
              <a:rPr lang="en-US" sz="2000" i="1"/>
              <a:t>X</a:t>
            </a:r>
            <a:r>
              <a:rPr lang="en-US" sz="2000"/>
              <a:t> is a collection </a:t>
            </a:r>
            <a:r>
              <a:rPr lang="en-US" sz="2000" i="1"/>
              <a:t>S</a:t>
            </a:r>
            <a:r>
              <a:rPr lang="en-US" sz="2000"/>
              <a:t> of subsets of </a:t>
            </a:r>
            <a:r>
              <a:rPr lang="en-US" sz="2000" i="1"/>
              <a:t>X</a:t>
            </a:r>
            <a:r>
              <a:rPr lang="en-US" sz="2000"/>
              <a:t> such that</a:t>
            </a:r>
          </a:p>
          <a:p>
            <a:endParaRPr lang="en-US" sz="2000"/>
          </a:p>
          <a:p>
            <a:r>
              <a:rPr lang="en-US" sz="2000"/>
              <a:t>1.  </a:t>
            </a:r>
            <a:r>
              <a:rPr lang="en-US" sz="2000" i="1"/>
              <a:t>S </a:t>
            </a:r>
            <a:r>
              <a:rPr lang="en-US" sz="2000"/>
              <a:t>is pairwise disjoint, and</a:t>
            </a:r>
          </a:p>
          <a:p>
            <a:endParaRPr lang="en-US" sz="2000"/>
          </a:p>
          <a:p>
            <a:r>
              <a:rPr lang="en-US" sz="2000"/>
              <a:t>2. 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319338" y="2468563"/>
            <a:ext cx="1635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812925" y="2468563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i="1">
                <a:solidFill>
                  <a:srgbClr val="000000"/>
                </a:solidFill>
                <a:cs typeface="Times New Roman" pitchFamily="18" charset="0"/>
              </a:rPr>
              <a:t>S</a:t>
            </a:r>
            <a:endParaRPr lang="en-US"/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2058988" y="2438400"/>
            <a:ext cx="1460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006475" y="3532188"/>
            <a:ext cx="5383213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Some partitions of {1,2,3,4,5} are</a:t>
            </a:r>
          </a:p>
          <a:p>
            <a:pPr lvl="1">
              <a:lnSpc>
                <a:spcPct val="50000"/>
              </a:lnSpc>
            </a:pPr>
            <a:endParaRPr lang="en-US" sz="2000"/>
          </a:p>
          <a:p>
            <a:pPr lvl="2">
              <a:lnSpc>
                <a:spcPct val="160000"/>
              </a:lnSpc>
            </a:pPr>
            <a:r>
              <a:rPr lang="en-US" sz="2000"/>
              <a:t>{{1}, {2,3}, {4,5}}</a:t>
            </a:r>
          </a:p>
          <a:p>
            <a:pPr lvl="2">
              <a:lnSpc>
                <a:spcPct val="160000"/>
              </a:lnSpc>
            </a:pPr>
            <a:r>
              <a:rPr lang="en-US" sz="2000"/>
              <a:t>{{1,4},{2,5},{3}}.</a:t>
            </a:r>
          </a:p>
          <a:p>
            <a:pPr lvl="1">
              <a:lnSpc>
                <a:spcPct val="130000"/>
              </a:lnSpc>
            </a:pPr>
            <a:endParaRPr lang="en-US" sz="2000"/>
          </a:p>
          <a:p>
            <a:pPr>
              <a:lnSpc>
                <a:spcPct val="130000"/>
              </a:lnSpc>
            </a:pPr>
            <a:r>
              <a:rPr lang="en-US" sz="2000"/>
              <a:t>A partition of a set divides the set into disjoint sets.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869950" y="1098550"/>
            <a:ext cx="704850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419225" y="2297113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</a:t>
            </a:r>
            <a:endParaRPr lang="th-TH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026"/>
          <p:cNvSpPr txBox="1">
            <a:spLocks noChangeArrowheads="1"/>
          </p:cNvSpPr>
          <p:nvPr/>
        </p:nvSpPr>
        <p:spPr bwMode="auto">
          <a:xfrm>
            <a:off x="0" y="0"/>
            <a:ext cx="463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Relation </a:t>
            </a:r>
            <a:r>
              <a:rPr lang="en-US" b="1" i="1"/>
              <a:t>(Basic Idea) </a:t>
            </a:r>
          </a:p>
        </p:txBody>
      </p:sp>
      <p:sp>
        <p:nvSpPr>
          <p:cNvPr id="83984" name="AutoShape 1040"/>
          <p:cNvSpPr>
            <a:spLocks noChangeArrowheads="1"/>
          </p:cNvSpPr>
          <p:nvPr/>
        </p:nvSpPr>
        <p:spPr bwMode="auto">
          <a:xfrm>
            <a:off x="3752850" y="2286000"/>
            <a:ext cx="571500" cy="59055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85" name="AutoShape 1041"/>
          <p:cNvSpPr>
            <a:spLocks noChangeArrowheads="1"/>
          </p:cNvSpPr>
          <p:nvPr/>
        </p:nvSpPr>
        <p:spPr bwMode="auto">
          <a:xfrm>
            <a:off x="3829050" y="1524000"/>
            <a:ext cx="571500" cy="51435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86" name="AutoShape 1042"/>
          <p:cNvSpPr>
            <a:spLocks noChangeArrowheads="1"/>
          </p:cNvSpPr>
          <p:nvPr/>
        </p:nvSpPr>
        <p:spPr bwMode="auto">
          <a:xfrm>
            <a:off x="4953000" y="3448050"/>
            <a:ext cx="609600" cy="47625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87" name="AutoShape 1043"/>
          <p:cNvSpPr>
            <a:spLocks noChangeArrowheads="1"/>
          </p:cNvSpPr>
          <p:nvPr/>
        </p:nvSpPr>
        <p:spPr bwMode="auto">
          <a:xfrm>
            <a:off x="5448300" y="2228850"/>
            <a:ext cx="552450" cy="47625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89" name="AutoShape 1045"/>
          <p:cNvSpPr>
            <a:spLocks noChangeArrowheads="1"/>
          </p:cNvSpPr>
          <p:nvPr/>
        </p:nvSpPr>
        <p:spPr bwMode="auto">
          <a:xfrm>
            <a:off x="2609850" y="2933700"/>
            <a:ext cx="533400" cy="5905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0" name="AutoShape 1046"/>
          <p:cNvSpPr>
            <a:spLocks noChangeArrowheads="1"/>
          </p:cNvSpPr>
          <p:nvPr/>
        </p:nvSpPr>
        <p:spPr bwMode="auto">
          <a:xfrm>
            <a:off x="3048000" y="4000500"/>
            <a:ext cx="533400" cy="590550"/>
          </a:xfrm>
          <a:prstGeom prst="diamond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1" name="AutoShape 1047"/>
          <p:cNvSpPr>
            <a:spLocks noChangeArrowheads="1"/>
          </p:cNvSpPr>
          <p:nvPr/>
        </p:nvSpPr>
        <p:spPr bwMode="auto">
          <a:xfrm>
            <a:off x="4210050" y="4362450"/>
            <a:ext cx="552450" cy="571500"/>
          </a:xfrm>
          <a:prstGeom prst="octagon">
            <a:avLst>
              <a:gd name="adj" fmla="val 2928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2" name="Oval 1048"/>
          <p:cNvSpPr>
            <a:spLocks noChangeArrowheads="1"/>
          </p:cNvSpPr>
          <p:nvPr/>
        </p:nvSpPr>
        <p:spPr bwMode="auto">
          <a:xfrm>
            <a:off x="2190750" y="1276350"/>
            <a:ext cx="4552950" cy="41910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4" name="Line 1050"/>
          <p:cNvSpPr>
            <a:spLocks noChangeShapeType="1"/>
          </p:cNvSpPr>
          <p:nvPr/>
        </p:nvSpPr>
        <p:spPr bwMode="auto">
          <a:xfrm>
            <a:off x="2571750" y="2228850"/>
            <a:ext cx="3371850" cy="27432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5" name="Line 1051"/>
          <p:cNvSpPr>
            <a:spLocks noChangeShapeType="1"/>
          </p:cNvSpPr>
          <p:nvPr/>
        </p:nvSpPr>
        <p:spPr bwMode="auto">
          <a:xfrm flipH="1">
            <a:off x="3467100" y="1447800"/>
            <a:ext cx="1962150" cy="38100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6" name="Text Box 1052"/>
          <p:cNvSpPr txBox="1">
            <a:spLocks noChangeArrowheads="1"/>
          </p:cNvSpPr>
          <p:nvPr/>
        </p:nvSpPr>
        <p:spPr bwMode="auto">
          <a:xfrm>
            <a:off x="1965325" y="5992813"/>
            <a:ext cx="534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Elements in each class have the same shape.</a:t>
            </a:r>
          </a:p>
        </p:txBody>
      </p:sp>
      <p:sp>
        <p:nvSpPr>
          <p:cNvPr id="83997" name="AutoShape 1053"/>
          <p:cNvSpPr>
            <a:spLocks noChangeArrowheads="1"/>
          </p:cNvSpPr>
          <p:nvPr/>
        </p:nvSpPr>
        <p:spPr bwMode="auto">
          <a:xfrm>
            <a:off x="5867400" y="3524250"/>
            <a:ext cx="495300" cy="59055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3998" name="Text Box 1054"/>
          <p:cNvSpPr txBox="1">
            <a:spLocks noChangeArrowheads="1"/>
          </p:cNvSpPr>
          <p:nvPr/>
        </p:nvSpPr>
        <p:spPr bwMode="auto">
          <a:xfrm>
            <a:off x="3927475" y="15081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4000" name="Text Box 1056"/>
          <p:cNvSpPr txBox="1">
            <a:spLocks noChangeArrowheads="1"/>
          </p:cNvSpPr>
          <p:nvPr/>
        </p:nvSpPr>
        <p:spPr bwMode="auto">
          <a:xfrm>
            <a:off x="3832225" y="2289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4001" name="Text Box 1057"/>
          <p:cNvSpPr txBox="1">
            <a:spLocks noChangeArrowheads="1"/>
          </p:cNvSpPr>
          <p:nvPr/>
        </p:nvSpPr>
        <p:spPr bwMode="auto">
          <a:xfrm>
            <a:off x="2670175" y="29749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4002" name="Text Box 1058"/>
          <p:cNvSpPr txBox="1">
            <a:spLocks noChangeArrowheads="1"/>
          </p:cNvSpPr>
          <p:nvPr/>
        </p:nvSpPr>
        <p:spPr bwMode="auto">
          <a:xfrm>
            <a:off x="5527675" y="23082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4003" name="Text Box 1059"/>
          <p:cNvSpPr txBox="1">
            <a:spLocks noChangeArrowheads="1"/>
          </p:cNvSpPr>
          <p:nvPr/>
        </p:nvSpPr>
        <p:spPr bwMode="auto">
          <a:xfrm>
            <a:off x="3108325" y="4079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en-US"/>
          </a:p>
        </p:txBody>
      </p:sp>
      <p:sp>
        <p:nvSpPr>
          <p:cNvPr id="84004" name="Text Box 1060"/>
          <p:cNvSpPr txBox="1">
            <a:spLocks noChangeArrowheads="1"/>
          </p:cNvSpPr>
          <p:nvPr/>
        </p:nvSpPr>
        <p:spPr bwMode="auto">
          <a:xfrm>
            <a:off x="4270375" y="4403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</a:t>
            </a:r>
            <a:endParaRPr lang="en-US"/>
          </a:p>
        </p:txBody>
      </p:sp>
      <p:sp>
        <p:nvSpPr>
          <p:cNvPr id="84005" name="Text Box 1061"/>
          <p:cNvSpPr txBox="1">
            <a:spLocks noChangeArrowheads="1"/>
          </p:cNvSpPr>
          <p:nvPr/>
        </p:nvSpPr>
        <p:spPr bwMode="auto">
          <a:xfrm>
            <a:off x="5908675" y="36798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H</a:t>
            </a:r>
            <a:endParaRPr lang="en-US"/>
          </a:p>
        </p:txBody>
      </p:sp>
      <p:sp>
        <p:nvSpPr>
          <p:cNvPr id="84006" name="Text Box 1062"/>
          <p:cNvSpPr txBox="1">
            <a:spLocks noChangeArrowheads="1"/>
          </p:cNvSpPr>
          <p:nvPr/>
        </p:nvSpPr>
        <p:spPr bwMode="auto">
          <a:xfrm>
            <a:off x="5051425" y="35274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5" name="Text Box 1047"/>
          <p:cNvSpPr txBox="1">
            <a:spLocks noChangeArrowheads="1"/>
          </p:cNvSpPr>
          <p:nvPr/>
        </p:nvSpPr>
        <p:spPr bwMode="auto">
          <a:xfrm>
            <a:off x="0" y="0"/>
            <a:ext cx="494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Relation </a:t>
            </a:r>
            <a:r>
              <a:rPr lang="en-US" b="1" i="1"/>
              <a:t>(Basic Idea) ... </a:t>
            </a:r>
          </a:p>
        </p:txBody>
      </p:sp>
      <p:sp>
        <p:nvSpPr>
          <p:cNvPr id="85025" name="Line 1057"/>
          <p:cNvSpPr>
            <a:spLocks noChangeShapeType="1"/>
          </p:cNvSpPr>
          <p:nvPr/>
        </p:nvSpPr>
        <p:spPr bwMode="auto">
          <a:xfrm flipV="1">
            <a:off x="2324100" y="2838450"/>
            <a:ext cx="4362450" cy="104775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27" name="Text Box 1059"/>
          <p:cNvSpPr txBox="1">
            <a:spLocks noChangeArrowheads="1"/>
          </p:cNvSpPr>
          <p:nvPr/>
        </p:nvSpPr>
        <p:spPr bwMode="auto">
          <a:xfrm>
            <a:off x="1965325" y="5992813"/>
            <a:ext cx="5205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Elements in each class have the same color.</a:t>
            </a:r>
          </a:p>
        </p:txBody>
      </p:sp>
      <p:sp>
        <p:nvSpPr>
          <p:cNvPr id="85030" name="AutoShape 1062"/>
          <p:cNvSpPr>
            <a:spLocks noChangeArrowheads="1"/>
          </p:cNvSpPr>
          <p:nvPr/>
        </p:nvSpPr>
        <p:spPr bwMode="auto">
          <a:xfrm>
            <a:off x="3752850" y="2286000"/>
            <a:ext cx="571500" cy="59055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1" name="AutoShape 1063"/>
          <p:cNvSpPr>
            <a:spLocks noChangeArrowheads="1"/>
          </p:cNvSpPr>
          <p:nvPr/>
        </p:nvSpPr>
        <p:spPr bwMode="auto">
          <a:xfrm>
            <a:off x="3829050" y="1524000"/>
            <a:ext cx="571500" cy="51435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2" name="AutoShape 1064"/>
          <p:cNvSpPr>
            <a:spLocks noChangeArrowheads="1"/>
          </p:cNvSpPr>
          <p:nvPr/>
        </p:nvSpPr>
        <p:spPr bwMode="auto">
          <a:xfrm>
            <a:off x="4953000" y="3448050"/>
            <a:ext cx="609600" cy="47625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3" name="AutoShape 1065"/>
          <p:cNvSpPr>
            <a:spLocks noChangeArrowheads="1"/>
          </p:cNvSpPr>
          <p:nvPr/>
        </p:nvSpPr>
        <p:spPr bwMode="auto">
          <a:xfrm>
            <a:off x="5448300" y="2228850"/>
            <a:ext cx="552450" cy="47625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4" name="AutoShape 1066"/>
          <p:cNvSpPr>
            <a:spLocks noChangeArrowheads="1"/>
          </p:cNvSpPr>
          <p:nvPr/>
        </p:nvSpPr>
        <p:spPr bwMode="auto">
          <a:xfrm>
            <a:off x="2609850" y="2933700"/>
            <a:ext cx="533400" cy="5905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5" name="AutoShape 1067"/>
          <p:cNvSpPr>
            <a:spLocks noChangeArrowheads="1"/>
          </p:cNvSpPr>
          <p:nvPr/>
        </p:nvSpPr>
        <p:spPr bwMode="auto">
          <a:xfrm>
            <a:off x="3048000" y="4000500"/>
            <a:ext cx="533400" cy="590550"/>
          </a:xfrm>
          <a:prstGeom prst="diamond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6" name="AutoShape 1068"/>
          <p:cNvSpPr>
            <a:spLocks noChangeArrowheads="1"/>
          </p:cNvSpPr>
          <p:nvPr/>
        </p:nvSpPr>
        <p:spPr bwMode="auto">
          <a:xfrm>
            <a:off x="4210050" y="4362450"/>
            <a:ext cx="552450" cy="571500"/>
          </a:xfrm>
          <a:prstGeom prst="octagon">
            <a:avLst>
              <a:gd name="adj" fmla="val 2928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37" name="Oval 1069"/>
          <p:cNvSpPr>
            <a:spLocks noChangeArrowheads="1"/>
          </p:cNvSpPr>
          <p:nvPr/>
        </p:nvSpPr>
        <p:spPr bwMode="auto">
          <a:xfrm>
            <a:off x="2190750" y="1276350"/>
            <a:ext cx="4552950" cy="41910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40" name="AutoShape 1072"/>
          <p:cNvSpPr>
            <a:spLocks noChangeArrowheads="1"/>
          </p:cNvSpPr>
          <p:nvPr/>
        </p:nvSpPr>
        <p:spPr bwMode="auto">
          <a:xfrm>
            <a:off x="5867400" y="3524250"/>
            <a:ext cx="495300" cy="590550"/>
          </a:xfrm>
          <a:prstGeom prst="triangle">
            <a:avLst>
              <a:gd name="adj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5041" name="Text Box 1073"/>
          <p:cNvSpPr txBox="1">
            <a:spLocks noChangeArrowheads="1"/>
          </p:cNvSpPr>
          <p:nvPr/>
        </p:nvSpPr>
        <p:spPr bwMode="auto">
          <a:xfrm>
            <a:off x="3927475" y="15081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en-US"/>
          </a:p>
        </p:txBody>
      </p:sp>
      <p:sp>
        <p:nvSpPr>
          <p:cNvPr id="85042" name="Text Box 1074"/>
          <p:cNvSpPr txBox="1">
            <a:spLocks noChangeArrowheads="1"/>
          </p:cNvSpPr>
          <p:nvPr/>
        </p:nvSpPr>
        <p:spPr bwMode="auto">
          <a:xfrm>
            <a:off x="3832225" y="2289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en-US"/>
          </a:p>
        </p:txBody>
      </p:sp>
      <p:sp>
        <p:nvSpPr>
          <p:cNvPr id="85043" name="Text Box 1075"/>
          <p:cNvSpPr txBox="1">
            <a:spLocks noChangeArrowheads="1"/>
          </p:cNvSpPr>
          <p:nvPr/>
        </p:nvSpPr>
        <p:spPr bwMode="auto">
          <a:xfrm>
            <a:off x="2670175" y="29749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en-US"/>
          </a:p>
        </p:txBody>
      </p:sp>
      <p:sp>
        <p:nvSpPr>
          <p:cNvPr id="85044" name="Text Box 1076"/>
          <p:cNvSpPr txBox="1">
            <a:spLocks noChangeArrowheads="1"/>
          </p:cNvSpPr>
          <p:nvPr/>
        </p:nvSpPr>
        <p:spPr bwMode="auto">
          <a:xfrm>
            <a:off x="5527675" y="23082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en-US"/>
          </a:p>
        </p:txBody>
      </p:sp>
      <p:sp>
        <p:nvSpPr>
          <p:cNvPr id="85045" name="Text Box 1077"/>
          <p:cNvSpPr txBox="1">
            <a:spLocks noChangeArrowheads="1"/>
          </p:cNvSpPr>
          <p:nvPr/>
        </p:nvSpPr>
        <p:spPr bwMode="auto">
          <a:xfrm>
            <a:off x="3108325" y="4079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en-US"/>
          </a:p>
        </p:txBody>
      </p:sp>
      <p:sp>
        <p:nvSpPr>
          <p:cNvPr id="85046" name="Text Box 1078"/>
          <p:cNvSpPr txBox="1">
            <a:spLocks noChangeArrowheads="1"/>
          </p:cNvSpPr>
          <p:nvPr/>
        </p:nvSpPr>
        <p:spPr bwMode="auto">
          <a:xfrm>
            <a:off x="4270375" y="4403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</a:t>
            </a:r>
            <a:endParaRPr lang="en-US"/>
          </a:p>
        </p:txBody>
      </p:sp>
      <p:sp>
        <p:nvSpPr>
          <p:cNvPr id="85047" name="Text Box 1079"/>
          <p:cNvSpPr txBox="1">
            <a:spLocks noChangeArrowheads="1"/>
          </p:cNvSpPr>
          <p:nvPr/>
        </p:nvSpPr>
        <p:spPr bwMode="auto">
          <a:xfrm>
            <a:off x="5908675" y="36798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H</a:t>
            </a:r>
            <a:endParaRPr lang="en-US"/>
          </a:p>
        </p:txBody>
      </p:sp>
      <p:sp>
        <p:nvSpPr>
          <p:cNvPr id="85048" name="Text Box 1080"/>
          <p:cNvSpPr txBox="1">
            <a:spLocks noChangeArrowheads="1"/>
          </p:cNvSpPr>
          <p:nvPr/>
        </p:nvSpPr>
        <p:spPr bwMode="auto">
          <a:xfrm>
            <a:off x="5051425" y="35274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1" name="Oval 1033"/>
          <p:cNvSpPr>
            <a:spLocks noChangeArrowheads="1"/>
          </p:cNvSpPr>
          <p:nvPr/>
        </p:nvSpPr>
        <p:spPr bwMode="auto">
          <a:xfrm>
            <a:off x="4114800" y="3981450"/>
            <a:ext cx="3238500" cy="1543050"/>
          </a:xfrm>
          <a:prstGeom prst="ellipse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5480" name="Oval 1032"/>
          <p:cNvSpPr>
            <a:spLocks noChangeArrowheads="1"/>
          </p:cNvSpPr>
          <p:nvPr/>
        </p:nvSpPr>
        <p:spPr bwMode="auto">
          <a:xfrm>
            <a:off x="971550" y="1295400"/>
            <a:ext cx="3048000" cy="15430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5474" name="Text Box 1026"/>
          <p:cNvSpPr txBox="1">
            <a:spLocks noChangeArrowheads="1"/>
          </p:cNvSpPr>
          <p:nvPr/>
        </p:nvSpPr>
        <p:spPr bwMode="auto">
          <a:xfrm>
            <a:off x="0" y="0"/>
            <a:ext cx="494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Relation </a:t>
            </a:r>
            <a:r>
              <a:rPr lang="en-US" b="1" i="1"/>
              <a:t>(Basic Idea) ... </a:t>
            </a:r>
          </a:p>
        </p:txBody>
      </p:sp>
      <p:sp>
        <p:nvSpPr>
          <p:cNvPr id="105475" name="Text Box 1027"/>
          <p:cNvSpPr txBox="1">
            <a:spLocks noChangeArrowheads="1"/>
          </p:cNvSpPr>
          <p:nvPr/>
        </p:nvSpPr>
        <p:spPr bwMode="auto">
          <a:xfrm>
            <a:off x="1241425" y="1758950"/>
            <a:ext cx="2333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latin typeface="Comic Sans MS" pitchFamily="66" charset="0"/>
              </a:rPr>
              <a:t>A Partition</a:t>
            </a:r>
          </a:p>
        </p:txBody>
      </p:sp>
      <p:sp>
        <p:nvSpPr>
          <p:cNvPr id="105476" name="Text Box 1028"/>
          <p:cNvSpPr txBox="1">
            <a:spLocks noChangeArrowheads="1"/>
          </p:cNvSpPr>
          <p:nvPr/>
        </p:nvSpPr>
        <p:spPr bwMode="auto">
          <a:xfrm>
            <a:off x="4194175" y="434975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atin typeface="Comic Sans MS" pitchFamily="66" charset="0"/>
              </a:rPr>
              <a:t>An Equivalence </a:t>
            </a:r>
          </a:p>
          <a:p>
            <a:pPr algn="ctr"/>
            <a:r>
              <a:rPr lang="en-US" sz="3200" b="1">
                <a:latin typeface="Comic Sans MS" pitchFamily="66" charset="0"/>
              </a:rPr>
              <a:t>Relation</a:t>
            </a:r>
          </a:p>
        </p:txBody>
      </p:sp>
      <p:sp>
        <p:nvSpPr>
          <p:cNvPr id="105477" name="Text Box 1029"/>
          <p:cNvSpPr txBox="1">
            <a:spLocks noChangeArrowheads="1"/>
          </p:cNvSpPr>
          <p:nvPr/>
        </p:nvSpPr>
        <p:spPr bwMode="auto">
          <a:xfrm>
            <a:off x="6864350" y="3036888"/>
            <a:ext cx="1955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 Reflexive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 Symmetric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latin typeface="Comic Sans MS" pitchFamily="66" charset="0"/>
              </a:rPr>
              <a:t> Transitive</a:t>
            </a:r>
          </a:p>
        </p:txBody>
      </p:sp>
      <p:sp>
        <p:nvSpPr>
          <p:cNvPr id="105478" name="Freeform 1030"/>
          <p:cNvSpPr>
            <a:spLocks/>
          </p:cNvSpPr>
          <p:nvPr/>
        </p:nvSpPr>
        <p:spPr bwMode="auto">
          <a:xfrm rot="2356911" flipV="1">
            <a:off x="2668588" y="3516313"/>
            <a:ext cx="1993900" cy="106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24" y="0"/>
              </a:cxn>
              <a:cxn ang="0">
                <a:pos x="1272" y="120"/>
              </a:cxn>
            </a:cxnLst>
            <a:rect l="0" t="0" r="r" b="b"/>
            <a:pathLst>
              <a:path w="1272" h="120">
                <a:moveTo>
                  <a:pt x="0" y="120"/>
                </a:moveTo>
                <a:cubicBezTo>
                  <a:pt x="104" y="100"/>
                  <a:pt x="412" y="0"/>
                  <a:pt x="624" y="0"/>
                </a:cubicBezTo>
                <a:cubicBezTo>
                  <a:pt x="836" y="0"/>
                  <a:pt x="1137" y="95"/>
                  <a:pt x="1272" y="120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5479" name="Freeform 1031"/>
          <p:cNvSpPr>
            <a:spLocks/>
          </p:cNvSpPr>
          <p:nvPr/>
        </p:nvSpPr>
        <p:spPr bwMode="auto">
          <a:xfrm>
            <a:off x="3389313" y="2636838"/>
            <a:ext cx="1531937" cy="128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" y="307"/>
              </a:cxn>
              <a:cxn ang="0">
                <a:pos x="965" y="810"/>
              </a:cxn>
            </a:cxnLst>
            <a:rect l="0" t="0" r="r" b="b"/>
            <a:pathLst>
              <a:path w="965" h="810">
                <a:moveTo>
                  <a:pt x="0" y="0"/>
                </a:moveTo>
                <a:cubicBezTo>
                  <a:pt x="76" y="51"/>
                  <a:pt x="296" y="172"/>
                  <a:pt x="457" y="307"/>
                </a:cubicBezTo>
                <a:cubicBezTo>
                  <a:pt x="618" y="442"/>
                  <a:pt x="859" y="705"/>
                  <a:pt x="965" y="810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5485" name="Text Box 1037"/>
          <p:cNvSpPr txBox="1">
            <a:spLocks noChangeArrowheads="1"/>
          </p:cNvSpPr>
          <p:nvPr/>
        </p:nvSpPr>
        <p:spPr bwMode="auto">
          <a:xfrm>
            <a:off x="4213225" y="2605088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latin typeface="Comic Sans MS" pitchFamily="66" charset="0"/>
              </a:rPr>
              <a:t>1</a:t>
            </a:r>
          </a:p>
        </p:txBody>
      </p:sp>
      <p:sp>
        <p:nvSpPr>
          <p:cNvPr id="105486" name="Text Box 1038"/>
          <p:cNvSpPr txBox="1">
            <a:spLocks noChangeArrowheads="1"/>
          </p:cNvSpPr>
          <p:nvPr/>
        </p:nvSpPr>
        <p:spPr bwMode="auto">
          <a:xfrm>
            <a:off x="2803525" y="3443288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8229600" y="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0"/>
            <a:ext cx="494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Relation </a:t>
            </a:r>
            <a:r>
              <a:rPr lang="en-US" b="1" i="1"/>
              <a:t>(Basic Idea) ...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60425" y="719138"/>
            <a:ext cx="76025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S</a:t>
            </a:r>
            <a:r>
              <a:rPr lang="en-US" sz="2000"/>
              <a:t> be a partition of a set </a:t>
            </a:r>
            <a:r>
              <a:rPr lang="en-US" sz="2000" i="1"/>
              <a:t>X</a:t>
            </a:r>
            <a:r>
              <a:rPr lang="en-US" sz="2000"/>
              <a:t>.  Define a relation </a:t>
            </a:r>
            <a:r>
              <a:rPr lang="en-US" sz="2000" i="1"/>
              <a:t>R</a:t>
            </a:r>
            <a:r>
              <a:rPr lang="en-US" sz="2000"/>
              <a:t> as follows:</a:t>
            </a:r>
          </a:p>
          <a:p>
            <a:endParaRPr lang="en-US" sz="2000"/>
          </a:p>
          <a:p>
            <a:pPr>
              <a:lnSpc>
                <a:spcPct val="60000"/>
              </a:lnSpc>
            </a:pPr>
            <a:r>
              <a:rPr lang="en-US" sz="2000"/>
              <a:t>	For any 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, iff there exists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such that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238250" y="1981200"/>
            <a:ext cx="659765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  <a:r>
              <a:rPr lang="en-US" sz="1600"/>
              <a:t>HEOREM</a:t>
            </a:r>
            <a:endParaRPr lang="en-US">
              <a:sym typeface="Symbol" pitchFamily="18" charset="2"/>
            </a:endParaRPr>
          </a:p>
          <a:p>
            <a:pPr lvl="1"/>
            <a:r>
              <a:rPr lang="en-US" sz="2000">
                <a:sym typeface="Symbol" pitchFamily="18" charset="2"/>
              </a:rPr>
              <a:t>The above relation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is reflexive, symmetric and transitive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530350" y="6319838"/>
            <a:ext cx="649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  <a:cs typeface="Arial" pitchFamily="34" charset="0"/>
              </a:rPr>
              <a:t>This theorem leads to the concept of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equivalence relation</a:t>
            </a:r>
            <a:r>
              <a:rPr lang="en-US" sz="1800" b="1">
                <a:latin typeface="Arial" pitchFamily="34" charset="0"/>
                <a:cs typeface="Arial" pitchFamily="34" charset="0"/>
              </a:rPr>
              <a:t>.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938213" y="3195638"/>
            <a:ext cx="7275512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1800"/>
              <a:t>Let </a:t>
            </a:r>
            <a:r>
              <a:rPr lang="en-US" sz="1800" i="1"/>
              <a:t>X</a:t>
            </a:r>
            <a:r>
              <a:rPr lang="en-US" sz="1800"/>
              <a:t>= {1, 2, 3, 4, 5, 6}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Consider the partition </a:t>
            </a:r>
            <a:r>
              <a:rPr lang="en-US" sz="2000" i="1"/>
              <a:t>S</a:t>
            </a:r>
            <a:r>
              <a:rPr lang="en-US" sz="2000"/>
              <a:t> = {{1, 3, 5}, {2, 6}, {4}} of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Then the relation </a:t>
            </a:r>
            <a:r>
              <a:rPr lang="en-US" sz="2000" i="1"/>
              <a:t>R</a:t>
            </a:r>
            <a:r>
              <a:rPr lang="en-US" sz="2000"/>
              <a:t> defined above is:</a:t>
            </a:r>
          </a:p>
          <a:p>
            <a:pPr lvl="1"/>
            <a:endParaRPr lang="en-US" sz="2000"/>
          </a:p>
          <a:p>
            <a:pPr lvl="1"/>
            <a:r>
              <a:rPr lang="en-US" sz="2000" i="1"/>
              <a:t>R</a:t>
            </a:r>
            <a:r>
              <a:rPr lang="en-US" sz="2000"/>
              <a:t> = { (1, 1), (1, 3), (1, 5), (3, 1), (3, 3), (3, 5), (5, 1), (5, 3), (5, 5),</a:t>
            </a:r>
          </a:p>
          <a:p>
            <a:pPr lvl="1"/>
            <a:r>
              <a:rPr lang="en-US" sz="2000"/>
              <a:t>          (2, 2), (2, 6), (6, 2), (6, 6), (4, 4) }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046163" y="3028950"/>
            <a:ext cx="809783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130175" y="2525713"/>
            <a:ext cx="1350963" cy="3983037"/>
          </a:xfrm>
          <a:custGeom>
            <a:avLst/>
            <a:gdLst/>
            <a:ahLst/>
            <a:cxnLst>
              <a:cxn ang="0">
                <a:pos x="805" y="2505"/>
              </a:cxn>
              <a:cxn ang="0">
                <a:pos x="393" y="2404"/>
              </a:cxn>
              <a:cxn ang="0">
                <a:pos x="83" y="1874"/>
              </a:cxn>
              <a:cxn ang="0">
                <a:pos x="0" y="1015"/>
              </a:cxn>
              <a:cxn ang="0">
                <a:pos x="83" y="466"/>
              </a:cxn>
              <a:cxn ang="0">
                <a:pos x="293" y="91"/>
              </a:cxn>
              <a:cxn ang="0">
                <a:pos x="540" y="0"/>
              </a:cxn>
            </a:cxnLst>
            <a:rect l="0" t="0" r="r" b="b"/>
            <a:pathLst>
              <a:path w="805" h="2509">
                <a:moveTo>
                  <a:pt x="805" y="2505"/>
                </a:moveTo>
                <a:cubicBezTo>
                  <a:pt x="738" y="2488"/>
                  <a:pt x="513" y="2509"/>
                  <a:pt x="393" y="2404"/>
                </a:cubicBezTo>
                <a:cubicBezTo>
                  <a:pt x="273" y="2299"/>
                  <a:pt x="148" y="2105"/>
                  <a:pt x="83" y="1874"/>
                </a:cubicBezTo>
                <a:cubicBezTo>
                  <a:pt x="18" y="1643"/>
                  <a:pt x="0" y="1250"/>
                  <a:pt x="0" y="1015"/>
                </a:cubicBezTo>
                <a:cubicBezTo>
                  <a:pt x="0" y="780"/>
                  <a:pt x="34" y="620"/>
                  <a:pt x="83" y="466"/>
                </a:cubicBezTo>
                <a:cubicBezTo>
                  <a:pt x="132" y="312"/>
                  <a:pt x="217" y="169"/>
                  <a:pt x="293" y="91"/>
                </a:cubicBezTo>
                <a:cubicBezTo>
                  <a:pt x="369" y="13"/>
                  <a:pt x="489" y="19"/>
                  <a:pt x="540" y="0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8423275" y="13335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latin typeface="Comic Sans MS" pitchFamily="66" charset="0"/>
              </a:rPr>
              <a:t>1</a:t>
            </a: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1089025" y="6157913"/>
            <a:ext cx="8054975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5" name="Freeform 19"/>
          <p:cNvSpPr>
            <a:spLocks/>
          </p:cNvSpPr>
          <p:nvPr/>
        </p:nvSpPr>
        <p:spPr bwMode="auto">
          <a:xfrm>
            <a:off x="8012113" y="6530975"/>
            <a:ext cx="1016000" cy="1588"/>
          </a:xfrm>
          <a:custGeom>
            <a:avLst/>
            <a:gdLst/>
            <a:ahLst/>
            <a:cxnLst>
              <a:cxn ang="0">
                <a:pos x="640" y="0"/>
              </a:cxn>
              <a:cxn ang="0">
                <a:pos x="0" y="0"/>
              </a:cxn>
            </a:cxnLst>
            <a:rect l="0" t="0" r="r" b="b"/>
            <a:pathLst>
              <a:path w="640" h="1">
                <a:moveTo>
                  <a:pt x="640" y="0"/>
                </a:moveTo>
                <a:cubicBezTo>
                  <a:pt x="533" y="0"/>
                  <a:pt x="133" y="0"/>
                  <a:pt x="0" y="0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7838" y="292100"/>
            <a:ext cx="3238500" cy="5508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93775" y="1862138"/>
            <a:ext cx="7080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1600"/>
              <a:t>EFINITION</a:t>
            </a:r>
          </a:p>
          <a:p>
            <a:pPr>
              <a:lnSpc>
                <a:spcPct val="50000"/>
              </a:lnSpc>
            </a:pPr>
            <a:endParaRPr lang="en-US" sz="2000"/>
          </a:p>
          <a:p>
            <a:pPr lvl="1"/>
            <a:r>
              <a:rPr lang="en-US" sz="2000"/>
              <a:t>A relation on a set </a:t>
            </a:r>
            <a:r>
              <a:rPr lang="en-US" sz="2000" i="1"/>
              <a:t>X</a:t>
            </a:r>
            <a:r>
              <a:rPr lang="en-US" sz="2000"/>
              <a:t> that is </a:t>
            </a:r>
            <a:r>
              <a:rPr lang="en-US" sz="2000" b="1" i="1"/>
              <a:t>reflexive</a:t>
            </a:r>
            <a:r>
              <a:rPr lang="en-US" sz="2000"/>
              <a:t>, </a:t>
            </a:r>
            <a:r>
              <a:rPr lang="en-US" sz="2000" b="1" i="1"/>
              <a:t>symmetric</a:t>
            </a:r>
            <a:r>
              <a:rPr lang="en-US" sz="2000"/>
              <a:t>, and </a:t>
            </a:r>
            <a:r>
              <a:rPr lang="en-US" sz="2000" b="1" i="1"/>
              <a:t>transitive</a:t>
            </a:r>
            <a:endParaRPr lang="en-US" sz="2000" b="1"/>
          </a:p>
          <a:p>
            <a:pPr lvl="1"/>
            <a:r>
              <a:rPr lang="en-US" sz="2000"/>
              <a:t>is called an </a:t>
            </a:r>
            <a:r>
              <a:rPr lang="en-US" sz="2000" b="1" i="1" u="sng">
                <a:solidFill>
                  <a:srgbClr val="FF0000"/>
                </a:solidFill>
              </a:rPr>
              <a:t>equivalence relation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.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31825" y="327025"/>
            <a:ext cx="295116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Relation</a:t>
            </a:r>
          </a:p>
          <a:p>
            <a:pPr>
              <a:lnSpc>
                <a:spcPct val="160000"/>
              </a:lnSpc>
            </a:pPr>
            <a:r>
              <a:rPr lang="en-US" b="1" i="1"/>
              <a:t>(Formal Definition)</a:t>
            </a:r>
            <a:endParaRPr lang="en-US" b="1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46150" y="3676650"/>
            <a:ext cx="7294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The relation </a:t>
            </a:r>
            <a:r>
              <a:rPr lang="en-US" sz="2000" i="1"/>
              <a:t>R</a:t>
            </a:r>
            <a:r>
              <a:rPr lang="en-US" sz="2000"/>
              <a:t> in the previous example is an equivalence relation.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876300" y="1752600"/>
            <a:ext cx="7345363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09563" y="141288"/>
            <a:ext cx="7651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XERCISE</a:t>
            </a:r>
            <a:endParaRPr lang="en-US" sz="2000"/>
          </a:p>
          <a:p>
            <a:endParaRPr lang="en-US" sz="2000"/>
          </a:p>
          <a:p>
            <a:pPr lvl="1"/>
            <a:r>
              <a:rPr lang="en-US" sz="2000"/>
              <a:t>Let </a:t>
            </a:r>
            <a:r>
              <a:rPr lang="en-US" sz="2000" i="1"/>
              <a:t>X</a:t>
            </a:r>
            <a:r>
              <a:rPr lang="en-US" sz="2000"/>
              <a:t> be the set of all students in this class.</a:t>
            </a:r>
          </a:p>
          <a:p>
            <a:pPr lvl="1"/>
            <a:r>
              <a:rPr lang="en-US" sz="2000"/>
              <a:t>Let a relation </a:t>
            </a:r>
            <a:r>
              <a:rPr lang="en-US" sz="2000" i="1"/>
              <a:t>R</a:t>
            </a:r>
            <a:r>
              <a:rPr lang="en-US" sz="2000" i="1" baseline="-25000"/>
              <a:t>age</a:t>
            </a:r>
            <a:r>
              <a:rPr lang="en-US" sz="2000"/>
              <a:t> on </a:t>
            </a:r>
            <a:r>
              <a:rPr lang="en-US" sz="2000" i="1"/>
              <a:t>X</a:t>
            </a:r>
            <a:r>
              <a:rPr lang="en-US" sz="2000"/>
              <a:t> be defined by as follows:</a:t>
            </a:r>
          </a:p>
          <a:p>
            <a:pPr>
              <a:lnSpc>
                <a:spcPct val="110000"/>
              </a:lnSpc>
            </a:pPr>
            <a:r>
              <a:rPr lang="en-US" sz="2000"/>
              <a:t>	</a:t>
            </a:r>
          </a:p>
          <a:p>
            <a:pPr>
              <a:lnSpc>
                <a:spcPct val="110000"/>
              </a:lnSpc>
            </a:pPr>
            <a:r>
              <a:rPr lang="en-US" sz="2000"/>
              <a:t>	For any 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 baseline="-25000"/>
              <a:t>age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iff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 are the same age.</a:t>
            </a:r>
            <a:endParaRPr lang="en-US" sz="2000"/>
          </a:p>
        </p:txBody>
      </p:sp>
      <p:sp>
        <p:nvSpPr>
          <p:cNvPr id="165893" name="AutoShape 5"/>
          <p:cNvSpPr>
            <a:spLocks/>
          </p:cNvSpPr>
          <p:nvPr/>
        </p:nvSpPr>
        <p:spPr bwMode="auto">
          <a:xfrm>
            <a:off x="1146175" y="1644650"/>
            <a:ext cx="901700" cy="6350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838200" y="2600325"/>
            <a:ext cx="335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Is </a:t>
            </a:r>
            <a:r>
              <a:rPr lang="en-US" sz="2000" i="1"/>
              <a:t>R</a:t>
            </a:r>
            <a:r>
              <a:rPr lang="en-US" sz="2000" i="1" baseline="-25000"/>
              <a:t>age</a:t>
            </a:r>
            <a:r>
              <a:rPr lang="en-US" sz="2000"/>
              <a:t> an equivalence relation?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8048625" y="114300"/>
            <a:ext cx="914400" cy="914400"/>
          </a:xfrm>
          <a:prstGeom prst="ellipse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260475" y="3138488"/>
            <a:ext cx="7275513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  <a:p>
            <a:pPr lvl="1">
              <a:lnSpc>
                <a:spcPct val="130000"/>
              </a:lnSpc>
            </a:pPr>
            <a:r>
              <a:rPr lang="en-US" sz="2000"/>
              <a:t>Consider the equivalence relation</a:t>
            </a:r>
          </a:p>
          <a:p>
            <a:pPr lvl="1">
              <a:lnSpc>
                <a:spcPct val="130000"/>
              </a:lnSpc>
            </a:pPr>
            <a:endParaRPr lang="en-US" sz="2000"/>
          </a:p>
          <a:p>
            <a:pPr lvl="1"/>
            <a:r>
              <a:rPr lang="en-US" sz="2000" i="1"/>
              <a:t>R</a:t>
            </a:r>
            <a:r>
              <a:rPr lang="en-US" sz="2000"/>
              <a:t> = { (1, 1), (1, 3), (1, 5), (3, 1), (3, 3), (3, 5), (5, 1), (5, 3), (5, 5),</a:t>
            </a:r>
          </a:p>
          <a:p>
            <a:pPr lvl="1"/>
            <a:r>
              <a:rPr lang="en-US" sz="2000"/>
              <a:t>          (2, 2), (2, 6), (6, 2), (6, 6), (4, 4) }.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It is clear that:</a:t>
            </a:r>
          </a:p>
          <a:p>
            <a:pPr lvl="2">
              <a:lnSpc>
                <a:spcPct val="140000"/>
              </a:lnSpc>
            </a:pPr>
            <a:r>
              <a:rPr lang="en-US" sz="2000"/>
              <a:t>[1] = {1, 3, 5} = [3] = [5]</a:t>
            </a:r>
          </a:p>
          <a:p>
            <a:pPr lvl="2"/>
            <a:r>
              <a:rPr lang="en-US" sz="2000"/>
              <a:t>[2] = {2, 6} = [6]</a:t>
            </a:r>
          </a:p>
          <a:p>
            <a:pPr lvl="2"/>
            <a:r>
              <a:rPr lang="en-US" sz="2000"/>
              <a:t>[4] = {4}.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31825" y="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Equivalence Class</a:t>
            </a:r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222375" y="754063"/>
            <a:ext cx="52451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R</a:t>
            </a:r>
            <a:r>
              <a:rPr lang="en-US" sz="2000"/>
              <a:t> be an equivalence relation on a set </a:t>
            </a:r>
            <a:r>
              <a:rPr lang="en-US" sz="2000" i="1"/>
              <a:t>X</a:t>
            </a:r>
            <a:r>
              <a:rPr lang="en-US" sz="2000"/>
              <a:t>.</a:t>
            </a:r>
          </a:p>
          <a:p>
            <a:r>
              <a:rPr lang="en-US" sz="2000"/>
              <a:t>For each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, let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	[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]  =  {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|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},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and call [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] an </a:t>
            </a:r>
            <a:r>
              <a:rPr lang="en-US" sz="2000" b="1" i="1">
                <a:sym typeface="Symbol" pitchFamily="18" charset="2"/>
              </a:rPr>
              <a:t>equivalence class</a:t>
            </a:r>
            <a:r>
              <a:rPr lang="en-US" sz="2000">
                <a:sym typeface="Symbol" pitchFamily="18" charset="2"/>
              </a:rPr>
              <a:t> of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given by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.</a:t>
            </a:r>
            <a:endParaRPr lang="en-US" sz="20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8223250" y="247650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>
                <a:latin typeface="Comic Sans MS" pitchFamily="66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717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304</cp:revision>
  <cp:lastPrinted>1999-07-30T02:54:42Z</cp:lastPrinted>
  <dcterms:created xsi:type="dcterms:W3CDTF">1998-06-18T11:38:14Z</dcterms:created>
  <dcterms:modified xsi:type="dcterms:W3CDTF">2017-08-11T09:04:35Z</dcterms:modified>
</cp:coreProperties>
</file>