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312" r:id="rId3"/>
    <p:sldId id="332" r:id="rId4"/>
    <p:sldId id="313" r:id="rId5"/>
    <p:sldId id="314" r:id="rId6"/>
    <p:sldId id="315" r:id="rId7"/>
    <p:sldId id="318" r:id="rId8"/>
    <p:sldId id="377" r:id="rId9"/>
    <p:sldId id="376" r:id="rId10"/>
    <p:sldId id="321" r:id="rId11"/>
    <p:sldId id="343" r:id="rId12"/>
    <p:sldId id="368" r:id="rId13"/>
    <p:sldId id="316" r:id="rId14"/>
    <p:sldId id="319" r:id="rId15"/>
    <p:sldId id="384" r:id="rId16"/>
    <p:sldId id="317" r:id="rId17"/>
    <p:sldId id="390" r:id="rId1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777777"/>
    <a:srgbClr val="5F5F5F"/>
    <a:srgbClr val="C0C0C0"/>
    <a:srgbClr val="0000CC"/>
    <a:srgbClr val="0000FF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 autoAdjust="0"/>
    <p:restoredTop sz="93851" autoAdjust="0"/>
  </p:normalViewPr>
  <p:slideViewPr>
    <p:cSldViewPr snapToGrid="0">
      <p:cViewPr>
        <p:scale>
          <a:sx n="66" d="100"/>
          <a:sy n="66" d="100"/>
        </p:scale>
        <p:origin x="-1536" y="-528"/>
      </p:cViewPr>
      <p:guideLst>
        <p:guide orient="horz" pos="568"/>
        <p:guide pos="533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6" y="-78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3151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1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70D3E7D0-17E7-4581-B367-4DCB8FF333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0BE14B1C-38BF-4D3E-BA66-EE93CAABBB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3DAD9-A801-442C-9551-61712B5B45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D0362-AB49-4DE0-B423-8A82578DF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476A2-767D-487E-9213-BD2DA64BA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ED83E-D595-487B-9328-CE26B75BFC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B12D1-3FF3-42EF-8DE1-62378F6431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62712-25D4-4949-8624-3235ABCF92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5EBEB-D122-4C6A-AA71-93C6F30FF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3BF10-2D77-4096-ADE4-4393AF705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5DCB7-CE3F-4BF2-9F14-2C39384837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5146C-18C2-45EE-8871-5E12D7135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E5C52-37DB-4849-AD02-DDCE99C33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F135D3-58AE-4594-8808-250731FC5F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08" name="Line 44"/>
          <p:cNvSpPr>
            <a:spLocks noChangeShapeType="1"/>
          </p:cNvSpPr>
          <p:nvPr/>
        </p:nvSpPr>
        <p:spPr bwMode="auto">
          <a:xfrm flipH="1">
            <a:off x="7629525" y="4445000"/>
            <a:ext cx="225425" cy="534988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910" name="Line 46"/>
          <p:cNvSpPr>
            <a:spLocks noChangeShapeType="1"/>
          </p:cNvSpPr>
          <p:nvPr/>
        </p:nvSpPr>
        <p:spPr bwMode="auto">
          <a:xfrm>
            <a:off x="6816725" y="4406900"/>
            <a:ext cx="225425" cy="534988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560638" y="939800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Relation</a:t>
            </a:r>
            <a:endParaRPr lang="th-TH" b="1">
              <a:latin typeface="Arial Narrow" pitchFamily="34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15963" y="2744788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Reflexive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Relation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852613" y="2741613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Symmetric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Relation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067050" y="2762250"/>
            <a:ext cx="148748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 Narrow" pitchFamily="34" charset="0"/>
              </a:rPr>
              <a:t>Antisymmetric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Relation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497388" y="2735263"/>
            <a:ext cx="1166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Transitive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Relation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386263" y="4576763"/>
            <a:ext cx="1444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Partial Order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351338" y="5754688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Total Order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673100" y="4497388"/>
            <a:ext cx="139858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Equivalence</a:t>
            </a:r>
          </a:p>
          <a:p>
            <a:pPr algn="ctr"/>
            <a:r>
              <a:rPr lang="en-US" sz="1800" b="1">
                <a:latin typeface="Arial Narrow" pitchFamily="34" charset="0"/>
              </a:rPr>
              <a:t>Relation</a:t>
            </a:r>
            <a:endParaRPr lang="th-TH" sz="1800" b="1">
              <a:latin typeface="Arial Narrow" pitchFamily="34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757988" y="2055813"/>
            <a:ext cx="123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 Narrow" pitchFamily="34" charset="0"/>
              </a:rPr>
              <a:t>Function</a:t>
            </a:r>
            <a:endParaRPr lang="th-TH" sz="1800" b="1">
              <a:latin typeface="Arial Narrow" pitchFamily="34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135688" y="3549650"/>
            <a:ext cx="101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Injective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Function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7450138" y="3562350"/>
            <a:ext cx="1179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Surjective</a:t>
            </a:r>
          </a:p>
          <a:p>
            <a:pPr algn="ctr"/>
            <a:r>
              <a:rPr lang="en-US" sz="1600" b="1">
                <a:latin typeface="Arial Narrow" pitchFamily="34" charset="0"/>
              </a:rPr>
              <a:t>Function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6794500" y="4933950"/>
            <a:ext cx="1062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 Narrow" pitchFamily="34" charset="0"/>
              </a:rPr>
              <a:t>Bijection</a:t>
            </a:r>
            <a:endParaRPr lang="th-TH" sz="1600" b="1">
              <a:latin typeface="Arial Narrow" pitchFamily="34" charset="0"/>
            </a:endParaRPr>
          </a:p>
        </p:txBody>
      </p:sp>
      <p:sp>
        <p:nvSpPr>
          <p:cNvPr id="164882" name="AutoShape 18"/>
          <p:cNvSpPr>
            <a:spLocks/>
          </p:cNvSpPr>
          <p:nvPr/>
        </p:nvSpPr>
        <p:spPr bwMode="auto">
          <a:xfrm rot="5400000">
            <a:off x="2887663" y="555625"/>
            <a:ext cx="546100" cy="3762375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3157538" y="1387475"/>
            <a:ext cx="0" cy="782638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84" name="Line 20"/>
          <p:cNvSpPr>
            <a:spLocks noChangeShapeType="1"/>
          </p:cNvSpPr>
          <p:nvPr/>
        </p:nvSpPr>
        <p:spPr bwMode="auto">
          <a:xfrm>
            <a:off x="2517775" y="2170113"/>
            <a:ext cx="0" cy="538162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3811588" y="2170113"/>
            <a:ext cx="0" cy="5603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86" name="AutoShape 22"/>
          <p:cNvSpPr>
            <a:spLocks noChangeArrowheads="1"/>
          </p:cNvSpPr>
          <p:nvPr/>
        </p:nvSpPr>
        <p:spPr bwMode="auto">
          <a:xfrm>
            <a:off x="3030538" y="136525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1279525" y="3421063"/>
            <a:ext cx="0" cy="108743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H="1">
            <a:off x="1546225" y="3402013"/>
            <a:ext cx="860425" cy="11318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 flipH="1">
            <a:off x="2084388" y="3402013"/>
            <a:ext cx="2509837" cy="127000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5026025" y="3370263"/>
            <a:ext cx="0" cy="11826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>
            <a:off x="3857625" y="3398838"/>
            <a:ext cx="936625" cy="11953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1574800" y="3427413"/>
            <a:ext cx="2803525" cy="1262062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894" name="AutoShape 30"/>
          <p:cNvSpPr>
            <a:spLocks noChangeArrowheads="1"/>
          </p:cNvSpPr>
          <p:nvPr/>
        </p:nvSpPr>
        <p:spPr bwMode="auto">
          <a:xfrm>
            <a:off x="1144588" y="3375025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95" name="AutoShape 31"/>
          <p:cNvSpPr>
            <a:spLocks noChangeArrowheads="1"/>
          </p:cNvSpPr>
          <p:nvPr/>
        </p:nvSpPr>
        <p:spPr bwMode="auto">
          <a:xfrm>
            <a:off x="4897438" y="3355975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96" name="AutoShape 32"/>
          <p:cNvSpPr>
            <a:spLocks noChangeArrowheads="1"/>
          </p:cNvSpPr>
          <p:nvPr/>
        </p:nvSpPr>
        <p:spPr bwMode="auto">
          <a:xfrm rot="-3899106">
            <a:off x="1525588" y="332740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97" name="AutoShape 33"/>
          <p:cNvSpPr>
            <a:spLocks noChangeArrowheads="1"/>
          </p:cNvSpPr>
          <p:nvPr/>
        </p:nvSpPr>
        <p:spPr bwMode="auto">
          <a:xfrm rot="3899106" flipH="1">
            <a:off x="4421188" y="3279775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98" name="AutoShape 34"/>
          <p:cNvSpPr>
            <a:spLocks noChangeArrowheads="1"/>
          </p:cNvSpPr>
          <p:nvPr/>
        </p:nvSpPr>
        <p:spPr bwMode="auto">
          <a:xfrm rot="-2215270">
            <a:off x="3763963" y="330835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899" name="AutoShape 35"/>
          <p:cNvSpPr>
            <a:spLocks noChangeArrowheads="1"/>
          </p:cNvSpPr>
          <p:nvPr/>
        </p:nvSpPr>
        <p:spPr bwMode="auto">
          <a:xfrm rot="2215270" flipH="1">
            <a:off x="2230438" y="332740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5006975" y="4979988"/>
            <a:ext cx="0" cy="83978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901" name="AutoShape 37"/>
          <p:cNvSpPr>
            <a:spLocks noChangeArrowheads="1"/>
          </p:cNvSpPr>
          <p:nvPr/>
        </p:nvSpPr>
        <p:spPr bwMode="auto">
          <a:xfrm>
            <a:off x="4878388" y="496570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2" name="Freeform 38"/>
          <p:cNvSpPr>
            <a:spLocks/>
          </p:cNvSpPr>
          <p:nvPr/>
        </p:nvSpPr>
        <p:spPr bwMode="auto">
          <a:xfrm>
            <a:off x="3827463" y="1200150"/>
            <a:ext cx="3482975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4" y="0"/>
              </a:cxn>
              <a:cxn ang="0">
                <a:pos x="1224" y="582"/>
              </a:cxn>
            </a:cxnLst>
            <a:rect l="0" t="0" r="r" b="b"/>
            <a:pathLst>
              <a:path w="1224" h="582">
                <a:moveTo>
                  <a:pt x="0" y="0"/>
                </a:moveTo>
                <a:lnTo>
                  <a:pt x="1224" y="0"/>
                </a:lnTo>
                <a:lnTo>
                  <a:pt x="1224" y="582"/>
                </a:lnTo>
              </a:path>
            </a:pathLst>
          </a:custGeom>
          <a:noFill/>
          <a:ln w="28575" cmpd="sng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903" name="AutoShape 39"/>
          <p:cNvSpPr>
            <a:spLocks noChangeArrowheads="1"/>
          </p:cNvSpPr>
          <p:nvPr/>
        </p:nvSpPr>
        <p:spPr bwMode="auto">
          <a:xfrm rot="-5400000">
            <a:off x="3741738" y="1054100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4" name="Line 40"/>
          <p:cNvSpPr>
            <a:spLocks noChangeShapeType="1"/>
          </p:cNvSpPr>
          <p:nvPr/>
        </p:nvSpPr>
        <p:spPr bwMode="auto">
          <a:xfrm>
            <a:off x="7323138" y="2493963"/>
            <a:ext cx="0" cy="630237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4905" name="AutoShape 41"/>
          <p:cNvSpPr>
            <a:spLocks noChangeArrowheads="1"/>
          </p:cNvSpPr>
          <p:nvPr/>
        </p:nvSpPr>
        <p:spPr bwMode="auto">
          <a:xfrm>
            <a:off x="7196138" y="2471738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6" name="AutoShape 42"/>
          <p:cNvSpPr>
            <a:spLocks/>
          </p:cNvSpPr>
          <p:nvPr/>
        </p:nvSpPr>
        <p:spPr bwMode="auto">
          <a:xfrm rot="5400000">
            <a:off x="7097713" y="2659062"/>
            <a:ext cx="482600" cy="1400175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7" name="AutoShape 43"/>
          <p:cNvSpPr>
            <a:spLocks noChangeArrowheads="1"/>
          </p:cNvSpPr>
          <p:nvPr/>
        </p:nvSpPr>
        <p:spPr bwMode="auto">
          <a:xfrm rot="1393931" flipH="1">
            <a:off x="7780338" y="4167188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909" name="AutoShape 45"/>
          <p:cNvSpPr>
            <a:spLocks noChangeArrowheads="1"/>
          </p:cNvSpPr>
          <p:nvPr/>
        </p:nvSpPr>
        <p:spPr bwMode="auto">
          <a:xfrm rot="-1393931">
            <a:off x="6637338" y="4167188"/>
            <a:ext cx="254000" cy="282575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06413" y="279400"/>
            <a:ext cx="68770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f</a:t>
            </a:r>
            <a:r>
              <a:rPr lang="en-US" sz="2000"/>
              <a:t> be the function from </a:t>
            </a:r>
            <a:r>
              <a:rPr lang="en-US" sz="2000" i="1"/>
              <a:t>X</a:t>
            </a:r>
            <a:r>
              <a:rPr lang="en-US" sz="2000"/>
              <a:t>={0, 1, 2, 3, 4, 5} to </a:t>
            </a:r>
            <a:r>
              <a:rPr lang="en-US" sz="2000" i="1"/>
              <a:t>X</a:t>
            </a:r>
            <a:r>
              <a:rPr lang="en-US" sz="2000"/>
              <a:t> defined by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x</a:t>
            </a:r>
            <a:r>
              <a:rPr lang="en-US" sz="2000"/>
              <a:t>) = 4</a:t>
            </a:r>
            <a:r>
              <a:rPr lang="en-US" sz="2000" i="1"/>
              <a:t>x</a:t>
            </a:r>
            <a:r>
              <a:rPr lang="en-US" sz="2000"/>
              <a:t> mod 5.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Is</a:t>
            </a:r>
            <a:r>
              <a:rPr lang="en-US" sz="2000" i="1"/>
              <a:t> f</a:t>
            </a:r>
            <a:r>
              <a:rPr lang="en-US" sz="2000"/>
              <a:t> one-to-one?   Is </a:t>
            </a:r>
            <a:r>
              <a:rPr lang="en-US" sz="2000" i="1"/>
              <a:t>f</a:t>
            </a:r>
            <a:r>
              <a:rPr lang="en-US" sz="2000"/>
              <a:t> onto?</a:t>
            </a:r>
          </a:p>
          <a:p>
            <a:endParaRPr lang="en-US" sz="2000"/>
          </a:p>
        </p:txBody>
      </p:sp>
      <p:sp>
        <p:nvSpPr>
          <p:cNvPr id="70661" name="AutoShape 5"/>
          <p:cNvSpPr>
            <a:spLocks/>
          </p:cNvSpPr>
          <p:nvPr/>
        </p:nvSpPr>
        <p:spPr bwMode="auto">
          <a:xfrm>
            <a:off x="855663" y="768350"/>
            <a:ext cx="844550" cy="1279525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174750" y="206375"/>
            <a:ext cx="512921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000"/>
              <a:t>Let </a:t>
            </a:r>
            <a:r>
              <a:rPr lang="en-US" sz="2000" i="1"/>
              <a:t>f</a:t>
            </a:r>
            <a:r>
              <a:rPr lang="en-US" sz="2000"/>
              <a:t> be a function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Define a relation </a:t>
            </a:r>
            <a:r>
              <a:rPr lang="en-US" sz="2000" i="1"/>
              <a:t>R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 by:</a:t>
            </a:r>
          </a:p>
          <a:p>
            <a:pPr lvl="1"/>
            <a:r>
              <a:rPr lang="en-US" sz="2000"/>
              <a:t>	for any 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/>
              <a:t>X</a:t>
            </a:r>
            <a:r>
              <a:rPr lang="en-US" sz="2000"/>
              <a:t>,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	 	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 baseline="-25000"/>
              <a:t>2 </a:t>
            </a:r>
            <a:r>
              <a:rPr lang="en-US" sz="2000"/>
              <a:t> iff   </a:t>
            </a:r>
            <a:r>
              <a:rPr lang="en-US" sz="2000" i="1"/>
              <a:t> f</a:t>
            </a:r>
            <a:r>
              <a:rPr lang="en-US" sz="2000"/>
              <a:t>(</a:t>
            </a:r>
            <a:r>
              <a:rPr lang="en-US" sz="2000" i="1"/>
              <a:t>x</a:t>
            </a:r>
            <a:r>
              <a:rPr lang="en-US" sz="2000" baseline="-25000"/>
              <a:t>1</a:t>
            </a:r>
            <a:r>
              <a:rPr lang="en-US" sz="2000"/>
              <a:t>) =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x</a:t>
            </a:r>
            <a:r>
              <a:rPr lang="en-US" sz="2000" baseline="-25000"/>
              <a:t>2</a:t>
            </a:r>
            <a:r>
              <a:rPr lang="en-US" sz="2000"/>
              <a:t>).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1">
              <a:lnSpc>
                <a:spcPct val="50000"/>
              </a:lnSpc>
            </a:pPr>
            <a:endParaRPr lang="en-US" sz="2000"/>
          </a:p>
          <a:p>
            <a:pPr lvl="1"/>
            <a:r>
              <a:rPr lang="en-US" sz="2000"/>
              <a:t>Show that </a:t>
            </a:r>
            <a:r>
              <a:rPr lang="en-US" sz="2000" i="1"/>
              <a:t>R</a:t>
            </a:r>
            <a:r>
              <a:rPr lang="en-US" sz="2000"/>
              <a:t> is an equivalence relation on </a:t>
            </a:r>
            <a:r>
              <a:rPr lang="en-US" sz="2000" i="1"/>
              <a:t>X</a:t>
            </a:r>
            <a:r>
              <a:rPr lang="en-US" sz="2000"/>
              <a:t>.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92100" y="2032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</a:p>
        </p:txBody>
      </p:sp>
      <p:sp>
        <p:nvSpPr>
          <p:cNvPr id="110596" name="AutoShape 4"/>
          <p:cNvSpPr>
            <a:spLocks/>
          </p:cNvSpPr>
          <p:nvPr/>
        </p:nvSpPr>
        <p:spPr bwMode="auto">
          <a:xfrm>
            <a:off x="1481138" y="739775"/>
            <a:ext cx="844550" cy="1406525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0"/>
            <a:ext cx="142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…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706438" y="533400"/>
            <a:ext cx="58991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/>
              <a:t>Proof</a:t>
            </a:r>
            <a:r>
              <a:rPr lang="en-US" sz="1800"/>
              <a:t>:	First, show that </a:t>
            </a:r>
            <a:r>
              <a:rPr lang="en-US" sz="1800" i="1"/>
              <a:t>R</a:t>
            </a:r>
            <a:r>
              <a:rPr lang="en-US" sz="1800"/>
              <a:t> is reflexive.</a:t>
            </a:r>
          </a:p>
          <a:p>
            <a:endParaRPr lang="en-US" sz="1800"/>
          </a:p>
          <a:p>
            <a:r>
              <a:rPr lang="en-US" sz="1800"/>
              <a:t>		Let </a:t>
            </a:r>
            <a:r>
              <a:rPr lang="en-US" sz="1800" i="1"/>
              <a:t>a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 </a:t>
            </a:r>
            <a:r>
              <a:rPr lang="en-US" sz="1800" i="1">
                <a:sym typeface="Symbol" pitchFamily="18" charset="2"/>
              </a:rPr>
              <a:t>X</a:t>
            </a:r>
            <a:r>
              <a:rPr lang="en-US" sz="1800">
                <a:sym typeface="Symbol" pitchFamily="18" charset="2"/>
              </a:rPr>
              <a:t>.  Since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)=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), we have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	So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reflexive.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Next, show that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symmetric.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	Let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,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  </a:t>
            </a:r>
            <a:r>
              <a:rPr lang="en-US" sz="1800" i="1">
                <a:sym typeface="Symbol" pitchFamily="18" charset="2"/>
              </a:rPr>
              <a:t>X</a:t>
            </a:r>
            <a:r>
              <a:rPr lang="en-US" sz="1800">
                <a:sym typeface="Symbol" pitchFamily="18" charset="2"/>
              </a:rPr>
              <a:t>, and let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.</a:t>
            </a:r>
          </a:p>
          <a:p>
            <a:r>
              <a:rPr lang="en-US" sz="1800">
                <a:sym typeface="Symbol" pitchFamily="18" charset="2"/>
              </a:rPr>
              <a:t>		Then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)=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).  So 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	So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symmetric.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Next, show that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transitive.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	Let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,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,</a:t>
            </a:r>
            <a:r>
              <a:rPr lang="en-US" sz="1800" i="1">
                <a:sym typeface="Symbol" pitchFamily="18" charset="2"/>
              </a:rPr>
              <a:t>c</a:t>
            </a:r>
            <a:r>
              <a:rPr lang="en-US" sz="1800">
                <a:sym typeface="Symbol" pitchFamily="18" charset="2"/>
              </a:rPr>
              <a:t>  </a:t>
            </a:r>
            <a:r>
              <a:rPr lang="en-US" sz="1800" i="1">
                <a:sym typeface="Symbol" pitchFamily="18" charset="2"/>
              </a:rPr>
              <a:t>X</a:t>
            </a:r>
            <a:r>
              <a:rPr lang="en-US" sz="1800">
                <a:sym typeface="Symbol" pitchFamily="18" charset="2"/>
              </a:rPr>
              <a:t>, and let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 and 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c</a:t>
            </a:r>
            <a:r>
              <a:rPr lang="en-US" sz="1800">
                <a:sym typeface="Symbol" pitchFamily="18" charset="2"/>
              </a:rPr>
              <a:t>.</a:t>
            </a:r>
          </a:p>
          <a:p>
            <a:r>
              <a:rPr lang="en-US" sz="1800">
                <a:sym typeface="Symbol" pitchFamily="18" charset="2"/>
              </a:rPr>
              <a:t>		Then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)=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) and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b</a:t>
            </a:r>
            <a:r>
              <a:rPr lang="en-US" sz="1800">
                <a:sym typeface="Symbol" pitchFamily="18" charset="2"/>
              </a:rPr>
              <a:t>)=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c</a:t>
            </a:r>
            <a:r>
              <a:rPr lang="en-US" sz="1800">
                <a:sym typeface="Symbol" pitchFamily="18" charset="2"/>
              </a:rPr>
              <a:t>).</a:t>
            </a:r>
          </a:p>
          <a:p>
            <a:r>
              <a:rPr lang="en-US" sz="1800">
                <a:sym typeface="Symbol" pitchFamily="18" charset="2"/>
              </a:rPr>
              <a:t>		Then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)=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c</a:t>
            </a:r>
            <a:r>
              <a:rPr lang="en-US" sz="1800">
                <a:sym typeface="Symbol" pitchFamily="18" charset="2"/>
              </a:rPr>
              <a:t>).  So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c</a:t>
            </a:r>
            <a:r>
              <a:rPr lang="en-US" sz="1800">
                <a:sym typeface="Symbol" pitchFamily="18" charset="2"/>
              </a:rPr>
              <a:t>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	So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transitive.</a:t>
            </a: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	Therefore,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an equivalence relation on </a:t>
            </a:r>
            <a:r>
              <a:rPr lang="en-US" sz="1800" i="1">
                <a:sym typeface="Symbol" pitchFamily="18" charset="2"/>
              </a:rPr>
              <a:t>X</a:t>
            </a:r>
            <a:r>
              <a:rPr lang="en-US" sz="1800">
                <a:sym typeface="Symbol" pitchFamily="18" charset="2"/>
              </a:rPr>
              <a:t>.</a:t>
            </a:r>
            <a:endParaRPr lang="th-TH" sz="18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439738" y="4030663"/>
            <a:ext cx="3484562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446088" y="334963"/>
            <a:ext cx="1497012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54050" y="368300"/>
            <a:ext cx="6211888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Inverse</a:t>
            </a:r>
            <a:endParaRPr lang="en-US"/>
          </a:p>
          <a:p>
            <a:endParaRPr lang="en-US"/>
          </a:p>
          <a:p>
            <a:pPr lvl="1"/>
            <a:r>
              <a:rPr lang="en-US" sz="2000"/>
              <a:t>If </a:t>
            </a:r>
            <a:r>
              <a:rPr lang="en-US" sz="2000" i="1"/>
              <a:t>f</a:t>
            </a:r>
            <a:r>
              <a:rPr lang="en-US" sz="2000"/>
              <a:t> is a bijection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, then the inverse relation</a:t>
            </a:r>
          </a:p>
          <a:p>
            <a:pPr lvl="1"/>
            <a:r>
              <a:rPr lang="en-US" sz="2000"/>
              <a:t>	</a:t>
            </a:r>
          </a:p>
          <a:p>
            <a:pPr lvl="1"/>
            <a:r>
              <a:rPr lang="en-US" sz="2000"/>
              <a:t>	{(</a:t>
            </a:r>
            <a:r>
              <a:rPr lang="en-US" sz="2000" i="1"/>
              <a:t>y</a:t>
            </a:r>
            <a:r>
              <a:rPr lang="en-US" sz="2000"/>
              <a:t>, </a:t>
            </a:r>
            <a:r>
              <a:rPr lang="en-US" sz="2000" i="1"/>
              <a:t>x</a:t>
            </a:r>
            <a:r>
              <a:rPr lang="en-US" sz="2000"/>
              <a:t>) | 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}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is a function from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which will be denoted by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2000" baseline="30000">
                <a:sym typeface="Symbol" pitchFamily="18" charset="2"/>
              </a:rPr>
              <a:t>-1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 i="1">
                <a:sym typeface="Symbol" pitchFamily="18" charset="2"/>
              </a:rPr>
              <a:t>f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2000" baseline="30000">
                <a:sym typeface="Symbol" pitchFamily="18" charset="2"/>
              </a:rPr>
              <a:t>-1</a:t>
            </a:r>
            <a:r>
              <a:rPr lang="en-US" sz="2000">
                <a:sym typeface="Symbol" pitchFamily="18" charset="2"/>
              </a:rPr>
              <a:t> is called </a:t>
            </a:r>
            <a:r>
              <a:rPr lang="en-US" sz="2000" i="1">
                <a:sym typeface="Symbol" pitchFamily="18" charset="2"/>
              </a:rPr>
              <a:t> f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b="1" i="1">
                <a:sym typeface="Symbol" pitchFamily="18" charset="2"/>
              </a:rPr>
              <a:t>inverse</a:t>
            </a:r>
            <a:r>
              <a:rPr lang="en-US" sz="2000">
                <a:sym typeface="Symbol" pitchFamily="18" charset="2"/>
              </a:rPr>
              <a:t>.</a:t>
            </a:r>
            <a:endParaRPr lang="en-US" sz="200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2775" y="4060825"/>
            <a:ext cx="788511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Function Composition</a:t>
            </a:r>
            <a:endParaRPr lang="en-US"/>
          </a:p>
          <a:p>
            <a:endParaRPr lang="en-US"/>
          </a:p>
          <a:p>
            <a:pPr lvl="1"/>
            <a:r>
              <a:rPr lang="en-US" sz="2000"/>
              <a:t>Let </a:t>
            </a:r>
            <a:r>
              <a:rPr lang="en-US" sz="2000" i="1"/>
              <a:t>g</a:t>
            </a:r>
            <a:r>
              <a:rPr lang="en-US" sz="2000"/>
              <a:t>: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en-US" sz="2000">
                <a:sym typeface="Symbol" pitchFamily="18" charset="2"/>
              </a:rPr>
              <a:t>The composition of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with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, denoted by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 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, is a function from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 i="1">
                <a:sym typeface="Symbol" pitchFamily="18" charset="2"/>
              </a:rPr>
              <a:t>Z</a:t>
            </a:r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which is defined by 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ym typeface="Symbol" pitchFamily="18" charset="2"/>
              </a:rPr>
              <a:t>		(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 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)(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 =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98475" y="188913"/>
            <a:ext cx="5703888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g</a:t>
            </a:r>
            <a:r>
              <a:rPr lang="en-US" sz="2000"/>
              <a:t>: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/>
            <a:r>
              <a:rPr lang="en-US" sz="2000">
                <a:sym typeface="Symbol" pitchFamily="18" charset="2"/>
              </a:rPr>
              <a:t>Prove or disprove the following statements.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2"/>
            <a:endParaRPr lang="en-US" sz="2000">
              <a:sym typeface="Symbol" pitchFamily="18" charset="2"/>
            </a:endParaRPr>
          </a:p>
          <a:p>
            <a:pPr lvl="2">
              <a:buFontTx/>
              <a:buChar char="•"/>
            </a:pPr>
            <a:r>
              <a:rPr lang="en-US" sz="2000">
                <a:sym typeface="Symbol" pitchFamily="18" charset="2"/>
              </a:rPr>
              <a:t> If 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 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 is one-to-one, then 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is one-to-one.</a:t>
            </a:r>
          </a:p>
          <a:p>
            <a:pPr lvl="2">
              <a:lnSpc>
                <a:spcPct val="70000"/>
              </a:lnSpc>
            </a:pPr>
            <a:endParaRPr lang="en-US" sz="2000">
              <a:sym typeface="Symbol" pitchFamily="18" charset="2"/>
            </a:endParaRPr>
          </a:p>
          <a:p>
            <a:pPr lvl="3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False.</a:t>
            </a:r>
          </a:p>
          <a:p>
            <a:pPr lvl="3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A counterexample: </a:t>
            </a:r>
          </a:p>
          <a:p>
            <a:pPr lvl="3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	</a:t>
            </a:r>
            <a:r>
              <a:rPr lang="en-US" sz="1800" i="1">
                <a:sym typeface="Symbol" pitchFamily="18" charset="2"/>
              </a:rPr>
              <a:t>X </a:t>
            </a:r>
            <a:r>
              <a:rPr lang="en-US" sz="1800">
                <a:sym typeface="Symbol" pitchFamily="18" charset="2"/>
              </a:rPr>
              <a:t>= {1}, </a:t>
            </a:r>
            <a:r>
              <a:rPr lang="en-US" sz="1800" i="1">
                <a:sym typeface="Symbol" pitchFamily="18" charset="2"/>
              </a:rPr>
              <a:t>Y </a:t>
            </a:r>
            <a:r>
              <a:rPr lang="en-US" sz="1800">
                <a:sym typeface="Symbol" pitchFamily="18" charset="2"/>
              </a:rPr>
              <a:t>= {a,b}, </a:t>
            </a:r>
            <a:r>
              <a:rPr lang="en-US" sz="1800" i="1">
                <a:sym typeface="Symbol" pitchFamily="18" charset="2"/>
              </a:rPr>
              <a:t>Z </a:t>
            </a:r>
            <a:r>
              <a:rPr lang="en-US" sz="1800">
                <a:sym typeface="Symbol" pitchFamily="18" charset="2"/>
              </a:rPr>
              <a:t>= {2}, </a:t>
            </a:r>
          </a:p>
          <a:p>
            <a:pPr lvl="3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	</a:t>
            </a:r>
            <a:r>
              <a:rPr lang="en-US" sz="1800" i="1">
                <a:sym typeface="Symbol" pitchFamily="18" charset="2"/>
              </a:rPr>
              <a:t>g </a:t>
            </a:r>
            <a:r>
              <a:rPr lang="en-US" sz="1800">
                <a:sym typeface="Symbol" pitchFamily="18" charset="2"/>
              </a:rPr>
              <a:t>= {(1,a)},  </a:t>
            </a:r>
            <a:r>
              <a:rPr lang="en-US" sz="1800" i="1">
                <a:sym typeface="Symbol" pitchFamily="18" charset="2"/>
              </a:rPr>
              <a:t>f </a:t>
            </a:r>
            <a:r>
              <a:rPr lang="en-US" sz="1800">
                <a:sym typeface="Symbol" pitchFamily="18" charset="2"/>
              </a:rPr>
              <a:t>= {(a,2), (b,2)}</a:t>
            </a:r>
          </a:p>
          <a:p>
            <a:pPr lvl="2"/>
            <a:endParaRPr lang="en-US" sz="2000">
              <a:sym typeface="Symbol" pitchFamily="18" charset="2"/>
            </a:endParaRPr>
          </a:p>
          <a:p>
            <a:pPr lvl="2"/>
            <a:endParaRPr lang="en-US" sz="2000">
              <a:sym typeface="Symbol" pitchFamily="18" charset="2"/>
            </a:endParaRPr>
          </a:p>
          <a:p>
            <a:pPr lvl="2">
              <a:buFontTx/>
              <a:buChar char="•"/>
            </a:pPr>
            <a:r>
              <a:rPr lang="en-US" sz="2000">
                <a:sym typeface="Symbol" pitchFamily="18" charset="2"/>
              </a:rPr>
              <a:t>  If 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 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 is one-to-one, then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>
                <a:sym typeface="Symbol" pitchFamily="18" charset="2"/>
              </a:rPr>
              <a:t> is one-to-one.</a:t>
            </a:r>
          </a:p>
          <a:p>
            <a:pPr lvl="2"/>
            <a:endParaRPr lang="en-US" sz="2000">
              <a:sym typeface="Symbol" pitchFamily="18" charset="2"/>
            </a:endParaRPr>
          </a:p>
          <a:p>
            <a:pPr lvl="3"/>
            <a:r>
              <a:rPr lang="en-US" sz="2000">
                <a:sym typeface="Symbol" pitchFamily="18" charset="2"/>
              </a:rPr>
              <a:t>True.</a:t>
            </a:r>
          </a:p>
          <a:p>
            <a:pPr lvl="3"/>
            <a:r>
              <a:rPr lang="en-US" sz="1800">
                <a:sym typeface="Symbol" pitchFamily="18" charset="2"/>
              </a:rPr>
              <a:t>(Hint: Proof by Contradiction.)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0" y="0"/>
            <a:ext cx="1274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  <a:p>
            <a:pPr lvl="1"/>
            <a:r>
              <a:rPr lang="en-US" sz="2000" u="sng"/>
              <a:t>Proof</a:t>
            </a:r>
            <a:r>
              <a:rPr lang="en-US" sz="2000"/>
              <a:t>:</a:t>
            </a:r>
            <a:endParaRPr lang="en-US" sz="18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79525" y="1298575"/>
            <a:ext cx="6299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Unary Operator</a:t>
            </a:r>
            <a:endParaRPr lang="en-US"/>
          </a:p>
          <a:p>
            <a:endParaRPr lang="en-US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be a set.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 function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X</a:t>
            </a:r>
            <a:r>
              <a:rPr lang="en-US" sz="2000"/>
              <a:t> is called a </a:t>
            </a:r>
            <a:r>
              <a:rPr lang="en-US" sz="2000" b="1" i="1"/>
              <a:t>unary operator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60475" y="3908425"/>
            <a:ext cx="67770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Binary Operator</a:t>
            </a:r>
            <a:endParaRPr lang="en-US"/>
          </a:p>
          <a:p>
            <a:endParaRPr lang="en-US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be a set.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function from </a:t>
            </a:r>
            <a:r>
              <a:rPr lang="en-US" sz="2000" i="1"/>
              <a:t>X 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X</a:t>
            </a:r>
            <a:r>
              <a:rPr lang="en-US" sz="2000"/>
              <a:t> is called a </a:t>
            </a:r>
            <a:r>
              <a:rPr lang="en-US" sz="2000" b="1" i="1"/>
              <a:t>binary operator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051"/>
          <p:cNvSpPr>
            <a:spLocks noChangeArrowheads="1"/>
          </p:cNvSpPr>
          <p:nvPr/>
        </p:nvSpPr>
        <p:spPr bwMode="auto">
          <a:xfrm>
            <a:off x="482600" y="6018213"/>
            <a:ext cx="4572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Arial Narrow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61810" name="Text Box 2066"/>
          <p:cNvSpPr txBox="1">
            <a:spLocks noChangeArrowheads="1"/>
          </p:cNvSpPr>
          <p:nvPr/>
        </p:nvSpPr>
        <p:spPr bwMode="auto">
          <a:xfrm>
            <a:off x="838200" y="2522538"/>
            <a:ext cx="678338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2000"/>
              <a:t>Solve Problems </a:t>
            </a:r>
            <a:r>
              <a:rPr lang="en-US" sz="2000" u="sng"/>
              <a:t>1-5, 10-15, 38, 39, 48, 49, 51, 52, 62, and 65-69</a:t>
            </a:r>
            <a:r>
              <a:rPr lang="en-US" sz="2000"/>
              <a:t>.</a:t>
            </a:r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Answers to Problems 65-69:</a:t>
            </a:r>
          </a:p>
          <a:p>
            <a:pPr marL="457200" indent="-457200"/>
            <a:endParaRPr lang="en-US" sz="2000"/>
          </a:p>
          <a:p>
            <a:pPr marL="457200" indent="-457200"/>
            <a:r>
              <a:rPr lang="en-US" sz="2000"/>
              <a:t>	65) T    66) T    67) F    68) T    69) T    </a:t>
            </a:r>
          </a:p>
        </p:txBody>
      </p:sp>
      <p:sp>
        <p:nvSpPr>
          <p:cNvPr id="161812" name="Text Box 2068"/>
          <p:cNvSpPr txBox="1">
            <a:spLocks noChangeArrowheads="1"/>
          </p:cNvSpPr>
          <p:nvPr/>
        </p:nvSpPr>
        <p:spPr bwMode="auto">
          <a:xfrm>
            <a:off x="355600" y="175260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sz="2000" b="1">
                <a:cs typeface="Times New Roman" pitchFamily="18" charset="0"/>
              </a:rPr>
              <a:t> on </a:t>
            </a:r>
            <a:r>
              <a:rPr lang="en-US" sz="2000" b="1" u="sng">
                <a:cs typeface="Times New Roman" pitchFamily="18" charset="0"/>
              </a:rPr>
              <a:t>Pages 132-133</a:t>
            </a:r>
            <a:r>
              <a:rPr lang="en-US" sz="2000" b="1">
                <a:cs typeface="Times New Roman" pitchFamily="18" charset="0"/>
              </a:rPr>
              <a:t> of the Main Text</a:t>
            </a:r>
            <a:endParaRPr lang="en-US" sz="2000">
              <a:cs typeface="Times New Roman" pitchFamily="18" charset="0"/>
            </a:endParaRPr>
          </a:p>
        </p:txBody>
      </p:sp>
      <p:grpSp>
        <p:nvGrpSpPr>
          <p:cNvPr id="161821" name="Group 2077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61822" name="Rectangle 2078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1823" name="Rectangle 2079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 Narrow" pitchFamily="34" charset="0"/>
                </a:rPr>
                <a:t>Selected Exercises from the Main Text </a:t>
              </a:r>
              <a:r>
                <a:rPr lang="en-US" sz="2000">
                  <a:latin typeface="Arial Narrow" pitchFamily="34" charset="0"/>
                </a:rPr>
                <a:t>(Johnsonbaugh, 7</a:t>
              </a:r>
              <a:r>
                <a:rPr lang="en-US" sz="2000" baseline="30000">
                  <a:latin typeface="Arial Narrow" pitchFamily="34" charset="0"/>
                </a:rPr>
                <a:t>th</a:t>
              </a:r>
              <a:r>
                <a:rPr lang="en-US" sz="2000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61824" name="Picture 2080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61825" name="Picture 2081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61826" name="Picture 2082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6038" y="77788"/>
            <a:ext cx="1830387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22325" y="890588"/>
            <a:ext cx="7918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and </a:t>
            </a:r>
            <a:r>
              <a:rPr lang="en-US" sz="2000" i="1"/>
              <a:t>Y</a:t>
            </a:r>
            <a:r>
              <a:rPr lang="en-US" sz="2000"/>
              <a:t> be sets.</a:t>
            </a:r>
          </a:p>
          <a:p>
            <a:pPr>
              <a:lnSpc>
                <a:spcPct val="180000"/>
              </a:lnSpc>
            </a:pPr>
            <a:r>
              <a:rPr lang="en-US" sz="2000"/>
              <a:t>A </a:t>
            </a:r>
            <a:r>
              <a:rPr lang="en-US" sz="2000" b="1" i="1"/>
              <a:t>function</a:t>
            </a:r>
            <a:r>
              <a:rPr lang="en-US" sz="2000"/>
              <a:t>  </a:t>
            </a:r>
            <a:r>
              <a:rPr lang="en-US" sz="2000" i="1"/>
              <a:t>f</a:t>
            </a:r>
            <a:r>
              <a:rPr lang="en-US" sz="2000"/>
              <a:t> 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is a relation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which has the properties:</a:t>
            </a:r>
          </a:p>
          <a:p>
            <a:pPr lvl="1"/>
            <a:r>
              <a:rPr lang="en-US" sz="2800"/>
              <a:t>1</a:t>
            </a:r>
            <a:r>
              <a:rPr lang="en-US" sz="2000"/>
              <a:t>.  The domain of </a:t>
            </a:r>
            <a:r>
              <a:rPr lang="en-US" sz="2000" i="1"/>
              <a:t>f</a:t>
            </a:r>
            <a:r>
              <a:rPr lang="en-US" sz="2000"/>
              <a:t> is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 lvl="1"/>
            <a:r>
              <a:rPr lang="en-US" sz="2800"/>
              <a:t>2</a:t>
            </a:r>
            <a:r>
              <a:rPr lang="en-US" sz="2000"/>
              <a:t>.  If 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/>
              <a:t> and 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>
                <a:sym typeface="Symbol" pitchFamily="18" charset="2"/>
              </a:rPr>
              <a:t>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, then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=</a:t>
            </a:r>
            <a:r>
              <a:rPr lang="en-US" sz="2000"/>
              <a:t> </a:t>
            </a:r>
            <a:r>
              <a:rPr lang="en-US" sz="2000" i="1"/>
              <a:t>y</a:t>
            </a:r>
            <a:r>
              <a:rPr lang="en-US" sz="2000">
                <a:sym typeface="Symbol" pitchFamily="18" charset="2"/>
              </a:rPr>
              <a:t>.</a:t>
            </a:r>
            <a:endParaRPr lang="en-US" sz="20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76225" y="90488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Function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60425" y="3081338"/>
            <a:ext cx="50450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={1,2,3} and </a:t>
            </a:r>
            <a:r>
              <a:rPr lang="en-US" sz="2000" i="1"/>
              <a:t>Y</a:t>
            </a:r>
            <a:r>
              <a:rPr lang="en-US" sz="2000"/>
              <a:t>={a,b,c}.</a:t>
            </a:r>
          </a:p>
          <a:p>
            <a:pPr lvl="1"/>
            <a:r>
              <a:rPr lang="en-US" sz="2000"/>
              <a:t>Let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 baseline="-25000"/>
              <a:t>1</a:t>
            </a:r>
            <a:r>
              <a:rPr lang="en-US" sz="2000"/>
              <a:t> = {(1,a), (2,c)}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 baseline="-25000"/>
              <a:t>2</a:t>
            </a:r>
            <a:r>
              <a:rPr lang="en-US" sz="2000"/>
              <a:t> = {(1,a), (2,c), (3,b), (1,b)}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 baseline="-25000"/>
              <a:t>3</a:t>
            </a:r>
            <a:r>
              <a:rPr lang="en-US" sz="2000"/>
              <a:t> = {(1,a), (2,c), (3,b)}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 baseline="-25000"/>
              <a:t>4</a:t>
            </a:r>
            <a:r>
              <a:rPr lang="en-US" sz="2000"/>
              <a:t> = {(1,a), (2,c), (3,c)}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be relations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Neither </a:t>
            </a:r>
            <a:r>
              <a:rPr lang="en-US" sz="2000" i="1"/>
              <a:t>f</a:t>
            </a:r>
            <a:r>
              <a:rPr lang="en-US" sz="2000" baseline="-25000"/>
              <a:t>1</a:t>
            </a:r>
            <a:r>
              <a:rPr lang="en-US" sz="2000"/>
              <a:t> nor </a:t>
            </a:r>
            <a:r>
              <a:rPr lang="en-US" sz="2000" i="1"/>
              <a:t>f</a:t>
            </a:r>
            <a:r>
              <a:rPr lang="en-US" sz="2000" baseline="-25000"/>
              <a:t>2</a:t>
            </a:r>
            <a:r>
              <a:rPr lang="en-US" sz="2000"/>
              <a:t> is a function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.   </a:t>
            </a:r>
          </a:p>
          <a:p>
            <a:pPr lvl="1"/>
            <a:r>
              <a:rPr lang="en-US" sz="2000"/>
              <a:t>Both </a:t>
            </a:r>
            <a:r>
              <a:rPr lang="en-US" sz="2000" i="1"/>
              <a:t>f</a:t>
            </a:r>
            <a:r>
              <a:rPr lang="en-US" sz="2000" baseline="-25000"/>
              <a:t>3</a:t>
            </a:r>
            <a:r>
              <a:rPr lang="en-US" sz="2000"/>
              <a:t> and </a:t>
            </a:r>
            <a:r>
              <a:rPr lang="en-US" sz="2000" i="1"/>
              <a:t>f</a:t>
            </a:r>
            <a:r>
              <a:rPr lang="en-US" sz="2000" baseline="-25000"/>
              <a:t>4</a:t>
            </a:r>
            <a:r>
              <a:rPr lang="en-US" sz="2000"/>
              <a:t> are functions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2579" y="824248"/>
            <a:ext cx="8242479" cy="19962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327025" y="574675"/>
            <a:ext cx="3868738" cy="2054225"/>
            <a:chOff x="422" y="566"/>
            <a:chExt cx="2437" cy="1294"/>
          </a:xfrm>
        </p:grpSpPr>
        <p:sp>
          <p:nvSpPr>
            <p:cNvPr id="87042" name="Text Box 2"/>
            <p:cNvSpPr txBox="1">
              <a:spLocks noChangeArrowheads="1"/>
            </p:cNvSpPr>
            <p:nvPr/>
          </p:nvSpPr>
          <p:spPr bwMode="auto">
            <a:xfrm>
              <a:off x="914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  <a:p>
              <a:endParaRPr lang="en-US" sz="1800"/>
            </a:p>
            <a:p>
              <a:r>
                <a:rPr lang="en-US" sz="1800"/>
                <a:t>2</a:t>
              </a:r>
            </a:p>
            <a:p>
              <a:endParaRPr lang="en-US" sz="1800"/>
            </a:p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87043" name="Text Box 3"/>
            <p:cNvSpPr txBox="1">
              <a:spLocks noChangeArrowheads="1"/>
            </p:cNvSpPr>
            <p:nvPr/>
          </p:nvSpPr>
          <p:spPr bwMode="auto">
            <a:xfrm>
              <a:off x="2210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  <a:p>
              <a:endParaRPr lang="en-US" sz="1800"/>
            </a:p>
            <a:p>
              <a:r>
                <a:rPr lang="en-US" sz="1800"/>
                <a:t>b</a:t>
              </a:r>
            </a:p>
            <a:p>
              <a:endParaRPr lang="en-US" sz="1800"/>
            </a:p>
            <a:p>
              <a:r>
                <a:rPr lang="en-US" sz="1800"/>
                <a:t>c</a:t>
              </a:r>
              <a:endParaRPr lang="en-US"/>
            </a:p>
          </p:txBody>
        </p:sp>
        <p:sp>
          <p:nvSpPr>
            <p:cNvPr id="87044" name="Oval 4"/>
            <p:cNvSpPr>
              <a:spLocks noChangeArrowheads="1"/>
            </p:cNvSpPr>
            <p:nvPr/>
          </p:nvSpPr>
          <p:spPr bwMode="auto">
            <a:xfrm>
              <a:off x="696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45" name="Oval 5"/>
            <p:cNvSpPr>
              <a:spLocks noChangeArrowheads="1"/>
            </p:cNvSpPr>
            <p:nvPr/>
          </p:nvSpPr>
          <p:spPr bwMode="auto">
            <a:xfrm>
              <a:off x="1968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422" y="116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  <a:endParaRPr lang="en-US"/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654" y="11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  <a:endParaRPr lang="en-US"/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1574" y="5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4727575" y="574675"/>
            <a:ext cx="3868738" cy="2054225"/>
            <a:chOff x="422" y="566"/>
            <a:chExt cx="2437" cy="1294"/>
          </a:xfrm>
        </p:grpSpPr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914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  <a:p>
              <a:endParaRPr lang="en-US" sz="1800"/>
            </a:p>
            <a:p>
              <a:r>
                <a:rPr lang="en-US" sz="1800"/>
                <a:t>2</a:t>
              </a:r>
            </a:p>
            <a:p>
              <a:endParaRPr lang="en-US" sz="1800"/>
            </a:p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210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  <a:p>
              <a:endParaRPr lang="en-US" sz="1800"/>
            </a:p>
            <a:p>
              <a:r>
                <a:rPr lang="en-US" sz="1800"/>
                <a:t>b</a:t>
              </a:r>
            </a:p>
            <a:p>
              <a:endParaRPr lang="en-US" sz="1800"/>
            </a:p>
            <a:p>
              <a:r>
                <a:rPr lang="en-US" sz="1800"/>
                <a:t>c</a:t>
              </a:r>
              <a:endParaRPr lang="en-US"/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696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968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422" y="116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  <a:endParaRPr lang="en-US"/>
            </a:p>
          </p:txBody>
        </p:sp>
        <p:sp>
          <p:nvSpPr>
            <p:cNvPr id="87056" name="Text Box 16"/>
            <p:cNvSpPr txBox="1">
              <a:spLocks noChangeArrowheads="1"/>
            </p:cNvSpPr>
            <p:nvPr/>
          </p:nvSpPr>
          <p:spPr bwMode="auto">
            <a:xfrm>
              <a:off x="2654" y="11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  <a:endParaRPr lang="en-US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1574" y="5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 baseline="-25000"/>
                <a:t>2</a:t>
              </a:r>
              <a:endParaRPr lang="en-US"/>
            </a:p>
          </p:txBody>
        </p:sp>
      </p:grp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307975" y="3851275"/>
            <a:ext cx="3868738" cy="2054225"/>
            <a:chOff x="422" y="566"/>
            <a:chExt cx="2437" cy="1294"/>
          </a:xfrm>
        </p:grpSpPr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914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  <a:p>
              <a:endParaRPr lang="en-US" sz="1800"/>
            </a:p>
            <a:p>
              <a:r>
                <a:rPr lang="en-US" sz="1800"/>
                <a:t>2</a:t>
              </a:r>
            </a:p>
            <a:p>
              <a:endParaRPr lang="en-US" sz="1800"/>
            </a:p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2210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  <a:p>
              <a:endParaRPr lang="en-US" sz="1800"/>
            </a:p>
            <a:p>
              <a:r>
                <a:rPr lang="en-US" sz="1800"/>
                <a:t>b</a:t>
              </a:r>
            </a:p>
            <a:p>
              <a:endParaRPr lang="en-US" sz="1800"/>
            </a:p>
            <a:p>
              <a:r>
                <a:rPr lang="en-US" sz="1800"/>
                <a:t>c</a:t>
              </a:r>
              <a:endParaRPr lang="en-US"/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696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968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422" y="116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2654" y="11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  <a:endParaRPr lang="en-US"/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1574" y="5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87066" name="Group 26"/>
          <p:cNvGrpSpPr>
            <a:grpSpLocks/>
          </p:cNvGrpSpPr>
          <p:nvPr/>
        </p:nvGrpSpPr>
        <p:grpSpPr bwMode="auto">
          <a:xfrm>
            <a:off x="4689475" y="3870325"/>
            <a:ext cx="3868738" cy="2054225"/>
            <a:chOff x="422" y="566"/>
            <a:chExt cx="2437" cy="1294"/>
          </a:xfrm>
        </p:grpSpPr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914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  <a:p>
              <a:endParaRPr lang="en-US" sz="1800"/>
            </a:p>
            <a:p>
              <a:r>
                <a:rPr lang="en-US" sz="1800"/>
                <a:t>2</a:t>
              </a:r>
            </a:p>
            <a:p>
              <a:endParaRPr lang="en-US" sz="1800"/>
            </a:p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2210" y="840"/>
              <a:ext cx="188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  <a:p>
              <a:endParaRPr lang="en-US" sz="1800"/>
            </a:p>
            <a:p>
              <a:r>
                <a:rPr lang="en-US" sz="1800"/>
                <a:t>b</a:t>
              </a:r>
            </a:p>
            <a:p>
              <a:endParaRPr lang="en-US" sz="1800"/>
            </a:p>
            <a:p>
              <a:r>
                <a:rPr lang="en-US" sz="1800"/>
                <a:t>c</a:t>
              </a:r>
              <a:endParaRPr lang="en-US"/>
            </a:p>
          </p:txBody>
        </p:sp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696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1968" y="744"/>
              <a:ext cx="636" cy="111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422" y="116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X</a:t>
              </a:r>
              <a:endParaRPr lang="en-US"/>
            </a:p>
          </p:txBody>
        </p:sp>
        <p:sp>
          <p:nvSpPr>
            <p:cNvPr id="87072" name="Text Box 32"/>
            <p:cNvSpPr txBox="1">
              <a:spLocks noChangeArrowheads="1"/>
            </p:cNvSpPr>
            <p:nvPr/>
          </p:nvSpPr>
          <p:spPr bwMode="auto">
            <a:xfrm>
              <a:off x="2654" y="11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Y</a:t>
              </a:r>
              <a:endParaRPr lang="en-US"/>
            </a:p>
          </p:txBody>
        </p:sp>
        <p:sp>
          <p:nvSpPr>
            <p:cNvPr id="87073" name="Text Box 33"/>
            <p:cNvSpPr txBox="1">
              <a:spLocks noChangeArrowheads="1"/>
            </p:cNvSpPr>
            <p:nvPr/>
          </p:nvSpPr>
          <p:spPr bwMode="auto">
            <a:xfrm>
              <a:off x="1574" y="56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 baseline="-25000"/>
                <a:t>4</a:t>
              </a:r>
              <a:endParaRPr lang="en-US"/>
            </a:p>
          </p:txBody>
        </p:sp>
      </p:grpSp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1981200" y="6130925"/>
          <a:ext cx="560388" cy="477838"/>
        </p:xfrm>
        <a:graphic>
          <a:graphicData uri="http://schemas.openxmlformats.org/presentationml/2006/ole">
            <p:oleObj spid="_x0000_s87074" name="Clip" r:id="rId3" imgW="494640" imgH="421560" progId="">
              <p:embed/>
            </p:oleObj>
          </a:graphicData>
        </a:graphic>
      </p:graphicFrame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6553200" y="2857500"/>
            <a:ext cx="323850" cy="304800"/>
            <a:chOff x="1164" y="3756"/>
            <a:chExt cx="204" cy="192"/>
          </a:xfrm>
        </p:grpSpPr>
        <p:sp>
          <p:nvSpPr>
            <p:cNvPr id="87076" name="Line 36"/>
            <p:cNvSpPr>
              <a:spLocks noChangeShapeType="1"/>
            </p:cNvSpPr>
            <p:nvPr/>
          </p:nvSpPr>
          <p:spPr bwMode="auto">
            <a:xfrm>
              <a:off x="1164" y="3768"/>
              <a:ext cx="204" cy="180"/>
            </a:xfrm>
            <a:prstGeom prst="line">
              <a:avLst/>
            </a:prstGeom>
            <a:noFill/>
            <a:ln w="5715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77" name="Line 37"/>
            <p:cNvSpPr>
              <a:spLocks noChangeShapeType="1"/>
            </p:cNvSpPr>
            <p:nvPr/>
          </p:nvSpPr>
          <p:spPr bwMode="auto">
            <a:xfrm flipV="1">
              <a:off x="1164" y="3756"/>
              <a:ext cx="192" cy="168"/>
            </a:xfrm>
            <a:prstGeom prst="line">
              <a:avLst/>
            </a:prstGeom>
            <a:noFill/>
            <a:ln w="5715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2076450" y="2933700"/>
            <a:ext cx="323850" cy="304800"/>
            <a:chOff x="1164" y="3756"/>
            <a:chExt cx="204" cy="192"/>
          </a:xfrm>
        </p:grpSpPr>
        <p:sp>
          <p:nvSpPr>
            <p:cNvPr id="87080" name="Line 40"/>
            <p:cNvSpPr>
              <a:spLocks noChangeShapeType="1"/>
            </p:cNvSpPr>
            <p:nvPr/>
          </p:nvSpPr>
          <p:spPr bwMode="auto">
            <a:xfrm>
              <a:off x="1164" y="3768"/>
              <a:ext cx="204" cy="180"/>
            </a:xfrm>
            <a:prstGeom prst="line">
              <a:avLst/>
            </a:prstGeom>
            <a:noFill/>
            <a:ln w="5715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7081" name="Line 41"/>
            <p:cNvSpPr>
              <a:spLocks noChangeShapeType="1"/>
            </p:cNvSpPr>
            <p:nvPr/>
          </p:nvSpPr>
          <p:spPr bwMode="auto">
            <a:xfrm flipV="1">
              <a:off x="1164" y="3756"/>
              <a:ext cx="192" cy="168"/>
            </a:xfrm>
            <a:prstGeom prst="line">
              <a:avLst/>
            </a:prstGeom>
            <a:noFill/>
            <a:ln w="57150">
              <a:solidFill>
                <a:srgbClr val="00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44958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4" name="Line 44"/>
          <p:cNvSpPr>
            <a:spLocks noChangeShapeType="1"/>
          </p:cNvSpPr>
          <p:nvPr/>
        </p:nvSpPr>
        <p:spPr bwMode="auto">
          <a:xfrm>
            <a:off x="0" y="3486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5" name="Line 45"/>
          <p:cNvSpPr>
            <a:spLocks noChangeShapeType="1"/>
          </p:cNvSpPr>
          <p:nvPr/>
        </p:nvSpPr>
        <p:spPr bwMode="auto">
          <a:xfrm>
            <a:off x="1390650" y="1200150"/>
            <a:ext cx="17907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6" name="Line 46"/>
          <p:cNvSpPr>
            <a:spLocks noChangeShapeType="1"/>
          </p:cNvSpPr>
          <p:nvPr/>
        </p:nvSpPr>
        <p:spPr bwMode="auto">
          <a:xfrm>
            <a:off x="1428750" y="1733550"/>
            <a:ext cx="1714500" cy="5334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7" name="Line 47"/>
          <p:cNvSpPr>
            <a:spLocks noChangeShapeType="1"/>
          </p:cNvSpPr>
          <p:nvPr/>
        </p:nvSpPr>
        <p:spPr bwMode="auto">
          <a:xfrm>
            <a:off x="5753100" y="1181100"/>
            <a:ext cx="1790700" cy="571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8" name="Line 48"/>
          <p:cNvSpPr>
            <a:spLocks noChangeShapeType="1"/>
          </p:cNvSpPr>
          <p:nvPr/>
        </p:nvSpPr>
        <p:spPr bwMode="auto">
          <a:xfrm>
            <a:off x="5791200" y="1771650"/>
            <a:ext cx="1752600" cy="4953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89" name="Line 49"/>
          <p:cNvSpPr>
            <a:spLocks noChangeShapeType="1"/>
          </p:cNvSpPr>
          <p:nvPr/>
        </p:nvSpPr>
        <p:spPr bwMode="auto">
          <a:xfrm flipV="1">
            <a:off x="5791200" y="1771650"/>
            <a:ext cx="1771650" cy="4953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90" name="Line 50"/>
          <p:cNvSpPr>
            <a:spLocks noChangeShapeType="1"/>
          </p:cNvSpPr>
          <p:nvPr/>
        </p:nvSpPr>
        <p:spPr bwMode="auto">
          <a:xfrm>
            <a:off x="5734050" y="1238250"/>
            <a:ext cx="1866900" cy="4572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94" name="Line 54"/>
          <p:cNvSpPr>
            <a:spLocks noChangeShapeType="1"/>
          </p:cNvSpPr>
          <p:nvPr/>
        </p:nvSpPr>
        <p:spPr bwMode="auto">
          <a:xfrm>
            <a:off x="1314450" y="4457700"/>
            <a:ext cx="1790700" cy="571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>
            <a:off x="1352550" y="5048250"/>
            <a:ext cx="1790700" cy="4953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096" name="Line 56"/>
          <p:cNvSpPr>
            <a:spLocks noChangeShapeType="1"/>
          </p:cNvSpPr>
          <p:nvPr/>
        </p:nvSpPr>
        <p:spPr bwMode="auto">
          <a:xfrm flipV="1">
            <a:off x="1352550" y="5048250"/>
            <a:ext cx="1771650" cy="4953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5753100" y="4476750"/>
            <a:ext cx="1790700" cy="571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102" name="Line 62"/>
          <p:cNvSpPr>
            <a:spLocks noChangeShapeType="1"/>
          </p:cNvSpPr>
          <p:nvPr/>
        </p:nvSpPr>
        <p:spPr bwMode="auto">
          <a:xfrm>
            <a:off x="5772150" y="5048250"/>
            <a:ext cx="1733550" cy="4762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5753100" y="5600700"/>
            <a:ext cx="1752600" cy="1905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graphicFrame>
        <p:nvGraphicFramePr>
          <p:cNvPr id="87105" name="Object 65"/>
          <p:cNvGraphicFramePr>
            <a:graphicFrameLocks noChangeAspect="1"/>
          </p:cNvGraphicFramePr>
          <p:nvPr/>
        </p:nvGraphicFramePr>
        <p:xfrm>
          <a:off x="6386513" y="6137275"/>
          <a:ext cx="560387" cy="477838"/>
        </p:xfrm>
        <a:graphic>
          <a:graphicData uri="http://schemas.openxmlformats.org/presentationml/2006/ole">
            <p:oleObj spid="_x0000_s87105" name="Clip" r:id="rId4" imgW="494640" imgH="42156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7613650" y="3873500"/>
            <a:ext cx="1139825" cy="20034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5622925" y="3932238"/>
            <a:ext cx="1009650" cy="19177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755650" y="630238"/>
            <a:ext cx="5983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Notation</a:t>
            </a:r>
            <a:endParaRPr lang="en-US" sz="2000"/>
          </a:p>
          <a:p>
            <a:endParaRPr lang="en-US" sz="200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000"/>
              <a:t> A function </a:t>
            </a:r>
            <a:r>
              <a:rPr lang="en-US" sz="2000" i="1"/>
              <a:t>f</a:t>
            </a:r>
            <a:r>
              <a:rPr lang="en-US" sz="2000"/>
              <a:t>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is denoted by </a:t>
            </a:r>
            <a:r>
              <a:rPr lang="en-US" sz="2000" i="1"/>
              <a:t>f</a:t>
            </a:r>
            <a:r>
              <a:rPr lang="en-US" sz="2000"/>
              <a:t>: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000">
                <a:sym typeface="Symbol" pitchFamily="18" charset="2"/>
              </a:rPr>
              <a:t> Let  </a:t>
            </a:r>
            <a:r>
              <a:rPr lang="en-US" sz="2000" i="1"/>
              <a:t>f</a:t>
            </a:r>
            <a:r>
              <a:rPr lang="en-US" sz="2000"/>
              <a:t>: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Y.   </a:t>
            </a:r>
            <a:r>
              <a:rPr lang="en-US" sz="2000">
                <a:sym typeface="Symbol" pitchFamily="18" charset="2"/>
              </a:rPr>
              <a:t>When (</a:t>
            </a:r>
            <a:r>
              <a:rPr lang="en-US" sz="2000" i="1">
                <a:sym typeface="Symbol" pitchFamily="18" charset="2"/>
              </a:rPr>
              <a:t>x, y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 f, </a:t>
            </a:r>
            <a:r>
              <a:rPr lang="en-US" sz="2000">
                <a:sym typeface="Symbol" pitchFamily="18" charset="2"/>
              </a:rPr>
              <a:t>we write </a:t>
            </a:r>
            <a:r>
              <a:rPr lang="en-US" sz="2000" i="1">
                <a:sym typeface="Symbol" pitchFamily="18" charset="2"/>
              </a:rPr>
              <a:t> f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</a:t>
            </a:r>
            <a:r>
              <a:rPr lang="en-US" sz="2000" i="1">
                <a:sym typeface="Symbol" pitchFamily="18" charset="2"/>
              </a:rPr>
              <a:t> = y.</a:t>
            </a:r>
            <a:endParaRPr lang="en-US" sz="2000">
              <a:sym typeface="Symbol" pitchFamily="18" charset="2"/>
            </a:endParaRPr>
          </a:p>
          <a:p>
            <a:pPr lvl="1"/>
            <a:endParaRPr 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17550" y="2900363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163638" y="3511550"/>
            <a:ext cx="3659187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={1,2,3} and </a:t>
            </a:r>
            <a:r>
              <a:rPr lang="en-US" sz="2000" i="1"/>
              <a:t>Y</a:t>
            </a:r>
            <a:r>
              <a:rPr lang="en-US" sz="2000"/>
              <a:t>={a,b,c}.</a:t>
            </a:r>
          </a:p>
          <a:p>
            <a:pPr lvl="1"/>
            <a:r>
              <a:rPr lang="en-US" sz="2000"/>
              <a:t>Let  </a:t>
            </a:r>
            <a:r>
              <a:rPr lang="en-US" sz="2000" i="1"/>
              <a:t>f</a:t>
            </a:r>
            <a:r>
              <a:rPr lang="en-US" sz="2000"/>
              <a:t>: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Y </a:t>
            </a:r>
            <a:r>
              <a:rPr lang="en-US" sz="2000">
                <a:sym typeface="Symbol" pitchFamily="18" charset="2"/>
              </a:rPr>
              <a:t>be defined by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/>
              <a:t> = {(1,a), (2,c), (3,a)}.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Then, we write</a:t>
            </a:r>
          </a:p>
          <a:p>
            <a:pPr lvl="1">
              <a:lnSpc>
                <a:spcPct val="40000"/>
              </a:lnSpc>
            </a:pPr>
            <a:r>
              <a:rPr lang="en-US" sz="2000"/>
              <a:t>	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/>
              <a:t>(1) = a,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/>
              <a:t>(2) = c, and</a:t>
            </a:r>
          </a:p>
          <a:p>
            <a:pPr lvl="1"/>
            <a:r>
              <a:rPr lang="en-US" sz="2000"/>
              <a:t>	</a:t>
            </a:r>
            <a:r>
              <a:rPr lang="en-US" sz="2000" i="1"/>
              <a:t>f</a:t>
            </a:r>
            <a:r>
              <a:rPr lang="en-US" sz="2000"/>
              <a:t>(3) = a.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969000" y="4060825"/>
            <a:ext cx="311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endParaRPr lang="en-US" sz="2000"/>
          </a:p>
          <a:p>
            <a:r>
              <a:rPr lang="en-US" sz="2000"/>
              <a:t>2</a:t>
            </a:r>
          </a:p>
          <a:p>
            <a:endParaRPr lang="en-US" sz="2000"/>
          </a:p>
          <a:p>
            <a:r>
              <a:rPr lang="en-US" sz="2000"/>
              <a:t>3</a:t>
            </a:r>
            <a:endParaRPr lang="en-US" sz="2800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026400" y="4060825"/>
            <a:ext cx="3111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  <a:p>
            <a:endParaRPr lang="en-US" sz="2000"/>
          </a:p>
          <a:p>
            <a:r>
              <a:rPr lang="en-US" sz="2000"/>
              <a:t>b</a:t>
            </a:r>
          </a:p>
          <a:p>
            <a:endParaRPr lang="en-US" sz="2000"/>
          </a:p>
          <a:p>
            <a:r>
              <a:rPr lang="en-US" sz="2000"/>
              <a:t>c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943600" y="58721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  <a:endParaRPr 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947025" y="58848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Y</a:t>
            </a:r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900863" y="363537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/>
              <a:t>f</a:t>
            </a:r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6194425" y="4256088"/>
            <a:ext cx="1804988" cy="58737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262688" y="4889500"/>
            <a:ext cx="1789112" cy="600075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V="1">
            <a:off x="6275388" y="4383088"/>
            <a:ext cx="1744662" cy="1074737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3048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725488" y="914400"/>
            <a:ext cx="7735887" cy="207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79475" y="1055688"/>
            <a:ext cx="7481888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One-to-one function</a:t>
            </a:r>
            <a:endParaRPr lang="th-TH" sz="2000"/>
          </a:p>
          <a:p>
            <a:r>
              <a:rPr lang="th-TH" b="1"/>
              <a:t>(Injective function)</a:t>
            </a:r>
            <a:endParaRPr lang="th-TH" sz="2000" b="1"/>
          </a:p>
          <a:p>
            <a:endParaRPr lang="th-TH" sz="1800"/>
          </a:p>
          <a:p>
            <a:pPr lvl="1"/>
            <a:r>
              <a:rPr lang="th-TH" sz="1800"/>
              <a:t>A </a:t>
            </a:r>
            <a:r>
              <a:rPr lang="en-US" sz="1800"/>
              <a:t>function </a:t>
            </a:r>
            <a:r>
              <a:rPr lang="en-US" sz="2000" i="1"/>
              <a:t>f</a:t>
            </a:r>
            <a:r>
              <a:rPr lang="en-US" sz="2000"/>
              <a:t>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is said to be </a:t>
            </a:r>
            <a:r>
              <a:rPr lang="en-US" sz="2000" b="1" i="1"/>
              <a:t>one-to-one</a:t>
            </a:r>
            <a:r>
              <a:rPr lang="en-US" sz="2000"/>
              <a:t> (or</a:t>
            </a:r>
            <a:r>
              <a:rPr lang="en-US" sz="2000" b="1" i="1"/>
              <a:t> injective</a:t>
            </a:r>
            <a:r>
              <a:rPr lang="en-US" sz="2000"/>
              <a:t>), 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	iff  for each </a:t>
            </a:r>
            <a:r>
              <a:rPr lang="en-US" sz="2000" i="1"/>
              <a:t>y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/>
              <a:t>Y</a:t>
            </a:r>
            <a:r>
              <a:rPr lang="en-US" sz="2000"/>
              <a:t>, there is at most one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/>
              <a:t> such that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x</a:t>
            </a:r>
            <a:r>
              <a:rPr lang="en-US" sz="2000"/>
              <a:t>) = </a:t>
            </a:r>
            <a:r>
              <a:rPr lang="en-US" sz="2000" i="1"/>
              <a:t>y</a:t>
            </a:r>
            <a:r>
              <a:rPr lang="en-US" sz="2000"/>
              <a:t>.</a:t>
            </a:r>
            <a:endParaRPr lang="th-TH" sz="20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055813" y="4352925"/>
            <a:ext cx="6021387" cy="1066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63496" name="Picture 8" descr="dd0091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4325938"/>
            <a:ext cx="930275" cy="619125"/>
          </a:xfrm>
          <a:prstGeom prst="rect">
            <a:avLst/>
          </a:prstGeom>
          <a:noFill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89050" y="3868738"/>
            <a:ext cx="65928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000"/>
              <a:t>N</a:t>
            </a:r>
            <a:r>
              <a:rPr lang="th-TH" sz="1400"/>
              <a:t>OTE</a:t>
            </a:r>
            <a:r>
              <a:rPr lang="th-TH" sz="2000"/>
              <a:t>:</a:t>
            </a:r>
            <a:r>
              <a:rPr lang="th-TH" sz="1800"/>
              <a:t>  </a:t>
            </a:r>
            <a:r>
              <a:rPr lang="th-TH" sz="1600" i="1">
                <a:latin typeface="Arial" pitchFamily="34" charset="0"/>
                <a:cs typeface="Arial" pitchFamily="34" charset="0"/>
              </a:rPr>
              <a:t>we can say equivalently that:</a:t>
            </a:r>
            <a:r>
              <a:rPr lang="th-TH" sz="1800" i="1"/>
              <a:t> </a:t>
            </a:r>
          </a:p>
          <a:p>
            <a:pPr>
              <a:lnSpc>
                <a:spcPct val="220000"/>
              </a:lnSpc>
            </a:pPr>
            <a:r>
              <a:rPr lang="th-TH" sz="1800"/>
              <a:t>	A</a:t>
            </a:r>
            <a:r>
              <a:rPr lang="th-TH" sz="2000"/>
              <a:t> function </a:t>
            </a:r>
            <a:r>
              <a:rPr lang="th-TH" sz="2000" i="1"/>
              <a:t>f</a:t>
            </a:r>
            <a:r>
              <a:rPr lang="th-TH" sz="2000"/>
              <a:t> from </a:t>
            </a:r>
            <a:r>
              <a:rPr lang="th-TH" sz="2000" i="1"/>
              <a:t>X </a:t>
            </a:r>
            <a:r>
              <a:rPr lang="th-TH" sz="2000"/>
              <a:t>to </a:t>
            </a:r>
            <a:r>
              <a:rPr lang="th-TH" sz="2000" i="1"/>
              <a:t>Y</a:t>
            </a:r>
            <a:r>
              <a:rPr lang="th-TH" sz="2000"/>
              <a:t> is </a:t>
            </a:r>
            <a:r>
              <a:rPr lang="th-TH" sz="2000" b="1" i="1"/>
              <a:t>one-to-one</a:t>
            </a:r>
            <a:r>
              <a:rPr lang="th-TH" sz="2000"/>
              <a:t>, iff</a:t>
            </a:r>
          </a:p>
          <a:p>
            <a:r>
              <a:rPr lang="th-TH" sz="2000"/>
              <a:t>		for any </a:t>
            </a:r>
            <a:r>
              <a:rPr lang="th-TH" sz="2000" i="1"/>
              <a:t>x</a:t>
            </a:r>
            <a:r>
              <a:rPr lang="th-TH" sz="2000" baseline="-25000"/>
              <a:t>1</a:t>
            </a:r>
            <a:r>
              <a:rPr lang="th-TH" sz="2000"/>
              <a:t>, </a:t>
            </a:r>
            <a:r>
              <a:rPr lang="th-TH" sz="2000" i="1"/>
              <a:t>x</a:t>
            </a:r>
            <a:r>
              <a:rPr lang="th-TH" sz="2000" baseline="-25000"/>
              <a:t>2</a:t>
            </a:r>
            <a:r>
              <a:rPr lang="th-TH" sz="2000"/>
              <a:t> </a:t>
            </a:r>
            <a:r>
              <a:rPr lang="th-TH" sz="2000">
                <a:sym typeface="Symbol" pitchFamily="18" charset="2"/>
              </a:rPr>
              <a:t></a:t>
            </a:r>
            <a:r>
              <a:rPr lang="th-TH" sz="2000"/>
              <a:t> </a:t>
            </a:r>
            <a:r>
              <a:rPr lang="th-TH" sz="2000" i="1"/>
              <a:t>X</a:t>
            </a:r>
            <a:r>
              <a:rPr lang="th-TH" sz="2000"/>
              <a:t>, if </a:t>
            </a:r>
            <a:r>
              <a:rPr lang="th-TH" sz="2000" i="1"/>
              <a:t>f</a:t>
            </a:r>
            <a:r>
              <a:rPr lang="th-TH" sz="2000"/>
              <a:t>(</a:t>
            </a:r>
            <a:r>
              <a:rPr lang="th-TH" sz="2000" i="1"/>
              <a:t>x</a:t>
            </a:r>
            <a:r>
              <a:rPr lang="th-TH" sz="2000" baseline="-25000"/>
              <a:t>1</a:t>
            </a:r>
            <a:r>
              <a:rPr lang="th-TH" sz="2000"/>
              <a:t>) = </a:t>
            </a:r>
            <a:r>
              <a:rPr lang="th-TH" sz="2000" i="1"/>
              <a:t>f(x</a:t>
            </a:r>
            <a:r>
              <a:rPr lang="th-TH" sz="2000" baseline="-25000"/>
              <a:t>2</a:t>
            </a:r>
            <a:r>
              <a:rPr lang="th-TH" sz="2000"/>
              <a:t>), then </a:t>
            </a:r>
            <a:r>
              <a:rPr lang="th-TH" sz="2000" i="1"/>
              <a:t>x</a:t>
            </a:r>
            <a:r>
              <a:rPr lang="th-TH" sz="2000" baseline="-25000"/>
              <a:t>1 </a:t>
            </a:r>
            <a:r>
              <a:rPr lang="th-TH" sz="2000"/>
              <a:t>= </a:t>
            </a:r>
            <a:r>
              <a:rPr lang="th-TH" sz="2000" i="1"/>
              <a:t>x</a:t>
            </a:r>
            <a:r>
              <a:rPr lang="th-TH" sz="2000" baseline="-25000"/>
              <a:t>2</a:t>
            </a:r>
            <a:r>
              <a:rPr lang="th-TH" sz="20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3048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31863" y="4041775"/>
            <a:ext cx="7229475" cy="207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041400" y="865188"/>
            <a:ext cx="6967538" cy="2074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08100" y="989013"/>
            <a:ext cx="635635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Onto function</a:t>
            </a:r>
            <a:endParaRPr lang="th-TH" sz="2000"/>
          </a:p>
          <a:p>
            <a:r>
              <a:rPr lang="th-TH" b="1"/>
              <a:t>(Surjective function)</a:t>
            </a:r>
            <a:endParaRPr lang="th-TH" sz="1800"/>
          </a:p>
          <a:p>
            <a:endParaRPr lang="th-TH" sz="1800"/>
          </a:p>
          <a:p>
            <a:pPr lvl="1"/>
            <a:r>
              <a:rPr lang="th-TH" sz="1800"/>
              <a:t>A function </a:t>
            </a:r>
            <a:r>
              <a:rPr lang="th-TH" sz="2000" i="1"/>
              <a:t>f </a:t>
            </a:r>
            <a:r>
              <a:rPr lang="th-TH" sz="2000"/>
              <a:t>from </a:t>
            </a:r>
            <a:r>
              <a:rPr lang="th-TH" sz="2000" i="1"/>
              <a:t>X</a:t>
            </a:r>
            <a:r>
              <a:rPr lang="th-TH" sz="2000"/>
              <a:t> to </a:t>
            </a:r>
            <a:r>
              <a:rPr lang="th-TH" sz="2000" i="1"/>
              <a:t>Y </a:t>
            </a:r>
            <a:r>
              <a:rPr lang="th-TH" sz="2000"/>
              <a:t>is said to be </a:t>
            </a:r>
            <a:r>
              <a:rPr lang="th-TH" sz="2000" b="1" i="1"/>
              <a:t>onto</a:t>
            </a:r>
            <a:r>
              <a:rPr lang="th-TH" sz="2000"/>
              <a:t> (or </a:t>
            </a:r>
            <a:r>
              <a:rPr lang="th-TH" sz="2000" b="1" i="1"/>
              <a:t>surjective</a:t>
            </a:r>
            <a:r>
              <a:rPr lang="th-TH" sz="2000"/>
              <a:t>),</a:t>
            </a:r>
          </a:p>
          <a:p>
            <a:pPr lvl="4">
              <a:lnSpc>
                <a:spcPct val="130000"/>
              </a:lnSpc>
            </a:pPr>
            <a:r>
              <a:rPr lang="th-TH" sz="2000"/>
              <a:t> iff the range of </a:t>
            </a:r>
            <a:r>
              <a:rPr lang="th-TH" sz="2000" i="1"/>
              <a:t>f</a:t>
            </a:r>
            <a:r>
              <a:rPr lang="th-TH" sz="2000"/>
              <a:t> is </a:t>
            </a:r>
            <a:r>
              <a:rPr lang="th-TH" sz="2000" i="1"/>
              <a:t>Y</a:t>
            </a:r>
            <a:r>
              <a:rPr lang="th-TH" sz="2000"/>
              <a:t>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228725" y="4154488"/>
            <a:ext cx="66452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One-to-one correspondence function</a:t>
            </a:r>
          </a:p>
          <a:p>
            <a:r>
              <a:rPr lang="th-TH" b="1"/>
              <a:t>(Bijection)</a:t>
            </a:r>
            <a:endParaRPr lang="th-TH" sz="2000" b="1"/>
          </a:p>
          <a:p>
            <a:endParaRPr lang="th-TH" sz="1800"/>
          </a:p>
          <a:p>
            <a:r>
              <a:rPr lang="th-TH" sz="1800"/>
              <a:t>A function that is both one-to-one and onto is called </a:t>
            </a:r>
          </a:p>
          <a:p>
            <a:pPr lvl="2">
              <a:lnSpc>
                <a:spcPct val="130000"/>
              </a:lnSpc>
            </a:pPr>
            <a:r>
              <a:rPr lang="th-TH" sz="1800"/>
              <a:t>a </a:t>
            </a:r>
            <a:r>
              <a:rPr lang="th-TH" sz="2000" b="1" i="1"/>
              <a:t>one-to-one correspondence </a:t>
            </a:r>
            <a:r>
              <a:rPr lang="th-TH" sz="2000"/>
              <a:t>function (or a</a:t>
            </a:r>
            <a:r>
              <a:rPr lang="th-TH" sz="1800"/>
              <a:t> </a:t>
            </a:r>
            <a:r>
              <a:rPr lang="th-TH" sz="2000" b="1" i="1"/>
              <a:t>bijection</a:t>
            </a:r>
            <a:r>
              <a:rPr lang="th-TH" sz="200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0375" y="300038"/>
            <a:ext cx="6202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How many functions are there from {1, 2} into {a, b}?</a:t>
            </a:r>
          </a:p>
          <a:p>
            <a:pPr lvl="1"/>
            <a:r>
              <a:rPr lang="en-US" sz="2000"/>
              <a:t>Which are one-to-one?   Which are onto?</a:t>
            </a:r>
          </a:p>
        </p:txBody>
      </p:sp>
      <p:pic>
        <p:nvPicPr>
          <p:cNvPr id="67590" name="Picture 6" descr="q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638" y="0"/>
            <a:ext cx="868362" cy="1543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465138" y="300038"/>
            <a:ext cx="6442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How many functions are there from {1, 2} into {a, b, c}?</a:t>
            </a:r>
          </a:p>
          <a:p>
            <a:pPr lvl="1"/>
            <a:r>
              <a:rPr lang="en-US" sz="2000"/>
              <a:t>Which are one-to-one?   Which are onto?</a:t>
            </a:r>
          </a:p>
        </p:txBody>
      </p:sp>
      <p:pic>
        <p:nvPicPr>
          <p:cNvPr id="148485" name="Picture 5" descr="q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225" y="0"/>
            <a:ext cx="993775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95425" y="1862138"/>
            <a:ext cx="6126163" cy="3367087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212850" y="1184275"/>
            <a:ext cx="5984875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Comic Sans MS" pitchFamily="66" charset="0"/>
              </a:rPr>
              <a:t>N</a:t>
            </a:r>
            <a:r>
              <a:rPr lang="en-US" sz="2000">
                <a:latin typeface="Comic Sans MS" pitchFamily="66" charset="0"/>
              </a:rPr>
              <a:t>OTE:</a:t>
            </a:r>
          </a:p>
          <a:p>
            <a:pPr>
              <a:lnSpc>
                <a:spcPct val="8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2000"/>
          </a:p>
          <a:p>
            <a:pPr lvl="2"/>
            <a:r>
              <a:rPr lang="en-US" sz="2000"/>
              <a:t>Let </a:t>
            </a:r>
            <a:r>
              <a:rPr lang="en-US" sz="2000" i="1"/>
              <a:t>A</a:t>
            </a:r>
            <a:r>
              <a:rPr lang="en-US" sz="2000"/>
              <a:t> and </a:t>
            </a:r>
            <a:r>
              <a:rPr lang="en-US" sz="2000" i="1"/>
              <a:t>B</a:t>
            </a:r>
            <a:r>
              <a:rPr lang="en-US" sz="2000"/>
              <a:t> be finite sets, and let </a:t>
            </a:r>
            <a:r>
              <a:rPr lang="en-US" sz="2000" i="1"/>
              <a:t>f</a:t>
            </a:r>
            <a:r>
              <a:rPr lang="en-US" sz="2000"/>
              <a:t>: </a:t>
            </a:r>
            <a:r>
              <a:rPr lang="en-US" sz="2000" i="1"/>
              <a:t>A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.         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3">
              <a:buFontTx/>
              <a:buChar char="•"/>
            </a:pPr>
            <a:r>
              <a:rPr lang="en-US" sz="2000"/>
              <a:t> If </a:t>
            </a:r>
            <a:r>
              <a:rPr lang="en-US" sz="2000" i="1"/>
              <a:t>f</a:t>
            </a:r>
            <a:r>
              <a:rPr lang="en-US" sz="2000"/>
              <a:t> is one-to-one, then |</a:t>
            </a:r>
            <a:r>
              <a:rPr lang="en-US" sz="2000" i="1"/>
              <a:t>A</a:t>
            </a:r>
            <a:r>
              <a:rPr lang="en-US" sz="2000"/>
              <a:t>| </a:t>
            </a:r>
            <a:r>
              <a:rPr lang="en-US" sz="2000">
                <a:sym typeface="Symbol" pitchFamily="18" charset="2"/>
              </a:rPr>
              <a:t> </a:t>
            </a:r>
            <a:r>
              <a:rPr lang="en-US" sz="2000"/>
              <a:t>|</a:t>
            </a:r>
            <a:r>
              <a:rPr lang="en-US" sz="2000" i="1"/>
              <a:t>B</a:t>
            </a:r>
            <a:r>
              <a:rPr lang="en-US" sz="2000"/>
              <a:t>|.</a:t>
            </a:r>
          </a:p>
          <a:p>
            <a:pPr lvl="3">
              <a:buFontTx/>
              <a:buChar char="•"/>
            </a:pPr>
            <a:endParaRPr lang="en-US" sz="2000"/>
          </a:p>
          <a:p>
            <a:pPr lvl="3">
              <a:buFontTx/>
              <a:buChar char="•"/>
            </a:pPr>
            <a:r>
              <a:rPr lang="en-US" sz="2000"/>
              <a:t> If </a:t>
            </a:r>
            <a:r>
              <a:rPr lang="en-US" sz="2000" i="1"/>
              <a:t>f</a:t>
            </a:r>
            <a:r>
              <a:rPr lang="en-US" sz="2000"/>
              <a:t> is onto, then |</a:t>
            </a:r>
            <a:r>
              <a:rPr lang="en-US" sz="2000" i="1"/>
              <a:t>A</a:t>
            </a:r>
            <a:r>
              <a:rPr lang="en-US" sz="2000"/>
              <a:t>| </a:t>
            </a:r>
            <a:r>
              <a:rPr lang="en-US" sz="2000">
                <a:sym typeface="Symbol" pitchFamily="18" charset="2"/>
              </a:rPr>
              <a:t> |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|.</a:t>
            </a:r>
          </a:p>
          <a:p>
            <a:pPr lvl="3">
              <a:buFontTx/>
              <a:buChar char="•"/>
            </a:pPr>
            <a:endParaRPr lang="en-US" sz="2000">
              <a:sym typeface="Symbol" pitchFamily="18" charset="2"/>
            </a:endParaRPr>
          </a:p>
          <a:p>
            <a:pPr lvl="3">
              <a:buFontTx/>
              <a:buChar char="•"/>
            </a:pPr>
            <a:r>
              <a:rPr lang="en-US" sz="2000">
                <a:sym typeface="Symbol" pitchFamily="18" charset="2"/>
              </a:rPr>
              <a:t> If </a:t>
            </a:r>
            <a:r>
              <a:rPr lang="en-US" sz="2000" i="1">
                <a:sym typeface="Symbol" pitchFamily="18" charset="2"/>
              </a:rPr>
              <a:t>f</a:t>
            </a:r>
            <a:r>
              <a:rPr lang="en-US" sz="2000">
                <a:sym typeface="Symbol" pitchFamily="18" charset="2"/>
              </a:rPr>
              <a:t> is a bijection, then |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| = |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|.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641</Words>
  <Application>Microsoft Office PowerPoint</Application>
  <PresentationFormat>On-screen Show (4:3)</PresentationFormat>
  <Paragraphs>249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307</cp:revision>
  <cp:lastPrinted>1999-07-30T02:54:42Z</cp:lastPrinted>
  <dcterms:created xsi:type="dcterms:W3CDTF">1998-06-18T11:38:14Z</dcterms:created>
  <dcterms:modified xsi:type="dcterms:W3CDTF">2017-08-11T09:06:26Z</dcterms:modified>
</cp:coreProperties>
</file>