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5" r:id="rId2"/>
    <p:sldId id="358" r:id="rId3"/>
    <p:sldId id="359" r:id="rId4"/>
    <p:sldId id="360" r:id="rId5"/>
    <p:sldId id="364" r:id="rId6"/>
    <p:sldId id="356" r:id="rId7"/>
    <p:sldId id="357" r:id="rId8"/>
    <p:sldId id="365" r:id="rId9"/>
    <p:sldId id="345" r:id="rId10"/>
    <p:sldId id="346" r:id="rId11"/>
    <p:sldId id="348" r:id="rId12"/>
    <p:sldId id="350" r:id="rId13"/>
    <p:sldId id="352" r:id="rId14"/>
    <p:sldId id="353" r:id="rId15"/>
    <p:sldId id="354" r:id="rId1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777777"/>
    <a:srgbClr val="5F5F5F"/>
    <a:srgbClr val="C0C0C0"/>
    <a:srgbClr val="0000CC"/>
    <a:srgbClr val="0000FF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 autoAdjust="0"/>
    <p:restoredTop sz="93851" autoAdjust="0"/>
  </p:normalViewPr>
  <p:slideViewPr>
    <p:cSldViewPr snapToGrid="0">
      <p:cViewPr>
        <p:scale>
          <a:sx n="66" d="100"/>
          <a:sy n="66" d="100"/>
        </p:scale>
        <p:origin x="-800" y="-64"/>
      </p:cViewPr>
      <p:guideLst>
        <p:guide orient="horz" pos="568"/>
        <p:guide pos="533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6" y="-78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ACE6E486-57D4-40A2-9370-BF58AA9ECB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33A2EAE1-C403-417C-B9B9-E3F79FDA73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7E60-F2BE-440C-AB8C-0245EC82D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8F9ED-0992-4E25-90AA-C5FB5B60DD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BAEAF-D8D0-4470-979E-8ECAAB489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A2257-B8A3-46DD-9E37-381457FC24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9C036-A416-4955-84EF-E5671FE87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0668-9AD2-403F-896A-DF8C4F507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74E1B-93EE-41D1-A142-79907CCB11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B8A37-8298-4A3F-8EB3-BBC8DA25F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0B71-B00E-4682-B93F-BBE44A104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06D89-80B9-4C9B-9E06-37DEA68A5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A7382-E9DE-4F68-91F9-A30FB52A6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3DF73B-7AAC-4950-8F5C-BE96DA56E9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90163" y="1790165"/>
            <a:ext cx="5640946" cy="2717442"/>
          </a:xfrm>
          <a:prstGeom prst="round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736569" y="2218967"/>
            <a:ext cx="584993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Supplement  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For the Part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“Sets, Relations, and Functions”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127125" y="947738"/>
            <a:ext cx="520700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1400"/>
          </a:p>
          <a:p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	</a:t>
            </a:r>
            <a:r>
              <a:rPr lang="en-US" sz="2000"/>
              <a:t>Define a sequence {</a:t>
            </a:r>
            <a:r>
              <a:rPr lang="en-US" sz="2000" i="1"/>
              <a:t>s</a:t>
            </a:r>
            <a:r>
              <a:rPr lang="en-US" sz="2000" i="1" baseline="-25000"/>
              <a:t>n</a:t>
            </a:r>
            <a:r>
              <a:rPr lang="en-US" sz="2000"/>
              <a:t>} by</a:t>
            </a:r>
          </a:p>
          <a:p>
            <a:r>
              <a:rPr lang="en-US" sz="2000"/>
              <a:t>		</a:t>
            </a:r>
          </a:p>
          <a:p>
            <a:r>
              <a:rPr lang="en-US" sz="2000"/>
              <a:t>		</a:t>
            </a:r>
            <a:r>
              <a:rPr lang="en-US" sz="2000" i="1"/>
              <a:t>s</a:t>
            </a:r>
            <a:r>
              <a:rPr lang="en-US" sz="2000" i="1" baseline="-25000"/>
              <a:t>n</a:t>
            </a:r>
            <a:r>
              <a:rPr lang="en-US" sz="2000"/>
              <a:t> = </a:t>
            </a:r>
            <a:r>
              <a:rPr lang="en-US" sz="2000" i="1"/>
              <a:t>n</a:t>
            </a:r>
            <a:r>
              <a:rPr lang="en-US" sz="2000" baseline="30000"/>
              <a:t>2</a:t>
            </a:r>
            <a:r>
              <a:rPr lang="en-US" sz="2000"/>
              <a:t>,       1</a:t>
            </a:r>
            <a:r>
              <a:rPr lang="en-US" sz="2000">
                <a:sym typeface="Symbol" pitchFamily="18" charset="2"/>
              </a:rPr>
              <a:t> </a:t>
            </a:r>
            <a:r>
              <a:rPr lang="en-US" sz="2000" i="1">
                <a:sym typeface="Symbol" pitchFamily="18" charset="2"/>
              </a:rPr>
              <a:t>n </a:t>
            </a:r>
            <a:r>
              <a:rPr lang="en-US" sz="2000">
                <a:sym typeface="Symbol" pitchFamily="18" charset="2"/>
              </a:rPr>
              <a:t>5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Then the sequence {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 i="1" baseline="-25000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} = 1, 4, 9, 16, 25.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This sequence can also be written as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</a:t>
            </a:r>
          </a:p>
          <a:p>
            <a:pPr>
              <a:lnSpc>
                <a:spcPct val="210000"/>
              </a:lnSpc>
            </a:pPr>
            <a:r>
              <a:rPr lang="en-US" sz="2000">
                <a:sym typeface="Symbol" pitchFamily="18" charset="2"/>
              </a:rPr>
              <a:t>		   where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 i="1" baseline="-25000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 = 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 baseline="30000">
                <a:sym typeface="Symbol" pitchFamily="18" charset="2"/>
              </a:rPr>
              <a:t>2</a:t>
            </a:r>
            <a:endParaRPr lang="en-US" sz="2000">
              <a:sym typeface="Symbol" pitchFamily="18" charset="2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381375" y="4870450"/>
          <a:ext cx="950913" cy="544513"/>
        </p:xfrm>
        <a:graphic>
          <a:graphicData uri="http://schemas.openxmlformats.org/presentationml/2006/ole">
            <p:oleObj spid="_x0000_s115715" name="Equation" r:id="rId3" imgW="419040" imgH="241200" progId="Equation.3">
              <p:embed/>
            </p:oleObj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032375" y="3709988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s</a:t>
            </a:r>
            <a:r>
              <a:rPr lang="en-US" sz="2000" baseline="-25000"/>
              <a:t>1</a:t>
            </a:r>
            <a:r>
              <a:rPr lang="en-US" sz="2000"/>
              <a:t>    </a:t>
            </a:r>
            <a:r>
              <a:rPr lang="en-US" sz="2000" i="1"/>
              <a:t>s</a:t>
            </a:r>
            <a:r>
              <a:rPr lang="en-US" sz="2000" baseline="-25000"/>
              <a:t>2</a:t>
            </a:r>
            <a:r>
              <a:rPr lang="en-US" sz="2000"/>
              <a:t>    </a:t>
            </a:r>
            <a:r>
              <a:rPr lang="en-US" sz="2000" i="1"/>
              <a:t>s</a:t>
            </a:r>
            <a:r>
              <a:rPr lang="en-US" sz="2000" baseline="-25000"/>
              <a:t>3</a:t>
            </a:r>
            <a:r>
              <a:rPr lang="en-US" sz="2000"/>
              <a:t>     </a:t>
            </a:r>
            <a:r>
              <a:rPr lang="en-US" sz="2000" i="1"/>
              <a:t>s</a:t>
            </a:r>
            <a:r>
              <a:rPr lang="en-US" sz="2000" baseline="-25000"/>
              <a:t>4</a:t>
            </a:r>
            <a:r>
              <a:rPr lang="en-US" sz="2000"/>
              <a:t>     </a:t>
            </a:r>
            <a:r>
              <a:rPr lang="en-US" sz="2000" i="1"/>
              <a:t>s</a:t>
            </a:r>
            <a:r>
              <a:rPr lang="en-US" sz="2000" baseline="-25000"/>
              <a:t>5</a:t>
            </a:r>
            <a:endParaRPr lang="en-US" sz="2000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4895850" y="3295650"/>
            <a:ext cx="247650" cy="5143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5219700" y="3352800"/>
            <a:ext cx="323850" cy="4953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5429250" y="3352800"/>
            <a:ext cx="5334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5753100" y="3276600"/>
            <a:ext cx="704850" cy="5905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6134100" y="3276600"/>
            <a:ext cx="800100" cy="5524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781050" y="561975"/>
            <a:ext cx="55070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/>
              <a:t>Infinite sequence</a:t>
            </a: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A sequence may have infinitely many elements.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65175" y="1747838"/>
            <a:ext cx="3756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a sequence </a:t>
            </a:r>
            <a:r>
              <a:rPr lang="en-US" sz="2000" i="1"/>
              <a:t>s</a:t>
            </a:r>
            <a:r>
              <a:rPr lang="en-US" sz="2000"/>
              <a:t> be defined by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84225" y="5595938"/>
            <a:ext cx="72215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How to define the infinite sequence of odd integers  1, 3, 5  …  ?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200150" y="3360738"/>
            <a:ext cx="62865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000"/>
              <a:t>		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where </a:t>
            </a:r>
            <a:r>
              <a:rPr lang="en-US" sz="2000" i="1"/>
              <a:t>s</a:t>
            </a:r>
            <a:r>
              <a:rPr lang="en-US" sz="2000" i="1" baseline="-25000"/>
              <a:t>n</a:t>
            </a:r>
            <a:r>
              <a:rPr lang="en-US" sz="2000"/>
              <a:t> = 2</a:t>
            </a:r>
            <a:r>
              <a:rPr lang="en-US" sz="2000" i="1"/>
              <a:t>n</a:t>
            </a:r>
            <a:r>
              <a:rPr lang="en-US" sz="200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Then </a:t>
            </a:r>
            <a:r>
              <a:rPr lang="en-US" sz="2000" i="1"/>
              <a:t>s</a:t>
            </a:r>
            <a:r>
              <a:rPr lang="en-US" sz="2000"/>
              <a:t> is the infinite sequence 2, 4, 6, 8, ...</a:t>
            </a:r>
          </a:p>
          <a:p>
            <a:pPr lvl="1">
              <a:lnSpc>
                <a:spcPct val="170000"/>
              </a:lnSpc>
              <a:spcBef>
                <a:spcPct val="50000"/>
              </a:spcBef>
            </a:pPr>
            <a:r>
              <a:rPr lang="en-US" sz="2000"/>
              <a:t>This sequence can also be written as  2, 4, 6, …, 2</a:t>
            </a:r>
            <a:r>
              <a:rPr lang="en-US" sz="2000" i="1"/>
              <a:t>n</a:t>
            </a:r>
            <a:r>
              <a:rPr lang="en-US" sz="2000"/>
              <a:t>, ...	</a:t>
            </a:r>
          </a:p>
        </p:txBody>
      </p: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2803525" y="2932113"/>
            <a:ext cx="1131888" cy="711200"/>
            <a:chOff x="4394" y="1127"/>
            <a:chExt cx="713" cy="448"/>
          </a:xfrm>
        </p:grpSpPr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4394" y="1170"/>
              <a:ext cx="4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{</a:t>
              </a:r>
              <a:r>
                <a:rPr lang="en-US" sz="2800" i="1"/>
                <a:t>s</a:t>
              </a:r>
              <a:r>
                <a:rPr lang="en-US" sz="2800" i="1" baseline="-25000"/>
                <a:t>n</a:t>
              </a:r>
              <a:r>
                <a:rPr lang="en-US" sz="2800"/>
                <a:t>}</a:t>
              </a:r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4766" y="1344"/>
              <a:ext cx="3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n</a:t>
              </a:r>
              <a:r>
                <a:rPr lang="en-US" sz="1800"/>
                <a:t>=1</a:t>
              </a:r>
            </a:p>
          </p:txBody>
        </p:sp>
        <p:sp>
          <p:nvSpPr>
            <p:cNvPr id="117769" name="Text Box 9"/>
            <p:cNvSpPr txBox="1">
              <a:spLocks noChangeArrowheads="1"/>
            </p:cNvSpPr>
            <p:nvPr/>
          </p:nvSpPr>
          <p:spPr bwMode="auto">
            <a:xfrm>
              <a:off x="4766" y="1127"/>
              <a:ext cx="2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</a:t>
              </a:r>
              <a:endParaRPr lang="en-US" sz="2000"/>
            </a:p>
          </p:txBody>
        </p:sp>
      </p:grp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84175" y="285750"/>
            <a:ext cx="7721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Subsequence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a sequence. 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 </a:t>
            </a:r>
            <a:r>
              <a:rPr lang="en-US" sz="2000" b="1" i="1"/>
              <a:t>subsequence</a:t>
            </a:r>
            <a:r>
              <a:rPr lang="en-US" sz="2000"/>
              <a:t> of </a:t>
            </a:r>
            <a:r>
              <a:rPr lang="en-US" sz="2000" i="1"/>
              <a:t>s</a:t>
            </a:r>
            <a:r>
              <a:rPr lang="en-US" sz="2000"/>
              <a:t> is a sequence obtained from </a:t>
            </a:r>
            <a:r>
              <a:rPr lang="en-US" sz="2000" i="1"/>
              <a:t>s</a:t>
            </a:r>
            <a:r>
              <a:rPr lang="en-US" sz="2000"/>
              <a:t> by removing some </a:t>
            </a:r>
          </a:p>
          <a:p>
            <a:pPr lvl="1"/>
            <a:r>
              <a:rPr lang="en-US" sz="2000"/>
              <a:t>elements form </a:t>
            </a:r>
            <a:r>
              <a:rPr lang="en-US" sz="2000" i="1"/>
              <a:t>s</a:t>
            </a:r>
            <a:r>
              <a:rPr lang="en-US" sz="2000"/>
              <a:t> and maintaining the order of the rest.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650875" y="2352675"/>
            <a:ext cx="6069013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a sequence  2, 4 , 6, 8, 10.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Some subsequences of </a:t>
            </a:r>
            <a:r>
              <a:rPr lang="en-US" sz="2000" i="1"/>
              <a:t>s</a:t>
            </a:r>
            <a:r>
              <a:rPr lang="en-US" sz="2000"/>
              <a:t> are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	2, 4, 8</a:t>
            </a:r>
          </a:p>
          <a:p>
            <a:pPr lvl="1"/>
            <a:r>
              <a:rPr lang="en-US" sz="2000"/>
              <a:t>	4, 6, 8</a:t>
            </a:r>
          </a:p>
          <a:p>
            <a:pPr lvl="1"/>
            <a:r>
              <a:rPr lang="en-US" sz="2000"/>
              <a:t>	6, 10</a:t>
            </a:r>
          </a:p>
          <a:p>
            <a:pPr lvl="1"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E</a:t>
            </a:r>
            <a:r>
              <a:rPr lang="en-US" sz="1600"/>
              <a:t>XAMPLE</a:t>
            </a:r>
            <a:r>
              <a:rPr lang="en-US" sz="2000"/>
              <a:t> 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The sequence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	2, 4, 8, 16, …, 2</a:t>
            </a:r>
            <a:r>
              <a:rPr lang="en-US" sz="2000" i="1" baseline="30000"/>
              <a:t>k</a:t>
            </a:r>
            <a:r>
              <a:rPr lang="en-US" sz="2000"/>
              <a:t>, …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is a subsequence of the sequence  2, 4, 6, 8, …, 2</a:t>
            </a:r>
            <a:r>
              <a:rPr lang="en-US" sz="2000" i="1"/>
              <a:t>n</a:t>
            </a:r>
            <a:r>
              <a:rPr lang="en-US" sz="2000"/>
              <a:t>, ...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28650" y="914400"/>
            <a:ext cx="75247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708025" y="0"/>
            <a:ext cx="727233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String</a:t>
            </a:r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be a set.</a:t>
            </a:r>
          </a:p>
          <a:p>
            <a:pPr lvl="1">
              <a:lnSpc>
                <a:spcPct val="170000"/>
              </a:lnSpc>
            </a:pPr>
            <a:r>
              <a:rPr lang="en-US" sz="2000"/>
              <a:t>A </a:t>
            </a:r>
            <a:r>
              <a:rPr lang="en-US" sz="2000" b="1" i="1"/>
              <a:t>string</a:t>
            </a:r>
            <a:r>
              <a:rPr lang="en-US" sz="2000"/>
              <a:t> over </a:t>
            </a:r>
            <a:r>
              <a:rPr lang="en-US" sz="2000" i="1"/>
              <a:t>X</a:t>
            </a:r>
            <a:r>
              <a:rPr lang="en-US" sz="2000"/>
              <a:t> is a finite sequence of elements from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= {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}.  Some string over </a:t>
            </a:r>
            <a:r>
              <a:rPr lang="en-US" sz="2000" i="1"/>
              <a:t>X</a:t>
            </a:r>
            <a:r>
              <a:rPr lang="en-US" sz="2000"/>
              <a:t> are</a:t>
            </a:r>
          </a:p>
          <a:p>
            <a:pPr lvl="2">
              <a:lnSpc>
                <a:spcPct val="40000"/>
              </a:lnSpc>
            </a:pPr>
            <a:endParaRPr lang="en-US" sz="2000"/>
          </a:p>
          <a:p>
            <a:pPr lvl="3"/>
            <a:r>
              <a:rPr lang="en-US" sz="2000"/>
              <a:t>	</a:t>
            </a:r>
            <a:r>
              <a:rPr lang="en-US" sz="2000" i="1"/>
              <a:t>a</a:t>
            </a:r>
          </a:p>
          <a:p>
            <a:pPr lvl="3"/>
            <a:r>
              <a:rPr lang="en-US" sz="2000" i="1"/>
              <a:t>	b</a:t>
            </a:r>
          </a:p>
          <a:p>
            <a:pPr lvl="3"/>
            <a:r>
              <a:rPr lang="en-US" sz="2000" i="1"/>
              <a:t>	ab</a:t>
            </a:r>
          </a:p>
          <a:p>
            <a:pPr lvl="3"/>
            <a:r>
              <a:rPr lang="en-US" sz="2000" i="1"/>
              <a:t>	aabc</a:t>
            </a:r>
          </a:p>
          <a:p>
            <a:pPr lvl="3"/>
            <a:r>
              <a:rPr lang="en-US" sz="2000" i="1"/>
              <a:t>	cbaba</a:t>
            </a:r>
            <a:endParaRPr lang="en-US" sz="2000"/>
          </a:p>
          <a:p>
            <a:pPr lvl="2">
              <a:lnSpc>
                <a:spcPct val="140000"/>
              </a:lnSpc>
            </a:pPr>
            <a:endParaRPr lang="en-US" sz="2000"/>
          </a:p>
          <a:p>
            <a:pPr lvl="1"/>
            <a:r>
              <a:rPr lang="en-US" sz="1800">
                <a:latin typeface="Arial" pitchFamily="34" charset="0"/>
                <a:cs typeface="Arial" pitchFamily="34" charset="0"/>
              </a:rPr>
              <a:t>Repetitions in a string can be specified by superscripts.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For example: </a:t>
            </a:r>
          </a:p>
          <a:p>
            <a:pPr>
              <a:lnSpc>
                <a:spcPct val="140000"/>
              </a:lnSpc>
            </a:pPr>
            <a:r>
              <a:rPr lang="en-US" sz="2000"/>
              <a:t>	      </a:t>
            </a:r>
            <a:r>
              <a:rPr lang="en-US" sz="2000" i="1"/>
              <a:t>abbbc	  </a:t>
            </a:r>
            <a:r>
              <a:rPr lang="en-US" sz="2000"/>
              <a:t>is denoted by   </a:t>
            </a:r>
            <a:r>
              <a:rPr lang="en-US" sz="2000" i="1"/>
              <a:t>ab</a:t>
            </a:r>
            <a:r>
              <a:rPr lang="en-US" sz="2000" baseline="30000"/>
              <a:t>3</a:t>
            </a:r>
            <a:r>
              <a:rPr lang="en-US" sz="2000" i="1"/>
              <a:t>c</a:t>
            </a:r>
            <a:r>
              <a:rPr lang="en-US" sz="2000"/>
              <a:t>.	</a:t>
            </a:r>
          </a:p>
          <a:p>
            <a:pPr>
              <a:lnSpc>
                <a:spcPct val="140000"/>
              </a:lnSpc>
            </a:pPr>
            <a:r>
              <a:rPr lang="en-US" sz="2000"/>
              <a:t>	      </a:t>
            </a:r>
            <a:r>
              <a:rPr lang="en-US" sz="2000" i="1"/>
              <a:t>bbaaaccaacb	  </a:t>
            </a:r>
            <a:r>
              <a:rPr lang="en-US" sz="2000"/>
              <a:t>is denoted by   </a:t>
            </a:r>
            <a:r>
              <a:rPr lang="en-US" sz="2000" i="1"/>
              <a:t>b</a:t>
            </a:r>
            <a:r>
              <a:rPr lang="en-US" sz="2000" baseline="30000"/>
              <a:t>2</a:t>
            </a:r>
            <a:r>
              <a:rPr lang="en-US" sz="2000" i="1"/>
              <a:t>a</a:t>
            </a:r>
            <a:r>
              <a:rPr lang="en-US" sz="2000" baseline="30000"/>
              <a:t>3</a:t>
            </a:r>
            <a:r>
              <a:rPr lang="en-US" sz="2000" i="1"/>
              <a:t>c</a:t>
            </a:r>
            <a:r>
              <a:rPr lang="en-US" sz="2000" baseline="30000"/>
              <a:t>2</a:t>
            </a:r>
            <a:r>
              <a:rPr lang="en-US" sz="2000" i="1"/>
              <a:t>a</a:t>
            </a:r>
            <a:r>
              <a:rPr lang="en-US" sz="2000" baseline="30000"/>
              <a:t>2</a:t>
            </a:r>
            <a:r>
              <a:rPr lang="en-US" sz="2000" i="1"/>
              <a:t>cb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 string with no element is called the </a:t>
            </a:r>
            <a:r>
              <a:rPr lang="en-US" sz="2000" i="1"/>
              <a:t>null string</a:t>
            </a:r>
            <a:r>
              <a:rPr lang="en-US" sz="2000"/>
              <a:t>, denoted by </a:t>
            </a:r>
            <a:r>
              <a:rPr lang="en-US" sz="2000">
                <a:sym typeface="Symbol" pitchFamily="18" charset="2"/>
              </a:rPr>
              <a:t>.</a:t>
            </a:r>
            <a:endParaRPr lang="en-US" sz="2000"/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2033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 sz="2000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631825" y="547688"/>
            <a:ext cx="8020050" cy="63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Length of String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The </a:t>
            </a:r>
            <a:r>
              <a:rPr lang="en-US" sz="2000" b="1" i="1"/>
              <a:t>length </a:t>
            </a:r>
            <a:r>
              <a:rPr lang="en-US" sz="2000"/>
              <a:t>of a string </a:t>
            </a:r>
            <a:r>
              <a:rPr lang="en-US" sz="2000">
                <a:sym typeface="Symbol" pitchFamily="18" charset="2"/>
              </a:rPr>
              <a:t>, denoted by | |, is the number of elements of .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For example,   | </a:t>
            </a:r>
            <a:r>
              <a:rPr lang="en-US" sz="2000" i="1">
                <a:sym typeface="Symbol" pitchFamily="18" charset="2"/>
              </a:rPr>
              <a:t>ababb</a:t>
            </a:r>
            <a:r>
              <a:rPr lang="en-US" sz="2000">
                <a:sym typeface="Symbol" pitchFamily="18" charset="2"/>
              </a:rPr>
              <a:t> | = 5,</a:t>
            </a:r>
          </a:p>
          <a:p>
            <a:pPr lvl="1"/>
            <a:r>
              <a:rPr lang="en-US" sz="2000">
                <a:sym typeface="Symbol" pitchFamily="18" charset="2"/>
              </a:rPr>
              <a:t>		  | </a:t>
            </a:r>
            <a:r>
              <a:rPr lang="en-US" sz="2000" i="1">
                <a:sym typeface="Symbol" pitchFamily="18" charset="2"/>
              </a:rPr>
              <a:t>aba</a:t>
            </a:r>
            <a:r>
              <a:rPr lang="en-US" sz="2000" baseline="30000">
                <a:sym typeface="Symbol" pitchFamily="18" charset="2"/>
              </a:rPr>
              <a:t>5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 baseline="30000">
                <a:sym typeface="Symbol" pitchFamily="18" charset="2"/>
              </a:rPr>
              <a:t>5</a:t>
            </a:r>
            <a:r>
              <a:rPr lang="en-US" sz="2000">
                <a:sym typeface="Symbol" pitchFamily="18" charset="2"/>
              </a:rPr>
              <a:t> | = 12.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r>
              <a:rPr lang="en-US" sz="2000" b="1">
                <a:sym typeface="Symbol" pitchFamily="18" charset="2"/>
              </a:rPr>
              <a:t>String Concatenation</a:t>
            </a:r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Let  and  be strings.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The </a:t>
            </a:r>
            <a:r>
              <a:rPr lang="en-US" sz="2000" b="1" i="1">
                <a:sym typeface="Symbol" pitchFamily="18" charset="2"/>
              </a:rPr>
              <a:t>concatenation</a:t>
            </a:r>
            <a:r>
              <a:rPr lang="en-US" sz="2000">
                <a:sym typeface="Symbol" pitchFamily="18" charset="2"/>
              </a:rPr>
              <a:t> of  and , denoted by , is the string consisting</a:t>
            </a:r>
          </a:p>
          <a:p>
            <a:pPr lvl="2"/>
            <a:r>
              <a:rPr lang="en-US" sz="2000">
                <a:sym typeface="Symbol" pitchFamily="18" charset="2"/>
              </a:rPr>
              <a:t>of  followed by   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E</a:t>
            </a:r>
            <a:r>
              <a:rPr lang="en-US" sz="1600">
                <a:sym typeface="Symbol" pitchFamily="18" charset="2"/>
              </a:rPr>
              <a:t>XAMPLE</a:t>
            </a:r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Let   be the string  </a:t>
            </a:r>
            <a:r>
              <a:rPr lang="en-US" sz="2000" i="1">
                <a:sym typeface="Symbol" pitchFamily="18" charset="2"/>
              </a:rPr>
              <a:t>abba</a:t>
            </a:r>
            <a:r>
              <a:rPr lang="en-US" sz="2000">
                <a:sym typeface="Symbol" pitchFamily="18" charset="2"/>
              </a:rPr>
              <a:t>, and</a:t>
            </a:r>
          </a:p>
          <a:p>
            <a:pPr lvl="1"/>
            <a:r>
              <a:rPr lang="en-US" sz="2000">
                <a:sym typeface="Symbol" pitchFamily="18" charset="2"/>
              </a:rPr>
              <a:t>	 be the string   </a:t>
            </a:r>
            <a:r>
              <a:rPr lang="en-US" sz="2000" i="1">
                <a:sym typeface="Symbol" pitchFamily="18" charset="2"/>
              </a:rPr>
              <a:t>cdcd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Then  is the string  </a:t>
            </a:r>
            <a:r>
              <a:rPr lang="en-US" sz="2000" i="1">
                <a:sym typeface="Symbol" pitchFamily="18" charset="2"/>
              </a:rPr>
              <a:t>abbacdcd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028700" y="1295400"/>
            <a:ext cx="6735763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be a set.</a:t>
            </a:r>
          </a:p>
          <a:p>
            <a:endParaRPr lang="en-US" sz="2000"/>
          </a:p>
          <a:p>
            <a:r>
              <a:rPr lang="en-US" i="1"/>
              <a:t>X</a:t>
            </a:r>
            <a:r>
              <a:rPr lang="en-US" baseline="30000"/>
              <a:t>*</a:t>
            </a:r>
            <a:r>
              <a:rPr lang="en-US" sz="2000"/>
              <a:t> denotes the set of all strings over X, including the null string.</a:t>
            </a:r>
          </a:p>
          <a:p>
            <a:endParaRPr lang="en-US" sz="2000"/>
          </a:p>
          <a:p>
            <a:r>
              <a:rPr lang="en-US" i="1"/>
              <a:t>X</a:t>
            </a:r>
            <a:r>
              <a:rPr lang="en-US" baseline="30000"/>
              <a:t>+</a:t>
            </a:r>
            <a:r>
              <a:rPr lang="en-US" sz="2000"/>
              <a:t> denotes the set of all nonnull strings over X.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Thus,	</a:t>
            </a:r>
            <a:r>
              <a:rPr lang="en-US" sz="2000" i="1"/>
              <a:t>X</a:t>
            </a:r>
            <a:r>
              <a:rPr lang="en-US" sz="2000" baseline="30000"/>
              <a:t>*</a:t>
            </a:r>
            <a:r>
              <a:rPr lang="en-US" sz="2000"/>
              <a:t> = </a:t>
            </a:r>
            <a:r>
              <a:rPr lang="en-US" sz="2000" i="1"/>
              <a:t>X</a:t>
            </a:r>
            <a:r>
              <a:rPr lang="en-US" sz="2000" baseline="30000"/>
              <a:t>+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{}.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E</a:t>
            </a:r>
            <a:r>
              <a:rPr lang="en-US" sz="1600">
                <a:sym typeface="Symbol" pitchFamily="18" charset="2"/>
              </a:rPr>
              <a:t>XAMPLE</a:t>
            </a:r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Let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= {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}.</a:t>
            </a:r>
          </a:p>
          <a:p>
            <a:pPr lvl="1"/>
            <a:r>
              <a:rPr lang="en-US" sz="2000">
                <a:sym typeface="Symbol" pitchFamily="18" charset="2"/>
              </a:rPr>
              <a:t>Some elements in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* are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	,     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,    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,       </a:t>
            </a:r>
            <a:r>
              <a:rPr lang="en-US" sz="2000" i="1">
                <a:sym typeface="Symbol" pitchFamily="18" charset="2"/>
              </a:rPr>
              <a:t>aba</a:t>
            </a:r>
            <a:r>
              <a:rPr lang="en-US" sz="2000">
                <a:sym typeface="Symbol" pitchFamily="18" charset="2"/>
              </a:rPr>
              <a:t>,       </a:t>
            </a:r>
            <a:r>
              <a:rPr lang="en-US" sz="2000" i="1">
                <a:sym typeface="Symbol" pitchFamily="18" charset="2"/>
              </a:rPr>
              <a:t>abbaab</a:t>
            </a:r>
            <a:r>
              <a:rPr lang="en-US" sz="2000">
                <a:sym typeface="Symbol" pitchFamily="18" charset="2"/>
              </a:rPr>
              <a:t>,       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30000">
                <a:sym typeface="Symbol" pitchFamily="18" charset="2"/>
              </a:rPr>
              <a:t>20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 baseline="30000">
                <a:sym typeface="Symbol" pitchFamily="18" charset="2"/>
              </a:rPr>
              <a:t>4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30000">
                <a:sym typeface="Symbol" pitchFamily="18" charset="2"/>
              </a:rPr>
              <a:t>3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.   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2275" y="642938"/>
            <a:ext cx="4017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Kleen Closure and Positive Closure</a:t>
            </a:r>
            <a:endParaRPr lang="en-US" sz="200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81050" y="1847850"/>
            <a:ext cx="7219950" cy="13525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339725" y="152400"/>
            <a:ext cx="441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Why Do We Have to </a:t>
            </a:r>
          </a:p>
          <a:p>
            <a:r>
              <a:rPr lang="en-US" sz="2800" b="1"/>
              <a:t>Specify a Universal Set</a:t>
            </a:r>
            <a:r>
              <a:rPr lang="en-US" b="1"/>
              <a:t> </a:t>
            </a:r>
            <a:r>
              <a:rPr lang="en-US" sz="2800" b="1"/>
              <a:t>(</a:t>
            </a:r>
            <a:r>
              <a:rPr lang="en-US" sz="2800" b="1" i="1"/>
              <a:t>U</a:t>
            </a:r>
            <a:r>
              <a:rPr lang="en-US" sz="2800" b="1"/>
              <a:t>)?</a:t>
            </a:r>
            <a:endParaRPr lang="en-US" b="1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468313" y="1627188"/>
            <a:ext cx="822642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When talking about a set, a </a:t>
            </a:r>
            <a:r>
              <a:rPr lang="en-US" sz="1800" b="1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universal set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b="1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universe of reference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) needs</a:t>
            </a:r>
          </a:p>
          <a:p>
            <a:pPr lvl="1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 to be specified. </a:t>
            </a:r>
          </a:p>
          <a:p>
            <a:pPr lvl="1">
              <a:buFontTx/>
              <a:buChar char="•"/>
            </a:pPr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•"/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Even though a set is defined by the elements which it contains, those </a:t>
            </a:r>
          </a:p>
          <a:p>
            <a:pPr lvl="1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 elements cannot be arbitrary. </a:t>
            </a:r>
          </a:p>
          <a:p>
            <a:pPr lvl="1">
              <a:buFontTx/>
              <a:buChar char="•"/>
            </a:pPr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•"/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If arbitrary elements are allowed paradoxes can result arising from </a:t>
            </a:r>
          </a:p>
          <a:p>
            <a:pPr lvl="1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 self reference.  </a:t>
            </a:r>
          </a:p>
          <a:p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See Russel’s Paradox, for example.</a:t>
            </a:r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A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V="1">
            <a:off x="0" y="1477963"/>
            <a:ext cx="5789613" cy="17462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 flipV="1">
            <a:off x="0" y="4635500"/>
            <a:ext cx="5789613" cy="3175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0" y="0"/>
            <a:ext cx="407988" cy="6858000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0" y="0"/>
            <a:ext cx="4441825" cy="5365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47650" y="0"/>
            <a:ext cx="83502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b="1" i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 u s s e l ’ s  P a r a d o x</a:t>
            </a:r>
          </a:p>
          <a:p>
            <a:pPr marL="457200" indent="-457200">
              <a:lnSpc>
                <a:spcPct val="70000"/>
              </a:lnSpc>
            </a:pPr>
            <a:r>
              <a:rPr lang="en-US" sz="1800" b="1" i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457200" indent="-457200">
              <a:lnSpc>
                <a:spcPct val="70000"/>
              </a:lnSpc>
            </a:pPr>
            <a:r>
              <a:rPr lang="en-US" sz="1800" b="1" i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914400" lvl="1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If we allow arbitrary elements, we should also allow sets to be elements,</a:t>
            </a:r>
          </a:p>
          <a:p>
            <a:pPr marL="914400" lvl="1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and sets of sets, and so on. So it would be perfectly reasonable to consider</a:t>
            </a:r>
          </a:p>
          <a:p>
            <a:pPr marL="914400" lvl="1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the following set: </a:t>
            </a:r>
          </a:p>
          <a:p>
            <a:pPr marL="457200" indent="-457200"/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lnSpc>
                <a:spcPct val="12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CLAIM:	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This set cannot exist.</a:t>
            </a:r>
            <a:endParaRPr lang="th-TH" sz="1800" b="1" i="1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70000"/>
              </a:lnSpc>
            </a:pPr>
            <a:r>
              <a:rPr lang="th-TH" sz="1800">
                <a:latin typeface="Arial" pitchFamily="34" charset="0"/>
                <a:cs typeface="Arial" pitchFamily="34" charset="0"/>
              </a:rPr>
              <a:t>  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800" i="1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Proof: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If it existed, it would either contain itself, or not. 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	Let’s consider both cases:</a:t>
            </a:r>
          </a:p>
          <a:p>
            <a:pPr marL="457200" indent="-457200"/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1.	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contains itself as an element. Therefore, since the elements of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do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	not contain themselves as elements, it does not contain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	This contradicts the assumption, so that the first case cannot happen.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2.</a:t>
            </a:r>
            <a:r>
              <a:rPr lang="en-US" sz="1800" i="1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doesn’t contain itself. Therefore, since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contains all sets not 	containing themselves, it must contain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. This contradicts the</a:t>
            </a: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	assumption, so that the second case cannot happen.</a:t>
            </a:r>
          </a:p>
          <a:p>
            <a:pPr marL="457200" indent="-457200"/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      As neither case can happen,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cannot exist. 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162050" y="1906588"/>
            <a:ext cx="7240588" cy="6318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235075" y="2000250"/>
            <a:ext cx="7100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cs typeface="Times New Roman" pitchFamily="18" charset="0"/>
              </a:rPr>
              <a:t>S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 = the set containing all sets which do not contain themselves.</a:t>
            </a:r>
            <a:endParaRPr lang="th-TH" b="1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A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33375" y="1755775"/>
            <a:ext cx="855345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To guarantee set existentiality, a universal set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U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should always be fixed.</a:t>
            </a:r>
          </a:p>
          <a:p>
            <a:endParaRPr lang="en-US" sz="1800">
              <a:solidFill>
                <a:srgbClr val="43488E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Q:	Is there a universe of reference in which “the set of all sets not containing </a:t>
            </a: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themselves” is well-defined?</a:t>
            </a:r>
          </a:p>
          <a:p>
            <a:pPr>
              <a:lnSpc>
                <a:spcPct val="50000"/>
              </a:lnSpc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A:	Yes. In fact any universe. For example</a:t>
            </a:r>
          </a:p>
          <a:p>
            <a:pPr>
              <a:lnSpc>
                <a:spcPct val="14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U 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= { {1,2} , {1,2,{1,2}} , {1,2,{1,2},{3}} }</a:t>
            </a:r>
          </a:p>
          <a:p>
            <a:pPr>
              <a:lnSpc>
                <a:spcPct val="4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Q: 	What is the set S of all sets not containing themselves in this case?</a:t>
            </a:r>
            <a:endParaRPr lang="en-US"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50000"/>
              </a:lnSpc>
            </a:pP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A:	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S</a:t>
            </a:r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i="1">
                <a:solidFill>
                  <a:srgbClr val="43488E"/>
                </a:solidFill>
                <a:cs typeface="Times New Roman" pitchFamily="18" charset="0"/>
              </a:rPr>
              <a:t>U</a:t>
            </a:r>
          </a:p>
          <a:p>
            <a:endParaRPr lang="en-US" sz="2000" i="1">
              <a:solidFill>
                <a:srgbClr val="43488E"/>
              </a:solidFill>
              <a:cs typeface="Times New Roman" pitchFamily="18" charset="0"/>
            </a:endParaRPr>
          </a:p>
          <a:p>
            <a:endParaRPr lang="en-US" sz="2000" i="1">
              <a:solidFill>
                <a:srgbClr val="43488E"/>
              </a:solidFill>
              <a:cs typeface="Times New Roman" pitchFamily="18" charset="0"/>
            </a:endParaRPr>
          </a:p>
          <a:p>
            <a:r>
              <a:rPr lang="en-US" sz="1800">
                <a:solidFill>
                  <a:srgbClr val="43488E"/>
                </a:solidFill>
                <a:latin typeface="Arial" pitchFamily="34" charset="0"/>
                <a:cs typeface="Arial" pitchFamily="34" charset="0"/>
              </a:rPr>
              <a:t>The paradox can then be resolved.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25438" y="238125"/>
            <a:ext cx="411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Why Do We Have to </a:t>
            </a:r>
          </a:p>
          <a:p>
            <a:r>
              <a:rPr lang="en-US" sz="2800" b="1"/>
              <a:t>Specify a Universal Set …</a:t>
            </a:r>
            <a:endParaRPr lang="en-US" b="1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V="1">
            <a:off x="0" y="1477963"/>
            <a:ext cx="5789613" cy="17462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A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790163" y="1790165"/>
            <a:ext cx="5640946" cy="2717442"/>
          </a:xfrm>
          <a:prstGeom prst="round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36569" y="2218967"/>
            <a:ext cx="584993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Supplement 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For the Part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“Sets, Relations, and Functions”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57213" y="288925"/>
            <a:ext cx="566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Union and Intersection of a Family of Sets</a:t>
            </a:r>
            <a:endParaRPr lang="en-US" sz="200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471613" y="1157288"/>
            <a:ext cx="3927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a family (collection) of sets.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719388" y="1827213"/>
            <a:ext cx="362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S</a:t>
            </a:r>
            <a:r>
              <a:rPr lang="en-US" sz="2000"/>
              <a:t>   =   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 for some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}</a:t>
            </a:r>
            <a:endParaRPr lang="en-US" sz="200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2747963" y="2398713"/>
            <a:ext cx="333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S</a:t>
            </a:r>
            <a:r>
              <a:rPr lang="en-US" sz="2000"/>
              <a:t>   =   {</a:t>
            </a:r>
            <a:r>
              <a:rPr lang="en-US" sz="2000" i="1"/>
              <a:t>x</a:t>
            </a:r>
            <a:r>
              <a:rPr lang="en-US" sz="2000"/>
              <a:t> | </a:t>
            </a:r>
            <a:r>
              <a:rPr lang="en-US" sz="2000" i="1"/>
              <a:t>x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 for all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}</a:t>
            </a:r>
            <a:endParaRPr lang="en-US" sz="2000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306638" y="1695450"/>
            <a:ext cx="4114800" cy="12382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398713" y="1706563"/>
            <a:ext cx="496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</a:t>
            </a:r>
            <a:endParaRPr lang="th-TH" sz="3200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424113" y="2239963"/>
            <a:ext cx="496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</a:t>
            </a:r>
            <a:endParaRPr lang="th-TH" sz="3200">
              <a:sym typeface="Symbol" pitchFamily="18" charset="2"/>
            </a:endParaRPr>
          </a:p>
        </p:txBody>
      </p:sp>
      <p:grpSp>
        <p:nvGrpSpPr>
          <p:cNvPr id="126985" name="Group 9"/>
          <p:cNvGrpSpPr>
            <a:grpSpLocks/>
          </p:cNvGrpSpPr>
          <p:nvPr/>
        </p:nvGrpSpPr>
        <p:grpSpPr bwMode="auto">
          <a:xfrm>
            <a:off x="1166813" y="4052888"/>
            <a:ext cx="5810250" cy="2573337"/>
            <a:chOff x="686" y="2433"/>
            <a:chExt cx="3660" cy="1621"/>
          </a:xfrm>
        </p:grpSpPr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2078" y="275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2041" y="3081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2313" y="2963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6989" name="Rectangle 13"/>
            <p:cNvSpPr>
              <a:spLocks noChangeArrowheads="1"/>
            </p:cNvSpPr>
            <p:nvPr/>
          </p:nvSpPr>
          <p:spPr bwMode="auto">
            <a:xfrm>
              <a:off x="2214" y="286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1534" y="286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126991" name="Rectangle 15"/>
            <p:cNvSpPr>
              <a:spLocks noChangeArrowheads="1"/>
            </p:cNvSpPr>
            <p:nvPr/>
          </p:nvSpPr>
          <p:spPr bwMode="auto">
            <a:xfrm>
              <a:off x="2122" y="308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2075" y="307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1783" y="284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6994" name="Text Box 18"/>
            <p:cNvSpPr txBox="1">
              <a:spLocks noChangeArrowheads="1"/>
            </p:cNvSpPr>
            <p:nvPr/>
          </p:nvSpPr>
          <p:spPr bwMode="auto">
            <a:xfrm>
              <a:off x="2660" y="2829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and</a:t>
              </a:r>
            </a:p>
          </p:txBody>
        </p:sp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4046" y="273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4009" y="3061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4269" y="2943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4183" y="28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3498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4090" y="306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27001" name="Rectangle 25"/>
            <p:cNvSpPr>
              <a:spLocks noChangeArrowheads="1"/>
            </p:cNvSpPr>
            <p:nvPr/>
          </p:nvSpPr>
          <p:spPr bwMode="auto">
            <a:xfrm>
              <a:off x="4043" y="3051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02" name="Rectangle 26"/>
            <p:cNvSpPr>
              <a:spLocks noChangeArrowheads="1"/>
            </p:cNvSpPr>
            <p:nvPr/>
          </p:nvSpPr>
          <p:spPr bwMode="auto">
            <a:xfrm>
              <a:off x="3749" y="2823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722" y="2433"/>
              <a:ext cx="19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If </a:t>
              </a:r>
              <a:r>
                <a:rPr lang="en-US" sz="2000" i="1"/>
                <a:t>S</a:t>
              </a:r>
              <a:r>
                <a:rPr lang="en-US" sz="2000"/>
                <a:t> = {</a:t>
              </a:r>
              <a:r>
                <a:rPr lang="en-US" sz="2000" i="1"/>
                <a:t>A</a:t>
              </a:r>
              <a:r>
                <a:rPr lang="en-US" sz="2000" baseline="-25000"/>
                <a:t>1</a:t>
              </a:r>
              <a:r>
                <a:rPr lang="en-US" sz="2000"/>
                <a:t>, </a:t>
              </a:r>
              <a:r>
                <a:rPr lang="en-US" sz="2000" i="1"/>
                <a:t>A</a:t>
              </a:r>
              <a:r>
                <a:rPr lang="en-US" sz="2000" baseline="-25000"/>
                <a:t>2</a:t>
              </a:r>
              <a:r>
                <a:rPr lang="en-US" sz="2000"/>
                <a:t>, … , </a:t>
              </a:r>
              <a:r>
                <a:rPr lang="en-US" sz="2000" i="1"/>
                <a:t>A</a:t>
              </a:r>
              <a:r>
                <a:rPr lang="en-US" sz="2000" i="1" baseline="-25000"/>
                <a:t>n</a:t>
              </a:r>
              <a:r>
                <a:rPr lang="en-US" sz="2000"/>
                <a:t>}, then</a:t>
              </a:r>
            </a:p>
          </p:txBody>
        </p:sp>
        <p:sp>
          <p:nvSpPr>
            <p:cNvPr id="127004" name="Rectangle 28"/>
            <p:cNvSpPr>
              <a:spLocks noChangeArrowheads="1"/>
            </p:cNvSpPr>
            <p:nvPr/>
          </p:nvSpPr>
          <p:spPr bwMode="auto">
            <a:xfrm>
              <a:off x="2067" y="3601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¥</a:t>
              </a:r>
              <a:endParaRPr lang="en-US"/>
            </a:p>
          </p:txBody>
        </p:sp>
        <p:sp>
          <p:nvSpPr>
            <p:cNvPr id="127005" name="Rectangle 29"/>
            <p:cNvSpPr>
              <a:spLocks noChangeArrowheads="1"/>
            </p:cNvSpPr>
            <p:nvPr/>
          </p:nvSpPr>
          <p:spPr bwMode="auto">
            <a:xfrm>
              <a:off x="2075" y="39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06" name="Rectangle 30"/>
            <p:cNvSpPr>
              <a:spLocks noChangeArrowheads="1"/>
            </p:cNvSpPr>
            <p:nvPr/>
          </p:nvSpPr>
          <p:spPr bwMode="auto">
            <a:xfrm>
              <a:off x="1783" y="3702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07" name="Rectangle 31"/>
            <p:cNvSpPr>
              <a:spLocks noChangeArrowheads="1"/>
            </p:cNvSpPr>
            <p:nvPr/>
          </p:nvSpPr>
          <p:spPr bwMode="auto">
            <a:xfrm>
              <a:off x="2122" y="393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27008" name="Rectangle 32"/>
            <p:cNvSpPr>
              <a:spLocks noChangeArrowheads="1"/>
            </p:cNvSpPr>
            <p:nvPr/>
          </p:nvSpPr>
          <p:spPr bwMode="auto">
            <a:xfrm>
              <a:off x="2041" y="3939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7009" name="Rectangle 33"/>
            <p:cNvSpPr>
              <a:spLocks noChangeArrowheads="1"/>
            </p:cNvSpPr>
            <p:nvPr/>
          </p:nvSpPr>
          <p:spPr bwMode="auto">
            <a:xfrm>
              <a:off x="2313" y="3821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7010" name="Rectangle 34"/>
            <p:cNvSpPr>
              <a:spLocks noChangeArrowheads="1"/>
            </p:cNvSpPr>
            <p:nvPr/>
          </p:nvSpPr>
          <p:spPr bwMode="auto">
            <a:xfrm>
              <a:off x="2214" y="3720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>
              <a:off x="1534" y="3720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127012" name="Rectangle 36"/>
            <p:cNvSpPr>
              <a:spLocks noChangeArrowheads="1"/>
            </p:cNvSpPr>
            <p:nvPr/>
          </p:nvSpPr>
          <p:spPr bwMode="auto">
            <a:xfrm>
              <a:off x="4085" y="3587"/>
              <a:ext cx="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¥</a:t>
              </a:r>
              <a:endParaRPr lang="en-US"/>
            </a:p>
          </p:txBody>
        </p:sp>
        <p:sp>
          <p:nvSpPr>
            <p:cNvPr id="127013" name="Rectangle 37"/>
            <p:cNvSpPr>
              <a:spLocks noChangeArrowheads="1"/>
            </p:cNvSpPr>
            <p:nvPr/>
          </p:nvSpPr>
          <p:spPr bwMode="auto">
            <a:xfrm>
              <a:off x="4093" y="391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14" name="Rectangle 38"/>
            <p:cNvSpPr>
              <a:spLocks noChangeArrowheads="1"/>
            </p:cNvSpPr>
            <p:nvPr/>
          </p:nvSpPr>
          <p:spPr bwMode="auto">
            <a:xfrm>
              <a:off x="3799" y="3687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27015" name="Rectangle 39"/>
            <p:cNvSpPr>
              <a:spLocks noChangeArrowheads="1"/>
            </p:cNvSpPr>
            <p:nvPr/>
          </p:nvSpPr>
          <p:spPr bwMode="auto">
            <a:xfrm>
              <a:off x="4140" y="3925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27016" name="Rectangle 40"/>
            <p:cNvSpPr>
              <a:spLocks noChangeArrowheads="1"/>
            </p:cNvSpPr>
            <p:nvPr/>
          </p:nvSpPr>
          <p:spPr bwMode="auto">
            <a:xfrm>
              <a:off x="4059" y="3925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7017" name="Rectangle 41"/>
            <p:cNvSpPr>
              <a:spLocks noChangeArrowheads="1"/>
            </p:cNvSpPr>
            <p:nvPr/>
          </p:nvSpPr>
          <p:spPr bwMode="auto">
            <a:xfrm>
              <a:off x="4319" y="3807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4233" y="370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27019" name="Rectangle 43"/>
            <p:cNvSpPr>
              <a:spLocks noChangeArrowheads="1"/>
            </p:cNvSpPr>
            <p:nvPr/>
          </p:nvSpPr>
          <p:spPr bwMode="auto">
            <a:xfrm>
              <a:off x="3548" y="3706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cs typeface="Times New Roman" pitchFamily="18" charset="0"/>
                </a:rPr>
                <a:t>S</a:t>
              </a:r>
              <a:endParaRPr lang="en-US"/>
            </a:p>
          </p:txBody>
        </p:sp>
        <p:sp>
          <p:nvSpPr>
            <p:cNvPr id="127020" name="Text Box 44"/>
            <p:cNvSpPr txBox="1">
              <a:spLocks noChangeArrowheads="1"/>
            </p:cNvSpPr>
            <p:nvPr/>
          </p:nvSpPr>
          <p:spPr bwMode="auto">
            <a:xfrm>
              <a:off x="2690" y="3669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and</a:t>
              </a:r>
            </a:p>
          </p:txBody>
        </p: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686" y="3297"/>
              <a:ext cx="1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If </a:t>
              </a:r>
              <a:r>
                <a:rPr lang="en-US" sz="2000" i="1"/>
                <a:t>S</a:t>
              </a:r>
              <a:r>
                <a:rPr lang="en-US" sz="2000"/>
                <a:t> = {</a:t>
              </a:r>
              <a:r>
                <a:rPr lang="en-US" sz="2000" i="1"/>
                <a:t>A</a:t>
              </a:r>
              <a:r>
                <a:rPr lang="en-US" sz="2000" baseline="-25000"/>
                <a:t>1</a:t>
              </a:r>
              <a:r>
                <a:rPr lang="en-US" sz="2000"/>
                <a:t>, </a:t>
              </a:r>
              <a:r>
                <a:rPr lang="en-US" sz="2000" i="1"/>
                <a:t>A</a:t>
              </a:r>
              <a:r>
                <a:rPr lang="en-US" sz="2000" baseline="-25000"/>
                <a:t>2</a:t>
              </a:r>
              <a:r>
                <a:rPr lang="en-US" sz="2000"/>
                <a:t>, …}, then</a:t>
              </a:r>
            </a:p>
          </p:txBody>
        </p:sp>
        <p:sp>
          <p:nvSpPr>
            <p:cNvPr id="127022" name="Text Box 46"/>
            <p:cNvSpPr txBox="1">
              <a:spLocks noChangeArrowheads="1"/>
            </p:cNvSpPr>
            <p:nvPr/>
          </p:nvSpPr>
          <p:spPr bwMode="auto">
            <a:xfrm>
              <a:off x="1270" y="2751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</a:t>
              </a:r>
              <a:endParaRPr lang="th-TH" sz="3200"/>
            </a:p>
          </p:txBody>
        </p:sp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950" y="2759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</a:t>
              </a:r>
              <a:endParaRPr lang="th-TH" sz="3200"/>
            </a:p>
          </p:txBody>
        </p:sp>
        <p:sp>
          <p:nvSpPr>
            <p:cNvPr id="127024" name="Text Box 48"/>
            <p:cNvSpPr txBox="1">
              <a:spLocks noChangeArrowheads="1"/>
            </p:cNvSpPr>
            <p:nvPr/>
          </p:nvSpPr>
          <p:spPr bwMode="auto">
            <a:xfrm>
              <a:off x="1270" y="3607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</a:t>
              </a:r>
              <a:endParaRPr lang="th-TH" sz="3200"/>
            </a:p>
          </p:txBody>
        </p:sp>
        <p:sp>
          <p:nvSpPr>
            <p:cNvPr id="127025" name="Text Box 49"/>
            <p:cNvSpPr txBox="1">
              <a:spLocks noChangeArrowheads="1"/>
            </p:cNvSpPr>
            <p:nvPr/>
          </p:nvSpPr>
          <p:spPr bwMode="auto">
            <a:xfrm>
              <a:off x="1942" y="3607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</a:t>
              </a:r>
              <a:endParaRPr lang="th-TH" sz="3200"/>
            </a:p>
          </p:txBody>
        </p:sp>
        <p:sp>
          <p:nvSpPr>
            <p:cNvPr id="127026" name="Text Box 50"/>
            <p:cNvSpPr txBox="1">
              <a:spLocks noChangeArrowheads="1"/>
            </p:cNvSpPr>
            <p:nvPr/>
          </p:nvSpPr>
          <p:spPr bwMode="auto">
            <a:xfrm>
              <a:off x="3246" y="2719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</a:t>
              </a:r>
              <a:endParaRPr lang="th-TH" sz="3200">
                <a:sym typeface="Symbol" pitchFamily="18" charset="2"/>
              </a:endParaRPr>
            </a:p>
          </p:txBody>
        </p: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910" y="2719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</a:t>
              </a:r>
              <a:endParaRPr lang="th-TH" sz="3200">
                <a:sym typeface="Symbol" pitchFamily="18" charset="2"/>
              </a:endParaRPr>
            </a:p>
          </p:txBody>
        </p:sp>
        <p:sp>
          <p:nvSpPr>
            <p:cNvPr id="127028" name="Text Box 52"/>
            <p:cNvSpPr txBox="1">
              <a:spLocks noChangeArrowheads="1"/>
            </p:cNvSpPr>
            <p:nvPr/>
          </p:nvSpPr>
          <p:spPr bwMode="auto">
            <a:xfrm>
              <a:off x="3294" y="3575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</a:t>
              </a:r>
              <a:endParaRPr lang="th-TH" sz="3200">
                <a:sym typeface="Symbol" pitchFamily="18" charset="2"/>
              </a:endParaRPr>
            </a:p>
          </p:txBody>
        </p:sp>
        <p:sp>
          <p:nvSpPr>
            <p:cNvPr id="127029" name="Text Box 53"/>
            <p:cNvSpPr txBox="1">
              <a:spLocks noChangeArrowheads="1"/>
            </p:cNvSpPr>
            <p:nvPr/>
          </p:nvSpPr>
          <p:spPr bwMode="auto">
            <a:xfrm>
              <a:off x="3966" y="3575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</a:t>
              </a:r>
              <a:endParaRPr lang="th-TH" sz="3200">
                <a:sym typeface="Symbol" pitchFamily="18" charset="2"/>
              </a:endParaRPr>
            </a:p>
          </p:txBody>
        </p:sp>
      </p:grpSp>
      <p:sp>
        <p:nvSpPr>
          <p:cNvPr id="127030" name="Text Box 54"/>
          <p:cNvSpPr txBox="1">
            <a:spLocks noChangeArrowheads="1"/>
          </p:cNvSpPr>
          <p:nvPr/>
        </p:nvSpPr>
        <p:spPr bwMode="auto">
          <a:xfrm>
            <a:off x="538163" y="3348038"/>
            <a:ext cx="167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It follows that:</a:t>
            </a:r>
          </a:p>
        </p:txBody>
      </p:sp>
      <p:sp>
        <p:nvSpPr>
          <p:cNvPr id="127034" name="Rectangle 58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B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7035" name="Line 59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7036" name="Line 60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74675" y="261938"/>
            <a:ext cx="3952875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	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 = {</a:t>
            </a:r>
            <a:r>
              <a:rPr lang="en-US" sz="2000" i="1"/>
              <a:t>n</a:t>
            </a:r>
            <a:r>
              <a:rPr lang="en-US" sz="2000"/>
              <a:t>, </a:t>
            </a:r>
            <a:r>
              <a:rPr lang="en-US" sz="2000" i="1"/>
              <a:t>n</a:t>
            </a:r>
            <a:r>
              <a:rPr lang="en-US" sz="2000"/>
              <a:t>+1, … }, for </a:t>
            </a:r>
            <a:r>
              <a:rPr lang="en-US" sz="2000" i="1"/>
              <a:t>n</a:t>
            </a:r>
            <a:r>
              <a:rPr lang="en-US" sz="2000">
                <a:sym typeface="Symbol" pitchFamily="18" charset="2"/>
              </a:rPr>
              <a:t> 1,</a:t>
            </a:r>
          </a:p>
          <a:p>
            <a:pPr lvl="1">
              <a:lnSpc>
                <a:spcPct val="170000"/>
              </a:lnSpc>
            </a:pPr>
            <a:r>
              <a:rPr lang="en-US" sz="2000">
                <a:sym typeface="Symbol" pitchFamily="18" charset="2"/>
              </a:rPr>
              <a:t>and let</a:t>
            </a:r>
          </a:p>
          <a:p>
            <a:pPr lvl="1">
              <a:lnSpc>
                <a:spcPct val="170000"/>
              </a:lnSpc>
            </a:pPr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= {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…,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5</a:t>
            </a:r>
            <a:r>
              <a:rPr lang="en-US" sz="2000">
                <a:sym typeface="Symbol" pitchFamily="18" charset="2"/>
              </a:rPr>
              <a:t>}, and   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	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= {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… }.</a:t>
            </a:r>
            <a:endParaRPr lang="en-US" sz="200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31875" y="3119438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Then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609975" y="3557588"/>
            <a:ext cx="7286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3, … }</a:t>
            </a:r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3546475" y="3557588"/>
            <a:ext cx="182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3416300" y="355758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3344863" y="3557588"/>
            <a:ext cx="18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3233738" y="355758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3141663" y="3557588"/>
            <a:ext cx="24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{</a:t>
            </a:r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954338" y="3527425"/>
            <a:ext cx="3222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722563" y="3557588"/>
            <a:ext cx="284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3586163" y="5081588"/>
            <a:ext cx="728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3, … }</a:t>
            </a:r>
            <a:endParaRPr 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522663" y="5081588"/>
            <a:ext cx="18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390900" y="508158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319463" y="5081588"/>
            <a:ext cx="18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209925" y="508158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3116263" y="5081588"/>
            <a:ext cx="24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{</a:t>
            </a:r>
            <a:endParaRPr lang="en-US"/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2930525" y="5051425"/>
            <a:ext cx="3222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2709863" y="508158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S</a:t>
            </a:r>
            <a:endParaRPr lang="en-US"/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3471863" y="4224338"/>
            <a:ext cx="728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6, … }</a:t>
            </a:r>
            <a:endParaRPr lang="en-US"/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3403600" y="4224338"/>
            <a:ext cx="182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en-US"/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3276600" y="4224338"/>
            <a:ext cx="25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5</a:t>
            </a:r>
            <a:endParaRPr lang="en-US"/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3162300" y="4224338"/>
            <a:ext cx="24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cs typeface="Times New Roman" pitchFamily="18" charset="0"/>
              </a:rPr>
              <a:t>{</a:t>
            </a:r>
            <a:endParaRPr lang="en-US"/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2976563" y="4194175"/>
            <a:ext cx="3222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744788" y="4224338"/>
            <a:ext cx="284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3152775" y="5661025"/>
            <a:ext cx="3984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/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2951163" y="5661025"/>
            <a:ext cx="3222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2732088" y="5691188"/>
            <a:ext cx="252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S</a:t>
            </a:r>
            <a:endParaRPr lang="en-US"/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4213225" y="6361113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Arial" pitchFamily="34" charset="0"/>
                <a:cs typeface="Arial" pitchFamily="34" charset="0"/>
              </a:rPr>
              <a:t>How to prove this?</a:t>
            </a:r>
            <a:endParaRPr lang="en-US" sz="2000"/>
          </a:p>
        </p:txBody>
      </p:sp>
      <p:sp>
        <p:nvSpPr>
          <p:cNvPr id="128030" name="Freeform 30"/>
          <p:cNvSpPr>
            <a:spLocks/>
          </p:cNvSpPr>
          <p:nvPr/>
        </p:nvSpPr>
        <p:spPr bwMode="auto">
          <a:xfrm>
            <a:off x="3086100" y="6038850"/>
            <a:ext cx="11430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276"/>
              </a:cxn>
              <a:cxn ang="0">
                <a:pos x="780" y="372"/>
              </a:cxn>
            </a:cxnLst>
            <a:rect l="0" t="0" r="r" b="b"/>
            <a:pathLst>
              <a:path w="780" h="372">
                <a:moveTo>
                  <a:pt x="0" y="0"/>
                </a:moveTo>
                <a:cubicBezTo>
                  <a:pt x="103" y="107"/>
                  <a:pt x="206" y="214"/>
                  <a:pt x="336" y="276"/>
                </a:cubicBezTo>
                <a:cubicBezTo>
                  <a:pt x="466" y="338"/>
                  <a:pt x="623" y="355"/>
                  <a:pt x="780" y="372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2308225" y="3390900"/>
            <a:ext cx="496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</a:t>
            </a:r>
            <a:endParaRPr lang="th-TH" sz="3200"/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2282825" y="4887913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</a:t>
            </a:r>
            <a:endParaRPr lang="th-TH" sz="3200"/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2308225" y="5484813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</a:t>
            </a:r>
            <a:endParaRPr lang="th-TH" sz="3200">
              <a:sym typeface="Symbol" pitchFamily="18" charset="2"/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320925" y="4037013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</a:t>
            </a:r>
            <a:endParaRPr lang="th-TH" sz="3200">
              <a:sym typeface="Symbol" pitchFamily="18" charset="2"/>
            </a:endParaRPr>
          </a:p>
        </p:txBody>
      </p:sp>
      <p:sp>
        <p:nvSpPr>
          <p:cNvPr id="128038" name="Rectangle 38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B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790163" y="1790165"/>
            <a:ext cx="5640946" cy="2717442"/>
          </a:xfrm>
          <a:prstGeom prst="round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36569" y="2218967"/>
            <a:ext cx="584993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Supplement 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For the Part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“Sets, Relations, and Functions”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98475" y="2508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Sequence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127125" y="1031875"/>
            <a:ext cx="518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 A </a:t>
            </a:r>
            <a:r>
              <a:rPr lang="en-US" sz="2000" b="1" i="1"/>
              <a:t>sequence</a:t>
            </a:r>
            <a:r>
              <a:rPr lang="en-US" sz="2000"/>
              <a:t> is a list in which order is important.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184275" y="1862138"/>
            <a:ext cx="61864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pPr>
              <a:lnSpc>
                <a:spcPct val="0"/>
              </a:lnSpc>
            </a:pPr>
            <a:endParaRPr lang="en-US" sz="2000"/>
          </a:p>
          <a:p>
            <a:pPr>
              <a:lnSpc>
                <a:spcPct val="190000"/>
              </a:lnSpc>
            </a:pPr>
            <a:r>
              <a:rPr lang="en-US" sz="2000"/>
              <a:t>	2, 4, 6, 8    is a sequence </a:t>
            </a:r>
            <a:r>
              <a:rPr lang="en-US" sz="1600"/>
              <a:t>(consisting of 4 elements)</a:t>
            </a:r>
            <a:endParaRPr lang="en-US" sz="2000"/>
          </a:p>
          <a:p>
            <a:pPr>
              <a:lnSpc>
                <a:spcPct val="170000"/>
              </a:lnSpc>
            </a:pPr>
            <a:r>
              <a:rPr lang="en-US" sz="2000"/>
              <a:t>	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   </a:t>
            </a:r>
            <a:r>
              <a:rPr lang="en-US" sz="2000"/>
              <a:t>is a sequence </a:t>
            </a:r>
            <a:r>
              <a:rPr lang="en-US" sz="1600"/>
              <a:t>(consisting of 6 elements)</a:t>
            </a:r>
            <a:endParaRPr lang="en-US" sz="2000" i="1"/>
          </a:p>
          <a:p>
            <a:pPr>
              <a:lnSpc>
                <a:spcPct val="140000"/>
              </a:lnSpc>
            </a:pPr>
            <a:r>
              <a:rPr lang="en-US" sz="2000" i="1"/>
              <a:t>	</a:t>
            </a:r>
            <a:endParaRPr lang="en-US" sz="200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848100" y="3646488"/>
            <a:ext cx="466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Duplicate elements are considered to be different.</a:t>
            </a:r>
            <a:endParaRPr lang="en-US" sz="1600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3238500" y="3333750"/>
            <a:ext cx="552450" cy="2857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898525" y="4471988"/>
            <a:ext cx="5635625" cy="711200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Given a sequence </a:t>
            </a:r>
            <a:r>
              <a:rPr lang="en-US" sz="2000" i="1"/>
              <a:t>s</a:t>
            </a:r>
            <a:r>
              <a:rPr lang="en-US" sz="2000"/>
              <a:t>, let </a:t>
            </a:r>
            <a:r>
              <a:rPr lang="en-US" sz="2000" i="1"/>
              <a:t>s</a:t>
            </a:r>
            <a:r>
              <a:rPr lang="en-US" sz="2000" i="1" baseline="-25000"/>
              <a:t>n</a:t>
            </a:r>
            <a:r>
              <a:rPr lang="en-US" sz="2000"/>
              <a:t> denote the </a:t>
            </a:r>
            <a:r>
              <a:rPr lang="en-US" sz="2000" i="1"/>
              <a:t>n</a:t>
            </a:r>
            <a:r>
              <a:rPr lang="en-US" sz="2000"/>
              <a:t>th element of </a:t>
            </a:r>
            <a:r>
              <a:rPr lang="en-US" sz="2000" i="1"/>
              <a:t>s</a:t>
            </a:r>
            <a:r>
              <a:rPr lang="en-US" sz="2000"/>
              <a:t>,</a:t>
            </a:r>
          </a:p>
          <a:p>
            <a:r>
              <a:rPr lang="en-US" sz="2000"/>
              <a:t>and call </a:t>
            </a:r>
            <a:r>
              <a:rPr lang="en-US" sz="2000" i="1"/>
              <a:t>n</a:t>
            </a:r>
            <a:r>
              <a:rPr lang="en-US" sz="2000"/>
              <a:t> an </a:t>
            </a:r>
            <a:r>
              <a:rPr lang="en-US" sz="2000" i="1"/>
              <a:t>index</a:t>
            </a:r>
            <a:r>
              <a:rPr lang="en-US" sz="2000"/>
              <a:t> of the sequence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031875" y="5424488"/>
            <a:ext cx="6235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pPr>
              <a:lnSpc>
                <a:spcPct val="70000"/>
              </a:lnSpc>
            </a:pPr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the sequence  2, 4, 6, 8.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Then,</a:t>
            </a:r>
            <a:r>
              <a:rPr lang="en-US" sz="2000" i="1"/>
              <a:t> s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s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s</a:t>
            </a:r>
            <a:r>
              <a:rPr lang="en-US" sz="2000" baseline="-25000"/>
              <a:t>3</a:t>
            </a:r>
            <a:r>
              <a:rPr lang="en-US" sz="2000"/>
              <a:t> and </a:t>
            </a:r>
            <a:r>
              <a:rPr lang="en-US" sz="2000" i="1"/>
              <a:t>s</a:t>
            </a:r>
            <a:r>
              <a:rPr lang="en-US" sz="2000" baseline="-25000"/>
              <a:t>4</a:t>
            </a:r>
            <a:r>
              <a:rPr lang="en-US" sz="2000"/>
              <a:t> denote 2, 4, 6 and 8, respectively.</a:t>
            </a: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3638550" y="3486150"/>
            <a:ext cx="5048250" cy="628650"/>
          </a:xfrm>
          <a:prstGeom prst="ellips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066800" y="971550"/>
            <a:ext cx="53530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899275" y="117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  <a:cs typeface="Arial" pitchFamily="34" charset="0"/>
              </a:rPr>
              <a:t>Supplement C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6969125" y="638175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967538" y="112713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682</Words>
  <Application>Microsoft Office PowerPoint</Application>
  <PresentationFormat>On-screen Show (4:3)</PresentationFormat>
  <Paragraphs>292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Ekawit</cp:lastModifiedBy>
  <cp:revision>303</cp:revision>
  <cp:lastPrinted>1999-07-30T02:54:42Z</cp:lastPrinted>
  <dcterms:created xsi:type="dcterms:W3CDTF">1998-06-18T11:38:14Z</dcterms:created>
  <dcterms:modified xsi:type="dcterms:W3CDTF">2013-08-28T13:02:35Z</dcterms:modified>
</cp:coreProperties>
</file>