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68" r:id="rId3"/>
    <p:sldId id="267" r:id="rId4"/>
    <p:sldId id="269" r:id="rId5"/>
    <p:sldId id="271" r:id="rId6"/>
    <p:sldId id="349" r:id="rId7"/>
    <p:sldId id="272" r:id="rId8"/>
    <p:sldId id="273" r:id="rId9"/>
    <p:sldId id="351" r:id="rId10"/>
    <p:sldId id="350" r:id="rId11"/>
    <p:sldId id="276" r:id="rId12"/>
    <p:sldId id="277" r:id="rId13"/>
    <p:sldId id="353" r:id="rId14"/>
    <p:sldId id="279" r:id="rId15"/>
    <p:sldId id="331" r:id="rId16"/>
    <p:sldId id="280" r:id="rId17"/>
    <p:sldId id="282" r:id="rId18"/>
    <p:sldId id="281" r:id="rId19"/>
    <p:sldId id="332" r:id="rId20"/>
    <p:sldId id="340" r:id="rId21"/>
    <p:sldId id="343" r:id="rId22"/>
    <p:sldId id="283" r:id="rId23"/>
    <p:sldId id="286" r:id="rId24"/>
    <p:sldId id="284" r:id="rId25"/>
    <p:sldId id="287" r:id="rId26"/>
    <p:sldId id="285" r:id="rId27"/>
    <p:sldId id="288" r:id="rId28"/>
    <p:sldId id="289" r:id="rId29"/>
    <p:sldId id="342" r:id="rId30"/>
    <p:sldId id="290" r:id="rId31"/>
    <p:sldId id="291" r:id="rId32"/>
    <p:sldId id="292" r:id="rId33"/>
    <p:sldId id="293" r:id="rId34"/>
    <p:sldId id="297" r:id="rId35"/>
    <p:sldId id="294" r:id="rId36"/>
    <p:sldId id="295" r:id="rId37"/>
    <p:sldId id="344" r:id="rId38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66"/>
    <a:srgbClr val="FF6600"/>
    <a:srgbClr val="6600FF"/>
    <a:srgbClr val="009900"/>
    <a:srgbClr val="CC0099"/>
    <a:srgbClr val="0000FF"/>
    <a:srgbClr val="DDDDDD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 autoAdjust="0"/>
    <p:restoredTop sz="98279" autoAdjust="0"/>
  </p:normalViewPr>
  <p:slideViewPr>
    <p:cSldViewPr snapToGrid="0">
      <p:cViewPr>
        <p:scale>
          <a:sx n="90" d="100"/>
          <a:sy n="90" d="100"/>
        </p:scale>
        <p:origin x="-804" y="-102"/>
      </p:cViewPr>
      <p:guideLst>
        <p:guide orient="horz" pos="1096"/>
        <p:guide pos="4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42085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42085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9DD910-4C11-4D6A-8C45-37AAC20AA58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572"/>
            <a:ext cx="4984750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984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9984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82304B-AE32-4061-B9E4-3B0A7EC411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001CA-A366-4AB5-B675-7324484523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B8431-0CF9-424A-8387-6B1F8B6026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FE5BC-8F2C-41B8-9699-C86C9D9BA7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34F86-2C29-49E0-A2C2-6885C8CC60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B4774-AE17-42DF-ADE3-86DC3F05F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AF38B-1723-4363-9542-4CECD39CCF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395AA-2EDE-4FEF-B562-5DBF8B6E4E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DE0C5-169C-42C1-BC76-E1A6A6013C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702E5-8990-4A45-8482-F3A7FE45F6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11A6E-1DB1-4ABB-88EA-211DC6E56E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3F96A-32B6-4D90-8D49-3C8230597F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C9C203-3473-440B-BAD8-071058EDE0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378325" y="2719388"/>
            <a:ext cx="24801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Times New Roman" pitchFamily="18" charset="0"/>
              </a:rPr>
              <a:t>Algorithms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-9525" y="0"/>
            <a:ext cx="2414588" cy="685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2324100" y="2090738"/>
            <a:ext cx="1693863" cy="1004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1" y="1"/>
              </a:cxn>
              <a:cxn ang="0">
                <a:pos x="211" y="1572"/>
              </a:cxn>
              <a:cxn ang="0">
                <a:pos x="739" y="1572"/>
              </a:cxn>
            </a:cxnLst>
            <a:rect l="0" t="0" r="r" b="b"/>
            <a:pathLst>
              <a:path w="739" h="1572">
                <a:moveTo>
                  <a:pt x="0" y="0"/>
                </a:moveTo>
                <a:lnTo>
                  <a:pt x="211" y="1"/>
                </a:lnTo>
                <a:lnTo>
                  <a:pt x="211" y="1572"/>
                </a:lnTo>
                <a:lnTo>
                  <a:pt x="739" y="157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017963" y="2981325"/>
            <a:ext cx="20320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295525" y="1990725"/>
            <a:ext cx="212725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2863" y="195263"/>
            <a:ext cx="2387600" cy="55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1. Logic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2. Proof Methods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3. Sets, Relations, and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   Functions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4. </a:t>
            </a:r>
            <a:r>
              <a:rPr lang="en-US" sz="1600" b="1" u="sng" dirty="0">
                <a:latin typeface="Arial Narrow" pitchFamily="34" charset="0"/>
                <a:cs typeface="Arial" pitchFamily="34" charset="0"/>
              </a:rPr>
              <a:t>Algorithms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5. Counting Methods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6. Recurrence Relations 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7. Graphs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8. Finite-State Automata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   and Turing Machines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Appendix: </a:t>
            </a:r>
          </a:p>
          <a:p>
            <a:pPr marL="533400" indent="-533400"/>
            <a:r>
              <a:rPr lang="en-US" sz="1600" b="1" dirty="0" smtClean="0">
                <a:latin typeface="Arial Narrow" pitchFamily="34" charset="0"/>
                <a:cs typeface="Arial" pitchFamily="34" charset="0"/>
              </a:rPr>
              <a:t>Self-Test Homework</a:t>
            </a:r>
          </a:p>
          <a:p>
            <a:pPr marL="533400" indent="-533400"/>
            <a:r>
              <a:rPr lang="en-US" sz="1600" b="1" smtClean="0">
                <a:latin typeface="Arial Narrow" pitchFamily="34" charset="0"/>
                <a:cs typeface="Arial" pitchFamily="34" charset="0"/>
              </a:rPr>
              <a:t>Solutions to Homework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187450" y="536575"/>
            <a:ext cx="7023100" cy="572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Algorithm:  Recursively Computing the Greatest 	         Common Divisor</a:t>
            </a:r>
          </a:p>
          <a:p>
            <a:endParaRPr lang="en-US" sz="2400" b="1"/>
          </a:p>
          <a:p>
            <a:pPr lvl="1"/>
            <a:r>
              <a:rPr lang="en-US"/>
              <a:t>Input:	 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(nonnegative integers, not both zero)</a:t>
            </a:r>
          </a:p>
          <a:p>
            <a:pPr lvl="1"/>
            <a:r>
              <a:rPr lang="en-US"/>
              <a:t>Output:	  greatest common divisor of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 b="1"/>
              <a:t>procedure</a:t>
            </a:r>
            <a:r>
              <a:rPr lang="en-US"/>
              <a:t> </a:t>
            </a:r>
            <a:r>
              <a:rPr lang="en-US" i="1"/>
              <a:t>gcd_recurs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)</a:t>
            </a:r>
          </a:p>
          <a:p>
            <a:pPr lvl="1">
              <a:lnSpc>
                <a:spcPct val="60000"/>
              </a:lnSpc>
            </a:pPr>
            <a:r>
              <a:rPr lang="en-US"/>
              <a:t> </a:t>
            </a:r>
          </a:p>
          <a:p>
            <a:pPr lvl="1">
              <a:lnSpc>
                <a:spcPct val="150000"/>
              </a:lnSpc>
            </a:pPr>
            <a:r>
              <a:rPr lang="en-US"/>
              <a:t>     </a:t>
            </a:r>
            <a:r>
              <a:rPr lang="en-US" b="1"/>
              <a:t>if  </a:t>
            </a:r>
            <a:r>
              <a:rPr lang="en-US" i="1"/>
              <a:t>a</a:t>
            </a:r>
            <a:r>
              <a:rPr lang="en-US"/>
              <a:t> &lt; </a:t>
            </a:r>
            <a:r>
              <a:rPr lang="en-US" i="1"/>
              <a:t>b 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</a:t>
            </a:r>
          </a:p>
          <a:p>
            <a:pPr lvl="1"/>
            <a:r>
              <a:rPr lang="en-US"/>
              <a:t>           </a:t>
            </a:r>
            <a:r>
              <a:rPr lang="en-US" i="1"/>
              <a:t>swap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)</a:t>
            </a:r>
          </a:p>
          <a:p>
            <a:pPr lvl="1">
              <a:lnSpc>
                <a:spcPct val="170000"/>
              </a:lnSpc>
            </a:pPr>
            <a:r>
              <a:rPr lang="en-US"/>
              <a:t>     </a:t>
            </a:r>
            <a:r>
              <a:rPr lang="en-US" b="1"/>
              <a:t>if  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</a:t>
            </a:r>
            <a:r>
              <a:rPr lang="en-US"/>
              <a:t> 0  </a:t>
            </a:r>
            <a:r>
              <a:rPr lang="en-US" b="1"/>
              <a:t>then</a:t>
            </a:r>
            <a:r>
              <a:rPr lang="en-US"/>
              <a:t> </a:t>
            </a:r>
          </a:p>
          <a:p>
            <a:pPr lvl="1"/>
            <a:r>
              <a:rPr lang="en-US"/>
              <a:t>           </a:t>
            </a:r>
            <a:r>
              <a:rPr lang="en-US" b="1">
                <a:sym typeface="Symbol" pitchFamily="18" charset="2"/>
              </a:rPr>
              <a:t>return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/>
              <a:t>     divide </a:t>
            </a:r>
            <a:r>
              <a:rPr lang="en-US" i="1"/>
              <a:t>a</a:t>
            </a:r>
            <a:r>
              <a:rPr lang="en-US"/>
              <a:t> by </a:t>
            </a:r>
            <a:r>
              <a:rPr lang="en-US" i="1"/>
              <a:t>b</a:t>
            </a:r>
            <a:r>
              <a:rPr lang="en-US"/>
              <a:t> to obtain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</a:t>
            </a:r>
            <a:r>
              <a:rPr lang="en-US"/>
              <a:t> </a:t>
            </a:r>
            <a:r>
              <a:rPr lang="en-US" i="1"/>
              <a:t>bq</a:t>
            </a:r>
            <a:r>
              <a:rPr lang="en-US"/>
              <a:t> + </a:t>
            </a:r>
            <a:r>
              <a:rPr lang="en-US" i="1"/>
              <a:t>r</a:t>
            </a:r>
            <a:r>
              <a:rPr lang="en-US"/>
              <a:t>, where 0 </a:t>
            </a:r>
            <a:r>
              <a:rPr lang="en-US">
                <a:sym typeface="Symbol" pitchFamily="18" charset="2"/>
              </a:rPr>
              <a:t> 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&lt; </a:t>
            </a:r>
            <a:r>
              <a:rPr lang="en-US" i="1">
                <a:sym typeface="Symbol" pitchFamily="18" charset="2"/>
              </a:rPr>
              <a:t>b</a:t>
            </a:r>
          </a:p>
          <a:p>
            <a:pPr lvl="1">
              <a:lnSpc>
                <a:spcPct val="150000"/>
              </a:lnSpc>
            </a:pPr>
            <a:r>
              <a:rPr lang="en-US" b="1">
                <a:sym typeface="Symbol" pitchFamily="18" charset="2"/>
              </a:rPr>
              <a:t>     return</a:t>
            </a:r>
            <a:r>
              <a:rPr lang="en-US">
                <a:sym typeface="Symbol" pitchFamily="18" charset="2"/>
              </a:rPr>
              <a:t>(</a:t>
            </a:r>
            <a:r>
              <a:rPr lang="en-US" i="1"/>
              <a:t>gcd_recurs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/>
              <a:t>)</a:t>
            </a:r>
            <a:r>
              <a:rPr lang="en-US">
                <a:sym typeface="Symbol" pitchFamily="18" charset="2"/>
              </a:rPr>
              <a:t>)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r>
              <a:rPr lang="en-US" b="1">
                <a:sym typeface="Symbol" pitchFamily="18" charset="2"/>
              </a:rPr>
              <a:t>end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gcd_recurs</a:t>
            </a:r>
            <a:r>
              <a:rPr lang="en-US" i="1"/>
              <a:t>  </a:t>
            </a:r>
            <a:endParaRPr lang="th-TH" i="1"/>
          </a:p>
        </p:txBody>
      </p:sp>
      <p:sp>
        <p:nvSpPr>
          <p:cNvPr id="113667" name="AutoShape 3"/>
          <p:cNvSpPr>
            <a:spLocks/>
          </p:cNvSpPr>
          <p:nvPr/>
        </p:nvSpPr>
        <p:spPr bwMode="auto">
          <a:xfrm>
            <a:off x="1382713" y="2486025"/>
            <a:ext cx="812800" cy="390525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860425" y="0"/>
            <a:ext cx="0" cy="6858000"/>
          </a:xfrm>
          <a:prstGeom prst="line">
            <a:avLst/>
          </a:prstGeom>
          <a:noFill/>
          <a:ln w="76200" cmpd="tri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8285163" y="0"/>
            <a:ext cx="0" cy="6858000"/>
          </a:xfrm>
          <a:prstGeom prst="line">
            <a:avLst/>
          </a:prstGeom>
          <a:noFill/>
          <a:ln w="76200" cmpd="tri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1" name="Picture 9" descr="think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1461" y="0"/>
            <a:ext cx="1392540" cy="1961147"/>
          </a:xfrm>
          <a:prstGeom prst="rect">
            <a:avLst/>
          </a:prstGeom>
          <a:noFill/>
        </p:spPr>
      </p:pic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41300" y="317500"/>
            <a:ext cx="4432300" cy="7620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8975" y="1885707"/>
            <a:ext cx="812165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Arial Narrow" pitchFamily="34" charset="0"/>
              </a:rPr>
              <a:t>“Complexity of an algorithm”</a:t>
            </a:r>
            <a:r>
              <a:rPr lang="en-US" dirty="0">
                <a:latin typeface="Arial Narrow" pitchFamily="34" charset="0"/>
              </a:rPr>
              <a:t>  refers to: </a:t>
            </a:r>
          </a:p>
          <a:p>
            <a:pPr>
              <a:lnSpc>
                <a:spcPct val="110000"/>
              </a:lnSpc>
            </a:pPr>
            <a:endParaRPr lang="en-US" dirty="0">
              <a:latin typeface="Arial Narrow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Arial Narrow" pitchFamily="34" charset="0"/>
              </a:rPr>
              <a:t>    “the amount of time and space required to execute the algorithm”.</a:t>
            </a:r>
          </a:p>
          <a:p>
            <a:pPr>
              <a:lnSpc>
                <a:spcPct val="110000"/>
              </a:lnSpc>
            </a:pPr>
            <a:endParaRPr lang="en-US" dirty="0">
              <a:latin typeface="Arial Narrow" pitchFamily="34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rial Narrow" pitchFamily="34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rial Narrow" pitchFamily="34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Arial Narrow" pitchFamily="34" charset="0"/>
              </a:rPr>
              <a:t>“Analysis of an algorithm”</a:t>
            </a:r>
            <a:r>
              <a:rPr lang="en-US" dirty="0">
                <a:latin typeface="Arial Narrow" pitchFamily="34" charset="0"/>
              </a:rPr>
              <a:t>  refers to: </a:t>
            </a:r>
          </a:p>
          <a:p>
            <a:pPr>
              <a:lnSpc>
                <a:spcPct val="110000"/>
              </a:lnSpc>
            </a:pPr>
            <a:endParaRPr lang="en-US" dirty="0">
              <a:latin typeface="Arial Narrow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rial Narrow" pitchFamily="34" charset="0"/>
              </a:rPr>
              <a:t>           “the process of deriving </a:t>
            </a:r>
            <a:r>
              <a:rPr lang="en-US" b="1" u="sng" dirty="0">
                <a:latin typeface="Arial Narrow" pitchFamily="34" charset="0"/>
              </a:rPr>
              <a:t>estimates</a:t>
            </a:r>
            <a:r>
              <a:rPr lang="en-US" dirty="0">
                <a:latin typeface="Arial Narrow" pitchFamily="34" charset="0"/>
              </a:rPr>
              <a:t> for the time and space needed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 Narrow" pitchFamily="34" charset="0"/>
              </a:rPr>
              <a:t>            to execute the algorithm”.</a:t>
            </a:r>
          </a:p>
          <a:p>
            <a:pPr lvl="1"/>
            <a:endParaRPr lang="en-US" dirty="0">
              <a:latin typeface="Arial Narrow" pitchFamily="34" charset="0"/>
            </a:endParaRPr>
          </a:p>
          <a:p>
            <a:endParaRPr lang="en-US" dirty="0">
              <a:latin typeface="Arial Narrow" pitchFamily="34" charset="0"/>
            </a:endParaRPr>
          </a:p>
          <a:p>
            <a:endParaRPr lang="en-US" dirty="0">
              <a:latin typeface="Arial Narrow" pitchFamily="34" charset="0"/>
            </a:endParaRPr>
          </a:p>
          <a:p>
            <a:r>
              <a:rPr lang="en-US" sz="1800" dirty="0">
                <a:latin typeface="Arial Narrow" pitchFamily="34" charset="0"/>
              </a:rPr>
              <a:t>In this chapter, we discuss how to estimate the </a:t>
            </a:r>
            <a:r>
              <a:rPr lang="en-US" sz="1800" i="1" dirty="0">
                <a:latin typeface="Arial Narrow" pitchFamily="34" charset="0"/>
              </a:rPr>
              <a:t>time</a:t>
            </a:r>
            <a:r>
              <a:rPr lang="en-US" sz="1800" dirty="0">
                <a:latin typeface="Arial Narrow" pitchFamily="34" charset="0"/>
              </a:rPr>
              <a:t> required to execute algorithms.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308100" y="2420694"/>
            <a:ext cx="6362700" cy="7429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42900" y="414338"/>
            <a:ext cx="4137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Complexity of Algorithms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263650" y="4471744"/>
            <a:ext cx="6451600" cy="9588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84188" y="2132013"/>
            <a:ext cx="7986712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3"/>
            <a:r>
              <a:rPr lang="en-US"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lnSpc>
                <a:spcPct val="60000"/>
              </a:lnSpc>
            </a:pPr>
            <a:r>
              <a:rPr lang="en-US" sz="1800">
                <a:latin typeface="Arial Narrow" pitchFamily="34" charset="0"/>
              </a:rPr>
              <a:t>Given an algorithm, we can ask for:</a:t>
            </a:r>
          </a:p>
          <a:p>
            <a:pPr>
              <a:lnSpc>
                <a:spcPct val="20000"/>
              </a:lnSpc>
            </a:pPr>
            <a:r>
              <a:rPr lang="en-US" sz="1800">
                <a:latin typeface="Comic Sans MS" pitchFamily="66" charset="0"/>
              </a:rPr>
              <a:t> </a:t>
            </a:r>
            <a:r>
              <a:rPr lang="en-US">
                <a:latin typeface="Comic Sans MS" pitchFamily="66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>
                <a:latin typeface="Comic Sans MS" pitchFamily="66" charset="0"/>
              </a:rPr>
              <a:t>  </a:t>
            </a:r>
          </a:p>
          <a:p>
            <a:pPr>
              <a:buFontTx/>
              <a:buChar char="•"/>
            </a:pPr>
            <a:r>
              <a:rPr lang="en-US"/>
              <a:t>  </a:t>
            </a:r>
            <a:r>
              <a:rPr lang="en-US" sz="2400"/>
              <a:t>The </a:t>
            </a:r>
            <a:r>
              <a:rPr lang="en-US" sz="2400" b="1"/>
              <a:t>best-case time</a:t>
            </a:r>
            <a:r>
              <a:rPr lang="en-US" sz="2400"/>
              <a:t> for inputs of size </a:t>
            </a:r>
            <a:r>
              <a:rPr lang="en-US" sz="2400" i="1"/>
              <a:t>n</a:t>
            </a:r>
            <a:endParaRPr lang="en-US" sz="2400"/>
          </a:p>
          <a:p>
            <a:pPr lvl="2">
              <a:lnSpc>
                <a:spcPct val="200000"/>
              </a:lnSpc>
            </a:pPr>
            <a:r>
              <a:rPr lang="en-US" sz="1800">
                <a:latin typeface="Arial Narrow" pitchFamily="34" charset="0"/>
              </a:rPr>
              <a:t>- </a:t>
            </a:r>
            <a:r>
              <a:rPr lang="en-US" sz="1600">
                <a:latin typeface="Arial Narrow" pitchFamily="34" charset="0"/>
              </a:rPr>
              <a:t>The minimal time needed to execute the algorithm among all inputs of size </a:t>
            </a:r>
            <a:r>
              <a:rPr lang="en-US" sz="1600" i="1">
                <a:latin typeface="Arial Narrow" pitchFamily="34" charset="0"/>
              </a:rPr>
              <a:t>n</a:t>
            </a:r>
            <a:r>
              <a:rPr lang="en-US" sz="1600">
                <a:latin typeface="Arial Narrow" pitchFamily="34" charset="0"/>
              </a:rPr>
              <a:t>.</a:t>
            </a:r>
            <a:endParaRPr lang="en-US" sz="1800">
              <a:latin typeface="Arial Narrow" pitchFamily="34" charset="0"/>
            </a:endParaRPr>
          </a:p>
          <a:p>
            <a:endParaRPr lang="en-US" sz="1800">
              <a:latin typeface="Arial Narrow" pitchFamily="34" charset="0"/>
            </a:endParaRPr>
          </a:p>
          <a:p>
            <a:r>
              <a:rPr lang="en-US" sz="1800">
                <a:latin typeface="Arial Narrow" pitchFamily="34" charset="0"/>
              </a:rPr>
              <a:t> </a:t>
            </a:r>
          </a:p>
          <a:p>
            <a:pPr>
              <a:lnSpc>
                <a:spcPct val="50000"/>
              </a:lnSpc>
              <a:buFontTx/>
              <a:buChar char="•"/>
            </a:pPr>
            <a:r>
              <a:rPr lang="en-US"/>
              <a:t>  </a:t>
            </a:r>
            <a:r>
              <a:rPr lang="en-US" sz="2400"/>
              <a:t>The </a:t>
            </a:r>
            <a:r>
              <a:rPr lang="en-US" sz="2400" b="1"/>
              <a:t>worst-case time</a:t>
            </a:r>
            <a:r>
              <a:rPr lang="en-US" sz="2400"/>
              <a:t> for inputs of size </a:t>
            </a:r>
            <a:r>
              <a:rPr lang="en-US" sz="2400" i="1"/>
              <a:t>n</a:t>
            </a:r>
            <a:endParaRPr lang="en-US" sz="2400"/>
          </a:p>
          <a:p>
            <a:pPr lvl="2">
              <a:lnSpc>
                <a:spcPct val="200000"/>
              </a:lnSpc>
            </a:pPr>
            <a:r>
              <a:rPr lang="en-US" sz="1800">
                <a:latin typeface="Arial Narrow" pitchFamily="34" charset="0"/>
              </a:rPr>
              <a:t>- </a:t>
            </a:r>
            <a:r>
              <a:rPr lang="en-US" sz="1600">
                <a:latin typeface="Arial Narrow" pitchFamily="34" charset="0"/>
              </a:rPr>
              <a:t>The maximum time needed to execute the algorithm among all inputs of size </a:t>
            </a:r>
            <a:r>
              <a:rPr lang="en-US" sz="1600" i="1">
                <a:latin typeface="Arial Narrow" pitchFamily="34" charset="0"/>
              </a:rPr>
              <a:t>n</a:t>
            </a:r>
            <a:r>
              <a:rPr lang="en-US" sz="1600">
                <a:latin typeface="Arial Narrow" pitchFamily="34" charset="0"/>
              </a:rPr>
              <a:t>.</a:t>
            </a:r>
          </a:p>
          <a:p>
            <a:endParaRPr lang="en-US" sz="1800">
              <a:latin typeface="Arial Narrow" pitchFamily="34" charset="0"/>
            </a:endParaRPr>
          </a:p>
          <a:p>
            <a:pPr>
              <a:lnSpc>
                <a:spcPct val="50000"/>
              </a:lnSpc>
            </a:pPr>
            <a:r>
              <a:rPr lang="en-US" sz="1800">
                <a:latin typeface="Arial Narrow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/>
              <a:t>  </a:t>
            </a:r>
            <a:r>
              <a:rPr lang="en-US" sz="2400"/>
              <a:t>The </a:t>
            </a:r>
            <a:r>
              <a:rPr lang="en-US" sz="2400" b="1"/>
              <a:t>average-case time</a:t>
            </a:r>
            <a:r>
              <a:rPr lang="en-US"/>
              <a:t> </a:t>
            </a:r>
            <a:r>
              <a:rPr lang="en-US" sz="2400"/>
              <a:t>for inputs of size </a:t>
            </a:r>
            <a:r>
              <a:rPr lang="en-US" sz="2400" i="1"/>
              <a:t>n</a:t>
            </a:r>
            <a:endParaRPr lang="en-US"/>
          </a:p>
          <a:p>
            <a:pPr lvl="2">
              <a:lnSpc>
                <a:spcPct val="220000"/>
              </a:lnSpc>
              <a:buFontTx/>
              <a:buChar char="-"/>
            </a:pPr>
            <a:r>
              <a:rPr lang="en-US" sz="1600">
                <a:latin typeface="Arial Narrow" pitchFamily="34" charset="0"/>
              </a:rPr>
              <a:t> The average time needed to execute the algorithm over some finite set of inputs all of size </a:t>
            </a:r>
            <a:r>
              <a:rPr lang="en-US" sz="1600" i="1">
                <a:latin typeface="Arial Narrow" pitchFamily="34" charset="0"/>
              </a:rPr>
              <a:t>n</a:t>
            </a:r>
            <a:r>
              <a:rPr lang="en-US" sz="1600">
                <a:latin typeface="Arial Narrow" pitchFamily="34" charset="0"/>
              </a:rPr>
              <a:t>.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81000" y="2851150"/>
            <a:ext cx="8401050" cy="3902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pic>
        <p:nvPicPr>
          <p:cNvPr id="24584" name="Picture 8" descr="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2152650" cy="2152650"/>
          </a:xfrm>
          <a:prstGeom prst="rect">
            <a:avLst/>
          </a:prstGeom>
          <a:noFill/>
        </p:spPr>
      </p:pic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422525" y="565150"/>
            <a:ext cx="631983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>
                <a:latin typeface="Arial Narrow" pitchFamily="34" charset="0"/>
              </a:rPr>
              <a:t>The time needed to execute an algorithm is usually </a:t>
            </a:r>
          </a:p>
          <a:p>
            <a:pPr>
              <a:lnSpc>
                <a:spcPct val="110000"/>
              </a:lnSpc>
            </a:pPr>
            <a:r>
              <a:rPr lang="en-US" sz="2400" b="1">
                <a:latin typeface="Arial Narrow" pitchFamily="34" charset="0"/>
              </a:rPr>
              <a:t>estimated as a function of the </a:t>
            </a:r>
            <a:r>
              <a:rPr lang="en-US" sz="2400" b="1" i="1">
                <a:latin typeface="Arial Narrow" pitchFamily="34" charset="0"/>
              </a:rPr>
              <a:t>size</a:t>
            </a:r>
            <a:r>
              <a:rPr lang="en-US" sz="2400" b="1">
                <a:latin typeface="Arial Narrow" pitchFamily="34" charset="0"/>
              </a:rPr>
              <a:t> of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488950" y="561975"/>
            <a:ext cx="8362950" cy="569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Algorithm:  Finding the Largest Element in a Finite Sequence</a:t>
            </a:r>
          </a:p>
          <a:p>
            <a:endParaRPr lang="en-US" sz="2400" b="1"/>
          </a:p>
          <a:p>
            <a:pPr lvl="1"/>
            <a:r>
              <a:rPr lang="en-US"/>
              <a:t>Input:	The sequence 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s</a:t>
            </a:r>
            <a:r>
              <a:rPr lang="en-US" i="1" baseline="-25000"/>
              <a:t>n</a:t>
            </a:r>
            <a:r>
              <a:rPr lang="en-US"/>
              <a:t> and the length </a:t>
            </a:r>
            <a:r>
              <a:rPr lang="en-US" i="1"/>
              <a:t>n</a:t>
            </a:r>
            <a:r>
              <a:rPr lang="en-US"/>
              <a:t> of the sequence</a:t>
            </a:r>
            <a:r>
              <a:rPr lang="en-US" i="1"/>
              <a:t> </a:t>
            </a:r>
          </a:p>
          <a:p>
            <a:pPr lvl="1"/>
            <a:r>
              <a:rPr lang="en-US"/>
              <a:t>Output:	</a:t>
            </a:r>
            <a:r>
              <a:rPr lang="en-US" i="1"/>
              <a:t>large</a:t>
            </a:r>
            <a:r>
              <a:rPr lang="en-US"/>
              <a:t>, the largest element in this sequence</a:t>
            </a:r>
          </a:p>
          <a:p>
            <a:pPr lvl="1"/>
            <a:endParaRPr lang="en-US"/>
          </a:p>
          <a:p>
            <a:pPr lvl="1"/>
            <a:r>
              <a:rPr lang="en-US" b="1"/>
              <a:t>procedure</a:t>
            </a:r>
            <a:r>
              <a:rPr lang="en-US"/>
              <a:t> </a:t>
            </a:r>
            <a:r>
              <a:rPr lang="en-US" i="1"/>
              <a:t>find_large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lvl="1"/>
            <a:r>
              <a:rPr lang="en-US"/>
              <a:t> </a:t>
            </a:r>
          </a:p>
          <a:p>
            <a:pPr lvl="1"/>
            <a:r>
              <a:rPr lang="en-US"/>
              <a:t>     </a:t>
            </a:r>
            <a:r>
              <a:rPr lang="en-US" i="1"/>
              <a:t>large</a:t>
            </a:r>
            <a:r>
              <a:rPr lang="en-US"/>
              <a:t> :</a:t>
            </a:r>
            <a:r>
              <a:rPr lang="en-US">
                <a:sym typeface="Symbol" pitchFamily="18" charset="2"/>
              </a:rPr>
              <a:t>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	   </a:t>
            </a:r>
          </a:p>
          <a:p>
            <a:pPr lvl="1"/>
            <a:r>
              <a:rPr lang="en-US"/>
              <a:t>     </a:t>
            </a:r>
            <a:r>
              <a:rPr lang="en-US" i="1"/>
              <a:t>i</a:t>
            </a:r>
            <a:r>
              <a:rPr lang="en-US"/>
              <a:t> :</a:t>
            </a:r>
            <a:r>
              <a:rPr lang="en-US">
                <a:sym typeface="Symbol" pitchFamily="18" charset="2"/>
              </a:rPr>
              <a:t></a:t>
            </a:r>
            <a:r>
              <a:rPr lang="en-US"/>
              <a:t> 2</a:t>
            </a:r>
          </a:p>
          <a:p>
            <a:pPr lvl="1"/>
            <a:r>
              <a:rPr lang="en-US" b="1"/>
              <a:t>     while  </a:t>
            </a:r>
            <a:r>
              <a:rPr lang="en-US" i="1"/>
              <a:t>i</a:t>
            </a:r>
            <a:r>
              <a:rPr lang="en-US"/>
              <a:t> ≤ </a:t>
            </a:r>
            <a:r>
              <a:rPr lang="en-US" i="1"/>
              <a:t>n</a:t>
            </a:r>
            <a:r>
              <a:rPr lang="en-US"/>
              <a:t>  </a:t>
            </a:r>
            <a:r>
              <a:rPr lang="en-US" b="1"/>
              <a:t>do</a:t>
            </a:r>
            <a:r>
              <a:rPr lang="en-US"/>
              <a:t> </a:t>
            </a:r>
          </a:p>
          <a:p>
            <a:pPr lvl="1"/>
            <a:r>
              <a:rPr lang="en-US"/>
              <a:t>          </a:t>
            </a:r>
            <a:r>
              <a:rPr lang="en-US" b="1"/>
              <a:t>begin</a:t>
            </a:r>
          </a:p>
          <a:p>
            <a:pPr lvl="1"/>
            <a:r>
              <a:rPr lang="en-US" b="1"/>
              <a:t>               if</a:t>
            </a:r>
            <a:r>
              <a:rPr lang="en-US"/>
              <a:t>  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 &gt; </a:t>
            </a:r>
            <a:r>
              <a:rPr lang="en-US" i="1"/>
              <a:t>large</a:t>
            </a:r>
            <a:r>
              <a:rPr lang="en-US"/>
              <a:t>  </a:t>
            </a:r>
            <a:r>
              <a:rPr lang="en-US" b="1"/>
              <a:t>then</a:t>
            </a:r>
            <a:r>
              <a:rPr lang="en-US"/>
              <a:t>  </a:t>
            </a:r>
          </a:p>
          <a:p>
            <a:pPr lvl="1"/>
            <a:r>
              <a:rPr lang="en-US"/>
              <a:t>                    </a:t>
            </a:r>
            <a:r>
              <a:rPr lang="en-US" i="1"/>
              <a:t>large</a:t>
            </a:r>
            <a:r>
              <a:rPr lang="en-US"/>
              <a:t> :</a:t>
            </a:r>
            <a:r>
              <a:rPr lang="en-US">
                <a:sym typeface="Symbol" pitchFamily="18" charset="2"/>
              </a:rPr>
              <a:t>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 i="1" baseline="-25000"/>
              <a:t>i</a:t>
            </a:r>
            <a:endParaRPr lang="en-US" i="1" baseline="-25000">
              <a:sym typeface="Symbol" pitchFamily="18" charset="2"/>
            </a:endParaRPr>
          </a:p>
          <a:p>
            <a:pPr lvl="1"/>
            <a:r>
              <a:rPr lang="en-US" i="1"/>
              <a:t>               i</a:t>
            </a:r>
            <a:r>
              <a:rPr lang="en-US"/>
              <a:t> :</a:t>
            </a:r>
            <a:r>
              <a:rPr lang="en-US">
                <a:sym typeface="Symbol" pitchFamily="18" charset="2"/>
              </a:rPr>
              <a:t></a:t>
            </a:r>
            <a:r>
              <a:rPr lang="en-US"/>
              <a:t> </a:t>
            </a:r>
            <a:r>
              <a:rPr lang="en-US" i="1"/>
              <a:t>i</a:t>
            </a:r>
            <a:r>
              <a:rPr lang="en-US"/>
              <a:t> + 1</a:t>
            </a:r>
          </a:p>
          <a:p>
            <a:pPr lvl="1"/>
            <a:r>
              <a:rPr lang="en-US" b="1">
                <a:sym typeface="Symbol" pitchFamily="18" charset="2"/>
              </a:rPr>
              <a:t>          end </a:t>
            </a:r>
          </a:p>
          <a:p>
            <a:pPr lvl="1"/>
            <a:r>
              <a:rPr lang="en-US" b="1">
                <a:sym typeface="Symbol" pitchFamily="18" charset="2"/>
              </a:rPr>
              <a:t>     return</a:t>
            </a:r>
            <a:r>
              <a:rPr lang="en-US">
                <a:sym typeface="Symbol" pitchFamily="18" charset="2"/>
              </a:rPr>
              <a:t>(</a:t>
            </a:r>
            <a:r>
              <a:rPr lang="en-US" i="1"/>
              <a:t>large</a:t>
            </a:r>
            <a:r>
              <a:rPr lang="en-US">
                <a:sym typeface="Symbol" pitchFamily="18" charset="2"/>
              </a:rPr>
              <a:t>)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r>
              <a:rPr lang="en-US" b="1">
                <a:sym typeface="Symbol" pitchFamily="18" charset="2"/>
              </a:rPr>
              <a:t>end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find_large</a:t>
            </a:r>
            <a:r>
              <a:rPr lang="en-US" i="1"/>
              <a:t>  </a:t>
            </a:r>
            <a:endParaRPr lang="th-TH" i="1"/>
          </a:p>
        </p:txBody>
      </p:sp>
      <p:sp>
        <p:nvSpPr>
          <p:cNvPr id="117765" name="AutoShape 5"/>
          <p:cNvSpPr>
            <a:spLocks/>
          </p:cNvSpPr>
          <p:nvPr/>
        </p:nvSpPr>
        <p:spPr bwMode="auto">
          <a:xfrm>
            <a:off x="823913" y="2155825"/>
            <a:ext cx="812800" cy="423545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403225" y="0"/>
            <a:ext cx="0" cy="6858000"/>
          </a:xfrm>
          <a:prstGeom prst="line">
            <a:avLst/>
          </a:prstGeom>
          <a:noFill/>
          <a:ln w="76200" cmpd="tri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8755063" y="0"/>
            <a:ext cx="0" cy="6858000"/>
          </a:xfrm>
          <a:prstGeom prst="line">
            <a:avLst/>
          </a:prstGeom>
          <a:noFill/>
          <a:ln w="76200" cmpd="tri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AutoShape 9"/>
          <p:cNvSpPr>
            <a:spLocks noChangeArrowheads="1"/>
          </p:cNvSpPr>
          <p:nvPr/>
        </p:nvSpPr>
        <p:spPr bwMode="auto">
          <a:xfrm rot="-5400000" flipH="1" flipV="1">
            <a:off x="469107" y="3420269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704850" y="584200"/>
            <a:ext cx="7893050" cy="20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03275" y="804863"/>
            <a:ext cx="77025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>
                <a:latin typeface="Arial" pitchFamily="34" charset="0"/>
              </a:rPr>
              <a:t> We could measure the time required by an algorithm by counting </a:t>
            </a:r>
          </a:p>
          <a:p>
            <a:r>
              <a:rPr lang="en-US">
                <a:latin typeface="Arial" pitchFamily="34" charset="0"/>
              </a:rPr>
              <a:t>   the number of instruction executed.</a:t>
            </a:r>
          </a:p>
          <a:p>
            <a:endParaRPr lang="en-US">
              <a:latin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>
                <a:latin typeface="Arial" pitchFamily="34" charset="0"/>
              </a:rPr>
              <a:t> Alternatively, we could use a </a:t>
            </a:r>
            <a:r>
              <a:rPr lang="en-US" i="1">
                <a:latin typeface="Arial" pitchFamily="34" charset="0"/>
              </a:rPr>
              <a:t>cruder</a:t>
            </a:r>
            <a:r>
              <a:rPr lang="en-US">
                <a:latin typeface="Arial" pitchFamily="34" charset="0"/>
              </a:rPr>
              <a:t> time estimate, such as the </a:t>
            </a:r>
          </a:p>
          <a:p>
            <a:r>
              <a:rPr lang="en-US">
                <a:latin typeface="Arial" pitchFamily="34" charset="0"/>
              </a:rPr>
              <a:t>   number of times each loop is executed.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23875" y="3757613"/>
            <a:ext cx="839152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b="1"/>
          </a:p>
          <a:p>
            <a:endParaRPr lang="en-US" b="1"/>
          </a:p>
          <a:p>
            <a:pPr lvl="1"/>
            <a:r>
              <a:rPr lang="en-US"/>
              <a:t>Consider the procedure </a:t>
            </a:r>
            <a:r>
              <a:rPr lang="en-US" i="1"/>
              <a:t>find_larg</a:t>
            </a:r>
            <a:r>
              <a:rPr lang="en-US"/>
              <a:t>e in the previous page.</a:t>
            </a:r>
          </a:p>
          <a:p>
            <a:pPr lvl="1"/>
            <a:r>
              <a:rPr lang="en-US"/>
              <a:t>The execution time needed to execute this procedure may be estimated by </a:t>
            </a:r>
          </a:p>
          <a:p>
            <a:pPr lvl="1"/>
            <a:r>
              <a:rPr lang="en-US"/>
              <a:t>the number of iteration of the while loop.</a:t>
            </a:r>
          </a:p>
          <a:p>
            <a:pPr lvl="1"/>
            <a:endParaRPr lang="en-US"/>
          </a:p>
          <a:p>
            <a:pPr lvl="1"/>
            <a:r>
              <a:rPr lang="en-US"/>
              <a:t>Then the worst-case, best-case, and average case times for this algorithm for</a:t>
            </a:r>
          </a:p>
          <a:p>
            <a:pPr lvl="1"/>
            <a:r>
              <a:rPr lang="en-US"/>
              <a:t>input of size </a:t>
            </a:r>
            <a:r>
              <a:rPr lang="en-US" i="1"/>
              <a:t>n</a:t>
            </a:r>
            <a:r>
              <a:rPr lang="en-US"/>
              <a:t> are all </a:t>
            </a:r>
            <a:r>
              <a:rPr lang="en-US" i="1"/>
              <a:t>n</a:t>
            </a:r>
            <a:r>
              <a:rPr lang="en-US"/>
              <a:t>-1, since the loop is always executed </a:t>
            </a:r>
            <a:r>
              <a:rPr lang="en-US" i="1"/>
              <a:t>n</a:t>
            </a:r>
            <a:r>
              <a:rPr lang="en-US"/>
              <a:t>-1 times.</a:t>
            </a:r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>
            <a:off x="0" y="4381500"/>
            <a:ext cx="952500" cy="393700"/>
          </a:xfrm>
          <a:prstGeom prst="leftArrow">
            <a:avLst>
              <a:gd name="adj1" fmla="val 62093"/>
              <a:gd name="adj2" fmla="val 79435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46075" y="4852988"/>
            <a:ext cx="118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sz="1600"/>
              <a:t>XERCISE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600200" y="4868863"/>
            <a:ext cx="704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What are the worst-case, best-case, and average case times for the above algorithm for input of size </a:t>
            </a:r>
            <a:r>
              <a:rPr lang="en-US" i="1"/>
              <a:t>n ?</a:t>
            </a:r>
          </a:p>
        </p:txBody>
      </p:sp>
      <p:grpSp>
        <p:nvGrpSpPr>
          <p:cNvPr id="79882" name="Group 10"/>
          <p:cNvGrpSpPr>
            <a:grpSpLocks/>
          </p:cNvGrpSpPr>
          <p:nvPr/>
        </p:nvGrpSpPr>
        <p:grpSpPr bwMode="auto">
          <a:xfrm>
            <a:off x="1793875" y="6080125"/>
            <a:ext cx="3683000" cy="777875"/>
            <a:chOff x="1046" y="3645"/>
            <a:chExt cx="2320" cy="490"/>
          </a:xfrm>
        </p:grpSpPr>
        <p:sp>
          <p:nvSpPr>
            <p:cNvPr id="79879" name="Text Box 7"/>
            <p:cNvSpPr txBox="1">
              <a:spLocks noChangeArrowheads="1"/>
            </p:cNvSpPr>
            <p:nvPr/>
          </p:nvSpPr>
          <p:spPr bwMode="auto">
            <a:xfrm>
              <a:off x="1046" y="3693"/>
              <a:ext cx="2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1;   </a:t>
              </a:r>
              <a:r>
                <a:rPr lang="en-US" i="1"/>
                <a:t>n</a:t>
              </a:r>
              <a:r>
                <a:rPr lang="en-US"/>
                <a:t>;   (1+2+     +</a:t>
              </a:r>
              <a:r>
                <a:rPr lang="en-US" i="1"/>
                <a:t>n</a:t>
              </a:r>
              <a:r>
                <a:rPr lang="en-US"/>
                <a:t>) + </a:t>
              </a:r>
              <a:r>
                <a:rPr lang="en-US" i="1"/>
                <a:t>n</a:t>
              </a:r>
            </a:p>
            <a:p>
              <a:r>
                <a:rPr lang="en-US"/>
                <a:t>                       </a:t>
              </a:r>
              <a:r>
                <a:rPr lang="en-US" i="1"/>
                <a:t>n</a:t>
              </a:r>
              <a:r>
                <a:rPr lang="en-US"/>
                <a:t>+1</a:t>
              </a:r>
            </a:p>
          </p:txBody>
        </p:sp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 flipV="1">
              <a:off x="1620" y="3924"/>
              <a:ext cx="10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1946" y="364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1149350" y="320675"/>
            <a:ext cx="70231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Algorithm:  Searching an Unordered Sequence</a:t>
            </a:r>
          </a:p>
          <a:p>
            <a:endParaRPr lang="en-US" sz="2400" b="1"/>
          </a:p>
          <a:p>
            <a:pPr lvl="1"/>
            <a:r>
              <a:rPr lang="en-US"/>
              <a:t>Input:	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s</a:t>
            </a:r>
            <a:r>
              <a:rPr lang="en-US" i="1" baseline="-25000"/>
              <a:t>n 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, and </a:t>
            </a:r>
            <a:r>
              <a:rPr lang="en-US" i="1"/>
              <a:t>key</a:t>
            </a:r>
            <a:r>
              <a:rPr lang="en-US"/>
              <a:t> (the value to search for)</a:t>
            </a:r>
            <a:r>
              <a:rPr lang="en-US" i="1"/>
              <a:t> </a:t>
            </a:r>
          </a:p>
          <a:p>
            <a:pPr lvl="1"/>
            <a:r>
              <a:rPr lang="en-US"/>
              <a:t>Output:	The location of </a:t>
            </a:r>
            <a:r>
              <a:rPr lang="en-US" i="1"/>
              <a:t>key</a:t>
            </a:r>
            <a:r>
              <a:rPr lang="en-US"/>
              <a:t>, or 0 if </a:t>
            </a:r>
            <a:r>
              <a:rPr lang="en-US" i="1"/>
              <a:t>key</a:t>
            </a:r>
            <a:r>
              <a:rPr lang="en-US"/>
              <a:t> is not found </a:t>
            </a:r>
          </a:p>
          <a:p>
            <a:pPr lvl="1"/>
            <a:endParaRPr lang="en-US"/>
          </a:p>
          <a:p>
            <a:pPr lvl="1"/>
            <a:r>
              <a:rPr lang="en-US" b="1"/>
              <a:t>procedure</a:t>
            </a:r>
            <a:r>
              <a:rPr lang="en-US"/>
              <a:t> </a:t>
            </a:r>
            <a:r>
              <a:rPr lang="en-US" i="1"/>
              <a:t>linear_search 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n, key</a:t>
            </a:r>
            <a:r>
              <a:rPr lang="en-US"/>
              <a:t>)</a:t>
            </a:r>
          </a:p>
          <a:p>
            <a:pPr lvl="1"/>
            <a:r>
              <a:rPr lang="en-US" b="1"/>
              <a:t>     for  </a:t>
            </a:r>
            <a:r>
              <a:rPr lang="en-US" i="1"/>
              <a:t>i</a:t>
            </a:r>
            <a:r>
              <a:rPr lang="en-US"/>
              <a:t> :</a:t>
            </a:r>
            <a:r>
              <a:rPr lang="en-US">
                <a:sym typeface="Symbol" pitchFamily="18" charset="2"/>
              </a:rPr>
              <a:t></a:t>
            </a:r>
            <a:r>
              <a:rPr lang="en-US"/>
              <a:t> 1  </a:t>
            </a:r>
            <a:r>
              <a:rPr lang="en-US" b="1"/>
              <a:t>to 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  </a:t>
            </a:r>
            <a:r>
              <a:rPr lang="en-US" b="1"/>
              <a:t>do</a:t>
            </a:r>
            <a:r>
              <a:rPr lang="en-US"/>
              <a:t> </a:t>
            </a:r>
          </a:p>
          <a:p>
            <a:pPr lvl="1"/>
            <a:r>
              <a:rPr lang="en-US" b="1"/>
              <a:t>          if  </a:t>
            </a:r>
            <a:r>
              <a:rPr lang="en-US" i="1"/>
              <a:t>key</a:t>
            </a:r>
            <a:r>
              <a:rPr lang="en-US"/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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  </a:t>
            </a:r>
            <a:r>
              <a:rPr lang="en-US" b="1"/>
              <a:t>then </a:t>
            </a:r>
            <a:r>
              <a:rPr lang="en-US"/>
              <a:t> </a:t>
            </a:r>
          </a:p>
          <a:p>
            <a:pPr lvl="1"/>
            <a:r>
              <a:rPr lang="en-US"/>
              <a:t>               </a:t>
            </a:r>
            <a:r>
              <a:rPr lang="en-US" b="1"/>
              <a:t>return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/>
              <a:t>)</a:t>
            </a:r>
          </a:p>
          <a:p>
            <a:pPr lvl="1"/>
            <a:r>
              <a:rPr lang="en-US"/>
              <a:t>     </a:t>
            </a:r>
            <a:r>
              <a:rPr lang="en-US" b="1">
                <a:sym typeface="Symbol" pitchFamily="18" charset="2"/>
              </a:rPr>
              <a:t>return</a:t>
            </a:r>
            <a:r>
              <a:rPr lang="en-US">
                <a:sym typeface="Symbol" pitchFamily="18" charset="2"/>
              </a:rPr>
              <a:t>(0)</a:t>
            </a:r>
          </a:p>
          <a:p>
            <a:pPr lvl="1"/>
            <a:r>
              <a:rPr lang="en-US" b="1">
                <a:sym typeface="Symbol" pitchFamily="18" charset="2"/>
              </a:rPr>
              <a:t>end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linear_search</a:t>
            </a:r>
            <a:endParaRPr lang="th-TH" i="1">
              <a:sym typeface="Symbol" pitchFamily="18" charset="2"/>
            </a:endParaRPr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774700" y="152400"/>
            <a:ext cx="7670800" cy="4025900"/>
          </a:xfrm>
          <a:prstGeom prst="rect">
            <a:avLst/>
          </a:prstGeom>
          <a:noFill/>
          <a:ln w="76200" cmpd="tri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79878" name="Picture 6" descr="dd00046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363" y="3944938"/>
            <a:ext cx="679450" cy="881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77813" y="392113"/>
            <a:ext cx="7129462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We are often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i="1">
                <a:latin typeface="Arial" pitchFamily="34" charset="0"/>
                <a:cs typeface="Arial" pitchFamily="34" charset="0"/>
              </a:rPr>
              <a:t>less interested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sz="1800">
                <a:latin typeface="Arial" pitchFamily="34" charset="0"/>
                <a:cs typeface="Arial" pitchFamily="34" charset="0"/>
              </a:rPr>
              <a:t>in the exact time </a:t>
            </a: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required for an algorithm to execute than we are in </a:t>
            </a:r>
          </a:p>
          <a:p>
            <a:endParaRPr lang="en-US" sz="1800">
              <a:latin typeface="Arial" pitchFamily="34" charset="0"/>
              <a:cs typeface="Arial" pitchFamily="34" charset="0"/>
            </a:endParaRPr>
          </a:p>
          <a:p>
            <a:r>
              <a:rPr lang="en-US"/>
              <a:t>	</a:t>
            </a:r>
          </a:p>
          <a:p>
            <a:r>
              <a:rPr lang="en-US">
                <a:latin typeface="Comic Sans MS" pitchFamily="66" charset="0"/>
              </a:rPr>
              <a:t> </a:t>
            </a:r>
            <a:r>
              <a:rPr lang="en-US" sz="2800">
                <a:latin typeface="Comic Sans MS" pitchFamily="66" charset="0"/>
              </a:rPr>
              <a:t>“how the required time grows </a:t>
            </a:r>
          </a:p>
          <a:p>
            <a:r>
              <a:rPr lang="en-US" sz="2800">
                <a:latin typeface="Comic Sans MS" pitchFamily="66" charset="0"/>
              </a:rPr>
              <a:t>           as the size of the input increases”.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47713" y="3276600"/>
            <a:ext cx="6800850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For example, suppose that the worst-case time of an algorithm  is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		</a:t>
            </a:r>
            <a:r>
              <a:rPr lang="en-US" sz="2400" i="1"/>
              <a:t>t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  =  60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 + 5</a:t>
            </a:r>
            <a:r>
              <a:rPr lang="en-US" sz="2400" i="1"/>
              <a:t>n</a:t>
            </a:r>
            <a:r>
              <a:rPr lang="en-US" sz="2400"/>
              <a:t> +1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	</a:t>
            </a:r>
          </a:p>
          <a:p>
            <a:pPr>
              <a:lnSpc>
                <a:spcPct val="90000"/>
              </a:lnSpc>
            </a:pPr>
            <a:r>
              <a:rPr lang="en-US"/>
              <a:t>	for input of size </a:t>
            </a:r>
            <a:r>
              <a:rPr lang="en-US" i="1"/>
              <a:t>n</a:t>
            </a:r>
            <a:r>
              <a:rPr lang="en-US"/>
              <a:t>.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52463" y="5127625"/>
            <a:ext cx="644048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latin typeface="Arial" pitchFamily="34" charset="0"/>
                <a:cs typeface="Arial" pitchFamily="34" charset="0"/>
              </a:rPr>
              <a:t>For large</a:t>
            </a:r>
            <a:r>
              <a:rPr lang="en-US"/>
              <a:t> </a:t>
            </a:r>
            <a:r>
              <a:rPr lang="en-US" sz="2400" i="1"/>
              <a:t>n</a:t>
            </a:r>
            <a:r>
              <a:rPr lang="en-US" sz="2400"/>
              <a:t>, </a:t>
            </a:r>
            <a:r>
              <a:rPr lang="en-US" sz="2400" i="1"/>
              <a:t>t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</a:t>
            </a:r>
            <a:r>
              <a:rPr lang="en-US"/>
              <a:t> </a:t>
            </a:r>
            <a:r>
              <a:rPr lang="en-US">
                <a:latin typeface="Arial" pitchFamily="34" charset="0"/>
                <a:cs typeface="Arial" pitchFamily="34" charset="0"/>
              </a:rPr>
              <a:t>is approximately equal to</a:t>
            </a:r>
            <a:r>
              <a:rPr lang="en-US"/>
              <a:t> </a:t>
            </a:r>
            <a:r>
              <a:rPr lang="en-US" sz="2400"/>
              <a:t>60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/>
              <a:t>.</a:t>
            </a:r>
            <a:r>
              <a:rPr lang="en-US" sz="1800"/>
              <a:t>    </a:t>
            </a:r>
            <a:endParaRPr lang="en-US"/>
          </a:p>
          <a:p>
            <a:endParaRPr lang="en-US"/>
          </a:p>
          <a:p>
            <a:r>
              <a:rPr lang="en-US"/>
              <a:t>	</a:t>
            </a:r>
          </a:p>
          <a:p>
            <a:r>
              <a:rPr lang="en-US"/>
              <a:t>	     In this sense,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grows like 60</a:t>
            </a:r>
            <a:r>
              <a:rPr lang="en-US" i="1"/>
              <a:t>n</a:t>
            </a:r>
            <a:r>
              <a:rPr lang="en-US" baseline="30000"/>
              <a:t>2 </a:t>
            </a:r>
            <a:r>
              <a:rPr lang="en-US"/>
              <a:t>  as </a:t>
            </a:r>
            <a:r>
              <a:rPr lang="en-US" i="1"/>
              <a:t>n</a:t>
            </a:r>
            <a:r>
              <a:rPr lang="en-US"/>
              <a:t> increases.</a:t>
            </a:r>
          </a:p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28600" y="1352550"/>
            <a:ext cx="7258050" cy="1333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3238500" y="5981700"/>
            <a:ext cx="2247900" cy="609600"/>
          </a:xfrm>
          <a:prstGeom prst="ellipse">
            <a:avLst/>
          </a:prstGeom>
          <a:noFill/>
          <a:ln w="2857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27663" name="Picture 15" descr="dd00754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5613400"/>
            <a:ext cx="1425575" cy="925513"/>
          </a:xfrm>
          <a:prstGeom prst="rect">
            <a:avLst/>
          </a:prstGeom>
          <a:noFill/>
        </p:spPr>
      </p:pic>
      <p:pic>
        <p:nvPicPr>
          <p:cNvPr id="27665" name="Picture 17" descr="j01578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7213" y="0"/>
            <a:ext cx="2236787" cy="2374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1965325" y="2360613"/>
            <a:ext cx="5254625" cy="1830387"/>
            <a:chOff x="758" y="2889"/>
            <a:chExt cx="3310" cy="1153"/>
          </a:xfrm>
        </p:grpSpPr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758" y="2889"/>
              <a:ext cx="3248" cy="1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       n</a:t>
              </a:r>
              <a:r>
                <a:rPr lang="en-US"/>
                <a:t>	             60</a:t>
              </a:r>
              <a:r>
                <a:rPr lang="en-US" i="1"/>
                <a:t>n</a:t>
              </a:r>
              <a:r>
                <a:rPr lang="en-US" baseline="30000"/>
                <a:t>2</a:t>
              </a:r>
              <a:r>
                <a:rPr lang="en-US"/>
                <a:t> + 5</a:t>
              </a:r>
              <a:r>
                <a:rPr lang="en-US" i="1"/>
                <a:t>n</a:t>
              </a:r>
              <a:r>
                <a:rPr lang="en-US"/>
                <a:t> +1	          60</a:t>
              </a:r>
              <a:r>
                <a:rPr lang="en-US" i="1"/>
                <a:t>n</a:t>
              </a:r>
              <a:r>
                <a:rPr lang="en-US" baseline="30000"/>
                <a:t>2</a:t>
              </a:r>
              <a:r>
                <a:rPr lang="en-US"/>
                <a:t> </a:t>
              </a:r>
            </a:p>
            <a:p>
              <a:endParaRPr lang="en-US"/>
            </a:p>
            <a:p>
              <a:r>
                <a:rPr lang="en-US"/>
                <a:t>       </a:t>
              </a:r>
              <a:r>
                <a:rPr lang="en-US" sz="1800"/>
                <a:t>10		             6,051	             6,000</a:t>
              </a:r>
            </a:p>
            <a:p>
              <a:r>
                <a:rPr lang="en-US" sz="1800"/>
                <a:t>     100		          600,501	          600,000</a:t>
              </a:r>
            </a:p>
            <a:p>
              <a:r>
                <a:rPr lang="en-US" sz="1800"/>
                <a:t>  1,000		     60,005,001	     60,000,000</a:t>
              </a:r>
            </a:p>
            <a:p>
              <a:r>
                <a:rPr lang="en-US" sz="1800"/>
                <a:t>10,000		6,000,050,001	6,000,000,000</a:t>
              </a:r>
            </a:p>
          </p:txBody>
        </p:sp>
        <p:sp>
          <p:nvSpPr>
            <p:cNvPr id="29700" name="Line 4"/>
            <p:cNvSpPr>
              <a:spLocks noChangeShapeType="1"/>
            </p:cNvSpPr>
            <p:nvPr/>
          </p:nvSpPr>
          <p:spPr bwMode="auto">
            <a:xfrm>
              <a:off x="792" y="3204"/>
              <a:ext cx="3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738188" y="3719513"/>
            <a:ext cx="8062912" cy="298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latin typeface="Comic Sans MS" pitchFamily="66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>
                <a:latin typeface="Comic Sans MS" pitchFamily="66" charset="0"/>
              </a:rPr>
              <a:t>The change of unit of time does not affect </a:t>
            </a:r>
          </a:p>
          <a:p>
            <a:pPr>
              <a:lnSpc>
                <a:spcPct val="120000"/>
              </a:lnSpc>
            </a:pPr>
            <a:r>
              <a:rPr lang="en-US">
                <a:latin typeface="Comic Sans MS" pitchFamily="66" charset="0"/>
              </a:rPr>
              <a:t>     “how the worst-case time grows as the size of input increases”.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mic Sans MS" pitchFamily="66" charset="0"/>
              </a:rPr>
              <a:t> 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Therefore we may also ignore the constant coefficient 60.</a:t>
            </a:r>
            <a:endParaRPr lang="en-US" i="1">
              <a:latin typeface="Arial" pitchFamily="34" charset="0"/>
              <a:cs typeface="Arial" pitchFamily="34" charset="0"/>
            </a:endParaRPr>
          </a:p>
          <a:p>
            <a:endParaRPr lang="en-US"/>
          </a:p>
          <a:p>
            <a:pPr>
              <a:lnSpc>
                <a:spcPct val="90000"/>
              </a:lnSpc>
            </a:pPr>
            <a:r>
              <a:rPr lang="en-US"/>
              <a:t>Under these assumptions,</a:t>
            </a:r>
          </a:p>
          <a:p>
            <a:pPr>
              <a:lnSpc>
                <a:spcPct val="90000"/>
              </a:lnSpc>
            </a:pPr>
            <a:r>
              <a:rPr lang="en-US"/>
              <a:t>	</a:t>
            </a:r>
          </a:p>
          <a:p>
            <a:r>
              <a:rPr lang="en-US"/>
              <a:t>  	</a:t>
            </a:r>
            <a:r>
              <a:rPr lang="en-US" sz="2400" i="1"/>
              <a:t>t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 grows like 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  as </a:t>
            </a:r>
            <a:r>
              <a:rPr lang="en-US" sz="2400" i="1"/>
              <a:t>n</a:t>
            </a:r>
            <a:r>
              <a:rPr lang="en-US" sz="2400"/>
              <a:t> increases.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352550" y="769938"/>
            <a:ext cx="2687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t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  =  60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 + 5</a:t>
            </a:r>
            <a:r>
              <a:rPr lang="en-US" sz="2400" i="1"/>
              <a:t>n</a:t>
            </a:r>
            <a:r>
              <a:rPr lang="en-US" sz="2400"/>
              <a:t> +1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619250" y="6184900"/>
            <a:ext cx="2343150" cy="584200"/>
          </a:xfrm>
          <a:prstGeom prst="ellipse">
            <a:avLst/>
          </a:prstGeom>
          <a:noFill/>
          <a:ln w="2857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60375" y="280988"/>
            <a:ext cx="2066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Now, suppose that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79425" y="1347788"/>
            <a:ext cx="65976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  measures the worst-case time for input of size </a:t>
            </a:r>
            <a:r>
              <a:rPr lang="en-US" i="1"/>
              <a:t>n</a:t>
            </a:r>
            <a:r>
              <a:rPr lang="en-US"/>
              <a:t> in </a:t>
            </a:r>
            <a:r>
              <a:rPr lang="en-US" i="1"/>
              <a:t>seconds.</a:t>
            </a:r>
          </a:p>
          <a:p>
            <a:endParaRPr lang="en-US" i="1"/>
          </a:p>
          <a:p>
            <a:r>
              <a:rPr lang="en-US"/>
              <a:t>Then,</a:t>
            </a:r>
          </a:p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314450" y="2465388"/>
            <a:ext cx="3246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T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  =  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 + 5</a:t>
            </a:r>
            <a:r>
              <a:rPr lang="en-US" sz="2400" i="1"/>
              <a:t>n/</a:t>
            </a:r>
            <a:r>
              <a:rPr lang="en-US" sz="2400"/>
              <a:t>60 +1/60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822325" y="3119438"/>
            <a:ext cx="6799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measures the worst-case time for input input of size </a:t>
            </a:r>
            <a:r>
              <a:rPr lang="en-US" i="1"/>
              <a:t>n</a:t>
            </a:r>
            <a:r>
              <a:rPr lang="en-US"/>
              <a:t> in minutes.</a:t>
            </a:r>
          </a:p>
        </p:txBody>
      </p:sp>
      <p:pic>
        <p:nvPicPr>
          <p:cNvPr id="28688" name="Picture 16" descr="dd0091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86463"/>
            <a:ext cx="1311275" cy="871537"/>
          </a:xfrm>
          <a:prstGeom prst="rect">
            <a:avLst/>
          </a:prstGeom>
          <a:noFill/>
        </p:spPr>
      </p:pic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723900" y="3848100"/>
            <a:ext cx="8115300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28691" name="Picture 19" descr="NCAI1UDEVCAEZ4K6GCAZF5HXACA1XAIF1CAMP2DM3CACU3M9BCA5NJPETCADNZCQWCAES3UR3CAID8K76CAJPEV1QCA6UGC6NCA6EUEKXCA32UQSDCAAY9Y1LCAUDJHSCCAOHUHT3CAX768R6CA08T6Z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5" name="Picture 9" descr="dd0002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3997325"/>
            <a:ext cx="1366838" cy="1477963"/>
          </a:xfrm>
          <a:prstGeom prst="rect">
            <a:avLst/>
          </a:prstGeom>
          <a:noFill/>
        </p:spPr>
      </p:pic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774825" y="673100"/>
            <a:ext cx="621030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The basic idea is to replace an expression, such as 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 i="1">
                <a:cs typeface="Times New Roman" pitchFamily="18" charset="0"/>
              </a:rPr>
              <a:t>	</a:t>
            </a:r>
            <a:r>
              <a:rPr lang="en-US" sz="2400" i="1">
                <a:cs typeface="Times New Roman" pitchFamily="18" charset="0"/>
              </a:rPr>
              <a:t>t</a:t>
            </a:r>
            <a:r>
              <a:rPr lang="en-US" sz="2400">
                <a:cs typeface="Times New Roman" pitchFamily="18" charset="0"/>
              </a:rPr>
              <a:t>(</a:t>
            </a:r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) = 60</a:t>
            </a:r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 baseline="30000">
                <a:cs typeface="Times New Roman" pitchFamily="18" charset="0"/>
              </a:rPr>
              <a:t>2</a:t>
            </a:r>
            <a:r>
              <a:rPr lang="en-US" sz="2400">
                <a:cs typeface="Times New Roman" pitchFamily="18" charset="0"/>
              </a:rPr>
              <a:t> + 5</a:t>
            </a:r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 +1 </a:t>
            </a:r>
          </a:p>
          <a:p>
            <a:endParaRPr lang="en-US" sz="2400">
              <a:cs typeface="Times New Roman" pitchFamily="18" charset="0"/>
            </a:endParaRPr>
          </a:p>
          <a:p>
            <a:r>
              <a:rPr lang="en-US">
                <a:latin typeface="Comic Sans MS" pitchFamily="66" charset="0"/>
              </a:rPr>
              <a:t>     with a simpler expression, such as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	</a:t>
            </a:r>
            <a:r>
              <a:rPr lang="en-US" i="1">
                <a:latin typeface="Comic Sans MS" pitchFamily="66" charset="0"/>
              </a:rPr>
              <a:t> </a:t>
            </a:r>
            <a:r>
              <a:rPr lang="en-US" sz="2800" i="1">
                <a:cs typeface="Times New Roman" pitchFamily="18" charset="0"/>
              </a:rPr>
              <a:t>n</a:t>
            </a:r>
            <a:r>
              <a:rPr lang="en-US" sz="2800" baseline="30000">
                <a:cs typeface="Times New Roman" pitchFamily="18" charset="0"/>
              </a:rPr>
              <a:t>2</a:t>
            </a:r>
            <a:r>
              <a:rPr lang="en-US" sz="2400">
                <a:cs typeface="Times New Roman" pitchFamily="18" charset="0"/>
              </a:rPr>
              <a:t> </a:t>
            </a:r>
          </a:p>
          <a:p>
            <a:endParaRPr lang="en-US" sz="2400">
              <a:cs typeface="Times New Roman" pitchFamily="18" charset="0"/>
            </a:endParaRPr>
          </a:p>
          <a:p>
            <a:r>
              <a:rPr lang="en-US">
                <a:latin typeface="Comic Sans MS" pitchFamily="66" charset="0"/>
              </a:rPr>
              <a:t>     which grows at the same rate as</a:t>
            </a:r>
            <a:r>
              <a:rPr lang="en-US" i="1">
                <a:latin typeface="Comic Sans MS" pitchFamily="66" charset="0"/>
              </a:rPr>
              <a:t> </a:t>
            </a:r>
            <a:r>
              <a:rPr lang="en-US" sz="2400" i="1">
                <a:cs typeface="Times New Roman" pitchFamily="18" charset="0"/>
              </a:rPr>
              <a:t>t</a:t>
            </a:r>
            <a:r>
              <a:rPr lang="en-US" sz="2400">
                <a:cs typeface="Times New Roman" pitchFamily="18" charset="0"/>
              </a:rPr>
              <a:t>(</a:t>
            </a:r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)</a:t>
            </a:r>
            <a:r>
              <a:rPr lang="en-US">
                <a:latin typeface="Comic Sans MS" pitchFamily="66" charset="0"/>
              </a:rPr>
              <a:t>.</a:t>
            </a:r>
          </a:p>
        </p:txBody>
      </p:sp>
      <p:pic>
        <p:nvPicPr>
          <p:cNvPr id="80903" name="Picture 7" descr="pe0655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0675" cy="2963863"/>
          </a:xfrm>
          <a:prstGeom prst="rect">
            <a:avLst/>
          </a:prstGeom>
          <a:noFill/>
        </p:spPr>
      </p:pic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447800" y="495300"/>
            <a:ext cx="7067550" cy="352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80901" name="Freeform 5"/>
          <p:cNvSpPr>
            <a:spLocks/>
          </p:cNvSpPr>
          <p:nvPr/>
        </p:nvSpPr>
        <p:spPr bwMode="auto">
          <a:xfrm>
            <a:off x="1285875" y="1543050"/>
            <a:ext cx="1323975" cy="1104900"/>
          </a:xfrm>
          <a:custGeom>
            <a:avLst/>
            <a:gdLst/>
            <a:ahLst/>
            <a:cxnLst>
              <a:cxn ang="0">
                <a:pos x="714" y="0"/>
              </a:cxn>
              <a:cxn ang="0">
                <a:pos x="114" y="276"/>
              </a:cxn>
              <a:cxn ang="0">
                <a:pos x="114" y="828"/>
              </a:cxn>
              <a:cxn ang="0">
                <a:pos x="798" y="1200"/>
              </a:cxn>
            </a:cxnLst>
            <a:rect l="0" t="0" r="r" b="b"/>
            <a:pathLst>
              <a:path w="798" h="1200">
                <a:moveTo>
                  <a:pt x="714" y="0"/>
                </a:moveTo>
                <a:cubicBezTo>
                  <a:pt x="464" y="69"/>
                  <a:pt x="214" y="138"/>
                  <a:pt x="114" y="276"/>
                </a:cubicBezTo>
                <a:cubicBezTo>
                  <a:pt x="14" y="414"/>
                  <a:pt x="0" y="674"/>
                  <a:pt x="114" y="828"/>
                </a:cubicBezTo>
                <a:cubicBezTo>
                  <a:pt x="228" y="982"/>
                  <a:pt x="684" y="1138"/>
                  <a:pt x="798" y="1200"/>
                </a:cubicBezTo>
              </a:path>
            </a:pathLst>
          </a:custGeom>
          <a:noFill/>
          <a:ln w="76200" cmpd="sng">
            <a:solidFill>
              <a:srgbClr val="FF6600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5310188" y="4970463"/>
            <a:ext cx="3281362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b="1"/>
              <a:t> Big oh notation, </a:t>
            </a:r>
            <a:r>
              <a:rPr lang="en-US" sz="2800" b="1" i="1"/>
              <a:t>O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b="1"/>
              <a:t> Omega notation, </a:t>
            </a:r>
            <a:r>
              <a:rPr lang="en-US" sz="2800" b="1">
                <a:sym typeface="Symbol" pitchFamily="18" charset="2"/>
              </a:rPr>
              <a:t></a:t>
            </a:r>
            <a:endParaRPr lang="en-US" sz="2400" b="1"/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b="1"/>
              <a:t> Theta notation, </a:t>
            </a:r>
            <a:r>
              <a:rPr lang="en-US" sz="2800" b="1">
                <a:sym typeface="Symbol" pitchFamily="18" charset="2"/>
              </a:rPr>
              <a:t></a:t>
            </a:r>
            <a:r>
              <a:rPr lang="en-US" sz="2400" b="1"/>
              <a:t> 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1470025" y="5599113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In order to do this, we use</a:t>
            </a:r>
          </a:p>
        </p:txBody>
      </p:sp>
      <p:sp>
        <p:nvSpPr>
          <p:cNvPr id="80907" name="AutoShape 11"/>
          <p:cNvSpPr>
            <a:spLocks/>
          </p:cNvSpPr>
          <p:nvPr/>
        </p:nvSpPr>
        <p:spPr bwMode="auto">
          <a:xfrm>
            <a:off x="5086350" y="5067300"/>
            <a:ext cx="266700" cy="154305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5484" y="4005263"/>
            <a:ext cx="8111313" cy="116955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Let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be integers, such that not both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are zero</a:t>
            </a:r>
            <a:r>
              <a:rPr lang="en-US" dirty="0" smtClean="0"/>
              <a:t>.</a:t>
            </a:r>
          </a:p>
          <a:p>
            <a:pPr>
              <a:lnSpc>
                <a:spcPts val="1200"/>
              </a:lnSpc>
            </a:pPr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/>
              <a:t>greatest common divisor</a:t>
            </a:r>
            <a:r>
              <a:rPr lang="en-US" dirty="0"/>
              <a:t> of 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, denoted by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, </a:t>
            </a:r>
            <a:r>
              <a:rPr lang="en-US" i="1" dirty="0" smtClean="0"/>
              <a:t>n</a:t>
            </a:r>
            <a:r>
              <a:rPr lang="en-US" dirty="0" smtClean="0"/>
              <a:t>), is </a:t>
            </a:r>
            <a:r>
              <a:rPr lang="en-US" dirty="0"/>
              <a:t>the largest </a:t>
            </a:r>
            <a:r>
              <a:rPr lang="en-US" dirty="0" smtClean="0"/>
              <a:t>positive integer that divides both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.</a:t>
            </a:r>
            <a:endParaRPr lang="en-US" sz="2400" dirty="0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68818" y="1349031"/>
            <a:ext cx="8362535" cy="121039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be integers.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>
              <a:lnSpc>
                <a:spcPts val="3000"/>
              </a:lnSpc>
            </a:pPr>
            <a:r>
              <a:rPr lang="en-US" dirty="0">
                <a:sym typeface="Symbol" pitchFamily="18" charset="2"/>
              </a:rPr>
              <a:t>We say that </a:t>
            </a:r>
            <a:r>
              <a:rPr lang="en-US" i="1" dirty="0">
                <a:sym typeface="Symbol" pitchFamily="18" charset="2"/>
              </a:rPr>
              <a:t>b </a:t>
            </a:r>
            <a:r>
              <a:rPr lang="en-US" b="1" i="1" dirty="0">
                <a:sym typeface="Symbol" pitchFamily="18" charset="2"/>
              </a:rPr>
              <a:t>divides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a </a:t>
            </a:r>
            <a:r>
              <a:rPr lang="en-US" dirty="0" err="1" smtClean="0">
                <a:sym typeface="Symbol" pitchFamily="18" charset="2"/>
              </a:rPr>
              <a:t>iff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/>
              <a:t>b </a:t>
            </a:r>
            <a:r>
              <a:rPr lang="en-US" dirty="0">
                <a:sym typeface="Symbol" pitchFamily="18" charset="2"/>
              </a:rPr>
              <a:t> </a:t>
            </a:r>
            <a:r>
              <a:rPr lang="en-US" dirty="0" smtClean="0">
                <a:sym typeface="Symbol" pitchFamily="18" charset="2"/>
              </a:rPr>
              <a:t>0 </a:t>
            </a:r>
            <a:r>
              <a:rPr lang="en-US" dirty="0">
                <a:sym typeface="Symbol" pitchFamily="18" charset="2"/>
              </a:rPr>
              <a:t>and there exists some integer </a:t>
            </a:r>
            <a:r>
              <a:rPr lang="en-US" i="1" dirty="0"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 such that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i="1" dirty="0" err="1" smtClean="0">
                <a:sym typeface="Symbol" pitchFamily="18" charset="2"/>
              </a:rPr>
              <a:t>bq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 marL="0" lvl="1">
              <a:lnSpc>
                <a:spcPts val="3000"/>
              </a:lnSpc>
            </a:pPr>
            <a:r>
              <a:rPr lang="en-US" dirty="0" smtClean="0">
                <a:sym typeface="Symbol" pitchFamily="18" charset="2"/>
              </a:rPr>
              <a:t>When </a:t>
            </a:r>
            <a:r>
              <a:rPr lang="en-US" i="1" dirty="0" smtClean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 = </a:t>
            </a:r>
            <a:r>
              <a:rPr lang="en-US" i="1" dirty="0" err="1" smtClean="0">
                <a:sym typeface="Symbol" pitchFamily="18" charset="2"/>
              </a:rPr>
              <a:t>bq</a:t>
            </a:r>
            <a:r>
              <a:rPr lang="en-US" dirty="0" smtClean="0">
                <a:sym typeface="Symbol" pitchFamily="18" charset="2"/>
              </a:rPr>
              <a:t>, we call </a:t>
            </a:r>
            <a:r>
              <a:rPr lang="en-US" i="1" dirty="0" smtClean="0"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the </a:t>
            </a:r>
            <a:r>
              <a:rPr lang="en-US" b="1" i="1" dirty="0" smtClean="0">
                <a:sym typeface="Symbol" pitchFamily="18" charset="2"/>
              </a:rPr>
              <a:t>quotient</a:t>
            </a:r>
            <a:r>
              <a:rPr lang="en-US" dirty="0" smtClean="0">
                <a:sym typeface="Symbol" pitchFamily="18" charset="2"/>
              </a:rPr>
              <a:t> and call </a:t>
            </a:r>
            <a:r>
              <a:rPr lang="en-US" i="1" dirty="0" smtClean="0"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 a </a:t>
            </a:r>
            <a:r>
              <a:rPr lang="en-US" b="1" i="1" dirty="0" smtClean="0">
                <a:sym typeface="Symbol" pitchFamily="18" charset="2"/>
              </a:rPr>
              <a:t>divisor</a:t>
            </a:r>
            <a:r>
              <a:rPr lang="en-US" dirty="0" smtClean="0">
                <a:sym typeface="Symbol" pitchFamily="18" charset="2"/>
              </a:rPr>
              <a:t> of </a:t>
            </a:r>
            <a:r>
              <a:rPr lang="en-US" i="1" dirty="0" smtClean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.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86436" y="637980"/>
            <a:ext cx="2614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Divisibility of </a:t>
            </a:r>
            <a:r>
              <a:rPr lang="en-US" b="1" dirty="0" smtClean="0"/>
              <a:t>Integers</a:t>
            </a:r>
            <a:endParaRPr lang="en-US" b="1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8082" y="3310274"/>
            <a:ext cx="3054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Greatest Common Divisor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1026" descr="ag26-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95300" y="506413"/>
            <a:ext cx="8785225" cy="6049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ag26-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" y="136525"/>
            <a:ext cx="8883650" cy="6721475"/>
          </a:xfrm>
          <a:prstGeom prst="rect">
            <a:avLst/>
          </a:prstGeom>
          <a:noFill/>
        </p:spPr>
      </p:pic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016000" y="3708400"/>
            <a:ext cx="6057900" cy="241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1003300" y="6388100"/>
            <a:ext cx="7505700" cy="241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5524500"/>
            <a:ext cx="9144000" cy="13335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17500" y="5624513"/>
            <a:ext cx="859790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 Narrow" pitchFamily="34" charset="0"/>
              </a:rPr>
              <a:t>Loosely speaking:</a:t>
            </a:r>
          </a:p>
          <a:p>
            <a:pPr>
              <a:lnSpc>
                <a:spcPct val="50000"/>
              </a:lnSpc>
            </a:pPr>
            <a:r>
              <a:rPr lang="en-US"/>
              <a:t>  </a:t>
            </a:r>
          </a:p>
          <a:p>
            <a:r>
              <a:rPr lang="en-US"/>
              <a:t>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 if, except for constants and a finite number of exceptions,</a:t>
            </a:r>
          </a:p>
          <a:p>
            <a:r>
              <a:rPr lang="en-US"/>
              <a:t>			</a:t>
            </a:r>
            <a:r>
              <a:rPr lang="en-US" i="1"/>
              <a:t>f</a:t>
            </a:r>
            <a:r>
              <a:rPr lang="en-US"/>
              <a:t> is </a:t>
            </a:r>
            <a:r>
              <a:rPr lang="en-US" b="1"/>
              <a:t>bounded above</a:t>
            </a:r>
            <a:r>
              <a:rPr lang="en-US"/>
              <a:t> by </a:t>
            </a:r>
            <a:r>
              <a:rPr lang="en-US" i="1"/>
              <a:t>g</a:t>
            </a:r>
            <a:r>
              <a:rPr lang="en-US"/>
              <a:t>.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0" y="55372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8293100" cy="8128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8039768" y="0"/>
            <a:ext cx="1092200" cy="812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7975" y="173038"/>
            <a:ext cx="250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Big Oh Notation</a:t>
            </a:r>
            <a:endParaRPr lang="en-US" sz="2400" u="sng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8294436" y="0"/>
            <a:ext cx="550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i="1"/>
              <a:t>O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14325" y="890588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sz="1600"/>
              <a:t>EFINITION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866775" y="1385888"/>
            <a:ext cx="79517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Let</a:t>
            </a:r>
            <a:r>
              <a:rPr lang="en-US" i="1"/>
              <a:t> f</a:t>
            </a:r>
            <a:r>
              <a:rPr lang="en-US"/>
              <a:t> and </a:t>
            </a:r>
            <a:r>
              <a:rPr lang="en-US" i="1"/>
              <a:t>g </a:t>
            </a:r>
            <a:r>
              <a:rPr lang="en-US"/>
              <a:t>be functions with domain {1, 2, 3, ….}.</a:t>
            </a:r>
          </a:p>
          <a:p>
            <a:endParaRPr lang="en-US"/>
          </a:p>
          <a:p>
            <a:r>
              <a:rPr lang="en-US"/>
              <a:t>We write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</a:p>
          <a:p>
            <a:endParaRPr lang="en-US"/>
          </a:p>
          <a:p>
            <a:r>
              <a:rPr lang="en-US"/>
              <a:t>and say that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of </a:t>
            </a:r>
            <a:r>
              <a:rPr lang="en-US" b="1" i="1"/>
              <a:t>order at most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if there exists a positive constant </a:t>
            </a:r>
            <a:r>
              <a:rPr lang="en-US" i="1"/>
              <a:t>C</a:t>
            </a:r>
            <a:r>
              <a:rPr lang="en-US" baseline="-25000"/>
              <a:t>1</a:t>
            </a:r>
            <a:endParaRPr lang="en-US"/>
          </a:p>
          <a:p>
            <a:r>
              <a:rPr lang="en-US"/>
              <a:t>such that</a:t>
            </a:r>
          </a:p>
          <a:p>
            <a:endParaRPr lang="en-US"/>
          </a:p>
          <a:p>
            <a:r>
              <a:rPr lang="en-US"/>
              <a:t>	|</a:t>
            </a:r>
            <a:r>
              <a:rPr lang="en-US" sz="1800"/>
              <a:t>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sz="1800"/>
              <a:t> </a:t>
            </a:r>
            <a:r>
              <a:rPr lang="en-US"/>
              <a:t>| 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 C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|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g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for all but finitely many positive integers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AutoShape 4"/>
          <p:cNvSpPr>
            <a:spLocks noChangeArrowheads="1"/>
          </p:cNvSpPr>
          <p:nvPr/>
        </p:nvSpPr>
        <p:spPr bwMode="auto">
          <a:xfrm rot="-5400000" flipH="1" flipV="1">
            <a:off x="300832" y="350044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50875" y="776288"/>
            <a:ext cx="1922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r>
              <a:rPr lang="en-US" b="1"/>
              <a:t> *</a:t>
            </a:r>
            <a:r>
              <a:rPr lang="en-US" b="1" u="sng"/>
              <a:t>A</a:t>
            </a:r>
            <a:r>
              <a:rPr lang="en-US"/>
              <a:t> (I)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431925" y="1843088"/>
            <a:ext cx="56705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Let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60</a:t>
            </a:r>
            <a:r>
              <a:rPr lang="en-US" i="1"/>
              <a:t>n</a:t>
            </a:r>
            <a:r>
              <a:rPr lang="en-US" baseline="30000"/>
              <a:t>2 </a:t>
            </a:r>
            <a:r>
              <a:rPr lang="en-US"/>
              <a:t>+ 5</a:t>
            </a:r>
            <a:r>
              <a:rPr lang="en-US" i="1"/>
              <a:t>n</a:t>
            </a:r>
            <a:r>
              <a:rPr lang="en-US"/>
              <a:t> +1.</a:t>
            </a:r>
          </a:p>
          <a:p>
            <a:endParaRPr lang="en-US"/>
          </a:p>
          <a:p>
            <a:r>
              <a:rPr lang="en-US"/>
              <a:t>For </a:t>
            </a:r>
            <a:r>
              <a:rPr lang="en-US" i="1"/>
              <a:t>n </a:t>
            </a:r>
            <a:r>
              <a:rPr lang="en-US">
                <a:sym typeface="Symbol" pitchFamily="18" charset="2"/>
              </a:rPr>
              <a:t> 1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/>
              <a:t>	 60</a:t>
            </a:r>
            <a:r>
              <a:rPr lang="en-US" i="1"/>
              <a:t>n</a:t>
            </a:r>
            <a:r>
              <a:rPr lang="en-US" baseline="30000"/>
              <a:t>2 </a:t>
            </a:r>
            <a:r>
              <a:rPr lang="en-US"/>
              <a:t>+ 5</a:t>
            </a:r>
            <a:r>
              <a:rPr lang="en-US" i="1"/>
              <a:t>n</a:t>
            </a:r>
            <a:r>
              <a:rPr lang="en-US"/>
              <a:t> +1	</a:t>
            </a:r>
            <a:r>
              <a:rPr lang="en-US">
                <a:sym typeface="Symbol" pitchFamily="18" charset="2"/>
              </a:rPr>
              <a:t>	</a:t>
            </a:r>
            <a:r>
              <a:rPr lang="en-US"/>
              <a:t>60</a:t>
            </a:r>
            <a:r>
              <a:rPr lang="en-US" i="1"/>
              <a:t>n</a:t>
            </a:r>
            <a:r>
              <a:rPr lang="en-US" baseline="30000"/>
              <a:t>2 </a:t>
            </a:r>
            <a:r>
              <a:rPr lang="en-US"/>
              <a:t>+ 5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	</a:t>
            </a:r>
          </a:p>
          <a:p>
            <a:endParaRPr lang="en-US"/>
          </a:p>
          <a:p>
            <a:pPr>
              <a:lnSpc>
                <a:spcPct val="50000"/>
              </a:lnSpc>
            </a:pPr>
            <a:r>
              <a:rPr lang="en-US"/>
              <a:t>			=	 66</a:t>
            </a:r>
            <a:r>
              <a:rPr lang="en-US" i="1"/>
              <a:t>n</a:t>
            </a:r>
            <a:r>
              <a:rPr lang="en-US" baseline="30000"/>
              <a:t>2</a:t>
            </a:r>
          </a:p>
          <a:p>
            <a:endParaRPr lang="en-US" baseline="30000"/>
          </a:p>
          <a:p>
            <a:endParaRPr lang="en-US" baseline="30000"/>
          </a:p>
          <a:p>
            <a:r>
              <a:rPr lang="en-US"/>
              <a:t>Therefore, we may take </a:t>
            </a:r>
            <a:r>
              <a:rPr lang="en-US" i="1"/>
              <a:t>C</a:t>
            </a:r>
            <a:r>
              <a:rPr lang="en-US" baseline="-25000"/>
              <a:t>1</a:t>
            </a:r>
            <a:r>
              <a:rPr lang="en-US"/>
              <a:t>= 66 to obtain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5537200"/>
            <a:ext cx="9144000" cy="1320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0"/>
            <a:ext cx="8293100" cy="8128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039768" y="0"/>
            <a:ext cx="1092200" cy="812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27025" y="160338"/>
            <a:ext cx="250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Omega notation</a:t>
            </a:r>
            <a:endParaRPr lang="en-US" sz="2800" u="sng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66775" y="1385888"/>
            <a:ext cx="7937500" cy="3749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Let</a:t>
            </a:r>
            <a:r>
              <a:rPr lang="en-US" i="1"/>
              <a:t> f</a:t>
            </a:r>
            <a:r>
              <a:rPr lang="en-US"/>
              <a:t> and </a:t>
            </a:r>
            <a:r>
              <a:rPr lang="en-US" i="1"/>
              <a:t>g</a:t>
            </a:r>
            <a:r>
              <a:rPr lang="en-US"/>
              <a:t> be functions with domain {1, 2, 3, ….}.</a:t>
            </a:r>
          </a:p>
          <a:p>
            <a:endParaRPr lang="en-US"/>
          </a:p>
          <a:p>
            <a:r>
              <a:rPr lang="en-US"/>
              <a:t>We write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</a:p>
          <a:p>
            <a:endParaRPr lang="en-US"/>
          </a:p>
          <a:p>
            <a:r>
              <a:rPr lang="en-US"/>
              <a:t>and say that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of </a:t>
            </a:r>
            <a:r>
              <a:rPr lang="en-US" b="1" i="1"/>
              <a:t>order at least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if there exists a positive constant </a:t>
            </a:r>
            <a:r>
              <a:rPr lang="en-US" i="1"/>
              <a:t>C</a:t>
            </a:r>
            <a:r>
              <a:rPr lang="en-US" baseline="-25000"/>
              <a:t>2</a:t>
            </a:r>
            <a:endParaRPr lang="en-US"/>
          </a:p>
          <a:p>
            <a:r>
              <a:rPr lang="en-US"/>
              <a:t>such that</a:t>
            </a:r>
          </a:p>
          <a:p>
            <a:endParaRPr lang="en-US"/>
          </a:p>
          <a:p>
            <a:r>
              <a:rPr lang="en-US"/>
              <a:t>	|</a:t>
            </a:r>
            <a:r>
              <a:rPr lang="en-US" sz="1800"/>
              <a:t>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sz="1800"/>
              <a:t> </a:t>
            </a:r>
            <a:r>
              <a:rPr lang="en-US"/>
              <a:t>|  </a:t>
            </a:r>
            <a:r>
              <a:rPr lang="en-US">
                <a:sym typeface="Symbol" pitchFamily="18" charset="2"/>
              </a:rPr>
              <a:t> </a:t>
            </a:r>
            <a:r>
              <a:rPr lang="en-US" i="1">
                <a:sym typeface="Symbol" pitchFamily="18" charset="2"/>
              </a:rPr>
              <a:t> C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|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g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for all but finitely many positive integers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.</a:t>
            </a:r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17500" y="5637213"/>
            <a:ext cx="8545513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 Narrow" pitchFamily="34" charset="0"/>
              </a:rPr>
              <a:t>Loosely speaking</a:t>
            </a:r>
            <a:r>
              <a:rPr lang="en-US" sz="1800">
                <a:latin typeface="Arial Narrow" pitchFamily="34" charset="0"/>
              </a:rPr>
              <a:t>:</a:t>
            </a:r>
          </a:p>
          <a:p>
            <a:pPr>
              <a:lnSpc>
                <a:spcPct val="50000"/>
              </a:lnSpc>
            </a:pPr>
            <a:r>
              <a:rPr lang="en-US"/>
              <a:t>  </a:t>
            </a:r>
          </a:p>
          <a:p>
            <a:r>
              <a:rPr lang="en-US"/>
              <a:t>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 if, except for constants and a finite number of exceptions,</a:t>
            </a:r>
          </a:p>
          <a:p>
            <a:r>
              <a:rPr lang="en-US"/>
              <a:t>			</a:t>
            </a:r>
            <a:r>
              <a:rPr lang="en-US" i="1"/>
              <a:t>f</a:t>
            </a:r>
            <a:r>
              <a:rPr lang="en-US"/>
              <a:t> is </a:t>
            </a:r>
            <a:r>
              <a:rPr lang="en-US" b="1"/>
              <a:t>bounded below</a:t>
            </a:r>
            <a:r>
              <a:rPr lang="en-US"/>
              <a:t> by </a:t>
            </a:r>
            <a:r>
              <a:rPr lang="en-US" i="1"/>
              <a:t>g</a:t>
            </a:r>
            <a:r>
              <a:rPr lang="en-US"/>
              <a:t>.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8308056" y="0"/>
            <a:ext cx="574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>
                <a:sym typeface="Symbol" pitchFamily="18" charset="2"/>
              </a:rPr>
              <a:t>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0" y="55372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14325" y="890588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sz="1600"/>
              <a:t>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AutoShape 1028"/>
          <p:cNvSpPr>
            <a:spLocks noChangeArrowheads="1"/>
          </p:cNvSpPr>
          <p:nvPr/>
        </p:nvSpPr>
        <p:spPr bwMode="auto">
          <a:xfrm rot="-5400000" flipH="1" flipV="1">
            <a:off x="735807" y="756444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18" name="Text Box 1026"/>
          <p:cNvSpPr txBox="1">
            <a:spLocks noChangeArrowheads="1"/>
          </p:cNvSpPr>
          <p:nvPr/>
        </p:nvSpPr>
        <p:spPr bwMode="auto">
          <a:xfrm>
            <a:off x="1208088" y="1084263"/>
            <a:ext cx="245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r>
              <a:rPr lang="en-US" b="1"/>
              <a:t> *</a:t>
            </a:r>
            <a:r>
              <a:rPr lang="en-US" b="1" u="sng"/>
              <a:t>A</a:t>
            </a:r>
            <a:r>
              <a:rPr lang="en-US"/>
              <a:t> (II)</a:t>
            </a:r>
          </a:p>
        </p:txBody>
      </p:sp>
      <p:sp>
        <p:nvSpPr>
          <p:cNvPr id="34819" name="Text Box 1027"/>
          <p:cNvSpPr txBox="1">
            <a:spLocks noChangeArrowheads="1"/>
          </p:cNvSpPr>
          <p:nvPr/>
        </p:nvSpPr>
        <p:spPr bwMode="auto">
          <a:xfrm>
            <a:off x="1793875" y="2128838"/>
            <a:ext cx="4756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Let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60</a:t>
            </a:r>
            <a:r>
              <a:rPr lang="en-US" i="1"/>
              <a:t>n</a:t>
            </a:r>
            <a:r>
              <a:rPr lang="en-US" baseline="30000"/>
              <a:t>2 </a:t>
            </a:r>
            <a:r>
              <a:rPr lang="en-US"/>
              <a:t>+ 5</a:t>
            </a:r>
            <a:r>
              <a:rPr lang="en-US" i="1"/>
              <a:t>n</a:t>
            </a:r>
            <a:r>
              <a:rPr lang="en-US"/>
              <a:t> +1.</a:t>
            </a:r>
          </a:p>
          <a:p>
            <a:endParaRPr lang="en-US"/>
          </a:p>
          <a:p>
            <a:r>
              <a:rPr lang="en-US"/>
              <a:t>For </a:t>
            </a:r>
            <a:r>
              <a:rPr lang="en-US" i="1"/>
              <a:t>n </a:t>
            </a:r>
            <a:r>
              <a:rPr lang="en-US">
                <a:sym typeface="Symbol" pitchFamily="18" charset="2"/>
              </a:rPr>
              <a:t> 1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/>
              <a:t>	 60</a:t>
            </a:r>
            <a:r>
              <a:rPr lang="en-US" i="1"/>
              <a:t>n</a:t>
            </a:r>
            <a:r>
              <a:rPr lang="en-US" baseline="30000"/>
              <a:t>2 </a:t>
            </a:r>
            <a:r>
              <a:rPr lang="en-US"/>
              <a:t>+ 5</a:t>
            </a:r>
            <a:r>
              <a:rPr lang="en-US" i="1"/>
              <a:t>n</a:t>
            </a:r>
            <a:r>
              <a:rPr lang="en-US"/>
              <a:t> +1	</a:t>
            </a:r>
            <a:r>
              <a:rPr lang="en-US">
                <a:sym typeface="Symbol" pitchFamily="18" charset="2"/>
              </a:rPr>
              <a:t>	</a:t>
            </a:r>
            <a:r>
              <a:rPr lang="en-US"/>
              <a:t>60</a:t>
            </a:r>
            <a:r>
              <a:rPr lang="en-US" i="1"/>
              <a:t>n</a:t>
            </a:r>
            <a:r>
              <a:rPr lang="en-US" baseline="30000"/>
              <a:t>2 </a:t>
            </a:r>
            <a:r>
              <a:rPr lang="en-US"/>
              <a:t> 	</a:t>
            </a:r>
          </a:p>
          <a:p>
            <a:endParaRPr lang="en-US"/>
          </a:p>
          <a:p>
            <a:r>
              <a:rPr lang="en-US"/>
              <a:t>Therefore, we may take C</a:t>
            </a:r>
            <a:r>
              <a:rPr lang="en-US" baseline="-25000"/>
              <a:t>2 </a:t>
            </a:r>
            <a:r>
              <a:rPr lang="en-US"/>
              <a:t>= 60 to obtain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8293100" cy="8255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14325" y="160338"/>
            <a:ext cx="228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Theta notation</a:t>
            </a:r>
            <a:endParaRPr lang="en-US" sz="2800" u="sng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828675" y="1671638"/>
            <a:ext cx="722184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Let</a:t>
            </a:r>
            <a:r>
              <a:rPr lang="en-US" i="1" dirty="0"/>
              <a:t> 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be functions with domain {1, 2, 3, ….}.</a:t>
            </a:r>
          </a:p>
          <a:p>
            <a:endParaRPr lang="en-US" dirty="0"/>
          </a:p>
          <a:p>
            <a:r>
              <a:rPr lang="en-US" dirty="0"/>
              <a:t>We write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 =  </a:t>
            </a:r>
            <a:r>
              <a:rPr lang="en-US" dirty="0">
                <a:sym typeface="Symbol" pitchFamily="18" charset="2"/>
              </a:rPr>
              <a:t>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   and say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of </a:t>
            </a:r>
            <a:r>
              <a:rPr lang="en-US" b="1" i="1" dirty="0"/>
              <a:t>order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if</a:t>
            </a:r>
          </a:p>
          <a:p>
            <a:endParaRPr lang="en-US" dirty="0"/>
          </a:p>
          <a:p>
            <a:r>
              <a:rPr lang="en-US"/>
              <a:t>	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 and 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smtClean="0"/>
              <a:t>)).                                 </a:t>
            </a:r>
            <a:endParaRPr lang="en-US"/>
          </a:p>
          <a:p>
            <a:endParaRPr lang="en-US" dirty="0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8039768" y="0"/>
            <a:ext cx="1092200" cy="8255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8304881" y="0"/>
            <a:ext cx="5984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>
                <a:sym typeface="Symbol" pitchFamily="18" charset="2"/>
              </a:rPr>
              <a:t>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14325" y="1119188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sz="1600"/>
              <a:t>EFINITION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5549900"/>
            <a:ext cx="9144000" cy="13081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V="1">
            <a:off x="0" y="55372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55600" y="5624513"/>
            <a:ext cx="8539163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 Narrow" pitchFamily="34" charset="0"/>
              </a:rPr>
              <a:t>Loosely speaking:</a:t>
            </a:r>
          </a:p>
          <a:p>
            <a:pPr>
              <a:lnSpc>
                <a:spcPct val="50000"/>
              </a:lnSpc>
            </a:pPr>
            <a:r>
              <a:rPr lang="en-US"/>
              <a:t>  </a:t>
            </a:r>
          </a:p>
          <a:p>
            <a:r>
              <a:rPr lang="en-US"/>
              <a:t>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 if, except for constants and a finite number of exceptions,</a:t>
            </a:r>
          </a:p>
          <a:p>
            <a:r>
              <a:rPr lang="en-US"/>
              <a:t>			</a:t>
            </a:r>
            <a:r>
              <a:rPr lang="en-US" i="1"/>
              <a:t>f</a:t>
            </a:r>
            <a:r>
              <a:rPr lang="en-US"/>
              <a:t> is </a:t>
            </a:r>
            <a:r>
              <a:rPr lang="en-US" b="1"/>
              <a:t>bounded above and below</a:t>
            </a:r>
            <a:r>
              <a:rPr lang="en-US"/>
              <a:t> by </a:t>
            </a:r>
            <a:r>
              <a:rPr lang="en-US" i="1"/>
              <a:t>g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AutoShape 5"/>
          <p:cNvSpPr>
            <a:spLocks noChangeArrowheads="1"/>
          </p:cNvSpPr>
          <p:nvPr/>
        </p:nvSpPr>
        <p:spPr bwMode="auto">
          <a:xfrm rot="-5400000" flipH="1" flipV="1">
            <a:off x="735807" y="756444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19188" y="1160463"/>
            <a:ext cx="209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r>
              <a:rPr lang="en-US" b="1"/>
              <a:t> *</a:t>
            </a:r>
            <a:r>
              <a:rPr lang="en-US" b="1" u="sng"/>
              <a:t>A</a:t>
            </a:r>
            <a:r>
              <a:rPr lang="en-US"/>
              <a:t> (III)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041525" y="2452688"/>
            <a:ext cx="42513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Let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60</a:t>
            </a:r>
            <a:r>
              <a:rPr lang="en-US" i="1"/>
              <a:t>n</a:t>
            </a:r>
            <a:r>
              <a:rPr lang="en-US" baseline="30000"/>
              <a:t>2 </a:t>
            </a:r>
            <a:r>
              <a:rPr lang="en-US"/>
              <a:t>+ 5</a:t>
            </a:r>
            <a:r>
              <a:rPr lang="en-US" i="1"/>
              <a:t>n</a:t>
            </a:r>
            <a:r>
              <a:rPr lang="en-US"/>
              <a:t> +1.</a:t>
            </a:r>
          </a:p>
          <a:p>
            <a:endParaRPr lang="en-US"/>
          </a:p>
          <a:p>
            <a:r>
              <a:rPr lang="en-US"/>
              <a:t>Since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 and 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),</a:t>
            </a:r>
          </a:p>
          <a:p>
            <a:endParaRPr lang="en-US"/>
          </a:p>
          <a:p>
            <a:r>
              <a:rPr lang="en-US"/>
              <a:t>    we have 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AutoShape 7"/>
          <p:cNvSpPr>
            <a:spLocks noChangeArrowheads="1"/>
          </p:cNvSpPr>
          <p:nvPr/>
        </p:nvSpPr>
        <p:spPr bwMode="auto">
          <a:xfrm rot="-5400000" flipH="1" flipV="1">
            <a:off x="315119" y="4588669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60375" y="242888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sz="1600"/>
              <a:t>HEOREM</a:t>
            </a:r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93775" y="890588"/>
            <a:ext cx="7210425" cy="3273425"/>
          </a:xfrm>
          <a:prstGeom prst="rect">
            <a:avLst/>
          </a:prstGeom>
          <a:noFill/>
          <a:ln w="12700">
            <a:solidFill>
              <a:srgbClr val="4D4D4D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/>
              <a:t>  Suppose that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 sz="2400" i="1"/>
              <a:t>a</a:t>
            </a:r>
            <a:r>
              <a:rPr lang="en-US" sz="2400" i="1" baseline="-25000"/>
              <a:t>k</a:t>
            </a:r>
            <a:r>
              <a:rPr lang="en-US" sz="2400" i="1"/>
              <a:t>n</a:t>
            </a:r>
            <a:r>
              <a:rPr lang="en-US" sz="2400" i="1" baseline="30000"/>
              <a:t>k</a:t>
            </a:r>
            <a:r>
              <a:rPr lang="en-US" sz="2400"/>
              <a:t>  +  </a:t>
            </a:r>
            <a:r>
              <a:rPr lang="en-US" sz="2400" i="1"/>
              <a:t>a</a:t>
            </a:r>
            <a:r>
              <a:rPr lang="en-US" sz="2400" i="1" baseline="-25000"/>
              <a:t>k</a:t>
            </a:r>
            <a:r>
              <a:rPr lang="en-US" sz="2400" baseline="-25000"/>
              <a:t>-1</a:t>
            </a:r>
            <a:r>
              <a:rPr lang="en-US" sz="2400" i="1"/>
              <a:t>n</a:t>
            </a:r>
            <a:r>
              <a:rPr lang="en-US" sz="2400" i="1" baseline="30000"/>
              <a:t>k</a:t>
            </a:r>
            <a:r>
              <a:rPr lang="en-US" sz="2400" baseline="30000"/>
              <a:t>-1</a:t>
            </a:r>
            <a:r>
              <a:rPr lang="en-US" sz="2400"/>
              <a:t>  +  …  +  </a:t>
            </a:r>
            <a:r>
              <a:rPr lang="en-US" sz="2400" i="1"/>
              <a:t>a</a:t>
            </a:r>
            <a:r>
              <a:rPr lang="en-US" sz="2400" baseline="-25000"/>
              <a:t>1</a:t>
            </a:r>
            <a:r>
              <a:rPr lang="en-US" sz="2400" i="1"/>
              <a:t>n</a:t>
            </a:r>
            <a:r>
              <a:rPr lang="en-US" sz="2400"/>
              <a:t> + </a:t>
            </a:r>
            <a:r>
              <a:rPr lang="en-US" sz="2400" i="1"/>
              <a:t>a</a:t>
            </a:r>
            <a:r>
              <a:rPr lang="en-US" sz="2400" baseline="-25000"/>
              <a:t>0</a:t>
            </a:r>
            <a:endParaRPr lang="en-US" sz="2400"/>
          </a:p>
          <a:p>
            <a:endParaRPr lang="en-US"/>
          </a:p>
          <a:p>
            <a:r>
              <a:rPr lang="en-US"/>
              <a:t>   is a polynomial in </a:t>
            </a:r>
            <a:r>
              <a:rPr lang="en-US" i="1"/>
              <a:t>n</a:t>
            </a:r>
            <a:r>
              <a:rPr lang="en-US"/>
              <a:t> of degree </a:t>
            </a:r>
            <a:r>
              <a:rPr lang="en-US" i="1"/>
              <a:t>k</a:t>
            </a:r>
            <a:r>
              <a:rPr lang="en-US"/>
              <a:t>, where each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is nonnegative.        </a:t>
            </a:r>
          </a:p>
          <a:p>
            <a:endParaRPr lang="en-US"/>
          </a:p>
          <a:p>
            <a:r>
              <a:rPr lang="en-US"/>
              <a:t>  Then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 sz="2400" i="1"/>
              <a:t>a</a:t>
            </a:r>
            <a:r>
              <a:rPr lang="en-US" sz="2400" i="1" baseline="-25000"/>
              <a:t>k</a:t>
            </a:r>
            <a:r>
              <a:rPr lang="en-US" sz="2400" i="1"/>
              <a:t>n</a:t>
            </a:r>
            <a:r>
              <a:rPr lang="en-US" sz="2400" i="1" baseline="30000"/>
              <a:t>k</a:t>
            </a:r>
            <a:r>
              <a:rPr lang="en-US" sz="2400"/>
              <a:t>  +  </a:t>
            </a:r>
            <a:r>
              <a:rPr lang="en-US" sz="2400" i="1"/>
              <a:t>a</a:t>
            </a:r>
            <a:r>
              <a:rPr lang="en-US" sz="2400" i="1" baseline="-25000"/>
              <a:t>k</a:t>
            </a:r>
            <a:r>
              <a:rPr lang="en-US" sz="2400" baseline="-25000"/>
              <a:t>-1</a:t>
            </a:r>
            <a:r>
              <a:rPr lang="en-US" sz="2400" i="1"/>
              <a:t>n</a:t>
            </a:r>
            <a:r>
              <a:rPr lang="en-US" sz="2400" i="1" baseline="30000"/>
              <a:t>k</a:t>
            </a:r>
            <a:r>
              <a:rPr lang="en-US" sz="2400" baseline="30000"/>
              <a:t>-1</a:t>
            </a:r>
            <a:r>
              <a:rPr lang="en-US" sz="2400"/>
              <a:t>  +  …  +  </a:t>
            </a:r>
            <a:r>
              <a:rPr lang="en-US" sz="2400" i="1"/>
              <a:t>a</a:t>
            </a:r>
            <a:r>
              <a:rPr lang="en-US" sz="2400" baseline="-25000"/>
              <a:t>1</a:t>
            </a:r>
            <a:r>
              <a:rPr lang="en-US" sz="2400" i="1"/>
              <a:t>n</a:t>
            </a:r>
            <a:r>
              <a:rPr lang="en-US" sz="2400"/>
              <a:t> + </a:t>
            </a:r>
            <a:r>
              <a:rPr lang="en-US" sz="2400" i="1"/>
              <a:t>a</a:t>
            </a:r>
            <a:r>
              <a:rPr lang="en-US" sz="2400" baseline="-25000"/>
              <a:t>0      </a:t>
            </a:r>
            <a:r>
              <a:rPr lang="en-US" sz="2400"/>
              <a:t>=     </a:t>
            </a:r>
            <a:r>
              <a:rPr lang="en-US" sz="2400">
                <a:sym typeface="Symbol" pitchFamily="18" charset="2"/>
              </a:rPr>
              <a:t>(</a:t>
            </a:r>
            <a:r>
              <a:rPr lang="en-US" sz="2400" i="1">
                <a:sym typeface="Symbol" pitchFamily="18" charset="2"/>
              </a:rPr>
              <a:t>n</a:t>
            </a:r>
            <a:r>
              <a:rPr lang="en-US" sz="2400" i="1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)</a:t>
            </a:r>
            <a:endParaRPr lang="en-US"/>
          </a:p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266700" y="4533900"/>
            <a:ext cx="840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88975" y="4887913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b="1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855788" y="5303838"/>
            <a:ext cx="4910137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/>
              <a:t>4</a:t>
            </a:r>
            <a:r>
              <a:rPr lang="en-US" i="1"/>
              <a:t>n</a:t>
            </a:r>
            <a:r>
              <a:rPr lang="en-US" baseline="30000"/>
              <a:t>5</a:t>
            </a:r>
            <a:r>
              <a:rPr lang="en-US"/>
              <a:t>  +  3</a:t>
            </a:r>
            <a:r>
              <a:rPr lang="en-US" i="1"/>
              <a:t>n</a:t>
            </a:r>
            <a:r>
              <a:rPr lang="en-US" baseline="30000"/>
              <a:t>4</a:t>
            </a:r>
            <a:r>
              <a:rPr lang="en-US"/>
              <a:t>  +  5</a:t>
            </a:r>
            <a:r>
              <a:rPr lang="en-US" i="1"/>
              <a:t>n</a:t>
            </a:r>
            <a:r>
              <a:rPr lang="en-US"/>
              <a:t> + 17</a:t>
            </a:r>
            <a:r>
              <a:rPr lang="en-US" baseline="-25000"/>
              <a:t>     	      </a:t>
            </a:r>
            <a:r>
              <a:rPr lang="en-US"/>
              <a:t>=     </a:t>
            </a:r>
            <a:r>
              <a:rPr lang="en-US">
                <a:sym typeface="Symbol" pitchFamily="18" charset="2"/>
              </a:rPr>
              <a:t>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5</a:t>
            </a:r>
            <a:r>
              <a:rPr lang="en-US">
                <a:sym typeface="Symbol" pitchFamily="18" charset="2"/>
              </a:rPr>
              <a:t>)</a:t>
            </a:r>
            <a:endParaRPr lang="th-TH">
              <a:sym typeface="Symbol" pitchFamily="18" charset="2"/>
            </a:endParaRPr>
          </a:p>
          <a:p>
            <a:pPr>
              <a:lnSpc>
                <a:spcPct val="160000"/>
              </a:lnSpc>
            </a:pPr>
            <a:r>
              <a:rPr lang="en-US"/>
              <a:t>3</a:t>
            </a:r>
            <a:r>
              <a:rPr lang="en-US" i="1"/>
              <a:t>n</a:t>
            </a:r>
            <a:r>
              <a:rPr lang="en-US" baseline="30000"/>
              <a:t>4</a:t>
            </a:r>
            <a:r>
              <a:rPr lang="en-US"/>
              <a:t>  +  2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  +  5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+ 7</a:t>
            </a:r>
            <a:r>
              <a:rPr lang="en-US" i="1"/>
              <a:t>n</a:t>
            </a:r>
            <a:r>
              <a:rPr lang="en-US"/>
              <a:t> + 3</a:t>
            </a:r>
            <a:r>
              <a:rPr lang="en-US" baseline="-25000"/>
              <a:t>	      </a:t>
            </a:r>
            <a:r>
              <a:rPr lang="en-US"/>
              <a:t>=     </a:t>
            </a:r>
            <a:r>
              <a:rPr lang="en-US">
                <a:sym typeface="Symbol" pitchFamily="18" charset="2"/>
              </a:rPr>
              <a:t>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4</a:t>
            </a:r>
            <a:r>
              <a:rPr lang="en-US">
                <a:sym typeface="Symbol" pitchFamily="18" charset="2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en-US"/>
              <a:t>6</a:t>
            </a:r>
            <a:r>
              <a:rPr lang="en-US" i="1"/>
              <a:t>n</a:t>
            </a:r>
            <a:r>
              <a:rPr lang="en-US" baseline="30000"/>
              <a:t>7</a:t>
            </a:r>
            <a:r>
              <a:rPr lang="en-US"/>
              <a:t> + 3</a:t>
            </a:r>
            <a:r>
              <a:rPr lang="en-US" i="1"/>
              <a:t>n</a:t>
            </a:r>
            <a:r>
              <a:rPr lang="en-US" baseline="30000"/>
              <a:t>5</a:t>
            </a:r>
            <a:r>
              <a:rPr lang="en-US"/>
              <a:t>  +  2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  + 5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+ 3</a:t>
            </a:r>
            <a:r>
              <a:rPr lang="en-US" i="1"/>
              <a:t>n</a:t>
            </a:r>
            <a:r>
              <a:rPr lang="en-US"/>
              <a:t> + 4</a:t>
            </a:r>
            <a:r>
              <a:rPr lang="en-US" baseline="-25000"/>
              <a:t>	 </a:t>
            </a:r>
            <a:r>
              <a:rPr lang="en-US"/>
              <a:t>=     </a:t>
            </a:r>
            <a:r>
              <a:rPr lang="en-US">
                <a:sym typeface="Symbol" pitchFamily="18" charset="2"/>
              </a:rPr>
              <a:t>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7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6" name="AutoShape 6"/>
          <p:cNvSpPr>
            <a:spLocks noChangeArrowheads="1"/>
          </p:cNvSpPr>
          <p:nvPr/>
        </p:nvSpPr>
        <p:spPr bwMode="auto">
          <a:xfrm rot="-5400000" flipH="1" flipV="1">
            <a:off x="167482" y="3730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574675" y="381000"/>
            <a:ext cx="118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sz="1600"/>
              <a:t>XERCISE</a:t>
            </a:r>
            <a:endParaRPr lang="en-US"/>
          </a:p>
        </p:txBody>
      </p:sp>
      <p:grpSp>
        <p:nvGrpSpPr>
          <p:cNvPr id="102405" name="Group 5"/>
          <p:cNvGrpSpPr>
            <a:grpSpLocks/>
          </p:cNvGrpSpPr>
          <p:nvPr/>
        </p:nvGrpSpPr>
        <p:grpSpPr bwMode="auto">
          <a:xfrm>
            <a:off x="936625" y="1100138"/>
            <a:ext cx="5864225" cy="701675"/>
            <a:chOff x="590" y="693"/>
            <a:chExt cx="3694" cy="442"/>
          </a:xfrm>
        </p:grpSpPr>
        <p:sp>
          <p:nvSpPr>
            <p:cNvPr id="102403" name="Text Box 3"/>
            <p:cNvSpPr txBox="1">
              <a:spLocks noChangeArrowheads="1"/>
            </p:cNvSpPr>
            <p:nvPr/>
          </p:nvSpPr>
          <p:spPr bwMode="auto">
            <a:xfrm>
              <a:off x="590" y="693"/>
              <a:ext cx="369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Let  </a:t>
              </a:r>
              <a:r>
                <a:rPr lang="en-US" i="1"/>
                <a:t>f</a:t>
              </a:r>
              <a:r>
                <a:rPr lang="en-US"/>
                <a:t>(</a:t>
              </a:r>
              <a:r>
                <a:rPr lang="en-US" i="1"/>
                <a:t>n</a:t>
              </a:r>
              <a:r>
                <a:rPr lang="en-US"/>
                <a:t>)  =  (</a:t>
              </a:r>
              <a:r>
                <a:rPr lang="en-US" i="1"/>
                <a:t>n</a:t>
              </a:r>
              <a:r>
                <a:rPr lang="en-US"/>
                <a:t>+3)(</a:t>
              </a:r>
              <a:r>
                <a:rPr lang="en-US" i="1"/>
                <a:t>n</a:t>
              </a:r>
              <a:r>
                <a:rPr lang="en-US"/>
                <a:t>+7).    Find a theta notation for </a:t>
              </a:r>
              <a:r>
                <a:rPr lang="en-US" i="1"/>
                <a:t>f</a:t>
              </a:r>
              <a:r>
                <a:rPr lang="en-US"/>
                <a:t>(</a:t>
              </a:r>
              <a:r>
                <a:rPr lang="en-US" i="1"/>
                <a:t>n</a:t>
              </a:r>
              <a:r>
                <a:rPr lang="en-US"/>
                <a:t>). </a:t>
              </a:r>
            </a:p>
            <a:p>
              <a:r>
                <a:rPr lang="en-US"/>
                <a:t>                         </a:t>
              </a:r>
              <a:r>
                <a:rPr lang="en-US" i="1"/>
                <a:t>n</a:t>
              </a:r>
              <a:r>
                <a:rPr lang="en-US"/>
                <a:t>+5</a:t>
              </a:r>
            </a:p>
          </p:txBody>
        </p:sp>
        <p:sp>
          <p:nvSpPr>
            <p:cNvPr id="102404" name="Line 4"/>
            <p:cNvSpPr>
              <a:spLocks noChangeShapeType="1"/>
            </p:cNvSpPr>
            <p:nvPr/>
          </p:nvSpPr>
          <p:spPr bwMode="auto">
            <a:xfrm>
              <a:off x="1440" y="9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AutoShape 9"/>
          <p:cNvSpPr>
            <a:spLocks noChangeArrowheads="1"/>
          </p:cNvSpPr>
          <p:nvPr/>
        </p:nvSpPr>
        <p:spPr bwMode="auto">
          <a:xfrm rot="-5400000" flipH="1" flipV="1">
            <a:off x="605632" y="32669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36638" y="722776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b="1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679575" y="1341901"/>
            <a:ext cx="1959191" cy="234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gcd</a:t>
            </a:r>
            <a:r>
              <a:rPr lang="en-US" dirty="0" smtClean="0"/>
              <a:t>(6, 4)  =  2.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gcd</a:t>
            </a:r>
            <a:r>
              <a:rPr lang="en-US" dirty="0" smtClean="0"/>
              <a:t>(6, 15)  =  3.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gcd</a:t>
            </a:r>
            <a:r>
              <a:rPr lang="en-US" dirty="0" smtClean="0"/>
              <a:t>(6, 18)  =  6.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gcd</a:t>
            </a:r>
            <a:r>
              <a:rPr lang="en-US" dirty="0" smtClean="0"/>
              <a:t>(12, 20)  =  4.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gcd</a:t>
            </a:r>
            <a:r>
              <a:rPr lang="en-US" dirty="0" smtClean="0"/>
              <a:t>(12, 30)  =  6.</a:t>
            </a:r>
            <a:endParaRPr 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03822" y="5599424"/>
            <a:ext cx="5301451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gcd</a:t>
            </a:r>
            <a:r>
              <a:rPr lang="en-US" dirty="0"/>
              <a:t>(0, 6)?			     </a:t>
            </a:r>
          </a:p>
          <a:p>
            <a:r>
              <a:rPr lang="en-US" dirty="0"/>
              <a:t>					       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				</a:t>
            </a:r>
            <a:r>
              <a:rPr lang="en-US" sz="1800" dirty="0" err="1" smtClean="0"/>
              <a:t>gcd</a:t>
            </a:r>
            <a:r>
              <a:rPr lang="en-US" sz="1800" dirty="0" smtClean="0"/>
              <a:t>(0</a:t>
            </a:r>
            <a:r>
              <a:rPr lang="en-US" sz="1800" dirty="0"/>
              <a:t>, 6) = 6.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-5400000" flipH="1" flipV="1">
            <a:off x="619803" y="4530267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050809" y="4926349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b="1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277067" y="1345439"/>
            <a:ext cx="2087431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gcd</a:t>
            </a:r>
            <a:r>
              <a:rPr lang="en-US" dirty="0" smtClean="0"/>
              <a:t>(6, 9)  =  3.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gcd</a:t>
            </a:r>
            <a:r>
              <a:rPr lang="en-US" dirty="0" smtClean="0"/>
              <a:t>(21, 14)  =  7.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gcd</a:t>
            </a:r>
            <a:r>
              <a:rPr lang="en-US" dirty="0" smtClean="0"/>
              <a:t>(36, 24)  =  12.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gcd</a:t>
            </a:r>
            <a:r>
              <a:rPr lang="en-US" dirty="0" smtClean="0"/>
              <a:t>(15, 20)  =  5.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gcd</a:t>
            </a:r>
            <a:r>
              <a:rPr lang="en-US" dirty="0" smtClean="0"/>
              <a:t>(24, 40)  =  8.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AutoShape 8"/>
          <p:cNvSpPr>
            <a:spLocks noChangeArrowheads="1"/>
          </p:cNvSpPr>
          <p:nvPr/>
        </p:nvSpPr>
        <p:spPr bwMode="auto">
          <a:xfrm rot="-5400000" flipH="1" flipV="1">
            <a:off x="129382" y="-79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87375" y="293688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b="1" u="sng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295400" y="1033463"/>
            <a:ext cx="638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Let   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2</a:t>
            </a:r>
            <a:r>
              <a:rPr lang="en-US" i="1"/>
              <a:t>n</a:t>
            </a:r>
            <a:r>
              <a:rPr lang="en-US"/>
              <a:t> +  3(lg </a:t>
            </a:r>
            <a:r>
              <a:rPr lang="en-US" i="1"/>
              <a:t>n</a:t>
            </a:r>
            <a:r>
              <a:rPr lang="en-US"/>
              <a:t>).         Find a theta notation for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 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245297" y="-21266"/>
            <a:ext cx="580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denote log</a:t>
            </a:r>
            <a:r>
              <a:rPr lang="en-US" baseline="-25000" dirty="0"/>
              <a:t>2 </a:t>
            </a:r>
            <a:r>
              <a:rPr lang="en-US" i="1" dirty="0"/>
              <a:t>n </a:t>
            </a:r>
            <a:r>
              <a:rPr lang="en-US" dirty="0"/>
              <a:t> (the logarithm of </a:t>
            </a:r>
            <a:r>
              <a:rPr lang="en-US" i="1" dirty="0"/>
              <a:t>n</a:t>
            </a:r>
            <a:r>
              <a:rPr lang="en-US" dirty="0"/>
              <a:t> to the base 2)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V="1">
            <a:off x="3678866" y="404036"/>
            <a:ext cx="191386" cy="69111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586730" y="2020975"/>
            <a:ext cx="5214889" cy="483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 1,  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>
                <a:sym typeface="Symbol" pitchFamily="18" charset="2"/>
              </a:rPr>
              <a:t> &lt; </a:t>
            </a:r>
            <a:r>
              <a:rPr lang="en-US" i="1" dirty="0">
                <a:sym typeface="Symbol" pitchFamily="18" charset="2"/>
              </a:rPr>
              <a:t>n.</a:t>
            </a:r>
          </a:p>
          <a:p>
            <a:endParaRPr lang="en-US" i="1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Therefore, f</a:t>
            </a:r>
            <a:r>
              <a:rPr lang="en-US" dirty="0"/>
              <a:t>or </a:t>
            </a:r>
            <a:r>
              <a:rPr lang="en-US" i="1" dirty="0"/>
              <a:t>n </a:t>
            </a:r>
            <a:r>
              <a:rPr lang="en-US" dirty="0">
                <a:sym typeface="Symbol" pitchFamily="18" charset="2"/>
              </a:rPr>
              <a:t> 1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	 </a:t>
            </a:r>
            <a:r>
              <a:rPr lang="en-US" dirty="0"/>
              <a:t>2</a:t>
            </a:r>
            <a:r>
              <a:rPr lang="en-US" i="1" dirty="0"/>
              <a:t>n</a:t>
            </a:r>
            <a:r>
              <a:rPr lang="en-US" dirty="0"/>
              <a:t> +  3(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     &lt;    2</a:t>
            </a:r>
            <a:r>
              <a:rPr lang="en-US" i="1" dirty="0"/>
              <a:t>n</a:t>
            </a:r>
            <a:r>
              <a:rPr lang="en-US" dirty="0"/>
              <a:t> + 3</a:t>
            </a:r>
            <a:r>
              <a:rPr lang="en-US" i="1" dirty="0"/>
              <a:t>n</a:t>
            </a:r>
            <a:r>
              <a:rPr lang="en-US" dirty="0"/>
              <a:t>      </a:t>
            </a:r>
          </a:p>
          <a:p>
            <a:r>
              <a:rPr lang="en-US" dirty="0"/>
              <a:t>                                         =     </a:t>
            </a:r>
            <a:r>
              <a:rPr lang="en-US" dirty="0" smtClean="0"/>
              <a:t>5</a:t>
            </a:r>
            <a:r>
              <a:rPr lang="en-US" i="1" dirty="0" smtClean="0"/>
              <a:t>n.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	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Thus 	 </a:t>
            </a:r>
            <a:r>
              <a:rPr lang="en-US" dirty="0"/>
              <a:t>2</a:t>
            </a:r>
            <a:r>
              <a:rPr lang="en-US" i="1" dirty="0"/>
              <a:t>n</a:t>
            </a:r>
            <a:r>
              <a:rPr lang="en-US" dirty="0"/>
              <a:t> +  3(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).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ym typeface="Symbol" pitchFamily="18" charset="2"/>
              </a:rPr>
              <a:t> </a:t>
            </a:r>
            <a:endParaRPr lang="en-US" dirty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Also, for </a:t>
            </a:r>
            <a:r>
              <a:rPr lang="en-US" i="1" dirty="0" smtClean="0"/>
              <a:t>n </a:t>
            </a:r>
            <a:r>
              <a:rPr lang="en-US" dirty="0" smtClean="0">
                <a:sym typeface="Symbol" pitchFamily="18" charset="2"/>
              </a:rPr>
              <a:t> 1, </a:t>
            </a:r>
            <a:r>
              <a:rPr lang="en-US" dirty="0">
                <a:sym typeface="Symbol" pitchFamily="18" charset="2"/>
              </a:rPr>
              <a:t>	</a:t>
            </a:r>
            <a:r>
              <a:rPr lang="en-US" i="1" dirty="0">
                <a:sym typeface="Symbol" pitchFamily="18" charset="2"/>
              </a:rPr>
              <a:t> </a:t>
            </a:r>
            <a:endParaRPr lang="en-US" i="1" dirty="0" smtClean="0">
              <a:sym typeface="Symbol" pitchFamily="18" charset="2"/>
            </a:endParaRPr>
          </a:p>
          <a:p>
            <a:pPr>
              <a:spcBef>
                <a:spcPts val="800"/>
              </a:spcBef>
            </a:pPr>
            <a:r>
              <a:rPr lang="en-US" i="1" dirty="0" smtClean="0">
                <a:sym typeface="Symbol" pitchFamily="18" charset="2"/>
              </a:rPr>
              <a:t>	 </a:t>
            </a:r>
            <a:r>
              <a:rPr lang="en-US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+  3(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 </a:t>
            </a:r>
            <a:r>
              <a:rPr lang="en-US" i="1" dirty="0">
                <a:sym typeface="Symbol" pitchFamily="18" charset="2"/>
              </a:rPr>
              <a:t>     </a:t>
            </a:r>
            <a:r>
              <a:rPr lang="en-US" dirty="0">
                <a:sym typeface="Symbol" pitchFamily="18" charset="2"/>
              </a:rPr>
              <a:t>    </a:t>
            </a:r>
            <a:r>
              <a:rPr lang="en-US" dirty="0" smtClean="0">
                <a:sym typeface="Symbol" pitchFamily="18" charset="2"/>
              </a:rPr>
              <a:t>2</a:t>
            </a:r>
            <a:r>
              <a:rPr lang="en-US" i="1" dirty="0" smtClean="0">
                <a:sym typeface="Symbol" pitchFamily="18" charset="2"/>
              </a:rPr>
              <a:t>n.          </a:t>
            </a:r>
            <a:r>
              <a:rPr lang="en-US" dirty="0" smtClean="0">
                <a:sym typeface="Symbol" pitchFamily="18" charset="2"/>
              </a:rPr>
              <a:t> </a:t>
            </a:r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So	 </a:t>
            </a:r>
            <a:r>
              <a:rPr lang="en-US" dirty="0"/>
              <a:t>2</a:t>
            </a:r>
            <a:r>
              <a:rPr lang="en-US" i="1" dirty="0"/>
              <a:t>n</a:t>
            </a:r>
            <a:r>
              <a:rPr lang="en-US" dirty="0"/>
              <a:t> +  3(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sym typeface="Symbol" pitchFamily="18" charset="2"/>
              </a:rPr>
              <a:t>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Hence	 2</a:t>
            </a:r>
            <a:r>
              <a:rPr lang="en-US" i="1" dirty="0" smtClean="0"/>
              <a:t>n</a:t>
            </a:r>
            <a:r>
              <a:rPr lang="en-US" dirty="0" smtClean="0"/>
              <a:t> +  3(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dirty="0" smtClean="0">
                <a:sym typeface="Symbol" pitchFamily="18" charset="2"/>
              </a:rPr>
              <a:t>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  <a:r>
              <a:rPr lang="en-US" dirty="0" smtClean="0">
                <a:sym typeface="Symbol" pitchFamily="18" charset="2"/>
              </a:rPr>
              <a:t> 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858963" y="957263"/>
            <a:ext cx="2335212" cy="566737"/>
          </a:xfrm>
          <a:prstGeom prst="rect">
            <a:avLst/>
          </a:prstGeom>
          <a:noFill/>
          <a:ln w="9525">
            <a:solidFill>
              <a:srgbClr val="66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0" y="1797050"/>
            <a:ext cx="3497263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" name="Right Brace 10"/>
          <p:cNvSpPr/>
          <p:nvPr/>
        </p:nvSpPr>
        <p:spPr bwMode="auto">
          <a:xfrm rot="10800000">
            <a:off x="1167086" y="2538667"/>
            <a:ext cx="1455794" cy="1913020"/>
          </a:xfrm>
          <a:prstGeom prst="rightBrace">
            <a:avLst>
              <a:gd name="adj1" fmla="val 0"/>
              <a:gd name="adj2" fmla="val 5057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10800000">
            <a:off x="1163070" y="4632163"/>
            <a:ext cx="1459810" cy="1564106"/>
          </a:xfrm>
          <a:prstGeom prst="rightBrace">
            <a:avLst>
              <a:gd name="adj1" fmla="val 0"/>
              <a:gd name="adj2" fmla="val 5057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24" y="323648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O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673792" y="5109463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Symbol" pitchFamily="18" charset="2"/>
              </a:rPr>
              <a:t>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5" name="AutoShape 13"/>
          <p:cNvSpPr>
            <a:spLocks noChangeArrowheads="1"/>
          </p:cNvSpPr>
          <p:nvPr/>
        </p:nvSpPr>
        <p:spPr bwMode="auto">
          <a:xfrm rot="-5400000" flipH="1" flipV="1">
            <a:off x="129382" y="-79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7538" y="350838"/>
            <a:ext cx="159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r>
              <a:rPr lang="en-US" b="1"/>
              <a:t> *</a:t>
            </a:r>
            <a:r>
              <a:rPr lang="en-US" b="1" u="sng"/>
              <a:t>B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060450" y="1185863"/>
            <a:ext cx="69723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Let    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1 + 2 + … + </a:t>
            </a:r>
            <a:r>
              <a:rPr lang="en-US" i="1"/>
              <a:t>n</a:t>
            </a:r>
            <a:r>
              <a:rPr lang="en-US"/>
              <a:t>.      Find a theta notation for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 sz="3200"/>
              <a:t> </a:t>
            </a:r>
          </a:p>
          <a:p>
            <a:pPr lvl="1"/>
            <a:r>
              <a:rPr lang="en-US"/>
              <a:t>For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 1,       </a:t>
            </a:r>
          </a:p>
          <a:p>
            <a:pPr lvl="1"/>
            <a:r>
              <a:rPr lang="en-US">
                <a:sym typeface="Symbol" pitchFamily="18" charset="2"/>
              </a:rPr>
              <a:t>	</a:t>
            </a:r>
            <a:r>
              <a:rPr lang="en-US"/>
              <a:t>1 + 2 + … + </a:t>
            </a:r>
            <a:r>
              <a:rPr lang="en-US" i="1"/>
              <a:t>n</a:t>
            </a:r>
            <a:r>
              <a:rPr lang="en-US"/>
              <a:t>     </a:t>
            </a:r>
            <a:r>
              <a:rPr lang="en-US">
                <a:sym typeface="Symbol" pitchFamily="18" charset="2"/>
              </a:rPr>
              <a:t>    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+ … +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     =    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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    =     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.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Hence	    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= </a:t>
            </a:r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).</a:t>
            </a:r>
          </a:p>
          <a:p>
            <a:pPr lvl="1"/>
            <a:r>
              <a:rPr lang="en-US">
                <a:sym typeface="Symbol" pitchFamily="18" charset="2"/>
              </a:rPr>
              <a:t>	</a:t>
            </a:r>
          </a:p>
          <a:p>
            <a:pPr lvl="1"/>
            <a:r>
              <a:rPr lang="en-US" sz="1800">
                <a:sym typeface="Symbol" pitchFamily="18" charset="2"/>
              </a:rPr>
              <a:t>Next we try to obtain a lower bound.</a:t>
            </a:r>
            <a:endParaRPr lang="en-US">
              <a:sym typeface="Symbol" pitchFamily="18" charset="2"/>
            </a:endParaRP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	 </a:t>
            </a:r>
            <a:r>
              <a:rPr lang="en-US"/>
              <a:t>1 + 2 + … + </a:t>
            </a:r>
            <a:r>
              <a:rPr lang="en-US" i="1"/>
              <a:t>n</a:t>
            </a:r>
            <a:r>
              <a:rPr lang="en-US"/>
              <a:t>    </a:t>
            </a:r>
            <a:r>
              <a:rPr lang="en-US">
                <a:sym typeface="Symbol" pitchFamily="18" charset="2"/>
              </a:rPr>
              <a:t>     1 + 1 + … + 1     =   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	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>
              <a:lnSpc>
                <a:spcPct val="180000"/>
              </a:lnSpc>
            </a:pPr>
            <a:r>
              <a:rPr lang="en-US">
                <a:sym typeface="Symbol" pitchFamily="18" charset="2"/>
              </a:rPr>
              <a:t>That is, one lower bound is:        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= (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). </a:t>
            </a:r>
          </a:p>
          <a:p>
            <a:pPr lvl="1">
              <a:lnSpc>
                <a:spcPct val="180000"/>
              </a:lnSpc>
            </a:pPr>
            <a:r>
              <a:rPr lang="en-US">
                <a:sym typeface="Symbol" pitchFamily="18" charset="2"/>
              </a:rPr>
              <a:t>But, here we cannot deduce a theta notation for</a:t>
            </a:r>
            <a:r>
              <a:rPr lang="en-US" i="1">
                <a:sym typeface="Symbol" pitchFamily="18" charset="2"/>
              </a:rPr>
              <a:t> f</a:t>
            </a:r>
            <a:r>
              <a:rPr lang="en-US">
                <a:sym typeface="Symbol" pitchFamily="18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We now try to get a sharper lower bound.</a:t>
            </a:r>
          </a:p>
        </p:txBody>
      </p:sp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4275138" y="2973388"/>
            <a:ext cx="1428750" cy="414337"/>
            <a:chOff x="2855" y="1513"/>
            <a:chExt cx="900" cy="261"/>
          </a:xfrm>
        </p:grpSpPr>
        <p:sp>
          <p:nvSpPr>
            <p:cNvPr id="38917" name="AutoShape 5"/>
            <p:cNvSpPr>
              <a:spLocks/>
            </p:cNvSpPr>
            <p:nvPr/>
          </p:nvSpPr>
          <p:spPr bwMode="auto">
            <a:xfrm rot="-5432415">
              <a:off x="3277" y="1091"/>
              <a:ext cx="56" cy="900"/>
            </a:xfrm>
            <a:prstGeom prst="leftBrace">
              <a:avLst>
                <a:gd name="adj1" fmla="val 1339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3204" y="15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ym typeface="Symbol" pitchFamily="18" charset="2"/>
                </a:rPr>
                <a:t>n</a:t>
              </a:r>
            </a:p>
          </p:txBody>
        </p:sp>
      </p:grpSp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4275138" y="4764088"/>
            <a:ext cx="1428750" cy="414337"/>
            <a:chOff x="2855" y="1513"/>
            <a:chExt cx="900" cy="261"/>
          </a:xfrm>
        </p:grpSpPr>
        <p:sp>
          <p:nvSpPr>
            <p:cNvPr id="38921" name="AutoShape 9"/>
            <p:cNvSpPr>
              <a:spLocks/>
            </p:cNvSpPr>
            <p:nvPr/>
          </p:nvSpPr>
          <p:spPr bwMode="auto">
            <a:xfrm rot="-5432415">
              <a:off x="3277" y="1091"/>
              <a:ext cx="56" cy="900"/>
            </a:xfrm>
            <a:prstGeom prst="leftBrace">
              <a:avLst>
                <a:gd name="adj1" fmla="val 1339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3204" y="15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ym typeface="Symbol" pitchFamily="18" charset="2"/>
                </a:rPr>
                <a:t>n</a:t>
              </a:r>
            </a:p>
          </p:txBody>
        </p:sp>
      </p:grpSp>
      <p:pic>
        <p:nvPicPr>
          <p:cNvPr id="38924" name="Picture 12" descr="dd0092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6800" y="6099175"/>
            <a:ext cx="1598613" cy="757238"/>
          </a:xfrm>
          <a:prstGeom prst="rect">
            <a:avLst/>
          </a:prstGeom>
          <a:noFill/>
        </p:spPr>
      </p:pic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1714500" y="1101725"/>
            <a:ext cx="2408238" cy="566738"/>
          </a:xfrm>
          <a:prstGeom prst="rect">
            <a:avLst/>
          </a:prstGeom>
          <a:noFill/>
          <a:ln w="9525">
            <a:solidFill>
              <a:srgbClr val="66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0" y="1954213"/>
            <a:ext cx="3497263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01638" y="481013"/>
            <a:ext cx="2786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sz="1600"/>
              <a:t>XAMPLE</a:t>
            </a:r>
            <a:r>
              <a:rPr lang="en-US"/>
              <a:t> </a:t>
            </a:r>
            <a:r>
              <a:rPr lang="en-US" sz="1800" b="1"/>
              <a:t>*</a:t>
            </a:r>
            <a:r>
              <a:rPr lang="en-US" sz="1800" b="1" u="sng"/>
              <a:t>B</a:t>
            </a:r>
            <a:r>
              <a:rPr lang="en-US"/>
              <a:t> </a:t>
            </a:r>
            <a:r>
              <a:rPr lang="en-US" sz="1800"/>
              <a:t>(Continue ...)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108075" y="1428750"/>
            <a:ext cx="7753350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 get a sharper lower bound, we first throw away about the first half of the terms.</a:t>
            </a:r>
          </a:p>
          <a:p>
            <a:r>
              <a:rPr lang="en-US" sz="1800"/>
              <a:t>Then we obtain</a:t>
            </a:r>
          </a:p>
          <a:p>
            <a:endParaRPr lang="en-US" sz="1800"/>
          </a:p>
          <a:p>
            <a:r>
              <a:rPr lang="en-US"/>
              <a:t>1 + 2 + … + </a:t>
            </a:r>
            <a:r>
              <a:rPr lang="en-US" i="1"/>
              <a:t>n</a:t>
            </a:r>
            <a:r>
              <a:rPr lang="en-US"/>
              <a:t>	</a:t>
            </a:r>
            <a:r>
              <a:rPr lang="en-US">
                <a:sym typeface="Symbol" pitchFamily="18" charset="2"/>
              </a:rPr>
              <a:t>	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/2 + … + 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-1) + </a:t>
            </a:r>
            <a:r>
              <a:rPr lang="en-US" i="1">
                <a:sym typeface="Symbol" pitchFamily="18" charset="2"/>
              </a:rPr>
              <a:t>n</a:t>
            </a:r>
            <a:endParaRPr lang="en-US">
              <a:sym typeface="Symbol" pitchFamily="18" charset="2"/>
            </a:endParaRPr>
          </a:p>
          <a:p>
            <a:pPr>
              <a:lnSpc>
                <a:spcPct val="140000"/>
              </a:lnSpc>
            </a:pPr>
            <a:r>
              <a:rPr lang="en-US">
                <a:sym typeface="Symbol" pitchFamily="18" charset="2"/>
              </a:rPr>
              <a:t>			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/2 + … + 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/2 + 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/2 </a:t>
            </a:r>
          </a:p>
          <a:p>
            <a:pPr>
              <a:lnSpc>
                <a:spcPct val="140000"/>
              </a:lnSpc>
            </a:pPr>
            <a:r>
              <a:rPr lang="en-US">
                <a:sym typeface="Symbol" pitchFamily="18" charset="2"/>
              </a:rPr>
              <a:t>		=	(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+1)/2 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/2 </a:t>
            </a:r>
          </a:p>
          <a:p>
            <a:pPr>
              <a:lnSpc>
                <a:spcPct val="140000"/>
              </a:lnSpc>
            </a:pPr>
            <a:r>
              <a:rPr lang="en-US">
                <a:sym typeface="Symbol" pitchFamily="18" charset="2"/>
              </a:rPr>
              <a:t>		 	((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+1)/2)(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/2) </a:t>
            </a:r>
          </a:p>
          <a:p>
            <a:pPr>
              <a:lnSpc>
                <a:spcPct val="140000"/>
              </a:lnSpc>
            </a:pPr>
            <a:r>
              <a:rPr lang="en-US">
                <a:sym typeface="Symbol" pitchFamily="18" charset="2"/>
              </a:rPr>
              <a:t>			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/2)(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/2)</a:t>
            </a:r>
          </a:p>
          <a:p>
            <a:pPr>
              <a:lnSpc>
                <a:spcPct val="140000"/>
              </a:lnSpc>
            </a:pPr>
            <a:r>
              <a:rPr lang="en-US">
                <a:sym typeface="Symbol" pitchFamily="18" charset="2"/>
              </a:rPr>
              <a:t>		=	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/4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184275" y="4924425"/>
            <a:ext cx="33480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Therefore,</a:t>
            </a:r>
          </a:p>
          <a:p>
            <a:r>
              <a:rPr lang="en-US"/>
              <a:t>		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= (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). 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Now we have</a:t>
            </a:r>
          </a:p>
          <a:p>
            <a:r>
              <a:rPr lang="en-US">
                <a:sym typeface="Symbol" pitchFamily="18" charset="2"/>
              </a:rPr>
              <a:t>		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=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). </a:t>
            </a:r>
          </a:p>
          <a:p>
            <a:endParaRPr lang="en-US">
              <a:sym typeface="Symbol" pitchFamily="18" charset="2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562350" y="476250"/>
            <a:ext cx="232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1 + 2 + … + </a:t>
            </a:r>
            <a:r>
              <a:rPr lang="en-US" i="1"/>
              <a:t>n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-7"/>
            <a:ext cx="1347537" cy="493295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6096" y="26312"/>
            <a:ext cx="1268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r>
              <a:rPr lang="en-US" sz="1600" dirty="0"/>
              <a:t>OTATION</a:t>
            </a:r>
            <a:endParaRPr lang="en-US" dirty="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470025" y="1057613"/>
            <a:ext cx="603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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     denotes the least integer greater than or equal to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.</a:t>
            </a:r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498725" y="473413"/>
            <a:ext cx="2571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Read as the </a:t>
            </a:r>
            <a:r>
              <a:rPr lang="en-US" b="1" i="1"/>
              <a:t>ceiling</a:t>
            </a:r>
            <a:r>
              <a:rPr lang="en-US"/>
              <a:t> of </a:t>
            </a:r>
            <a:r>
              <a:rPr lang="en-US" i="1"/>
              <a:t>x</a:t>
            </a:r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2000250" y="706776"/>
            <a:ext cx="552450" cy="3429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431925" y="1768813"/>
            <a:ext cx="59880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For example,</a:t>
            </a:r>
          </a:p>
          <a:p>
            <a:endParaRPr lang="en-US" dirty="0"/>
          </a:p>
          <a:p>
            <a:pPr lvl="1"/>
            <a:r>
              <a:rPr lang="en-US" dirty="0">
                <a:sym typeface="Symbol" pitchFamily="18" charset="2"/>
              </a:rPr>
              <a:t> 4.3   =  5	              4.7   =  5                 4   =  4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That is, 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 rounds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up. </a:t>
            </a:r>
          </a:p>
          <a:p>
            <a:pPr lvl="1"/>
            <a:endParaRPr lang="en-US" dirty="0">
              <a:sym typeface="Symbol" pitchFamily="18" charset="2"/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455989" y="4587875"/>
            <a:ext cx="603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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     denotes the greatest integer less than or equal to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.</a:t>
            </a:r>
            <a:endParaRPr lang="en-US" dirty="0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365375" y="3927475"/>
            <a:ext cx="2374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Read as the </a:t>
            </a:r>
            <a:r>
              <a:rPr lang="en-US" b="1" i="1"/>
              <a:t>floor</a:t>
            </a:r>
            <a:r>
              <a:rPr lang="en-US"/>
              <a:t> of </a:t>
            </a:r>
            <a:r>
              <a:rPr lang="en-US" i="1"/>
              <a:t>x</a:t>
            </a:r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V="1">
            <a:off x="1885950" y="4198938"/>
            <a:ext cx="552450" cy="3429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1450975" y="5241925"/>
            <a:ext cx="59880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example,</a:t>
            </a:r>
          </a:p>
          <a:p>
            <a:endParaRPr lang="en-US"/>
          </a:p>
          <a:p>
            <a:pPr lvl="1"/>
            <a:r>
              <a:rPr lang="en-US">
                <a:sym typeface="Symbol" pitchFamily="18" charset="2"/>
              </a:rPr>
              <a:t> 4.3   =  4	              4.7   =  4                 4   =  4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That is, 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 rounds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down. 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flipV="1">
            <a:off x="830179" y="3523243"/>
            <a:ext cx="7418471" cy="2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6504833" y="84224"/>
            <a:ext cx="252986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Narrow" pitchFamily="34" charset="0"/>
              </a:rPr>
              <a:t>Ceilings and Floors</a:t>
            </a:r>
            <a:endParaRPr lang="th-TH" sz="2400" b="1" dirty="0"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11442" y="950499"/>
            <a:ext cx="6304547" cy="6256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07426" y="4483891"/>
            <a:ext cx="6304547" cy="6256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AutoShape 1030"/>
          <p:cNvSpPr>
            <a:spLocks noChangeArrowheads="1"/>
          </p:cNvSpPr>
          <p:nvPr/>
        </p:nvSpPr>
        <p:spPr bwMode="auto">
          <a:xfrm rot="-5400000" flipH="1" flipV="1">
            <a:off x="129382" y="-79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058" name="Text Box 1026"/>
          <p:cNvSpPr txBox="1">
            <a:spLocks noChangeArrowheads="1"/>
          </p:cNvSpPr>
          <p:nvPr/>
        </p:nvSpPr>
        <p:spPr bwMode="auto">
          <a:xfrm>
            <a:off x="473075" y="282575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b="1"/>
          </a:p>
        </p:txBody>
      </p:sp>
      <p:sp>
        <p:nvSpPr>
          <p:cNvPr id="45059" name="Text Box 1027"/>
          <p:cNvSpPr txBox="1">
            <a:spLocks noChangeArrowheads="1"/>
          </p:cNvSpPr>
          <p:nvPr/>
        </p:nvSpPr>
        <p:spPr bwMode="auto">
          <a:xfrm>
            <a:off x="622300" y="273050"/>
            <a:ext cx="8480425" cy="588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		Let </a:t>
            </a:r>
            <a:r>
              <a:rPr lang="en-US" i="1"/>
              <a:t>k</a:t>
            </a:r>
            <a:r>
              <a:rPr lang="en-US"/>
              <a:t> be a positive integer. </a:t>
            </a:r>
          </a:p>
          <a:p>
            <a:endParaRPr lang="en-US"/>
          </a:p>
          <a:p>
            <a:r>
              <a:rPr lang="en-US"/>
              <a:t>		Let   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1</a:t>
            </a:r>
            <a:r>
              <a:rPr lang="en-US" i="1" baseline="30000"/>
              <a:t>k</a:t>
            </a:r>
            <a:r>
              <a:rPr lang="en-US"/>
              <a:t> + 2</a:t>
            </a:r>
            <a:r>
              <a:rPr lang="en-US" i="1" baseline="30000"/>
              <a:t>k</a:t>
            </a:r>
            <a:r>
              <a:rPr lang="en-US"/>
              <a:t> + … + </a:t>
            </a:r>
            <a:r>
              <a:rPr lang="en-US" i="1"/>
              <a:t>n</a:t>
            </a:r>
            <a:r>
              <a:rPr lang="en-US" i="1" baseline="30000"/>
              <a:t>k</a:t>
            </a:r>
            <a:r>
              <a:rPr lang="en-US"/>
              <a:t>.       Find a theta notation for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For </a:t>
            </a:r>
            <a:r>
              <a:rPr lang="en-US" i="1"/>
              <a:t>n </a:t>
            </a:r>
            <a:r>
              <a:rPr lang="en-US">
                <a:sym typeface="Symbol" pitchFamily="18" charset="2"/>
              </a:rPr>
              <a:t> 1,</a:t>
            </a:r>
          </a:p>
          <a:p>
            <a:r>
              <a:rPr lang="en-US">
                <a:sym typeface="Symbol" pitchFamily="18" charset="2"/>
              </a:rPr>
              <a:t>	1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+ 2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… + 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 i="1">
                <a:sym typeface="Symbol" pitchFamily="18" charset="2"/>
              </a:rPr>
              <a:t>	</a:t>
            </a:r>
            <a:r>
              <a:rPr lang="en-US">
                <a:sym typeface="Symbol" pitchFamily="18" charset="2"/>
              </a:rPr>
              <a:t>          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… + 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30000">
                <a:sym typeface="Symbol" pitchFamily="18" charset="2"/>
              </a:rPr>
              <a:t>k</a:t>
            </a: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			     =    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 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30000">
                <a:sym typeface="Symbol" pitchFamily="18" charset="2"/>
              </a:rPr>
              <a:t>k</a:t>
            </a: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			     =     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 baseline="30000">
                <a:sym typeface="Symbol" pitchFamily="18" charset="2"/>
              </a:rPr>
              <a:t>+1</a:t>
            </a:r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So	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= </a:t>
            </a:r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 baseline="30000">
                <a:sym typeface="Symbol" pitchFamily="18" charset="2"/>
              </a:rPr>
              <a:t>+1</a:t>
            </a:r>
            <a:r>
              <a:rPr lang="en-US">
                <a:sym typeface="Symbol" pitchFamily="18" charset="2"/>
              </a:rPr>
              <a:t>).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Next,	 1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+ 2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… + 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 i="1">
                <a:sym typeface="Symbol" pitchFamily="18" charset="2"/>
              </a:rPr>
              <a:t>	</a:t>
            </a:r>
            <a:r>
              <a:rPr lang="en-US">
                <a:sym typeface="Symbol" pitchFamily="18" charset="2"/>
              </a:rPr>
              <a:t>          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/2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… + 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-1)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30000">
                <a:sym typeface="Symbol" pitchFamily="18" charset="2"/>
              </a:rPr>
              <a:t>k</a:t>
            </a:r>
            <a:endParaRPr lang="en-US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			          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/2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… + 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/2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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/2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/>
              <a:t>			     =     </a:t>
            </a:r>
            <a:r>
              <a:rPr lang="en-US">
                <a:sym typeface="Symbol" pitchFamily="18" charset="2"/>
              </a:rPr>
              <a:t>(</a:t>
            </a:r>
            <a:r>
              <a:rPr lang="en-US" i="1">
                <a:sym typeface="Symbol" pitchFamily="18" charset="2"/>
              </a:rPr>
              <a:t>n+</a:t>
            </a:r>
            <a:r>
              <a:rPr lang="en-US">
                <a:sym typeface="Symbol" pitchFamily="18" charset="2"/>
              </a:rPr>
              <a:t>1)/2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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/2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/>
              <a:t>			     </a:t>
            </a:r>
            <a:r>
              <a:rPr lang="en-US">
                <a:sym typeface="Symbol" pitchFamily="18" charset="2"/>
              </a:rPr>
              <a:t></a:t>
            </a:r>
            <a:r>
              <a:rPr lang="en-US"/>
              <a:t>     (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n+</a:t>
            </a:r>
            <a:r>
              <a:rPr lang="en-US">
                <a:sym typeface="Symbol" pitchFamily="18" charset="2"/>
              </a:rPr>
              <a:t>1)/2)(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/2)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			          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/2)(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/2)</a:t>
            </a:r>
            <a:r>
              <a:rPr lang="en-US" i="1" baseline="30000">
                <a:sym typeface="Symbol" pitchFamily="18" charset="2"/>
              </a:rPr>
              <a:t>k</a:t>
            </a:r>
            <a:endParaRPr lang="en-US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			     =     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 baseline="30000">
                <a:sym typeface="Symbol" pitchFamily="18" charset="2"/>
              </a:rPr>
              <a:t>+1</a:t>
            </a:r>
            <a:r>
              <a:rPr lang="en-US">
                <a:sym typeface="Symbol" pitchFamily="18" charset="2"/>
              </a:rPr>
              <a:t>/2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 baseline="30000">
                <a:sym typeface="Symbol" pitchFamily="18" charset="2"/>
              </a:rPr>
              <a:t>+1</a:t>
            </a:r>
            <a:r>
              <a:rPr lang="en-US">
                <a:sym typeface="Symbol" pitchFamily="18" charset="2"/>
              </a:rPr>
              <a:t>	</a:t>
            </a:r>
          </a:p>
        </p:txBody>
      </p:sp>
      <p:graphicFrame>
        <p:nvGraphicFramePr>
          <p:cNvPr id="45060" name="Object 102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p:oleObj spid="_x0000_s45060" name="Equation" r:id="rId3" imgW="114120" imgH="215640" progId="Equation.3">
              <p:embed/>
            </p:oleObj>
          </a:graphicData>
        </a:graphic>
      </p:graphicFrame>
      <p:sp>
        <p:nvSpPr>
          <p:cNvPr id="45061" name="Rectangle 1029"/>
          <p:cNvSpPr>
            <a:spLocks noChangeArrowheads="1"/>
          </p:cNvSpPr>
          <p:nvPr/>
        </p:nvSpPr>
        <p:spPr bwMode="auto">
          <a:xfrm>
            <a:off x="588963" y="6456363"/>
            <a:ext cx="435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So 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= (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 baseline="30000">
                <a:sym typeface="Symbol" pitchFamily="18" charset="2"/>
              </a:rPr>
              <a:t>+1</a:t>
            </a:r>
            <a:r>
              <a:rPr lang="en-US">
                <a:sym typeface="Symbol" pitchFamily="18" charset="2"/>
              </a:rPr>
              <a:t>).  Hence	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=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30000">
                <a:sym typeface="Symbol" pitchFamily="18" charset="2"/>
              </a:rPr>
              <a:t>k</a:t>
            </a:r>
            <a:r>
              <a:rPr lang="en-US" baseline="30000">
                <a:sym typeface="Symbol" pitchFamily="18" charset="2"/>
              </a:rPr>
              <a:t>+1</a:t>
            </a:r>
            <a:r>
              <a:rPr lang="en-US">
                <a:sym typeface="Symbol" pitchFamily="18" charset="2"/>
              </a:rPr>
              <a:t>).</a:t>
            </a:r>
          </a:p>
        </p:txBody>
      </p:sp>
      <p:sp>
        <p:nvSpPr>
          <p:cNvPr id="45063" name="Rectangle 1031"/>
          <p:cNvSpPr>
            <a:spLocks noChangeArrowheads="1"/>
          </p:cNvSpPr>
          <p:nvPr/>
        </p:nvSpPr>
        <p:spPr bwMode="auto">
          <a:xfrm>
            <a:off x="2994025" y="796925"/>
            <a:ext cx="2741613" cy="566738"/>
          </a:xfrm>
          <a:prstGeom prst="rect">
            <a:avLst/>
          </a:prstGeom>
          <a:noFill/>
          <a:ln w="9525">
            <a:solidFill>
              <a:srgbClr val="66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064" name="Line 1032"/>
          <p:cNvSpPr>
            <a:spLocks noChangeShapeType="1"/>
          </p:cNvSpPr>
          <p:nvPr/>
        </p:nvSpPr>
        <p:spPr bwMode="auto">
          <a:xfrm>
            <a:off x="0" y="1668463"/>
            <a:ext cx="3497263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3" name="Picture 9" descr="ag26-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225" y="1738313"/>
            <a:ext cx="7493000" cy="5160962"/>
          </a:xfrm>
          <a:prstGeom prst="rect">
            <a:avLst/>
          </a:prstGeom>
          <a:noFill/>
        </p:spPr>
      </p:pic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7463" y="655638"/>
            <a:ext cx="6889750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latin typeface="Comic Sans MS" pitchFamily="66" charset="0"/>
              </a:rPr>
              <a:t>C</a:t>
            </a:r>
            <a:r>
              <a:rPr lang="en-US" sz="2400" b="1">
                <a:latin typeface="Comic Sans MS" pitchFamily="66" charset="0"/>
              </a:rPr>
              <a:t> o m m o n   </a:t>
            </a:r>
            <a:r>
              <a:rPr lang="en-US" sz="2400" b="1" i="1">
                <a:latin typeface="Comic Sans MS" pitchFamily="66" charset="0"/>
              </a:rPr>
              <a:t>G</a:t>
            </a:r>
            <a:r>
              <a:rPr lang="en-US" sz="2400" b="1">
                <a:latin typeface="Comic Sans MS" pitchFamily="66" charset="0"/>
              </a:rPr>
              <a:t> r o w t h   </a:t>
            </a:r>
            <a:r>
              <a:rPr lang="en-US" sz="2400" b="1" i="1">
                <a:latin typeface="Comic Sans MS" pitchFamily="66" charset="0"/>
              </a:rPr>
              <a:t>F</a:t>
            </a:r>
            <a:r>
              <a:rPr lang="en-US" sz="2400" b="1">
                <a:latin typeface="Comic Sans MS" pitchFamily="66" charset="0"/>
              </a:rPr>
              <a:t> u n c t i o n s</a:t>
            </a:r>
            <a:endParaRPr lang="en-US" sz="240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Comic Sans MS" pitchFamily="66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i="1"/>
              <a:t>Theta Form</a:t>
            </a:r>
            <a:r>
              <a:rPr lang="en-US"/>
              <a:t>              </a:t>
            </a:r>
            <a:r>
              <a:rPr lang="en-US" b="1" i="1"/>
              <a:t>Name</a:t>
            </a:r>
          </a:p>
          <a:p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   (1)		   Constant</a:t>
            </a:r>
          </a:p>
          <a:p>
            <a:pPr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   (lg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	   Logarithmic</a:t>
            </a:r>
          </a:p>
          <a:p>
            <a:pPr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		   Linear</a:t>
            </a:r>
          </a:p>
          <a:p>
            <a:pPr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	  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lg </a:t>
            </a:r>
            <a:r>
              <a:rPr lang="en-US" i="1">
                <a:sym typeface="Symbol" pitchFamily="18" charset="2"/>
              </a:rPr>
              <a:t>n</a:t>
            </a:r>
            <a:endParaRPr lang="en-US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		   Quadratic</a:t>
            </a:r>
          </a:p>
          <a:p>
            <a:pPr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)		   Cubic</a:t>
            </a:r>
          </a:p>
          <a:p>
            <a:pPr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30000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		   Polynomial</a:t>
            </a:r>
          </a:p>
          <a:p>
            <a:pPr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   (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30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), 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 2	   Exponential</a:t>
            </a:r>
          </a:p>
          <a:p>
            <a:pPr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!)		   Factorial</a:t>
            </a:r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228600" y="6438900"/>
            <a:ext cx="464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-9525" y="1333500"/>
            <a:ext cx="385127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-14288" y="1960563"/>
            <a:ext cx="3849688" cy="1587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-14288" y="6372225"/>
            <a:ext cx="9158288" cy="50006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58288" cy="50006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AutoShape 4"/>
          <p:cNvSpPr>
            <a:spLocks noChangeArrowheads="1"/>
          </p:cNvSpPr>
          <p:nvPr/>
        </p:nvSpPr>
        <p:spPr bwMode="auto">
          <a:xfrm rot="-5400000" flipH="1" flipV="1">
            <a:off x="521494" y="434181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898525" y="852488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b="1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546225" y="1728788"/>
            <a:ext cx="546893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Select a theta notation for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+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A)	       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(1),		</a:t>
            </a:r>
            <a:r>
              <a:rPr lang="en-US" i="1">
                <a:sym typeface="Symbol" pitchFamily="18" charset="2"/>
              </a:rPr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)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B)	       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),	</a:t>
            </a:r>
            <a:r>
              <a:rPr lang="en-US" i="1">
                <a:sym typeface="Symbol" pitchFamily="18" charset="2"/>
              </a:rPr>
              <a:t>g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=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C)	       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),		</a:t>
            </a:r>
            <a:r>
              <a:rPr lang="en-US" i="1">
                <a:sym typeface="Symbol" pitchFamily="18" charset="2"/>
              </a:rPr>
              <a:t>g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=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D)	        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=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3/2</a:t>
            </a:r>
            <a:r>
              <a:rPr lang="en-US">
                <a:sym typeface="Symbol" pitchFamily="18" charset="2"/>
              </a:rPr>
              <a:t>),	</a:t>
            </a:r>
            <a:r>
              <a:rPr lang="en-US" i="1">
                <a:sym typeface="Symbol" pitchFamily="18" charset="2"/>
              </a:rPr>
              <a:t>g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=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7/2</a:t>
            </a:r>
            <a:r>
              <a:rPr lang="en-US">
                <a:sym typeface="Symbol" pitchFamily="18" charset="2"/>
              </a:rPr>
              <a:t>)</a:t>
            </a:r>
          </a:p>
          <a:p>
            <a:pPr lvl="1"/>
            <a:r>
              <a:rPr lang="en-US">
                <a:sym typeface="Symbol" pitchFamily="18" charset="2"/>
              </a:rPr>
              <a:t>	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1050925" y="2386013"/>
            <a:ext cx="3959225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40000"/>
              </a:lnSpc>
            </a:pPr>
            <a:r>
              <a:rPr lang="en-US">
                <a:sym typeface="Symbol" pitchFamily="18" charset="2"/>
              </a:rPr>
              <a:t>Answers:</a:t>
            </a:r>
          </a:p>
          <a:p>
            <a:pPr marL="457200" indent="-457200">
              <a:lnSpc>
                <a:spcPct val="50000"/>
              </a:lnSpc>
            </a:pPr>
            <a:r>
              <a:rPr lang="en-US">
                <a:sym typeface="Symbol" pitchFamily="18" charset="2"/>
              </a:rPr>
              <a:t> </a:t>
            </a:r>
          </a:p>
          <a:p>
            <a:pPr marL="457200" indent="-457200">
              <a:lnSpc>
                <a:spcPct val="140000"/>
              </a:lnSpc>
            </a:pPr>
            <a:r>
              <a:rPr lang="en-US">
                <a:sym typeface="Symbol" pitchFamily="18" charset="2"/>
              </a:rPr>
              <a:t>1)	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		2) 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</a:t>
            </a:r>
          </a:p>
          <a:p>
            <a:pPr marL="457200" indent="-457200">
              <a:lnSpc>
                <a:spcPct val="140000"/>
              </a:lnSpc>
            </a:pPr>
            <a:r>
              <a:rPr lang="en-US"/>
              <a:t>3)    </a:t>
            </a:r>
            <a:r>
              <a:rPr lang="en-US">
                <a:sym typeface="Symbol" pitchFamily="18" charset="2"/>
              </a:rPr>
              <a:t>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)		4) 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</a:t>
            </a:r>
          </a:p>
          <a:p>
            <a:pPr marL="457200" indent="-457200">
              <a:lnSpc>
                <a:spcPct val="140000"/>
              </a:lnSpc>
            </a:pPr>
            <a:r>
              <a:rPr lang="en-US">
                <a:sym typeface="Symbol" pitchFamily="18" charset="2"/>
              </a:rPr>
              <a:t>5)    (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		6) 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6</a:t>
            </a:r>
            <a:r>
              <a:rPr lang="en-US">
                <a:sym typeface="Symbol" pitchFamily="18" charset="2"/>
              </a:rPr>
              <a:t>)</a:t>
            </a:r>
          </a:p>
          <a:p>
            <a:pPr marL="457200" indent="-457200">
              <a:lnSpc>
                <a:spcPct val="140000"/>
              </a:lnSpc>
            </a:pPr>
            <a:r>
              <a:rPr lang="en-US"/>
              <a:t>7)    </a:t>
            </a:r>
            <a:r>
              <a:rPr lang="en-US">
                <a:sym typeface="Symbol" pitchFamily="18" charset="2"/>
              </a:rPr>
              <a:t>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		8) 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</a:t>
            </a:r>
          </a:p>
          <a:p>
            <a:pPr marL="457200" indent="-457200">
              <a:lnSpc>
                <a:spcPct val="140000"/>
              </a:lnSpc>
            </a:pPr>
            <a:r>
              <a:rPr lang="en-US"/>
              <a:t>9)    </a:t>
            </a:r>
            <a:r>
              <a:rPr lang="en-US">
                <a:sym typeface="Symbol" pitchFamily="18" charset="2"/>
              </a:rPr>
              <a:t>(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		10)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</a:t>
            </a:r>
          </a:p>
          <a:p>
            <a:pPr marL="457200" indent="-457200">
              <a:lnSpc>
                <a:spcPct val="50000"/>
              </a:lnSpc>
            </a:pPr>
            <a:r>
              <a:rPr lang="en-US">
                <a:sym typeface="Symbol" pitchFamily="18" charset="2"/>
              </a:rPr>
              <a:t> </a:t>
            </a:r>
          </a:p>
          <a:p>
            <a:pPr marL="457200" indent="-457200">
              <a:lnSpc>
                <a:spcPct val="160000"/>
              </a:lnSpc>
            </a:pPr>
            <a:r>
              <a:rPr lang="en-US">
                <a:sym typeface="Symbol" pitchFamily="18" charset="2"/>
              </a:rPr>
              <a:t>13)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</a:t>
            </a:r>
          </a:p>
          <a:p>
            <a:pPr marL="457200" indent="-457200">
              <a:lnSpc>
                <a:spcPct val="160000"/>
              </a:lnSpc>
            </a:pPr>
            <a:r>
              <a:rPr lang="en-US">
                <a:sym typeface="Symbol" pitchFamily="18" charset="2"/>
              </a:rPr>
              <a:t>14)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)</a:t>
            </a:r>
          </a:p>
          <a:p>
            <a:pPr marL="457200" indent="-457200">
              <a:lnSpc>
                <a:spcPct val="160000"/>
              </a:lnSpc>
            </a:pPr>
            <a:r>
              <a:rPr lang="en-US">
                <a:sym typeface="Symbol" pitchFamily="18" charset="2"/>
              </a:rPr>
              <a:t>15)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5/2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sp>
        <p:nvSpPr>
          <p:cNvPr id="107543" name="Text Box 23"/>
          <p:cNvSpPr txBox="1">
            <a:spLocks noChangeArrowheads="1"/>
          </p:cNvSpPr>
          <p:nvPr/>
        </p:nvSpPr>
        <p:spPr bwMode="auto">
          <a:xfrm>
            <a:off x="355600" y="946150"/>
            <a:ext cx="460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cs typeface="Times New Roman" pitchFamily="18" charset="0"/>
              </a:rPr>
              <a:t>E</a:t>
            </a:r>
            <a:r>
              <a:rPr lang="en-US" sz="1800" b="1">
                <a:cs typeface="Times New Roman" pitchFamily="18" charset="0"/>
              </a:rPr>
              <a:t>XECISES</a:t>
            </a:r>
            <a:r>
              <a:rPr lang="en-US" b="1">
                <a:cs typeface="Times New Roman" pitchFamily="18" charset="0"/>
              </a:rPr>
              <a:t> on </a:t>
            </a:r>
            <a:r>
              <a:rPr lang="en-US" b="1" u="sng">
                <a:cs typeface="Times New Roman" pitchFamily="18" charset="0"/>
              </a:rPr>
              <a:t>Page 207</a:t>
            </a:r>
            <a:r>
              <a:rPr lang="en-US" b="1">
                <a:cs typeface="Times New Roman" pitchFamily="18" charset="0"/>
              </a:rPr>
              <a:t> of the Main Text</a:t>
            </a:r>
            <a:endParaRPr lang="en-US">
              <a:cs typeface="Times New Roman" pitchFamily="18" charset="0"/>
            </a:endParaRPr>
          </a:p>
        </p:txBody>
      </p: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1063625" y="1716088"/>
            <a:ext cx="3460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Problems </a:t>
            </a:r>
            <a:r>
              <a:rPr lang="en-US" u="sng"/>
              <a:t>1-10 and 13-15</a:t>
            </a:r>
            <a:r>
              <a:rPr lang="en-US"/>
              <a:t>.</a:t>
            </a:r>
          </a:p>
        </p:txBody>
      </p:sp>
      <p:grpSp>
        <p:nvGrpSpPr>
          <p:cNvPr id="107553" name="Group 33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107554" name="Rectangle 34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7555" name="Rectangle 35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</a:rPr>
                <a:t>Selected Exercises from the Main Text </a:t>
              </a:r>
              <a:r>
                <a:rPr lang="en-US">
                  <a:latin typeface="Arial Narrow" pitchFamily="34" charset="0"/>
                </a:rPr>
                <a:t>(Johnsonbaugh, 7</a:t>
              </a:r>
              <a:r>
                <a:rPr lang="en-US" baseline="30000">
                  <a:latin typeface="Arial Narrow" pitchFamily="34" charset="0"/>
                </a:rPr>
                <a:t>th</a:t>
              </a:r>
              <a:r>
                <a:rPr lang="en-US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107556" name="Picture 36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107557" name="Picture 37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107558" name="Picture 38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AutoShape 5"/>
          <p:cNvSpPr>
            <a:spLocks noChangeArrowheads="1"/>
          </p:cNvSpPr>
          <p:nvPr/>
        </p:nvSpPr>
        <p:spPr bwMode="auto">
          <a:xfrm rot="-5400000" flipH="1" flipV="1">
            <a:off x="565069" y="442650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54825" y="673631"/>
            <a:ext cx="61654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/>
              <a:t>E</a:t>
            </a:r>
            <a:r>
              <a:rPr lang="en-US" sz="1600" b="1" dirty="0"/>
              <a:t>XAMPLE</a:t>
            </a:r>
            <a:r>
              <a:rPr lang="en-US" dirty="0"/>
              <a:t>:   Find </a:t>
            </a:r>
            <a:r>
              <a:rPr lang="en-US" dirty="0" err="1"/>
              <a:t>gcd</a:t>
            </a:r>
            <a:r>
              <a:rPr lang="en-US" dirty="0"/>
              <a:t>(30, 105).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The positive divisors of 30 are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	1,     2,     3,     5,     6,     10,     15,     30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and the positive divisors of 105 are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	1,     3,     5,     7,     15,     21,     35,     105.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Thus, the positive common divisors of 30 and 105 are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1,     3,     5,     15.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So </a:t>
            </a:r>
            <a:r>
              <a:rPr lang="en-US" dirty="0" err="1"/>
              <a:t>gcd</a:t>
            </a:r>
            <a:r>
              <a:rPr lang="en-US" dirty="0"/>
              <a:t>(105, 30) is 15.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26"/>
          <p:cNvSpPr txBox="1">
            <a:spLocks noChangeArrowheads="1"/>
          </p:cNvSpPr>
          <p:nvPr/>
        </p:nvSpPr>
        <p:spPr bwMode="auto">
          <a:xfrm>
            <a:off x="939716" y="354972"/>
            <a:ext cx="69151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sz="1600"/>
              <a:t>HEOREM</a:t>
            </a:r>
          </a:p>
          <a:p>
            <a:endParaRPr lang="en-US"/>
          </a:p>
          <a:p>
            <a:pPr lvl="1"/>
            <a:r>
              <a:rPr lang="en-US"/>
              <a:t>If </a:t>
            </a:r>
            <a:r>
              <a:rPr lang="en-US" i="1"/>
              <a:t>a</a:t>
            </a:r>
            <a:r>
              <a:rPr lang="en-US"/>
              <a:t> is a nonnegative integer, </a:t>
            </a:r>
            <a:r>
              <a:rPr lang="en-US" i="1"/>
              <a:t>b</a:t>
            </a:r>
            <a:r>
              <a:rPr lang="en-US"/>
              <a:t> is a positive integer, and     </a:t>
            </a:r>
          </a:p>
          <a:p>
            <a:pPr lvl="1"/>
            <a:endParaRPr lang="en-US"/>
          </a:p>
          <a:p>
            <a:pPr lvl="2"/>
            <a:r>
              <a:rPr lang="en-US" i="1"/>
              <a:t>      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</a:t>
            </a:r>
            <a:r>
              <a:rPr lang="en-US"/>
              <a:t> </a:t>
            </a:r>
            <a:r>
              <a:rPr lang="en-US" i="1"/>
              <a:t>bq</a:t>
            </a:r>
            <a:r>
              <a:rPr lang="en-US"/>
              <a:t> + </a:t>
            </a:r>
            <a:r>
              <a:rPr lang="en-US" i="1"/>
              <a:t>r</a:t>
            </a:r>
            <a:r>
              <a:rPr lang="en-US"/>
              <a:t>,        where </a:t>
            </a:r>
            <a:r>
              <a:rPr lang="en-US" i="1"/>
              <a:t>q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/>
              <a:t> are integers and 0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&lt;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  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then</a:t>
            </a:r>
          </a:p>
          <a:p>
            <a:pPr lvl="1">
              <a:lnSpc>
                <a:spcPct val="70000"/>
              </a:lnSpc>
            </a:pPr>
            <a:r>
              <a:rPr lang="en-US">
                <a:sym typeface="Symbol" pitchFamily="18" charset="2"/>
              </a:rPr>
              <a:t> </a:t>
            </a:r>
          </a:p>
          <a:p>
            <a:pPr lvl="1"/>
            <a:r>
              <a:rPr lang="en-US">
                <a:sym typeface="Symbol" pitchFamily="18" charset="2"/>
              </a:rPr>
              <a:t>	gcd(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  gcd(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,</a:t>
            </a:r>
            <a:r>
              <a:rPr lang="en-US" i="1">
                <a:sym typeface="Symbol" pitchFamily="18" charset="2"/>
              </a:rPr>
              <a:t> r</a:t>
            </a:r>
            <a:r>
              <a:rPr lang="en-US">
                <a:sym typeface="Symbol" pitchFamily="18" charset="2"/>
              </a:rPr>
              <a:t>).</a:t>
            </a:r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1092116" y="3794315"/>
            <a:ext cx="6316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By using the above theorem, how can we find </a:t>
            </a:r>
            <a:r>
              <a:rPr lang="en-US" dirty="0" err="1"/>
              <a:t>gcd</a:t>
            </a:r>
            <a:r>
              <a:rPr lang="en-US" dirty="0"/>
              <a:t>(105, 30)?</a:t>
            </a:r>
          </a:p>
        </p:txBody>
      </p:sp>
      <p:sp>
        <p:nvSpPr>
          <p:cNvPr id="18436" name="Text Box 1028"/>
          <p:cNvSpPr txBox="1">
            <a:spLocks noChangeArrowheads="1"/>
          </p:cNvSpPr>
          <p:nvPr/>
        </p:nvSpPr>
        <p:spPr bwMode="auto">
          <a:xfrm>
            <a:off x="1308100" y="6337300"/>
            <a:ext cx="5006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theorem leads to the Euclidean Algorithm.</a:t>
            </a:r>
          </a:p>
        </p:txBody>
      </p:sp>
      <p:pic>
        <p:nvPicPr>
          <p:cNvPr id="18441" name="Picture 1033" descr="ARRW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5950" y="6267450"/>
            <a:ext cx="1282700" cy="590550"/>
          </a:xfrm>
          <a:prstGeom prst="rect">
            <a:avLst/>
          </a:prstGeom>
          <a:noFill/>
        </p:spPr>
      </p:pic>
      <p:sp>
        <p:nvSpPr>
          <p:cNvPr id="18442" name="Rectangle 1034"/>
          <p:cNvSpPr>
            <a:spLocks noChangeArrowheads="1"/>
          </p:cNvSpPr>
          <p:nvPr/>
        </p:nvSpPr>
        <p:spPr bwMode="auto">
          <a:xfrm>
            <a:off x="2041441" y="1521784"/>
            <a:ext cx="1562100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8443" name="Rectangle 1035"/>
          <p:cNvSpPr>
            <a:spLocks noChangeArrowheads="1"/>
          </p:cNvSpPr>
          <p:nvPr/>
        </p:nvSpPr>
        <p:spPr bwMode="auto">
          <a:xfrm>
            <a:off x="1184191" y="816934"/>
            <a:ext cx="661035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187450" y="349827"/>
            <a:ext cx="70231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/>
              <a:t>Algorithm:  Euclidean </a:t>
            </a:r>
            <a:r>
              <a:rPr lang="en-US" sz="2400" b="1" dirty="0" smtClean="0"/>
              <a:t>Algorithm</a:t>
            </a:r>
          </a:p>
          <a:p>
            <a:r>
              <a:rPr lang="en-US" sz="2400" dirty="0" smtClean="0">
                <a:latin typeface="Arial Narrow" pitchFamily="34" charset="0"/>
              </a:rPr>
              <a:t>	          </a:t>
            </a:r>
            <a:r>
              <a:rPr lang="en-US" sz="1800" dirty="0" smtClean="0">
                <a:latin typeface="Arial Narrow" pitchFamily="34" charset="0"/>
              </a:rPr>
              <a:t>(For finding the greatest common divisor of two integers)</a:t>
            </a:r>
            <a:endParaRPr lang="en-US" sz="2400" b="1" dirty="0"/>
          </a:p>
          <a:p>
            <a:endParaRPr lang="en-US" sz="2400" b="1" dirty="0"/>
          </a:p>
          <a:p>
            <a:pPr lvl="1"/>
            <a:r>
              <a:rPr lang="en-US" dirty="0"/>
              <a:t>Input:	 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(nonnegative integers, not both zero)</a:t>
            </a:r>
          </a:p>
          <a:p>
            <a:pPr lvl="1"/>
            <a:r>
              <a:rPr lang="en-US" dirty="0"/>
              <a:t>Output:	  greatest common divisor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 err="1"/>
              <a:t>gcd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</a:t>
            </a:r>
            <a:r>
              <a:rPr lang="en-US" b="1" dirty="0"/>
              <a:t>if  </a:t>
            </a:r>
            <a:r>
              <a:rPr lang="en-US" i="1" dirty="0"/>
              <a:t>a</a:t>
            </a:r>
            <a:r>
              <a:rPr lang="en-US" dirty="0"/>
              <a:t> &lt; </a:t>
            </a:r>
            <a:r>
              <a:rPr lang="en-US" i="1" dirty="0"/>
              <a:t>b 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 </a:t>
            </a:r>
            <a:r>
              <a:rPr lang="en-US" i="1" dirty="0"/>
              <a:t>swap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</a:t>
            </a:r>
          </a:p>
          <a:p>
            <a:pPr lvl="1">
              <a:lnSpc>
                <a:spcPct val="40000"/>
              </a:lnSpc>
            </a:pPr>
            <a:r>
              <a:rPr lang="en-US" dirty="0"/>
              <a:t> </a:t>
            </a:r>
          </a:p>
          <a:p>
            <a:pPr lvl="1"/>
            <a:r>
              <a:rPr lang="en-US" dirty="0"/>
              <a:t>     </a:t>
            </a:r>
            <a:r>
              <a:rPr lang="en-US" b="1" dirty="0"/>
              <a:t>while</a:t>
            </a:r>
            <a:r>
              <a:rPr lang="en-US" dirty="0"/>
              <a:t> 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 </a:t>
            </a:r>
            <a:r>
              <a:rPr lang="en-US" dirty="0"/>
              <a:t>0  </a:t>
            </a:r>
            <a:r>
              <a:rPr lang="en-US" b="1" dirty="0"/>
              <a:t>do</a:t>
            </a:r>
          </a:p>
          <a:p>
            <a:pPr lvl="1"/>
            <a:r>
              <a:rPr lang="en-US" dirty="0"/>
              <a:t>         </a:t>
            </a:r>
            <a:r>
              <a:rPr lang="en-US" b="1" dirty="0"/>
              <a:t>begin</a:t>
            </a:r>
          </a:p>
          <a:p>
            <a:pPr lvl="1"/>
            <a:r>
              <a:rPr lang="en-US" dirty="0"/>
              <a:t>             divide </a:t>
            </a:r>
            <a:r>
              <a:rPr lang="en-US" i="1" dirty="0"/>
              <a:t>a</a:t>
            </a:r>
            <a:r>
              <a:rPr lang="en-US" dirty="0"/>
              <a:t> by </a:t>
            </a:r>
            <a:r>
              <a:rPr lang="en-US" i="1" dirty="0"/>
              <a:t>b</a:t>
            </a:r>
            <a:r>
              <a:rPr lang="en-US" dirty="0"/>
              <a:t> to obtain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</a:t>
            </a:r>
            <a:r>
              <a:rPr lang="en-US" dirty="0"/>
              <a:t> </a:t>
            </a:r>
            <a:r>
              <a:rPr lang="en-US" i="1" dirty="0" err="1"/>
              <a:t>bq</a:t>
            </a:r>
            <a:r>
              <a:rPr lang="en-US" dirty="0"/>
              <a:t> + </a:t>
            </a:r>
            <a:r>
              <a:rPr lang="en-US" i="1" dirty="0"/>
              <a:t>r</a:t>
            </a:r>
            <a:r>
              <a:rPr lang="en-US" dirty="0"/>
              <a:t>, where 0 </a:t>
            </a:r>
            <a:r>
              <a:rPr lang="en-US" dirty="0">
                <a:sym typeface="Symbol" pitchFamily="18" charset="2"/>
              </a:rPr>
              <a:t> 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&lt; </a:t>
            </a:r>
            <a:r>
              <a:rPr lang="en-US" i="1" dirty="0">
                <a:sym typeface="Symbol" pitchFamily="18" charset="2"/>
              </a:rPr>
              <a:t>b</a:t>
            </a:r>
          </a:p>
          <a:p>
            <a:pPr lvl="1"/>
            <a:r>
              <a:rPr lang="en-US" dirty="0">
                <a:sym typeface="Symbol" pitchFamily="18" charset="2"/>
              </a:rPr>
              <a:t>            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: </a:t>
            </a:r>
            <a:r>
              <a:rPr lang="en-US" i="1" dirty="0">
                <a:sym typeface="Symbol" pitchFamily="18" charset="2"/>
              </a:rPr>
              <a:t>b</a:t>
            </a:r>
          </a:p>
          <a:p>
            <a:pPr lvl="1"/>
            <a:r>
              <a:rPr lang="en-US" dirty="0">
                <a:sym typeface="Symbol" pitchFamily="18" charset="2"/>
              </a:rPr>
              <a:t>             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: </a:t>
            </a:r>
            <a:r>
              <a:rPr lang="en-US" i="1" dirty="0">
                <a:sym typeface="Symbol" pitchFamily="18" charset="2"/>
              </a:rPr>
              <a:t>r</a:t>
            </a:r>
          </a:p>
          <a:p>
            <a:pPr lvl="1"/>
            <a:r>
              <a:rPr lang="en-US" dirty="0">
                <a:sym typeface="Symbol" pitchFamily="18" charset="2"/>
              </a:rPr>
              <a:t>         </a:t>
            </a:r>
            <a:r>
              <a:rPr lang="en-US" b="1" dirty="0">
                <a:sym typeface="Symbol" pitchFamily="18" charset="2"/>
              </a:rPr>
              <a:t>end</a:t>
            </a:r>
          </a:p>
          <a:p>
            <a:pPr lvl="1">
              <a:lnSpc>
                <a:spcPct val="40000"/>
              </a:lnSpc>
            </a:pPr>
            <a:r>
              <a:rPr lang="en-US" b="1" dirty="0">
                <a:sym typeface="Symbol" pitchFamily="18" charset="2"/>
              </a:rPr>
              <a:t> </a:t>
            </a:r>
          </a:p>
          <a:p>
            <a:pPr lvl="1"/>
            <a:r>
              <a:rPr lang="en-US" dirty="0">
                <a:sym typeface="Symbol" pitchFamily="18" charset="2"/>
              </a:rPr>
              <a:t>     </a:t>
            </a:r>
            <a:r>
              <a:rPr lang="en-US" b="1" dirty="0">
                <a:sym typeface="Symbol" pitchFamily="18" charset="2"/>
              </a:rPr>
              <a:t>return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r>
              <a:rPr lang="en-US" b="1" dirty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gcd</a:t>
            </a:r>
            <a:r>
              <a:rPr lang="en-US" i="1" dirty="0"/>
              <a:t>  </a:t>
            </a:r>
            <a:endParaRPr lang="th-TH" i="1" dirty="0"/>
          </a:p>
        </p:txBody>
      </p:sp>
      <p:sp>
        <p:nvSpPr>
          <p:cNvPr id="112643" name="AutoShape 3"/>
          <p:cNvSpPr>
            <a:spLocks/>
          </p:cNvSpPr>
          <p:nvPr/>
        </p:nvSpPr>
        <p:spPr bwMode="auto">
          <a:xfrm>
            <a:off x="1352550" y="2288216"/>
            <a:ext cx="812800" cy="4194175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860425" y="0"/>
            <a:ext cx="0" cy="6858000"/>
          </a:xfrm>
          <a:prstGeom prst="line">
            <a:avLst/>
          </a:prstGeom>
          <a:noFill/>
          <a:ln w="76200" cmpd="tri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8285163" y="0"/>
            <a:ext cx="0" cy="6858000"/>
          </a:xfrm>
          <a:prstGeom prst="line">
            <a:avLst/>
          </a:prstGeom>
          <a:noFill/>
          <a:ln w="76200" cmpd="tri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279525" y="490538"/>
            <a:ext cx="671195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sz="1600"/>
              <a:t>XERCISE</a:t>
            </a:r>
            <a:endParaRPr lang="en-US"/>
          </a:p>
          <a:p>
            <a:endParaRPr lang="en-US"/>
          </a:p>
          <a:p>
            <a:pPr lvl="1"/>
            <a:r>
              <a:rPr lang="en-US" sz="1800"/>
              <a:t>Use the Euclidean algorithm to find the greatest common divisors </a:t>
            </a:r>
          </a:p>
          <a:p>
            <a:pPr lvl="1"/>
            <a:r>
              <a:rPr lang="en-US" sz="1800"/>
              <a:t>of the following pairs of integers.</a:t>
            </a:r>
          </a:p>
          <a:p>
            <a:pPr lvl="1"/>
            <a:endParaRPr lang="en-US" sz="1800"/>
          </a:p>
          <a:p>
            <a:pPr lvl="3"/>
            <a:r>
              <a:rPr lang="en-US" sz="1800"/>
              <a:t>1)	90, 60</a:t>
            </a:r>
          </a:p>
          <a:p>
            <a:pPr lvl="3"/>
            <a:endParaRPr lang="en-US" sz="1800"/>
          </a:p>
          <a:p>
            <a:pPr lvl="3"/>
            <a:r>
              <a:rPr lang="en-US" sz="1800"/>
              <a:t>2)	220, 1400</a:t>
            </a:r>
          </a:p>
          <a:p>
            <a:pPr lvl="3"/>
            <a:endParaRPr lang="en-US" sz="1800"/>
          </a:p>
          <a:p>
            <a:pPr lvl="3"/>
            <a:r>
              <a:rPr lang="en-US" sz="1800"/>
              <a:t>3)	315, 825</a:t>
            </a:r>
          </a:p>
          <a:p>
            <a:pPr lvl="3"/>
            <a:endParaRPr lang="en-US" sz="1800"/>
          </a:p>
          <a:p>
            <a:pPr lvl="3"/>
            <a:r>
              <a:rPr lang="en-US" sz="1800"/>
              <a:t>4)	110, 273</a:t>
            </a:r>
          </a:p>
          <a:p>
            <a:pPr lvl="3"/>
            <a:endParaRPr lang="en-US" sz="1800"/>
          </a:p>
          <a:p>
            <a:pPr lvl="3"/>
            <a:r>
              <a:rPr lang="en-US" sz="1800"/>
              <a:t>5)	331, 993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79525" y="5149850"/>
            <a:ext cx="231775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sz="1800"/>
              <a:t>Answers</a:t>
            </a:r>
          </a:p>
          <a:p>
            <a:pPr lvl="3">
              <a:lnSpc>
                <a:spcPct val="110000"/>
              </a:lnSpc>
            </a:pPr>
            <a:r>
              <a:rPr lang="en-US" sz="1600"/>
              <a:t>1)	30</a:t>
            </a:r>
          </a:p>
          <a:p>
            <a:pPr lvl="3">
              <a:lnSpc>
                <a:spcPct val="110000"/>
              </a:lnSpc>
            </a:pPr>
            <a:r>
              <a:rPr lang="en-US" sz="1600"/>
              <a:t>2)	20</a:t>
            </a:r>
          </a:p>
          <a:p>
            <a:pPr lvl="3">
              <a:lnSpc>
                <a:spcPct val="110000"/>
              </a:lnSpc>
            </a:pPr>
            <a:r>
              <a:rPr lang="en-US" sz="1600"/>
              <a:t>3)	15</a:t>
            </a:r>
          </a:p>
          <a:p>
            <a:pPr lvl="3">
              <a:lnSpc>
                <a:spcPct val="110000"/>
              </a:lnSpc>
            </a:pPr>
            <a:r>
              <a:rPr lang="en-US" sz="1600"/>
              <a:t>4)	1</a:t>
            </a:r>
          </a:p>
          <a:p>
            <a:pPr lvl="3">
              <a:lnSpc>
                <a:spcPct val="110000"/>
              </a:lnSpc>
            </a:pPr>
            <a:r>
              <a:rPr lang="en-US" sz="1600"/>
              <a:t>5)	331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8" name="AutoShape 18"/>
          <p:cNvSpPr>
            <a:spLocks noChangeArrowheads="1"/>
          </p:cNvSpPr>
          <p:nvPr/>
        </p:nvSpPr>
        <p:spPr bwMode="auto">
          <a:xfrm rot="-5400000" flipH="1" flipV="1">
            <a:off x="299244" y="3266281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60375" y="365125"/>
            <a:ext cx="6770688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Recursive Algorithm</a:t>
            </a:r>
            <a:endParaRPr lang="en-US"/>
          </a:p>
          <a:p>
            <a:pPr lvl="1">
              <a:lnSpc>
                <a:spcPct val="160000"/>
              </a:lnSpc>
            </a:pPr>
            <a:r>
              <a:rPr lang="en-US"/>
              <a:t>A recursive procedure is a procedure that invokes itself.</a:t>
            </a:r>
          </a:p>
          <a:p>
            <a:endParaRPr lang="en-US"/>
          </a:p>
          <a:p>
            <a:pPr lvl="1"/>
            <a:r>
              <a:rPr lang="en-US" b="1"/>
              <a:t>Recursion</a:t>
            </a:r>
            <a:r>
              <a:rPr lang="en-US"/>
              <a:t> is a powerful and elegant way to solve problems,</a:t>
            </a:r>
          </a:p>
          <a:p>
            <a:r>
              <a:rPr lang="en-US"/>
              <a:t>	using </a:t>
            </a:r>
            <a:r>
              <a:rPr lang="en-US" b="1" i="1"/>
              <a:t>divide and conquer</a:t>
            </a:r>
            <a:r>
              <a:rPr lang="en-US"/>
              <a:t> technique.</a:t>
            </a:r>
          </a:p>
          <a:p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394075" y="2605088"/>
            <a:ext cx="5237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Decompose a problem into smaller problems </a:t>
            </a:r>
          </a:p>
          <a:p>
            <a:r>
              <a:rPr lang="en-US"/>
              <a:t>	of the same type as the original problem.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3181350" y="2228850"/>
            <a:ext cx="438150" cy="34290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88975" y="3652838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b="1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955675" y="4327525"/>
            <a:ext cx="340677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Problem	     Simplified Problem</a:t>
            </a:r>
          </a:p>
          <a:p>
            <a:endParaRPr lang="en-US"/>
          </a:p>
          <a:p>
            <a:r>
              <a:rPr lang="en-US"/>
              <a:t>     5!		5</a:t>
            </a:r>
            <a:r>
              <a:rPr lang="en-US">
                <a:sym typeface="Symbol" pitchFamily="18" charset="2"/>
              </a:rPr>
              <a:t>4!</a:t>
            </a:r>
          </a:p>
          <a:p>
            <a:r>
              <a:rPr lang="en-US"/>
              <a:t>     4!		4</a:t>
            </a:r>
            <a:r>
              <a:rPr lang="en-US">
                <a:sym typeface="Symbol" pitchFamily="18" charset="2"/>
              </a:rPr>
              <a:t>3!</a:t>
            </a:r>
            <a:endParaRPr lang="en-US"/>
          </a:p>
          <a:p>
            <a:r>
              <a:rPr lang="en-US"/>
              <a:t>     3!		3</a:t>
            </a:r>
            <a:r>
              <a:rPr lang="en-US">
                <a:sym typeface="Symbol" pitchFamily="18" charset="2"/>
              </a:rPr>
              <a:t>2!</a:t>
            </a:r>
            <a:endParaRPr lang="en-US"/>
          </a:p>
          <a:p>
            <a:r>
              <a:rPr lang="en-US"/>
              <a:t>     2!		2</a:t>
            </a:r>
            <a:r>
              <a:rPr lang="en-US">
                <a:sym typeface="Symbol" pitchFamily="18" charset="2"/>
              </a:rPr>
              <a:t>1!</a:t>
            </a:r>
            <a:endParaRPr lang="en-US"/>
          </a:p>
          <a:p>
            <a:r>
              <a:rPr lang="en-US"/>
              <a:t>     1!		1</a:t>
            </a:r>
            <a:r>
              <a:rPr lang="en-US">
                <a:sym typeface="Symbol" pitchFamily="18" charset="2"/>
              </a:rPr>
              <a:t>0!</a:t>
            </a:r>
            <a:endParaRPr lang="en-US"/>
          </a:p>
          <a:p>
            <a:r>
              <a:rPr lang="en-US"/>
              <a:t>     0!		</a:t>
            </a:r>
            <a:r>
              <a:rPr lang="en-US" sz="1800"/>
              <a:t>None</a:t>
            </a:r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1028700" y="4838700"/>
            <a:ext cx="32766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3352800" y="2286000"/>
            <a:ext cx="5543550" cy="131445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883150" y="4548188"/>
            <a:ext cx="3627438" cy="15367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Recursive definition of </a:t>
            </a:r>
            <a:r>
              <a:rPr lang="en-US" i="1" dirty="0"/>
              <a:t>n</a:t>
            </a:r>
            <a:r>
              <a:rPr lang="en-US" dirty="0"/>
              <a:t> factorial</a:t>
            </a:r>
          </a:p>
          <a:p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	1	   if </a:t>
            </a:r>
            <a:r>
              <a:rPr lang="en-US" i="1" dirty="0" smtClean="0"/>
              <a:t>n </a:t>
            </a:r>
            <a:r>
              <a:rPr lang="en-US" dirty="0" smtClean="0"/>
              <a:t>= 0,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i="1" dirty="0" smtClean="0"/>
              <a:t>  n</a:t>
            </a:r>
            <a:r>
              <a:rPr lang="en-US" dirty="0"/>
              <a:t>! = </a:t>
            </a:r>
          </a:p>
          <a:p>
            <a:pPr>
              <a:lnSpc>
                <a:spcPct val="80000"/>
              </a:lnSpc>
            </a:pPr>
            <a:r>
              <a:rPr lang="en-US" dirty="0"/>
              <a:t>	</a:t>
            </a:r>
            <a:r>
              <a:rPr lang="en-US" i="1" dirty="0"/>
              <a:t>n</a:t>
            </a:r>
            <a:r>
              <a:rPr lang="en-US" i="1" dirty="0">
                <a:sym typeface="Symbol" pitchFamily="18" charset="2"/>
              </a:rPr>
              <a:t>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-1)!	   if </a:t>
            </a:r>
            <a:r>
              <a:rPr lang="en-US" i="1" dirty="0" smtClean="0"/>
              <a:t>n </a:t>
            </a:r>
            <a:r>
              <a:rPr lang="en-US" dirty="0" smtClean="0">
                <a:sym typeface="Symbol" pitchFamily="18" charset="2"/>
              </a:rPr>
              <a:t>&gt; 0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dirty="0">
                <a:sym typeface="Symbol" pitchFamily="18" charset="2"/>
              </a:rPr>
              <a:t>   </a:t>
            </a:r>
            <a:endParaRPr lang="en-US" dirty="0"/>
          </a:p>
        </p:txBody>
      </p:sp>
      <p:sp>
        <p:nvSpPr>
          <p:cNvPr id="20486" name="AutoShape 6"/>
          <p:cNvSpPr>
            <a:spLocks/>
          </p:cNvSpPr>
          <p:nvPr/>
        </p:nvSpPr>
        <p:spPr bwMode="auto">
          <a:xfrm>
            <a:off x="5641975" y="5181600"/>
            <a:ext cx="133350" cy="742950"/>
          </a:xfrm>
          <a:prstGeom prst="leftBrace">
            <a:avLst>
              <a:gd name="adj1" fmla="val 46429"/>
              <a:gd name="adj2" fmla="val 50000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064500" y="40005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Base case</a:t>
            </a:r>
          </a:p>
        </p:txBody>
      </p:sp>
      <p:sp>
        <p:nvSpPr>
          <p:cNvPr id="20495" name="Freeform 15"/>
          <p:cNvSpPr>
            <a:spLocks/>
          </p:cNvSpPr>
          <p:nvPr/>
        </p:nvSpPr>
        <p:spPr bwMode="auto">
          <a:xfrm>
            <a:off x="7813675" y="4343400"/>
            <a:ext cx="1209675" cy="971550"/>
          </a:xfrm>
          <a:custGeom>
            <a:avLst/>
            <a:gdLst/>
            <a:ahLst/>
            <a:cxnLst>
              <a:cxn ang="0">
                <a:pos x="0" y="612"/>
              </a:cxn>
              <a:cxn ang="0">
                <a:pos x="648" y="492"/>
              </a:cxn>
              <a:cxn ang="0">
                <a:pos x="684" y="0"/>
              </a:cxn>
            </a:cxnLst>
            <a:rect l="0" t="0" r="r" b="b"/>
            <a:pathLst>
              <a:path w="762" h="612">
                <a:moveTo>
                  <a:pt x="0" y="612"/>
                </a:moveTo>
                <a:cubicBezTo>
                  <a:pt x="267" y="603"/>
                  <a:pt x="534" y="594"/>
                  <a:pt x="648" y="492"/>
                </a:cubicBezTo>
                <a:cubicBezTo>
                  <a:pt x="762" y="390"/>
                  <a:pt x="723" y="195"/>
                  <a:pt x="6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441825" y="6477000"/>
            <a:ext cx="462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Every recursive definition must have base cases.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677066" y="7938"/>
            <a:ext cx="70231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/>
              <a:t>Algorithm:  Computing </a:t>
            </a:r>
            <a:r>
              <a:rPr lang="en-US" sz="2400" b="1" i="1" dirty="0"/>
              <a:t>n</a:t>
            </a:r>
            <a:r>
              <a:rPr lang="en-US" sz="2400" b="1" dirty="0"/>
              <a:t> </a:t>
            </a:r>
            <a:r>
              <a:rPr lang="en-US" sz="2400" b="1" dirty="0" smtClean="0"/>
              <a:t>Factorial</a:t>
            </a:r>
            <a:endParaRPr lang="en-US" sz="2400" b="1" dirty="0"/>
          </a:p>
          <a:p>
            <a:endParaRPr lang="en-US" sz="2400" b="1" dirty="0"/>
          </a:p>
          <a:p>
            <a:pPr lvl="1"/>
            <a:r>
              <a:rPr lang="en-US" dirty="0"/>
              <a:t>Input:	</a:t>
            </a:r>
            <a:r>
              <a:rPr lang="en-US" i="1" dirty="0"/>
              <a:t>n</a:t>
            </a:r>
            <a:r>
              <a:rPr lang="en-US" dirty="0"/>
              <a:t>, an integers greater than or equal to 0</a:t>
            </a:r>
          </a:p>
          <a:p>
            <a:pPr lvl="1"/>
            <a:r>
              <a:rPr lang="en-US" dirty="0"/>
              <a:t>Output:	</a:t>
            </a:r>
            <a:r>
              <a:rPr lang="en-US" i="1" dirty="0"/>
              <a:t>n</a:t>
            </a:r>
            <a:r>
              <a:rPr lang="en-US" dirty="0"/>
              <a:t>!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/>
              <a:t>factorial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</a:t>
            </a:r>
            <a:r>
              <a:rPr lang="en-US" b="1" dirty="0"/>
              <a:t>if 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</a:t>
            </a:r>
            <a:r>
              <a:rPr lang="en-US" dirty="0"/>
              <a:t> 0  </a:t>
            </a:r>
            <a:r>
              <a:rPr lang="en-US" b="1" dirty="0"/>
              <a:t>then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          </a:t>
            </a:r>
            <a:r>
              <a:rPr lang="en-US" b="1" dirty="0">
                <a:sym typeface="Symbol" pitchFamily="18" charset="2"/>
              </a:rPr>
              <a:t>return</a:t>
            </a:r>
            <a:r>
              <a:rPr lang="en-US" dirty="0">
                <a:sym typeface="Symbol" pitchFamily="18" charset="2"/>
              </a:rPr>
              <a:t>(1)</a:t>
            </a:r>
            <a:endParaRPr lang="en-US" dirty="0"/>
          </a:p>
          <a:p>
            <a:pPr lvl="1">
              <a:lnSpc>
                <a:spcPct val="40000"/>
              </a:lnSpc>
            </a:pPr>
            <a:r>
              <a:rPr lang="en-US" dirty="0"/>
              <a:t> </a:t>
            </a:r>
          </a:p>
          <a:p>
            <a:pPr lvl="1"/>
            <a:r>
              <a:rPr lang="en-US" dirty="0"/>
              <a:t>     </a:t>
            </a:r>
            <a:r>
              <a:rPr lang="en-US" b="1" dirty="0"/>
              <a:t>return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n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×</a:t>
            </a:r>
            <a:r>
              <a:rPr lang="en-US" i="1" dirty="0">
                <a:sym typeface="Symbol" pitchFamily="18" charset="2"/>
              </a:rPr>
              <a:t> factorial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n </a:t>
            </a:r>
            <a:r>
              <a:rPr lang="en-US" dirty="0">
                <a:sym typeface="Symbol" pitchFamily="18" charset="2"/>
              </a:rPr>
              <a:t> 1))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r>
              <a:rPr lang="en-US" b="1" dirty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/>
              <a:t>factorial </a:t>
            </a:r>
            <a:endParaRPr lang="th-TH" i="1" dirty="0"/>
          </a:p>
        </p:txBody>
      </p:sp>
      <p:sp>
        <p:nvSpPr>
          <p:cNvPr id="114691" name="AutoShape 3"/>
          <p:cNvSpPr>
            <a:spLocks/>
          </p:cNvSpPr>
          <p:nvPr/>
        </p:nvSpPr>
        <p:spPr bwMode="auto">
          <a:xfrm>
            <a:off x="842166" y="1595438"/>
            <a:ext cx="812800" cy="2582862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350041" y="0"/>
            <a:ext cx="0" cy="4427538"/>
          </a:xfrm>
          <a:prstGeom prst="line">
            <a:avLst/>
          </a:prstGeom>
          <a:noFill/>
          <a:ln w="76200" cmpd="tri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7774779" y="0"/>
            <a:ext cx="1587" cy="4413250"/>
          </a:xfrm>
          <a:prstGeom prst="line">
            <a:avLst/>
          </a:prstGeom>
          <a:noFill/>
          <a:ln w="76200" cmpd="tri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303213" y="4719638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sz="1600"/>
              <a:t>XERCISE</a:t>
            </a:r>
            <a:endParaRPr lang="en-US"/>
          </a:p>
          <a:p>
            <a:pPr>
              <a:lnSpc>
                <a:spcPct val="60000"/>
              </a:lnSpc>
            </a:pPr>
            <a:endParaRPr lang="en-US"/>
          </a:p>
          <a:p>
            <a:pPr>
              <a:lnSpc>
                <a:spcPct val="60000"/>
              </a:lnSpc>
            </a:pPr>
            <a:r>
              <a:rPr lang="en-US"/>
              <a:t>	Prove that above algorithm outputs the value of </a:t>
            </a:r>
            <a:r>
              <a:rPr lang="en-US" i="1"/>
              <a:t>n</a:t>
            </a:r>
            <a:r>
              <a:rPr lang="en-US"/>
              <a:t>!, for any </a:t>
            </a:r>
            <a:r>
              <a:rPr lang="en-US" i="1"/>
              <a:t>n </a:t>
            </a:r>
            <a:r>
              <a:rPr lang="en-US">
                <a:sym typeface="Symbol" pitchFamily="18" charset="2"/>
              </a:rPr>
              <a:t> 0.</a:t>
            </a:r>
            <a:endParaRPr lang="en-US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321028" y="5632098"/>
            <a:ext cx="855869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Note:	</a:t>
            </a:r>
          </a:p>
          <a:p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   The Basis Step of a proof by mathematical induction corresponds to the base cases of a recursive </a:t>
            </a:r>
          </a:p>
          <a:p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   procedure; and, the Inductive Step of a proof by mathematical induction corresponds to the part of </a:t>
            </a:r>
          </a:p>
          <a:p>
            <a:r>
              <a:rPr lang="en-US" sz="1800" smtClean="0">
                <a:latin typeface="Arial Narrow" pitchFamily="34" charset="0"/>
                <a:cs typeface="Arial" pitchFamily="34" charset="0"/>
              </a:rPr>
              <a:t>   a </a:t>
            </a:r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recursive procedure where a procedure calls itself.  </a:t>
            </a:r>
            <a:endParaRPr lang="en-US" sz="1800" dirty="0">
              <a:latin typeface="Arial Narrow" pitchFamily="34" charset="0"/>
            </a:endParaRPr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0" y="46164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478573" y="1836886"/>
            <a:ext cx="3627438" cy="1536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Recursive definition of </a:t>
            </a:r>
            <a:r>
              <a:rPr lang="en-US" i="1" dirty="0"/>
              <a:t>n</a:t>
            </a:r>
            <a:r>
              <a:rPr lang="en-US" dirty="0"/>
              <a:t> factorial</a:t>
            </a:r>
          </a:p>
          <a:p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	1	   if </a:t>
            </a:r>
            <a:r>
              <a:rPr lang="en-US" i="1" dirty="0" smtClean="0"/>
              <a:t>n </a:t>
            </a:r>
            <a:r>
              <a:rPr lang="en-US" dirty="0" smtClean="0"/>
              <a:t>= 0,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i="1" dirty="0" smtClean="0"/>
              <a:t>  n</a:t>
            </a:r>
            <a:r>
              <a:rPr lang="en-US" dirty="0"/>
              <a:t>! = </a:t>
            </a:r>
          </a:p>
          <a:p>
            <a:pPr>
              <a:lnSpc>
                <a:spcPct val="80000"/>
              </a:lnSpc>
            </a:pPr>
            <a:r>
              <a:rPr lang="en-US" dirty="0"/>
              <a:t>	</a:t>
            </a:r>
            <a:r>
              <a:rPr lang="en-US" i="1" dirty="0"/>
              <a:t>n</a:t>
            </a:r>
            <a:r>
              <a:rPr lang="en-US" i="1" dirty="0">
                <a:sym typeface="Symbol" pitchFamily="18" charset="2"/>
              </a:rPr>
              <a:t>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-1)!	   if </a:t>
            </a:r>
            <a:r>
              <a:rPr lang="en-US" i="1" dirty="0" smtClean="0"/>
              <a:t>n </a:t>
            </a:r>
            <a:r>
              <a:rPr lang="en-US" dirty="0" smtClean="0">
                <a:sym typeface="Symbol" pitchFamily="18" charset="2"/>
              </a:rPr>
              <a:t>&gt; 0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dirty="0">
                <a:sym typeface="Symbol" pitchFamily="18" charset="2"/>
              </a:rPr>
              <a:t>   </a:t>
            </a:r>
            <a:endParaRPr lang="en-US" dirty="0"/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6226765" y="2470298"/>
            <a:ext cx="133350" cy="742950"/>
          </a:xfrm>
          <a:prstGeom prst="leftBrace">
            <a:avLst>
              <a:gd name="adj1" fmla="val 46429"/>
              <a:gd name="adj2" fmla="val 50000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" name="Freeform 15"/>
          <p:cNvSpPr/>
          <p:nvPr/>
        </p:nvSpPr>
        <p:spPr bwMode="auto">
          <a:xfrm>
            <a:off x="3572548" y="3285462"/>
            <a:ext cx="3104700" cy="939208"/>
          </a:xfrm>
          <a:custGeom>
            <a:avLst/>
            <a:gdLst>
              <a:gd name="connsiteX0" fmla="*/ 3604437 w 3604437"/>
              <a:gd name="connsiteY0" fmla="*/ 0 h 808074"/>
              <a:gd name="connsiteX1" fmla="*/ 2307265 w 3604437"/>
              <a:gd name="connsiteY1" fmla="*/ 786809 h 808074"/>
              <a:gd name="connsiteX2" fmla="*/ 0 w 3604437"/>
              <a:gd name="connsiteY2" fmla="*/ 127590 h 808074"/>
              <a:gd name="connsiteX0" fmla="*/ 3604437 w 3604437"/>
              <a:gd name="connsiteY0" fmla="*/ 0 h 847060"/>
              <a:gd name="connsiteX1" fmla="*/ 3104707 w 3604437"/>
              <a:gd name="connsiteY1" fmla="*/ 489097 h 847060"/>
              <a:gd name="connsiteX2" fmla="*/ 2307265 w 3604437"/>
              <a:gd name="connsiteY2" fmla="*/ 786809 h 847060"/>
              <a:gd name="connsiteX3" fmla="*/ 0 w 3604437"/>
              <a:gd name="connsiteY3" fmla="*/ 127590 h 847060"/>
              <a:gd name="connsiteX0" fmla="*/ 3604437 w 3604437"/>
              <a:gd name="connsiteY0" fmla="*/ 0 h 831111"/>
              <a:gd name="connsiteX1" fmla="*/ 2732567 w 3604437"/>
              <a:gd name="connsiteY1" fmla="*/ 393404 h 831111"/>
              <a:gd name="connsiteX2" fmla="*/ 2307265 w 3604437"/>
              <a:gd name="connsiteY2" fmla="*/ 786809 h 831111"/>
              <a:gd name="connsiteX3" fmla="*/ 0 w 3604437"/>
              <a:gd name="connsiteY3" fmla="*/ 127590 h 831111"/>
              <a:gd name="connsiteX0" fmla="*/ 3604437 w 3604437"/>
              <a:gd name="connsiteY0" fmla="*/ 12404 h 843515"/>
              <a:gd name="connsiteX1" fmla="*/ 3285460 w 3604437"/>
              <a:gd name="connsiteY1" fmla="*/ 65567 h 843515"/>
              <a:gd name="connsiteX2" fmla="*/ 2732567 w 3604437"/>
              <a:gd name="connsiteY2" fmla="*/ 405808 h 843515"/>
              <a:gd name="connsiteX3" fmla="*/ 2307265 w 3604437"/>
              <a:gd name="connsiteY3" fmla="*/ 799213 h 843515"/>
              <a:gd name="connsiteX4" fmla="*/ 0 w 3604437"/>
              <a:gd name="connsiteY4" fmla="*/ 139994 h 843515"/>
              <a:gd name="connsiteX0" fmla="*/ 3604437 w 3604437"/>
              <a:gd name="connsiteY0" fmla="*/ 12404 h 694659"/>
              <a:gd name="connsiteX1" fmla="*/ 3285460 w 3604437"/>
              <a:gd name="connsiteY1" fmla="*/ 65567 h 694659"/>
              <a:gd name="connsiteX2" fmla="*/ 2732567 w 3604437"/>
              <a:gd name="connsiteY2" fmla="*/ 405808 h 694659"/>
              <a:gd name="connsiteX3" fmla="*/ 1371600 w 3604437"/>
              <a:gd name="connsiteY3" fmla="*/ 650357 h 694659"/>
              <a:gd name="connsiteX4" fmla="*/ 0 w 3604437"/>
              <a:gd name="connsiteY4" fmla="*/ 139994 h 694659"/>
              <a:gd name="connsiteX0" fmla="*/ 3604437 w 3604437"/>
              <a:gd name="connsiteY0" fmla="*/ 15948 h 701747"/>
              <a:gd name="connsiteX1" fmla="*/ 3285460 w 3604437"/>
              <a:gd name="connsiteY1" fmla="*/ 69111 h 701747"/>
              <a:gd name="connsiteX2" fmla="*/ 2371060 w 3604437"/>
              <a:gd name="connsiteY2" fmla="*/ 430617 h 701747"/>
              <a:gd name="connsiteX3" fmla="*/ 1371600 w 3604437"/>
              <a:gd name="connsiteY3" fmla="*/ 653901 h 701747"/>
              <a:gd name="connsiteX4" fmla="*/ 0 w 3604437"/>
              <a:gd name="connsiteY4" fmla="*/ 143538 h 701747"/>
              <a:gd name="connsiteX0" fmla="*/ 3434316 w 3462669"/>
              <a:gd name="connsiteY0" fmla="*/ 0 h 728329"/>
              <a:gd name="connsiteX1" fmla="*/ 3285460 w 3462669"/>
              <a:gd name="connsiteY1" fmla="*/ 95693 h 728329"/>
              <a:gd name="connsiteX2" fmla="*/ 2371060 w 3462669"/>
              <a:gd name="connsiteY2" fmla="*/ 457199 h 728329"/>
              <a:gd name="connsiteX3" fmla="*/ 1371600 w 3462669"/>
              <a:gd name="connsiteY3" fmla="*/ 680483 h 728329"/>
              <a:gd name="connsiteX4" fmla="*/ 0 w 3462669"/>
              <a:gd name="connsiteY4" fmla="*/ 170120 h 728329"/>
              <a:gd name="connsiteX0" fmla="*/ 3285460 w 3285460"/>
              <a:gd name="connsiteY0" fmla="*/ 0 h 632636"/>
              <a:gd name="connsiteX1" fmla="*/ 2371060 w 3285460"/>
              <a:gd name="connsiteY1" fmla="*/ 361506 h 632636"/>
              <a:gd name="connsiteX2" fmla="*/ 1371600 w 3285460"/>
              <a:gd name="connsiteY2" fmla="*/ 584790 h 632636"/>
              <a:gd name="connsiteX3" fmla="*/ 0 w 3285460"/>
              <a:gd name="connsiteY3" fmla="*/ 74427 h 632636"/>
              <a:gd name="connsiteX0" fmla="*/ 3434316 w 3434316"/>
              <a:gd name="connsiteY0" fmla="*/ 0 h 728329"/>
              <a:gd name="connsiteX1" fmla="*/ 2371060 w 3434316"/>
              <a:gd name="connsiteY1" fmla="*/ 457199 h 728329"/>
              <a:gd name="connsiteX2" fmla="*/ 1371600 w 3434316"/>
              <a:gd name="connsiteY2" fmla="*/ 680483 h 728329"/>
              <a:gd name="connsiteX3" fmla="*/ 0 w 3434316"/>
              <a:gd name="connsiteY3" fmla="*/ 170120 h 728329"/>
              <a:gd name="connsiteX0" fmla="*/ 3434316 w 3434316"/>
              <a:gd name="connsiteY0" fmla="*/ 0 h 857692"/>
              <a:gd name="connsiteX1" fmla="*/ 2360428 w 3434316"/>
              <a:gd name="connsiteY1" fmla="*/ 744278 h 857692"/>
              <a:gd name="connsiteX2" fmla="*/ 1371600 w 3434316"/>
              <a:gd name="connsiteY2" fmla="*/ 680483 h 857692"/>
              <a:gd name="connsiteX3" fmla="*/ 0 w 3434316"/>
              <a:gd name="connsiteY3" fmla="*/ 170120 h 857692"/>
              <a:gd name="connsiteX0" fmla="*/ 3434316 w 3434316"/>
              <a:gd name="connsiteY0" fmla="*/ 0 h 827566"/>
              <a:gd name="connsiteX1" fmla="*/ 2360428 w 3434316"/>
              <a:gd name="connsiteY1" fmla="*/ 744278 h 827566"/>
              <a:gd name="connsiteX2" fmla="*/ 1467293 w 3434316"/>
              <a:gd name="connsiteY2" fmla="*/ 499729 h 827566"/>
              <a:gd name="connsiteX3" fmla="*/ 0 w 3434316"/>
              <a:gd name="connsiteY3" fmla="*/ 170120 h 827566"/>
              <a:gd name="connsiteX0" fmla="*/ 3434316 w 3434316"/>
              <a:gd name="connsiteY0" fmla="*/ 0 h 831110"/>
              <a:gd name="connsiteX1" fmla="*/ 2360428 w 3434316"/>
              <a:gd name="connsiteY1" fmla="*/ 744278 h 831110"/>
              <a:gd name="connsiteX2" fmla="*/ 1265275 w 3434316"/>
              <a:gd name="connsiteY2" fmla="*/ 520994 h 831110"/>
              <a:gd name="connsiteX3" fmla="*/ 0 w 3434316"/>
              <a:gd name="connsiteY3" fmla="*/ 170120 h 831110"/>
              <a:gd name="connsiteX0" fmla="*/ 3147237 w 3147237"/>
              <a:gd name="connsiteY0" fmla="*/ 0 h 831110"/>
              <a:gd name="connsiteX1" fmla="*/ 2073349 w 3147237"/>
              <a:gd name="connsiteY1" fmla="*/ 744278 h 831110"/>
              <a:gd name="connsiteX2" fmla="*/ 978196 w 3147237"/>
              <a:gd name="connsiteY2" fmla="*/ 520994 h 831110"/>
              <a:gd name="connsiteX3" fmla="*/ 0 w 3147237"/>
              <a:gd name="connsiteY3" fmla="*/ 223283 h 831110"/>
              <a:gd name="connsiteX0" fmla="*/ 3147237 w 3147237"/>
              <a:gd name="connsiteY0" fmla="*/ 0 h 948068"/>
              <a:gd name="connsiteX1" fmla="*/ 2126512 w 3147237"/>
              <a:gd name="connsiteY1" fmla="*/ 861236 h 948068"/>
              <a:gd name="connsiteX2" fmla="*/ 978196 w 3147237"/>
              <a:gd name="connsiteY2" fmla="*/ 520994 h 948068"/>
              <a:gd name="connsiteX3" fmla="*/ 0 w 3147237"/>
              <a:gd name="connsiteY3" fmla="*/ 223283 h 948068"/>
              <a:gd name="connsiteX0" fmla="*/ 3147237 w 3147237"/>
              <a:gd name="connsiteY0" fmla="*/ 0 h 939208"/>
              <a:gd name="connsiteX1" fmla="*/ 2126512 w 3147237"/>
              <a:gd name="connsiteY1" fmla="*/ 861236 h 939208"/>
              <a:gd name="connsiteX2" fmla="*/ 839973 w 3147237"/>
              <a:gd name="connsiteY2" fmla="*/ 467831 h 939208"/>
              <a:gd name="connsiteX3" fmla="*/ 0 w 3147237"/>
              <a:gd name="connsiteY3" fmla="*/ 223283 h 939208"/>
              <a:gd name="connsiteX0" fmla="*/ 3147237 w 3147237"/>
              <a:gd name="connsiteY0" fmla="*/ 0 h 939208"/>
              <a:gd name="connsiteX1" fmla="*/ 2126512 w 3147237"/>
              <a:gd name="connsiteY1" fmla="*/ 861236 h 939208"/>
              <a:gd name="connsiteX2" fmla="*/ 839973 w 3147237"/>
              <a:gd name="connsiteY2" fmla="*/ 467831 h 939208"/>
              <a:gd name="connsiteX3" fmla="*/ 0 w 3147237"/>
              <a:gd name="connsiteY3" fmla="*/ 170120 h 93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7237" h="939208">
                <a:moveTo>
                  <a:pt x="3147237" y="0"/>
                </a:moveTo>
                <a:cubicBezTo>
                  <a:pt x="2970028" y="76200"/>
                  <a:pt x="2511056" y="783264"/>
                  <a:pt x="2126512" y="861236"/>
                </a:cubicBezTo>
                <a:cubicBezTo>
                  <a:pt x="1741968" y="939208"/>
                  <a:pt x="1194392" y="574157"/>
                  <a:pt x="839973" y="467831"/>
                </a:cubicBezTo>
                <a:lnTo>
                  <a:pt x="0" y="170120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2980668" y="2218947"/>
            <a:ext cx="3420132" cy="485264"/>
          </a:xfrm>
          <a:custGeom>
            <a:avLst/>
            <a:gdLst>
              <a:gd name="connsiteX0" fmla="*/ 3604437 w 3604437"/>
              <a:gd name="connsiteY0" fmla="*/ 0 h 808074"/>
              <a:gd name="connsiteX1" fmla="*/ 2307265 w 3604437"/>
              <a:gd name="connsiteY1" fmla="*/ 786809 h 808074"/>
              <a:gd name="connsiteX2" fmla="*/ 0 w 3604437"/>
              <a:gd name="connsiteY2" fmla="*/ 127590 h 808074"/>
              <a:gd name="connsiteX0" fmla="*/ 3604437 w 3604437"/>
              <a:gd name="connsiteY0" fmla="*/ 393405 h 776177"/>
              <a:gd name="connsiteX1" fmla="*/ 2083981 w 3604437"/>
              <a:gd name="connsiteY1" fmla="*/ 21265 h 776177"/>
              <a:gd name="connsiteX2" fmla="*/ 0 w 3604437"/>
              <a:gd name="connsiteY2" fmla="*/ 520995 h 776177"/>
              <a:gd name="connsiteX0" fmla="*/ 3604437 w 3886200"/>
              <a:gd name="connsiteY0" fmla="*/ 401675 h 768498"/>
              <a:gd name="connsiteX1" fmla="*/ 3632791 w 3886200"/>
              <a:gd name="connsiteY1" fmla="*/ 706475 h 768498"/>
              <a:gd name="connsiteX2" fmla="*/ 2083981 w 3886200"/>
              <a:gd name="connsiteY2" fmla="*/ 29535 h 768498"/>
              <a:gd name="connsiteX3" fmla="*/ 0 w 3886200"/>
              <a:gd name="connsiteY3" fmla="*/ 529265 h 768498"/>
              <a:gd name="connsiteX0" fmla="*/ 3604437 w 3604437"/>
              <a:gd name="connsiteY0" fmla="*/ 401675 h 529265"/>
              <a:gd name="connsiteX1" fmla="*/ 2083981 w 3604437"/>
              <a:gd name="connsiteY1" fmla="*/ 29535 h 529265"/>
              <a:gd name="connsiteX2" fmla="*/ 0 w 3604437"/>
              <a:gd name="connsiteY2" fmla="*/ 529265 h 529265"/>
              <a:gd name="connsiteX0" fmla="*/ 3657600 w 3657600"/>
              <a:gd name="connsiteY0" fmla="*/ 401675 h 899238"/>
              <a:gd name="connsiteX1" fmla="*/ 2137144 w 3657600"/>
              <a:gd name="connsiteY1" fmla="*/ 29535 h 899238"/>
              <a:gd name="connsiteX2" fmla="*/ 0 w 3657600"/>
              <a:gd name="connsiteY2" fmla="*/ 899238 h 899238"/>
              <a:gd name="connsiteX0" fmla="*/ 3657600 w 3657600"/>
              <a:gd name="connsiteY0" fmla="*/ 201273 h 698836"/>
              <a:gd name="connsiteX1" fmla="*/ 2264734 w 3657600"/>
              <a:gd name="connsiteY1" fmla="*/ 29535 h 698836"/>
              <a:gd name="connsiteX2" fmla="*/ 0 w 3657600"/>
              <a:gd name="connsiteY2" fmla="*/ 698836 h 698836"/>
              <a:gd name="connsiteX0" fmla="*/ 3593804 w 3593804"/>
              <a:gd name="connsiteY0" fmla="*/ 386261 h 698836"/>
              <a:gd name="connsiteX1" fmla="*/ 2264734 w 3593804"/>
              <a:gd name="connsiteY1" fmla="*/ 29535 h 698836"/>
              <a:gd name="connsiteX2" fmla="*/ 0 w 3593804"/>
              <a:gd name="connsiteY2" fmla="*/ 698836 h 698836"/>
              <a:gd name="connsiteX0" fmla="*/ 3593804 w 3593804"/>
              <a:gd name="connsiteY0" fmla="*/ 406398 h 718973"/>
              <a:gd name="connsiteX1" fmla="*/ 3292549 w 3593804"/>
              <a:gd name="connsiteY1" fmla="*/ 390109 h 718973"/>
              <a:gd name="connsiteX2" fmla="*/ 2264734 w 3593804"/>
              <a:gd name="connsiteY2" fmla="*/ 49672 h 718973"/>
              <a:gd name="connsiteX3" fmla="*/ 0 w 3593804"/>
              <a:gd name="connsiteY3" fmla="*/ 718973 h 718973"/>
              <a:gd name="connsiteX0" fmla="*/ 3593804 w 3593804"/>
              <a:gd name="connsiteY0" fmla="*/ 344736 h 657311"/>
              <a:gd name="connsiteX1" fmla="*/ 3292549 w 3593804"/>
              <a:gd name="connsiteY1" fmla="*/ 328447 h 657311"/>
              <a:gd name="connsiteX2" fmla="*/ 1818166 w 3593804"/>
              <a:gd name="connsiteY2" fmla="*/ 49672 h 657311"/>
              <a:gd name="connsiteX3" fmla="*/ 0 w 3593804"/>
              <a:gd name="connsiteY3" fmla="*/ 657311 h 657311"/>
              <a:gd name="connsiteX0" fmla="*/ 3593804 w 3593804"/>
              <a:gd name="connsiteY0" fmla="*/ 344736 h 657311"/>
              <a:gd name="connsiteX1" fmla="*/ 2612065 w 3593804"/>
              <a:gd name="connsiteY1" fmla="*/ 189707 h 657311"/>
              <a:gd name="connsiteX2" fmla="*/ 1818166 w 3593804"/>
              <a:gd name="connsiteY2" fmla="*/ 49672 h 657311"/>
              <a:gd name="connsiteX3" fmla="*/ 0 w 3593804"/>
              <a:gd name="connsiteY3" fmla="*/ 657311 h 657311"/>
              <a:gd name="connsiteX0" fmla="*/ 3593804 w 3593804"/>
              <a:gd name="connsiteY0" fmla="*/ 344736 h 657311"/>
              <a:gd name="connsiteX1" fmla="*/ 2612065 w 3593804"/>
              <a:gd name="connsiteY1" fmla="*/ 189707 h 657311"/>
              <a:gd name="connsiteX2" fmla="*/ 1499190 w 3593804"/>
              <a:gd name="connsiteY2" fmla="*/ 49672 h 657311"/>
              <a:gd name="connsiteX3" fmla="*/ 0 w 3593804"/>
              <a:gd name="connsiteY3" fmla="*/ 657311 h 657311"/>
              <a:gd name="connsiteX0" fmla="*/ 3593804 w 3593804"/>
              <a:gd name="connsiteY0" fmla="*/ 344736 h 657311"/>
              <a:gd name="connsiteX1" fmla="*/ 2686493 w 3593804"/>
              <a:gd name="connsiteY1" fmla="*/ 251370 h 657311"/>
              <a:gd name="connsiteX2" fmla="*/ 1499190 w 3593804"/>
              <a:gd name="connsiteY2" fmla="*/ 49672 h 657311"/>
              <a:gd name="connsiteX3" fmla="*/ 0 w 3593804"/>
              <a:gd name="connsiteY3" fmla="*/ 657311 h 657311"/>
              <a:gd name="connsiteX0" fmla="*/ 3593804 w 3593804"/>
              <a:gd name="connsiteY0" fmla="*/ 298489 h 611064"/>
              <a:gd name="connsiteX1" fmla="*/ 2686493 w 3593804"/>
              <a:gd name="connsiteY1" fmla="*/ 205123 h 611064"/>
              <a:gd name="connsiteX2" fmla="*/ 1318436 w 3593804"/>
              <a:gd name="connsiteY2" fmla="*/ 49672 h 611064"/>
              <a:gd name="connsiteX3" fmla="*/ 0 w 3593804"/>
              <a:gd name="connsiteY3" fmla="*/ 611064 h 611064"/>
              <a:gd name="connsiteX0" fmla="*/ 3593804 w 3593804"/>
              <a:gd name="connsiteY0" fmla="*/ 483476 h 796051"/>
              <a:gd name="connsiteX1" fmla="*/ 2686493 w 3593804"/>
              <a:gd name="connsiteY1" fmla="*/ 390110 h 796051"/>
              <a:gd name="connsiteX2" fmla="*/ 1265273 w 3593804"/>
              <a:gd name="connsiteY2" fmla="*/ 49671 h 796051"/>
              <a:gd name="connsiteX3" fmla="*/ 0 w 3593804"/>
              <a:gd name="connsiteY3" fmla="*/ 796051 h 796051"/>
              <a:gd name="connsiteX0" fmla="*/ 3627636 w 3627636"/>
              <a:gd name="connsiteY0" fmla="*/ 483477 h 703558"/>
              <a:gd name="connsiteX1" fmla="*/ 2720325 w 3627636"/>
              <a:gd name="connsiteY1" fmla="*/ 390111 h 703558"/>
              <a:gd name="connsiteX2" fmla="*/ 1299105 w 3627636"/>
              <a:gd name="connsiteY2" fmla="*/ 49672 h 703558"/>
              <a:gd name="connsiteX3" fmla="*/ 0 w 3627636"/>
              <a:gd name="connsiteY3" fmla="*/ 703558 h 70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636" h="703558">
                <a:moveTo>
                  <a:pt x="3627636" y="483477"/>
                </a:moveTo>
                <a:cubicBezTo>
                  <a:pt x="3627046" y="485901"/>
                  <a:pt x="3108413" y="462412"/>
                  <a:pt x="2720325" y="390111"/>
                </a:cubicBezTo>
                <a:cubicBezTo>
                  <a:pt x="2332237" y="317810"/>
                  <a:pt x="1897482" y="0"/>
                  <a:pt x="1299105" y="49672"/>
                </a:cubicBezTo>
                <a:cubicBezTo>
                  <a:pt x="693640" y="20137"/>
                  <a:pt x="0" y="703558"/>
                  <a:pt x="0" y="703558"/>
                </a:cubicBez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1342</Words>
  <Application>Microsoft Office PowerPoint</Application>
  <PresentationFormat>On-screen Show (4:3)</PresentationFormat>
  <Paragraphs>537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Default Design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254</cp:revision>
  <cp:lastPrinted>1999-09-01T04:04:30Z</cp:lastPrinted>
  <dcterms:created xsi:type="dcterms:W3CDTF">1998-07-13T03:25:08Z</dcterms:created>
  <dcterms:modified xsi:type="dcterms:W3CDTF">2015-10-13T01:51:03Z</dcterms:modified>
</cp:coreProperties>
</file>