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336" r:id="rId3"/>
    <p:sldId id="301" r:id="rId4"/>
    <p:sldId id="306" r:id="rId5"/>
    <p:sldId id="314" r:id="rId6"/>
    <p:sldId id="307" r:id="rId7"/>
    <p:sldId id="308" r:id="rId8"/>
    <p:sldId id="309" r:id="rId9"/>
    <p:sldId id="266" r:id="rId10"/>
    <p:sldId id="310" r:id="rId11"/>
    <p:sldId id="311" r:id="rId12"/>
    <p:sldId id="312" r:id="rId13"/>
    <p:sldId id="313" r:id="rId14"/>
    <p:sldId id="315" r:id="rId15"/>
    <p:sldId id="320" r:id="rId16"/>
    <p:sldId id="321" r:id="rId17"/>
    <p:sldId id="317" r:id="rId18"/>
    <p:sldId id="318" r:id="rId19"/>
    <p:sldId id="322" r:id="rId20"/>
    <p:sldId id="323" r:id="rId21"/>
    <p:sldId id="316" r:id="rId22"/>
    <p:sldId id="324" r:id="rId23"/>
    <p:sldId id="347" r:id="rId2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600"/>
    <a:srgbClr val="6600FF"/>
    <a:srgbClr val="009900"/>
    <a:srgbClr val="CC0099"/>
    <a:srgbClr val="0000FF"/>
    <a:srgbClr val="DDDDDD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98279" autoAdjust="0"/>
  </p:normalViewPr>
  <p:slideViewPr>
    <p:cSldViewPr snapToGrid="0">
      <p:cViewPr>
        <p:scale>
          <a:sx n="75" d="100"/>
          <a:sy n="75" d="100"/>
        </p:scale>
        <p:origin x="-432" y="-96"/>
      </p:cViewPr>
      <p:guideLst>
        <p:guide orient="horz" pos="1096"/>
        <p:guide pos="4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174F60-A70A-4DCE-9B69-FD5CDA7B91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8E0997-52EF-4A4F-8593-ABC96545D7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633F7-2C64-402B-AF89-59DDBDB4D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306A6-7D6F-4B85-80AF-AC299727C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A2C6E-E2C8-46C1-BD79-17FCE4575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CC034-E4A3-43C4-B4D5-8F1EBF30D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7C738-31BE-464B-9AEA-2EC7C7CF6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76B3A-18AA-47D0-A2DB-CC73FDBF2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0C0FF-FC91-4595-9070-10FE74C7B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FE35D-C0C8-4E27-AFDD-DA6DD39F77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EFE8-53B6-4003-B198-28436D496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7E10F-795D-431B-8F98-D18A2970D3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59CE2-25AF-4282-AC3B-46750BA61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D74338-C225-4580-A07C-D5B526E66E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  <a:endParaRPr 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58763" y="617538"/>
            <a:ext cx="873760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 sz="2400"/>
              <a:t>	</a:t>
            </a:r>
            <a:r>
              <a:rPr lang="en-US"/>
              <a:t>the </a:t>
            </a:r>
            <a:r>
              <a:rPr lang="en-US" b="1" i="1"/>
              <a:t>best-case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most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worst-case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most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average-case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most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0" y="4191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0" y="48958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0" y="26098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553200" y="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… Regarding Big Oh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AutoShape 8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8975" y="1252538"/>
            <a:ext cx="824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Determine, in theta notation, the </a:t>
            </a:r>
            <a:r>
              <a:rPr lang="th-TH" i="1"/>
              <a:t>best-case</a:t>
            </a:r>
            <a:r>
              <a:rPr lang="th-TH"/>
              <a:t>, </a:t>
            </a:r>
            <a:r>
              <a:rPr lang="th-TH" i="1"/>
              <a:t>worse-case</a:t>
            </a:r>
            <a:r>
              <a:rPr lang="th-TH"/>
              <a:t>, and </a:t>
            </a:r>
            <a:r>
              <a:rPr lang="th-TH" i="1"/>
              <a:t>everage-case</a:t>
            </a:r>
            <a:r>
              <a:rPr lang="th-TH"/>
              <a:t> times</a:t>
            </a:r>
          </a:p>
          <a:p>
            <a:pPr lvl="1"/>
            <a:r>
              <a:rPr lang="th-TH"/>
              <a:t>required to execute </a:t>
            </a:r>
            <a:r>
              <a:rPr lang="en-US"/>
              <a:t>the algorithm for “</a:t>
            </a:r>
            <a:r>
              <a:rPr lang="en-US" u="sng"/>
              <a:t>Searching an Unordered Sequence</a:t>
            </a:r>
            <a:r>
              <a:rPr lang="en-US"/>
              <a:t>”.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27075" y="2894013"/>
            <a:ext cx="7031038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/>
              <a:t>Best-case time</a:t>
            </a:r>
          </a:p>
          <a:p>
            <a:endParaRPr lang="th-TH" i="1"/>
          </a:p>
          <a:p>
            <a:r>
              <a:rPr lang="th-TH" i="1"/>
              <a:t>	</a:t>
            </a:r>
            <a:r>
              <a:rPr lang="th-TH"/>
              <a:t>If </a:t>
            </a:r>
            <a:r>
              <a:rPr lang="th-TH" i="1"/>
              <a:t>s</a:t>
            </a:r>
            <a:r>
              <a:rPr lang="en-US" baseline="-25000"/>
              <a:t>1</a:t>
            </a:r>
            <a:r>
              <a:rPr lang="th-TH"/>
              <a:t> = </a:t>
            </a:r>
            <a:r>
              <a:rPr lang="th-TH" i="1"/>
              <a:t>key</a:t>
            </a:r>
            <a:r>
              <a:rPr lang="th-TH"/>
              <a:t>, line </a:t>
            </a:r>
            <a:r>
              <a:rPr lang="en-US"/>
              <a:t>3</a:t>
            </a:r>
            <a:r>
              <a:rPr lang="th-TH"/>
              <a:t> is executed only once.</a:t>
            </a:r>
          </a:p>
          <a:p>
            <a:pPr>
              <a:lnSpc>
                <a:spcPct val="140000"/>
              </a:lnSpc>
            </a:pPr>
            <a:r>
              <a:rPr lang="th-TH"/>
              <a:t>	So the best-case time is </a:t>
            </a:r>
            <a:r>
              <a:rPr lang="th-TH">
                <a:sym typeface="Symbol" pitchFamily="18" charset="2"/>
              </a:rPr>
              <a:t></a:t>
            </a:r>
            <a:r>
              <a:rPr lang="th-TH"/>
              <a:t>(</a:t>
            </a:r>
            <a:r>
              <a:rPr lang="en-US"/>
              <a:t>1</a:t>
            </a:r>
            <a:r>
              <a:rPr lang="th-TH"/>
              <a:t>).</a:t>
            </a:r>
          </a:p>
          <a:p>
            <a:endParaRPr lang="th-TH"/>
          </a:p>
          <a:p>
            <a:endParaRPr lang="th-TH"/>
          </a:p>
          <a:p>
            <a:r>
              <a:rPr lang="th-TH" i="1"/>
              <a:t>Worst-case time</a:t>
            </a:r>
            <a:endParaRPr lang="th-TH"/>
          </a:p>
          <a:p>
            <a:endParaRPr lang="th-TH"/>
          </a:p>
          <a:p>
            <a:r>
              <a:rPr lang="th-TH"/>
              <a:t>	If </a:t>
            </a:r>
            <a:r>
              <a:rPr lang="th-TH" i="1"/>
              <a:t>key </a:t>
            </a:r>
            <a:r>
              <a:rPr lang="th-TH"/>
              <a:t>is not in the sequence, line </a:t>
            </a:r>
            <a:r>
              <a:rPr lang="en-US"/>
              <a:t>3</a:t>
            </a:r>
            <a:r>
              <a:rPr lang="th-TH"/>
              <a:t> will be execute </a:t>
            </a:r>
            <a:r>
              <a:rPr lang="th-TH" i="1"/>
              <a:t>n</a:t>
            </a:r>
            <a:r>
              <a:rPr lang="th-TH"/>
              <a:t> times.</a:t>
            </a:r>
          </a:p>
          <a:p>
            <a:pPr>
              <a:lnSpc>
                <a:spcPct val="130000"/>
              </a:lnSpc>
            </a:pPr>
            <a:r>
              <a:rPr lang="th-TH"/>
              <a:t>	So the worst-case time is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12750" y="336550"/>
            <a:ext cx="786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th-TH" sz="2800" b="1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0" y="2565400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58378" name="Picture 10" descr="dd0004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7388225" y="5943600"/>
            <a:ext cx="1501775" cy="58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1027"/>
          <p:cNvSpPr>
            <a:spLocks noChangeArrowheads="1"/>
          </p:cNvSpPr>
          <p:nvPr/>
        </p:nvSpPr>
        <p:spPr bwMode="auto">
          <a:xfrm>
            <a:off x="749300" y="1606550"/>
            <a:ext cx="2036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/>
              <a:t>Average-case time</a:t>
            </a:r>
          </a:p>
        </p:txBody>
      </p:sp>
      <p:sp>
        <p:nvSpPr>
          <p:cNvPr id="59397" name="Text Box 1029"/>
          <p:cNvSpPr txBox="1">
            <a:spLocks noChangeArrowheads="1"/>
          </p:cNvSpPr>
          <p:nvPr/>
        </p:nvSpPr>
        <p:spPr bwMode="auto">
          <a:xfrm>
            <a:off x="1190625" y="2292350"/>
            <a:ext cx="6815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If </a:t>
            </a:r>
            <a:r>
              <a:rPr lang="th-TH" i="1"/>
              <a:t>key</a:t>
            </a:r>
            <a:r>
              <a:rPr lang="th-TH"/>
              <a:t> is found at the </a:t>
            </a:r>
            <a:r>
              <a:rPr lang="th-TH" sz="2400" i="1"/>
              <a:t>i</a:t>
            </a:r>
            <a:r>
              <a:rPr lang="th-TH"/>
              <a:t>th position, line </a:t>
            </a:r>
            <a:r>
              <a:rPr lang="en-US"/>
              <a:t>3</a:t>
            </a:r>
            <a:r>
              <a:rPr lang="th-TH"/>
              <a:t> is executed </a:t>
            </a:r>
            <a:r>
              <a:rPr lang="th-TH" sz="2400" i="1"/>
              <a:t>i</a:t>
            </a:r>
            <a:r>
              <a:rPr lang="th-TH"/>
              <a:t> times.</a:t>
            </a:r>
          </a:p>
          <a:p>
            <a:r>
              <a:rPr lang="th-TH"/>
              <a:t>If </a:t>
            </a:r>
            <a:r>
              <a:rPr lang="th-TH" i="1"/>
              <a:t>key</a:t>
            </a:r>
            <a:r>
              <a:rPr lang="th-TH"/>
              <a:t> is not in the sequence, line </a:t>
            </a:r>
            <a:r>
              <a:rPr lang="en-US"/>
              <a:t>3</a:t>
            </a:r>
            <a:r>
              <a:rPr lang="th-TH"/>
              <a:t> is executed </a:t>
            </a:r>
            <a:r>
              <a:rPr lang="th-TH" i="1"/>
              <a:t>n</a:t>
            </a:r>
            <a:r>
              <a:rPr lang="th-TH"/>
              <a:t> times.</a:t>
            </a:r>
          </a:p>
          <a:p>
            <a:endParaRPr lang="th-TH"/>
          </a:p>
          <a:p>
            <a:r>
              <a:rPr lang="th-TH"/>
              <a:t>So the average number of times line </a:t>
            </a:r>
            <a:r>
              <a:rPr lang="en-US"/>
              <a:t>3</a:t>
            </a:r>
            <a:r>
              <a:rPr lang="th-TH"/>
              <a:t> is executed is</a:t>
            </a:r>
          </a:p>
          <a:p>
            <a:endParaRPr lang="th-TH"/>
          </a:p>
          <a:p>
            <a:r>
              <a:rPr lang="th-TH"/>
              <a:t>               </a:t>
            </a:r>
          </a:p>
          <a:p>
            <a:endParaRPr lang="th-TH"/>
          </a:p>
          <a:p>
            <a:endParaRPr lang="th-TH"/>
          </a:p>
          <a:p>
            <a:endParaRPr lang="th-TH"/>
          </a:p>
          <a:p>
            <a:r>
              <a:rPr lang="th-TH"/>
              <a:t>Therefore, we will now find the theta notation for this expression.</a:t>
            </a:r>
          </a:p>
        </p:txBody>
      </p:sp>
      <p:grpSp>
        <p:nvGrpSpPr>
          <p:cNvPr id="59416" name="Group 1048"/>
          <p:cNvGrpSpPr>
            <a:grpSpLocks/>
          </p:cNvGrpSpPr>
          <p:nvPr/>
        </p:nvGrpSpPr>
        <p:grpSpPr bwMode="auto">
          <a:xfrm>
            <a:off x="3435350" y="3836988"/>
            <a:ext cx="2116138" cy="855662"/>
            <a:chOff x="2196" y="2497"/>
            <a:chExt cx="1333" cy="539"/>
          </a:xfrm>
        </p:grpSpPr>
        <p:sp>
          <p:nvSpPr>
            <p:cNvPr id="59400" name="Line 1032"/>
            <p:cNvSpPr>
              <a:spLocks noChangeShapeType="1"/>
            </p:cNvSpPr>
            <p:nvPr/>
          </p:nvSpPr>
          <p:spPr bwMode="auto">
            <a:xfrm>
              <a:off x="2196" y="2779"/>
              <a:ext cx="133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9401" name="Rectangle 1033"/>
            <p:cNvSpPr>
              <a:spLocks noChangeArrowheads="1"/>
            </p:cNvSpPr>
            <p:nvPr/>
          </p:nvSpPr>
          <p:spPr bwMode="auto">
            <a:xfrm>
              <a:off x="2948" y="280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9402" name="Rectangle 1034"/>
            <p:cNvSpPr>
              <a:spLocks noChangeArrowheads="1"/>
            </p:cNvSpPr>
            <p:nvPr/>
          </p:nvSpPr>
          <p:spPr bwMode="auto">
            <a:xfrm>
              <a:off x="3190" y="2540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59403" name="Rectangle 1035"/>
            <p:cNvSpPr>
              <a:spLocks noChangeArrowheads="1"/>
            </p:cNvSpPr>
            <p:nvPr/>
          </p:nvSpPr>
          <p:spPr bwMode="auto">
            <a:xfrm>
              <a:off x="2501" y="254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9404" name="Rectangle 1036"/>
            <p:cNvSpPr>
              <a:spLocks noChangeArrowheads="1"/>
            </p:cNvSpPr>
            <p:nvPr/>
          </p:nvSpPr>
          <p:spPr bwMode="auto">
            <a:xfrm>
              <a:off x="2253" y="254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9405" name="Rectangle 1037"/>
            <p:cNvSpPr>
              <a:spLocks noChangeArrowheads="1"/>
            </p:cNvSpPr>
            <p:nvPr/>
          </p:nvSpPr>
          <p:spPr bwMode="auto">
            <a:xfrm>
              <a:off x="2205" y="2540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59406" name="Rectangle 1038"/>
            <p:cNvSpPr>
              <a:spLocks noChangeArrowheads="1"/>
            </p:cNvSpPr>
            <p:nvPr/>
          </p:nvSpPr>
          <p:spPr bwMode="auto">
            <a:xfrm>
              <a:off x="2830" y="2785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9407" name="Rectangle 1039"/>
            <p:cNvSpPr>
              <a:spLocks noChangeArrowheads="1"/>
            </p:cNvSpPr>
            <p:nvPr/>
          </p:nvSpPr>
          <p:spPr bwMode="auto">
            <a:xfrm>
              <a:off x="3285" y="251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9408" name="Rectangle 1040"/>
            <p:cNvSpPr>
              <a:spLocks noChangeArrowheads="1"/>
            </p:cNvSpPr>
            <p:nvPr/>
          </p:nvSpPr>
          <p:spPr bwMode="auto">
            <a:xfrm>
              <a:off x="2954" y="251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9409" name="Rectangle 1041"/>
            <p:cNvSpPr>
              <a:spLocks noChangeArrowheads="1"/>
            </p:cNvSpPr>
            <p:nvPr/>
          </p:nvSpPr>
          <p:spPr bwMode="auto">
            <a:xfrm>
              <a:off x="2625" y="251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9410" name="Rectangle 1042"/>
            <p:cNvSpPr>
              <a:spLocks noChangeArrowheads="1"/>
            </p:cNvSpPr>
            <p:nvPr/>
          </p:nvSpPr>
          <p:spPr bwMode="auto">
            <a:xfrm>
              <a:off x="2362" y="251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9411" name="Rectangle 1043"/>
            <p:cNvSpPr>
              <a:spLocks noChangeArrowheads="1"/>
            </p:cNvSpPr>
            <p:nvPr/>
          </p:nvSpPr>
          <p:spPr bwMode="auto">
            <a:xfrm>
              <a:off x="2702" y="2806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9412" name="Rectangle 1044"/>
            <p:cNvSpPr>
              <a:spLocks noChangeArrowheads="1"/>
            </p:cNvSpPr>
            <p:nvPr/>
          </p:nvSpPr>
          <p:spPr bwMode="auto">
            <a:xfrm>
              <a:off x="3424" y="254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9413" name="Rectangle 1045"/>
            <p:cNvSpPr>
              <a:spLocks noChangeArrowheads="1"/>
            </p:cNvSpPr>
            <p:nvPr/>
          </p:nvSpPr>
          <p:spPr bwMode="auto">
            <a:xfrm>
              <a:off x="3093" y="254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9415" name="Text Box 1047"/>
            <p:cNvSpPr txBox="1">
              <a:spLocks noChangeArrowheads="1"/>
            </p:cNvSpPr>
            <p:nvPr/>
          </p:nvSpPr>
          <p:spPr bwMode="auto">
            <a:xfrm>
              <a:off x="2702" y="249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  <a:endParaRPr lang="th-TH"/>
            </a:p>
          </p:txBody>
        </p:sp>
      </p:grpSp>
      <p:sp>
        <p:nvSpPr>
          <p:cNvPr id="59417" name="Text Box 1049"/>
          <p:cNvSpPr txBox="1">
            <a:spLocks noChangeArrowheads="1"/>
          </p:cNvSpPr>
          <p:nvPr/>
        </p:nvSpPr>
        <p:spPr bwMode="auto">
          <a:xfrm>
            <a:off x="269875" y="252413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 </a:t>
            </a:r>
            <a:r>
              <a:rPr lang="en-US" sz="1600"/>
              <a:t>(Continue ...)</a:t>
            </a:r>
          </a:p>
        </p:txBody>
      </p:sp>
      <p:pic>
        <p:nvPicPr>
          <p:cNvPr id="59419" name="Picture 1051" descr="dd0004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7388225" y="5943600"/>
            <a:ext cx="1501775" cy="58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762000" y="1581150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/>
              <a:t>Average-case time ...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546725" y="0"/>
            <a:ext cx="338426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 dirty="0"/>
              <a:t>N</a:t>
            </a:r>
            <a:r>
              <a:rPr lang="th-TH" sz="1400" dirty="0"/>
              <a:t>OTE</a:t>
            </a:r>
            <a:r>
              <a:rPr lang="th-TH" sz="1800" dirty="0"/>
              <a:t>:  </a:t>
            </a:r>
          </a:p>
          <a:p>
            <a:r>
              <a:rPr lang="th-TH" sz="1800" dirty="0"/>
              <a:t>   </a:t>
            </a:r>
            <a:r>
              <a:rPr lang="th-TH" sz="1600" dirty="0"/>
              <a:t>From E</a:t>
            </a:r>
            <a:r>
              <a:rPr lang="th-TH" sz="1200" dirty="0"/>
              <a:t>XAMPLE</a:t>
            </a:r>
            <a:r>
              <a:rPr lang="th-TH" sz="1600" dirty="0"/>
              <a:t> </a:t>
            </a:r>
            <a:r>
              <a:rPr lang="en-US" sz="1600" b="1" dirty="0" smtClean="0"/>
              <a:t>*</a:t>
            </a:r>
            <a:r>
              <a:rPr lang="en-US" sz="1600" b="1" u="sng" dirty="0" smtClean="0"/>
              <a:t>B</a:t>
            </a:r>
            <a:r>
              <a:rPr lang="en-US" sz="1600" dirty="0" smtClean="0"/>
              <a:t>,</a:t>
            </a:r>
            <a:r>
              <a:rPr lang="en-US" sz="1600" b="1" dirty="0" smtClean="0"/>
              <a:t> </a:t>
            </a:r>
            <a:r>
              <a:rPr lang="th-TH" sz="1600" dirty="0" smtClean="0"/>
              <a:t>we </a:t>
            </a:r>
            <a:r>
              <a:rPr lang="th-TH" sz="1600" dirty="0"/>
              <a:t>have seen that</a:t>
            </a:r>
            <a:endParaRPr lang="th-TH" sz="1800" dirty="0"/>
          </a:p>
          <a:p>
            <a:pPr>
              <a:lnSpc>
                <a:spcPct val="80000"/>
              </a:lnSpc>
            </a:pPr>
            <a:endParaRPr lang="th-TH" sz="1800" dirty="0"/>
          </a:p>
          <a:p>
            <a:pPr lvl="1">
              <a:buFontTx/>
              <a:buChar char="•"/>
            </a:pPr>
            <a:r>
              <a:rPr lang="th-TH" sz="1800" dirty="0"/>
              <a:t>   </a:t>
            </a:r>
            <a:r>
              <a:rPr lang="en-US" sz="1800" dirty="0"/>
              <a:t>1</a:t>
            </a:r>
            <a:r>
              <a:rPr lang="th-TH" sz="1800" dirty="0"/>
              <a:t> + </a:t>
            </a:r>
            <a:r>
              <a:rPr lang="en-US" sz="1800" dirty="0"/>
              <a:t>2</a:t>
            </a:r>
            <a:r>
              <a:rPr lang="th-TH" sz="1800" dirty="0"/>
              <a:t> + … + </a:t>
            </a:r>
            <a:r>
              <a:rPr lang="th-TH" sz="1800" i="1" dirty="0"/>
              <a:t>n</a:t>
            </a:r>
            <a:r>
              <a:rPr lang="th-TH" sz="1800" dirty="0"/>
              <a:t>  </a:t>
            </a:r>
            <a:r>
              <a:rPr lang="th-TH" sz="1800" dirty="0">
                <a:sym typeface="Symbol" pitchFamily="18" charset="2"/>
              </a:rPr>
              <a:t></a:t>
            </a:r>
            <a:r>
              <a:rPr lang="th-TH" sz="1800" dirty="0"/>
              <a:t>  </a:t>
            </a:r>
            <a:r>
              <a:rPr lang="th-TH" sz="1800" i="1" dirty="0"/>
              <a:t>n</a:t>
            </a:r>
            <a:r>
              <a:rPr lang="en-US" sz="1800" baseline="30000" dirty="0"/>
              <a:t>2</a:t>
            </a:r>
            <a:endParaRPr lang="th-TH" sz="1800" dirty="0"/>
          </a:p>
          <a:p>
            <a:pPr lvl="1">
              <a:lnSpc>
                <a:spcPct val="80000"/>
              </a:lnSpc>
              <a:buFontTx/>
              <a:buChar char="•"/>
            </a:pPr>
            <a:endParaRPr lang="th-TH" sz="1800" dirty="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th-TH" sz="1800" dirty="0"/>
              <a:t>   </a:t>
            </a:r>
            <a:r>
              <a:rPr lang="en-US" sz="1800" dirty="0"/>
              <a:t>1</a:t>
            </a:r>
            <a:r>
              <a:rPr lang="th-TH" sz="1800" dirty="0"/>
              <a:t> + </a:t>
            </a:r>
            <a:r>
              <a:rPr lang="en-US" sz="1800" dirty="0"/>
              <a:t>2</a:t>
            </a:r>
            <a:r>
              <a:rPr lang="th-TH" sz="1800" dirty="0"/>
              <a:t> + … + </a:t>
            </a:r>
            <a:r>
              <a:rPr lang="th-TH" sz="1800" i="1" dirty="0"/>
              <a:t>n</a:t>
            </a:r>
            <a:r>
              <a:rPr lang="th-TH" sz="1800" dirty="0"/>
              <a:t>  </a:t>
            </a:r>
            <a:r>
              <a:rPr lang="th-TH" sz="1800" dirty="0">
                <a:sym typeface="Symbol" pitchFamily="18" charset="2"/>
              </a:rPr>
              <a:t></a:t>
            </a:r>
            <a:r>
              <a:rPr lang="th-TH" sz="1800" dirty="0"/>
              <a:t>  </a:t>
            </a:r>
            <a:r>
              <a:rPr lang="th-TH" sz="1800" i="1" dirty="0"/>
              <a:t>n</a:t>
            </a:r>
            <a:r>
              <a:rPr lang="en-US" sz="1800" baseline="30000" dirty="0"/>
              <a:t>2</a:t>
            </a:r>
            <a:r>
              <a:rPr lang="en-US" sz="900" dirty="0"/>
              <a:t> </a:t>
            </a:r>
            <a:r>
              <a:rPr lang="en-US" sz="1800" dirty="0"/>
              <a:t>/4</a:t>
            </a:r>
            <a:r>
              <a:rPr lang="th-TH" sz="1800" dirty="0"/>
              <a:t>	</a:t>
            </a:r>
            <a:endParaRPr lang="th-TH" dirty="0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431925" y="5424488"/>
            <a:ext cx="3802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Thus, the average-case time is </a:t>
            </a:r>
            <a:r>
              <a:rPr lang="th-TH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102100" y="3178175"/>
            <a:ext cx="6207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095750" y="3854450"/>
            <a:ext cx="7651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090988" y="421322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4265613" y="38909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332288" y="35353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4113213" y="35353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4200525" y="32131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4584700" y="28575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4119563" y="28575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3714750" y="41846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4435475" y="38623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4502150" y="3506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3714750" y="3665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4368800" y="31845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4398963" y="28289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3721100" y="29876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£</a:t>
            </a:r>
            <a:endParaRPr lang="en-US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4592638" y="38909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4765675" y="3535363"/>
            <a:ext cx="18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4659313" y="35353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4241800" y="3535363"/>
            <a:ext cx="18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</a:t>
            </a:r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4527550" y="32131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4259263" y="2836863"/>
            <a:ext cx="13811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60432" name="Freeform 16"/>
          <p:cNvSpPr>
            <a:spLocks/>
          </p:cNvSpPr>
          <p:nvPr/>
        </p:nvSpPr>
        <p:spPr bwMode="auto">
          <a:xfrm>
            <a:off x="5486400" y="38100"/>
            <a:ext cx="3505200" cy="1581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16"/>
              </a:cxn>
              <a:cxn ang="0">
                <a:pos x="2328" y="1116"/>
              </a:cxn>
            </a:cxnLst>
            <a:rect l="0" t="0" r="r" b="b"/>
            <a:pathLst>
              <a:path w="2328" h="1116">
                <a:moveTo>
                  <a:pt x="0" y="0"/>
                </a:moveTo>
                <a:lnTo>
                  <a:pt x="0" y="1116"/>
                </a:lnTo>
                <a:lnTo>
                  <a:pt x="2328" y="11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60471" name="Group 55"/>
          <p:cNvGrpSpPr>
            <a:grpSpLocks/>
          </p:cNvGrpSpPr>
          <p:nvPr/>
        </p:nvGrpSpPr>
        <p:grpSpPr bwMode="auto">
          <a:xfrm>
            <a:off x="1704975" y="2779713"/>
            <a:ext cx="1862138" cy="771525"/>
            <a:chOff x="1074" y="1751"/>
            <a:chExt cx="1173" cy="486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1074" y="2002"/>
              <a:ext cx="1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1499" y="202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2103" y="18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1826" y="18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1605" y="200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1986" y="178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1709" y="178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1434" y="178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457" name="Rectangle 41"/>
            <p:cNvSpPr>
              <a:spLocks noChangeArrowheads="1"/>
            </p:cNvSpPr>
            <p:nvPr/>
          </p:nvSpPr>
          <p:spPr bwMode="auto">
            <a:xfrm>
              <a:off x="1214" y="178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1704" y="202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0464" name="Rectangle 48"/>
            <p:cNvSpPr>
              <a:spLocks noChangeArrowheads="1"/>
            </p:cNvSpPr>
            <p:nvPr/>
          </p:nvSpPr>
          <p:spPr bwMode="auto">
            <a:xfrm>
              <a:off x="1907" y="1800"/>
              <a:ext cx="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60465" name="Rectangle 49"/>
            <p:cNvSpPr>
              <a:spLocks noChangeArrowheads="1"/>
            </p:cNvSpPr>
            <p:nvPr/>
          </p:nvSpPr>
          <p:spPr bwMode="auto">
            <a:xfrm>
              <a:off x="1330" y="18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0466" name="Rectangle 50"/>
            <p:cNvSpPr>
              <a:spLocks noChangeArrowheads="1"/>
            </p:cNvSpPr>
            <p:nvPr/>
          </p:nvSpPr>
          <p:spPr bwMode="auto">
            <a:xfrm>
              <a:off x="1122" y="18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0467" name="Rectangle 51"/>
            <p:cNvSpPr>
              <a:spLocks noChangeArrowheads="1"/>
            </p:cNvSpPr>
            <p:nvPr/>
          </p:nvSpPr>
          <p:spPr bwMode="auto">
            <a:xfrm>
              <a:off x="1083" y="1800"/>
              <a:ext cx="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60470" name="Text Box 54"/>
            <p:cNvSpPr txBox="1">
              <a:spLocks noChangeArrowheads="1"/>
            </p:cNvSpPr>
            <p:nvPr/>
          </p:nvSpPr>
          <p:spPr bwMode="auto">
            <a:xfrm>
              <a:off x="1494" y="175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  <a:endParaRPr lang="th-TH" sz="1600"/>
            </a:p>
          </p:txBody>
        </p:sp>
      </p:grp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269875" y="252413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 </a:t>
            </a:r>
            <a:r>
              <a:rPr lang="en-US" sz="1600"/>
              <a:t>(Continue ...)</a:t>
            </a:r>
          </a:p>
        </p:txBody>
      </p:sp>
      <p:sp>
        <p:nvSpPr>
          <p:cNvPr id="60473" name="Freeform 57"/>
          <p:cNvSpPr>
            <a:spLocks/>
          </p:cNvSpPr>
          <p:nvPr/>
        </p:nvSpPr>
        <p:spPr bwMode="auto">
          <a:xfrm>
            <a:off x="3937000" y="914400"/>
            <a:ext cx="1943100" cy="1803400"/>
          </a:xfrm>
          <a:custGeom>
            <a:avLst/>
            <a:gdLst/>
            <a:ahLst/>
            <a:cxnLst>
              <a:cxn ang="0">
                <a:pos x="728" y="0"/>
              </a:cxn>
              <a:cxn ang="0">
                <a:pos x="352" y="0"/>
              </a:cxn>
              <a:cxn ang="0">
                <a:pos x="0" y="840"/>
              </a:cxn>
            </a:cxnLst>
            <a:rect l="0" t="0" r="r" b="b"/>
            <a:pathLst>
              <a:path w="728" h="840">
                <a:moveTo>
                  <a:pt x="728" y="0"/>
                </a:moveTo>
                <a:lnTo>
                  <a:pt x="352" y="0"/>
                </a:lnTo>
                <a:lnTo>
                  <a:pt x="0" y="84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62000" y="1581150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i="1"/>
              <a:t>Average-case time ...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412875" y="2471738"/>
            <a:ext cx="74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Next,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260475" y="5799138"/>
            <a:ext cx="4298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Thus, the average-case time is </a:t>
            </a:r>
            <a:r>
              <a:rPr lang="th-TH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  <a:p>
            <a:pPr>
              <a:lnSpc>
                <a:spcPct val="110000"/>
              </a:lnSpc>
            </a:pP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Therefore, the average-case time is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61452" name="Freeform 12"/>
          <p:cNvSpPr>
            <a:spLocks/>
          </p:cNvSpPr>
          <p:nvPr/>
        </p:nvSpPr>
        <p:spPr bwMode="auto">
          <a:xfrm>
            <a:off x="4800600" y="1358900"/>
            <a:ext cx="1155700" cy="1346200"/>
          </a:xfrm>
          <a:custGeom>
            <a:avLst/>
            <a:gdLst/>
            <a:ahLst/>
            <a:cxnLst>
              <a:cxn ang="0">
                <a:pos x="728" y="0"/>
              </a:cxn>
              <a:cxn ang="0">
                <a:pos x="352" y="0"/>
              </a:cxn>
              <a:cxn ang="0">
                <a:pos x="0" y="840"/>
              </a:cxn>
            </a:cxnLst>
            <a:rect l="0" t="0" r="r" b="b"/>
            <a:pathLst>
              <a:path w="728" h="840">
                <a:moveTo>
                  <a:pt x="728" y="0"/>
                </a:moveTo>
                <a:lnTo>
                  <a:pt x="352" y="0"/>
                </a:lnTo>
                <a:lnTo>
                  <a:pt x="0" y="840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61501" name="Group 61"/>
          <p:cNvGrpSpPr>
            <a:grpSpLocks/>
          </p:cNvGrpSpPr>
          <p:nvPr/>
        </p:nvGrpSpPr>
        <p:grpSpPr bwMode="auto">
          <a:xfrm>
            <a:off x="2593975" y="2778125"/>
            <a:ext cx="3162300" cy="2663825"/>
            <a:chOff x="1634" y="1750"/>
            <a:chExt cx="1992" cy="1678"/>
          </a:xfrm>
        </p:grpSpPr>
        <p:graphicFrame>
          <p:nvGraphicFramePr>
            <p:cNvPr id="118784" name="Object 0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p:oleObj spid="_x0000_s118784" name="Equation" r:id="rId3" imgW="114120" imgH="215640" progId="Equation.3">
                <p:embed/>
              </p:oleObj>
            </a:graphicData>
          </a:graphic>
        </p:graphicFrame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1634" y="2142"/>
              <a:ext cx="1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3157" y="1961"/>
              <a:ext cx="16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3144" y="2142"/>
              <a:ext cx="4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3150" y="2587"/>
              <a:ext cx="169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3470" y="2587"/>
              <a:ext cx="9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>
              <a:off x="3137" y="2767"/>
              <a:ext cx="4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3140" y="319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3152" y="32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3431" y="279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482" y="260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3197" y="260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3424" y="216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3204" y="198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264" y="216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467" y="1941"/>
              <a:ext cx="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1890" y="194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1682" y="194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1643" y="1941"/>
              <a:ext cx="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3249" y="2375"/>
              <a:ext cx="8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256" y="1750"/>
              <a:ext cx="8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3150" y="2993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3225" y="279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3480" y="238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3161" y="238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3219" y="216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3" name="Rectangle 43"/>
            <p:cNvSpPr>
              <a:spLocks noChangeArrowheads="1"/>
            </p:cNvSpPr>
            <p:nvPr/>
          </p:nvSpPr>
          <p:spPr bwMode="auto">
            <a:xfrm>
              <a:off x="3474" y="18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168" y="1763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2059" y="216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2663" y="194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2385" y="194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61488" name="Rectangle 48"/>
            <p:cNvSpPr>
              <a:spLocks noChangeArrowheads="1"/>
            </p:cNvSpPr>
            <p:nvPr/>
          </p:nvSpPr>
          <p:spPr bwMode="auto">
            <a:xfrm>
              <a:off x="2900" y="307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61489" name="Rectangle 49"/>
            <p:cNvSpPr>
              <a:spLocks noChangeArrowheads="1"/>
            </p:cNvSpPr>
            <p:nvPr/>
          </p:nvSpPr>
          <p:spPr bwMode="auto">
            <a:xfrm>
              <a:off x="3332" y="277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0" name="Rectangle 50"/>
            <p:cNvSpPr>
              <a:spLocks noChangeArrowheads="1"/>
            </p:cNvSpPr>
            <p:nvPr/>
          </p:nvSpPr>
          <p:spPr bwMode="auto">
            <a:xfrm>
              <a:off x="3351" y="2467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1" name="Rectangle 51"/>
            <p:cNvSpPr>
              <a:spLocks noChangeArrowheads="1"/>
            </p:cNvSpPr>
            <p:nvPr/>
          </p:nvSpPr>
          <p:spPr bwMode="auto">
            <a:xfrm>
              <a:off x="2897" y="2648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³</a:t>
              </a:r>
              <a:endParaRPr lang="en-US"/>
            </a:p>
          </p:txBody>
        </p:sp>
        <p:sp>
          <p:nvSpPr>
            <p:cNvPr id="61492" name="Rectangle 52"/>
            <p:cNvSpPr>
              <a:spLocks noChangeArrowheads="1"/>
            </p:cNvSpPr>
            <p:nvPr/>
          </p:nvSpPr>
          <p:spPr bwMode="auto">
            <a:xfrm>
              <a:off x="3325" y="214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3" name="Rectangle 53"/>
            <p:cNvSpPr>
              <a:spLocks noChangeArrowheads="1"/>
            </p:cNvSpPr>
            <p:nvPr/>
          </p:nvSpPr>
          <p:spPr bwMode="auto">
            <a:xfrm>
              <a:off x="3358" y="184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4" name="Rectangle 54"/>
            <p:cNvSpPr>
              <a:spLocks noChangeArrowheads="1"/>
            </p:cNvSpPr>
            <p:nvPr/>
          </p:nvSpPr>
          <p:spPr bwMode="auto">
            <a:xfrm>
              <a:off x="2904" y="202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³</a:t>
              </a:r>
              <a:endParaRPr lang="en-US"/>
            </a:p>
          </p:txBody>
        </p:sp>
        <p:sp>
          <p:nvSpPr>
            <p:cNvPr id="61495" name="Rectangle 55"/>
            <p:cNvSpPr>
              <a:spLocks noChangeArrowheads="1"/>
            </p:cNvSpPr>
            <p:nvPr/>
          </p:nvSpPr>
          <p:spPr bwMode="auto">
            <a:xfrm>
              <a:off x="2165" y="214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2546" y="192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2269" y="192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1994" y="192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99" name="Rectangle 59"/>
            <p:cNvSpPr>
              <a:spLocks noChangeArrowheads="1"/>
            </p:cNvSpPr>
            <p:nvPr/>
          </p:nvSpPr>
          <p:spPr bwMode="auto">
            <a:xfrm>
              <a:off x="1774" y="1923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2046" y="188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  <a:endParaRPr lang="th-TH"/>
            </a:p>
          </p:txBody>
        </p:sp>
      </p:grpSp>
      <p:sp>
        <p:nvSpPr>
          <p:cNvPr id="61502" name="Text Box 62"/>
          <p:cNvSpPr txBox="1">
            <a:spLocks noChangeArrowheads="1"/>
          </p:cNvSpPr>
          <p:nvPr/>
        </p:nvSpPr>
        <p:spPr bwMode="auto">
          <a:xfrm>
            <a:off x="269875" y="252413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 </a:t>
            </a:r>
            <a:r>
              <a:rPr lang="en-US" sz="1600"/>
              <a:t>(Continue ...)</a:t>
            </a:r>
          </a:p>
        </p:txBody>
      </p: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5546725" y="0"/>
            <a:ext cx="384175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/>
              <a:t>N</a:t>
            </a:r>
            <a:r>
              <a:rPr lang="th-TH" sz="1400"/>
              <a:t>OTE</a:t>
            </a:r>
            <a:r>
              <a:rPr lang="th-TH" sz="1800"/>
              <a:t>:  </a:t>
            </a:r>
          </a:p>
          <a:p>
            <a:r>
              <a:rPr lang="th-TH" sz="1800"/>
              <a:t>   </a:t>
            </a:r>
            <a:r>
              <a:rPr lang="th-TH" sz="1600"/>
              <a:t>From E</a:t>
            </a:r>
            <a:r>
              <a:rPr lang="th-TH" sz="1200"/>
              <a:t>XAMPLE</a:t>
            </a:r>
            <a:r>
              <a:rPr lang="th-TH" sz="1600"/>
              <a:t> </a:t>
            </a:r>
            <a:r>
              <a:rPr lang="en-US" sz="1600" b="1"/>
              <a:t>*</a:t>
            </a:r>
            <a:r>
              <a:rPr lang="en-US" sz="1600" b="1" u="sng"/>
              <a:t>B</a:t>
            </a:r>
            <a:r>
              <a:rPr lang="th-TH" sz="1600"/>
              <a:t>, we have seen that</a:t>
            </a:r>
            <a:endParaRPr lang="th-TH" sz="1800"/>
          </a:p>
          <a:p>
            <a:pPr>
              <a:lnSpc>
                <a:spcPct val="80000"/>
              </a:lnSpc>
            </a:pPr>
            <a:endParaRPr lang="th-TH" sz="1800"/>
          </a:p>
          <a:p>
            <a:pPr lvl="1">
              <a:buFontTx/>
              <a:buChar char="•"/>
            </a:pPr>
            <a:r>
              <a:rPr lang="th-TH" sz="1800"/>
              <a:t>   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… + </a:t>
            </a:r>
            <a:r>
              <a:rPr lang="th-TH" sz="1800" i="1"/>
              <a:t>n</a:t>
            </a:r>
            <a:r>
              <a:rPr lang="th-TH" sz="1800"/>
              <a:t>  </a:t>
            </a:r>
            <a:r>
              <a:rPr lang="th-TH" sz="1800">
                <a:sym typeface="Symbol" pitchFamily="18" charset="2"/>
              </a:rPr>
              <a:t></a:t>
            </a:r>
            <a:r>
              <a:rPr lang="th-TH" sz="1800"/>
              <a:t>  </a:t>
            </a:r>
            <a:r>
              <a:rPr lang="th-TH" sz="1800" i="1"/>
              <a:t>n</a:t>
            </a:r>
            <a:r>
              <a:rPr lang="en-US" sz="1800" baseline="30000"/>
              <a:t>2</a:t>
            </a:r>
            <a:endParaRPr lang="th-TH" sz="1800"/>
          </a:p>
          <a:p>
            <a:pPr lvl="1">
              <a:lnSpc>
                <a:spcPct val="80000"/>
              </a:lnSpc>
              <a:buFontTx/>
              <a:buChar char="•"/>
            </a:pPr>
            <a:endParaRPr lang="th-TH" sz="180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th-TH" sz="1800"/>
              <a:t>   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… + </a:t>
            </a:r>
            <a:r>
              <a:rPr lang="th-TH" sz="1800" i="1"/>
              <a:t>n</a:t>
            </a:r>
            <a:r>
              <a:rPr lang="th-TH" sz="1800"/>
              <a:t>  </a:t>
            </a:r>
            <a:r>
              <a:rPr lang="th-TH" sz="1800">
                <a:sym typeface="Symbol" pitchFamily="18" charset="2"/>
              </a:rPr>
              <a:t></a:t>
            </a:r>
            <a:r>
              <a:rPr lang="th-TH" sz="1800"/>
              <a:t>  </a:t>
            </a:r>
            <a:r>
              <a:rPr lang="th-TH" sz="1800" i="1"/>
              <a:t>n</a:t>
            </a:r>
            <a:r>
              <a:rPr lang="en-US" sz="1800" baseline="30000"/>
              <a:t>2</a:t>
            </a:r>
            <a:r>
              <a:rPr lang="en-US" sz="900"/>
              <a:t> </a:t>
            </a:r>
            <a:r>
              <a:rPr lang="en-US" sz="1800"/>
              <a:t>/4</a:t>
            </a:r>
            <a:r>
              <a:rPr lang="th-TH" sz="1800"/>
              <a:t>	</a:t>
            </a:r>
            <a:endParaRPr lang="th-TH"/>
          </a:p>
        </p:txBody>
      </p:sp>
      <p:sp>
        <p:nvSpPr>
          <p:cNvPr id="61506" name="Freeform 66"/>
          <p:cNvSpPr>
            <a:spLocks/>
          </p:cNvSpPr>
          <p:nvPr/>
        </p:nvSpPr>
        <p:spPr bwMode="auto">
          <a:xfrm>
            <a:off x="5486400" y="38100"/>
            <a:ext cx="3505200" cy="1581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16"/>
              </a:cxn>
              <a:cxn ang="0">
                <a:pos x="2328" y="1116"/>
              </a:cxn>
            </a:cxnLst>
            <a:rect l="0" t="0" r="r" b="b"/>
            <a:pathLst>
              <a:path w="2328" h="1116">
                <a:moveTo>
                  <a:pt x="0" y="0"/>
                </a:moveTo>
                <a:lnTo>
                  <a:pt x="0" y="1116"/>
                </a:lnTo>
                <a:lnTo>
                  <a:pt x="2328" y="11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9" name="AutoShape 11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03250" y="43338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06475" y="1117600"/>
            <a:ext cx="68897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th-TH" sz="1800"/>
              <a:t>Find a theta notation in terms of </a:t>
            </a:r>
            <a:r>
              <a:rPr lang="th-TH" sz="1800" i="1"/>
              <a:t>n</a:t>
            </a:r>
            <a:r>
              <a:rPr lang="th-TH" sz="1800"/>
              <a:t> for the number of times the statement  </a:t>
            </a:r>
          </a:p>
          <a:p>
            <a:pPr lvl="1">
              <a:lnSpc>
                <a:spcPct val="120000"/>
              </a:lnSpc>
            </a:pPr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 </a:t>
            </a:r>
            <a:r>
              <a:rPr lang="th-TH" sz="1800"/>
              <a:t>+ </a:t>
            </a:r>
            <a:r>
              <a:rPr lang="en-US" sz="1800"/>
              <a:t>1</a:t>
            </a:r>
            <a:r>
              <a:rPr lang="th-TH" sz="1800"/>
              <a:t> is executed.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889125" y="2293938"/>
            <a:ext cx="3387725" cy="11064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 </a:t>
            </a:r>
            <a:r>
              <a:rPr lang="en-US" b="1"/>
              <a:t>do             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     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j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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/2  </a:t>
            </a:r>
            <a:r>
              <a:rPr lang="en-US" b="1">
                <a:sym typeface="Symbol" pitchFamily="18" charset="2"/>
              </a:rPr>
              <a:t>do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          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:= </a:t>
            </a:r>
            <a:r>
              <a:rPr lang="en-US" i="1">
                <a:sym typeface="Symbol" pitchFamily="18" charset="2"/>
              </a:rPr>
              <a:t>x </a:t>
            </a:r>
            <a:r>
              <a:rPr lang="en-US">
                <a:sym typeface="Symbol" pitchFamily="18" charset="2"/>
              </a:rPr>
              <a:t>+ 1</a:t>
            </a:r>
            <a:endParaRPr lang="en-US"/>
          </a:p>
        </p:txBody>
      </p:sp>
      <p:pic>
        <p:nvPicPr>
          <p:cNvPr id="63501" name="Picture 13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825" y="5561013"/>
            <a:ext cx="1654175" cy="784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317625" y="1924050"/>
            <a:ext cx="6427788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Consider, for example, the case when </a:t>
            </a:r>
            <a:r>
              <a:rPr lang="th-TH" sz="1800" i="1"/>
              <a:t>n</a:t>
            </a:r>
            <a:r>
              <a:rPr lang="th-TH" sz="1800"/>
              <a:t> = </a:t>
            </a:r>
            <a:r>
              <a:rPr lang="en-US" sz="1800"/>
              <a:t>10</a:t>
            </a:r>
            <a:r>
              <a:rPr lang="th-TH" sz="1800"/>
              <a:t>.</a:t>
            </a:r>
          </a:p>
          <a:p>
            <a:endParaRPr lang="th-TH" sz="1800"/>
          </a:p>
          <a:p>
            <a:r>
              <a:rPr lang="th-TH" sz="1800" i="1"/>
              <a:t>	t</a:t>
            </a:r>
            <a:r>
              <a:rPr lang="th-TH" sz="1800"/>
              <a:t>(</a:t>
            </a:r>
            <a:r>
              <a:rPr lang="en-US" sz="1800"/>
              <a:t>10</a:t>
            </a:r>
            <a:r>
              <a:rPr lang="th-TH" sz="1800"/>
              <a:t>)	=	</a:t>
            </a:r>
            <a:r>
              <a:rPr lang="en-US" sz="1800"/>
              <a:t>0</a:t>
            </a:r>
            <a:r>
              <a:rPr lang="th-TH" sz="1800"/>
              <a:t> + 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 + </a:t>
            </a:r>
            <a:r>
              <a:rPr lang="en-US" sz="1800"/>
              <a:t>5</a:t>
            </a:r>
            <a:r>
              <a:rPr lang="th-TH" sz="1800"/>
              <a:t>.</a:t>
            </a:r>
          </a:p>
          <a:p>
            <a:endParaRPr lang="th-TH" sz="1800"/>
          </a:p>
          <a:p>
            <a:endParaRPr lang="th-TH" sz="1800"/>
          </a:p>
          <a:p>
            <a:r>
              <a:rPr lang="th-TH" sz="1800"/>
              <a:t>That is,</a:t>
            </a:r>
          </a:p>
          <a:p>
            <a:endParaRPr lang="th-TH" sz="1800"/>
          </a:p>
          <a:p>
            <a:r>
              <a:rPr lang="th-TH" sz="1800" i="1"/>
              <a:t>	t</a:t>
            </a:r>
            <a:r>
              <a:rPr lang="th-TH" sz="1800"/>
              <a:t>(</a:t>
            </a:r>
            <a:r>
              <a:rPr lang="en-US" sz="1800"/>
              <a:t>10</a:t>
            </a:r>
            <a:r>
              <a:rPr lang="th-TH" sz="1800"/>
              <a:t>)	&lt;	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 + </a:t>
            </a:r>
            <a:r>
              <a:rPr lang="en-US" sz="1800"/>
              <a:t>5</a:t>
            </a:r>
            <a:r>
              <a:rPr lang="th-TH" sz="1800"/>
              <a:t> + </a:t>
            </a:r>
            <a:r>
              <a:rPr lang="en-US" sz="1800"/>
              <a:t>6</a:t>
            </a:r>
            <a:r>
              <a:rPr lang="th-TH" sz="1800"/>
              <a:t> + </a:t>
            </a:r>
            <a:r>
              <a:rPr lang="en-US" sz="1800"/>
              <a:t>7</a:t>
            </a:r>
            <a:r>
              <a:rPr lang="th-TH" sz="1800"/>
              <a:t> + </a:t>
            </a:r>
            <a:r>
              <a:rPr lang="en-US" sz="1800"/>
              <a:t>8</a:t>
            </a:r>
            <a:r>
              <a:rPr lang="th-TH" sz="1800"/>
              <a:t> + </a:t>
            </a:r>
            <a:r>
              <a:rPr lang="en-US" sz="1800"/>
              <a:t>9</a:t>
            </a:r>
            <a:r>
              <a:rPr lang="th-TH" sz="1800"/>
              <a:t> + </a:t>
            </a:r>
            <a:r>
              <a:rPr lang="en-US" sz="1800"/>
              <a:t>10</a:t>
            </a:r>
            <a:r>
              <a:rPr lang="th-TH" sz="1800"/>
              <a:t>.</a:t>
            </a:r>
          </a:p>
          <a:p>
            <a:endParaRPr lang="th-TH" sz="1800"/>
          </a:p>
          <a:p>
            <a:endParaRPr lang="th-TH" sz="1800"/>
          </a:p>
          <a:p>
            <a:r>
              <a:rPr lang="th-TH" sz="1800"/>
              <a:t>We also see that</a:t>
            </a:r>
          </a:p>
          <a:p>
            <a:endParaRPr lang="th-TH" sz="1800"/>
          </a:p>
          <a:p>
            <a:r>
              <a:rPr lang="th-TH" sz="1800"/>
              <a:t>	</a:t>
            </a:r>
            <a:r>
              <a:rPr lang="th-TH" sz="1800" i="1"/>
              <a:t>t</a:t>
            </a:r>
            <a:r>
              <a:rPr lang="th-TH" sz="1800"/>
              <a:t>(</a:t>
            </a:r>
            <a:r>
              <a:rPr lang="en-US" sz="1800"/>
              <a:t>10</a:t>
            </a:r>
            <a:r>
              <a:rPr lang="th-TH" sz="1800"/>
              <a:t>)	&gt;	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 + </a:t>
            </a:r>
            <a:r>
              <a:rPr lang="en-US" sz="1800"/>
              <a:t>5</a:t>
            </a:r>
            <a:r>
              <a:rPr lang="th-TH" sz="1800"/>
              <a:t>.</a:t>
            </a:r>
            <a:r>
              <a:rPr lang="th-TH"/>
              <a:t>   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77938" y="1279525"/>
            <a:ext cx="656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Let </a:t>
            </a:r>
            <a:r>
              <a:rPr lang="th-TH" i="1"/>
              <a:t>t</a:t>
            </a:r>
            <a:r>
              <a:rPr lang="th-TH"/>
              <a:t>(</a:t>
            </a:r>
            <a:r>
              <a:rPr lang="en-US" i="1"/>
              <a:t>n</a:t>
            </a:r>
            <a:r>
              <a:rPr lang="th-TH"/>
              <a:t>) </a:t>
            </a:r>
            <a:r>
              <a:rPr lang="th-TH" sz="1800"/>
              <a:t>denote the number of times the statement </a:t>
            </a:r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</a:t>
            </a:r>
            <a:r>
              <a:rPr lang="th-TH" sz="1800"/>
              <a:t>+</a:t>
            </a:r>
            <a:r>
              <a:rPr lang="en-US" sz="1800"/>
              <a:t>1</a:t>
            </a:r>
            <a:r>
              <a:rPr lang="th-TH" sz="1800"/>
              <a:t> is executed.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31825" y="552450"/>
            <a:ext cx="22415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</a:t>
            </a:r>
            <a:r>
              <a:rPr lang="en-US" sz="1600"/>
              <a:t>  (Continue ...)</a:t>
            </a:r>
          </a:p>
          <a:p>
            <a:endParaRPr lang="en-US" sz="1600"/>
          </a:p>
        </p:txBody>
      </p:sp>
      <p:pic>
        <p:nvPicPr>
          <p:cNvPr id="68618" name="Picture 10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825" y="5561013"/>
            <a:ext cx="1654175" cy="78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0" y="1047750"/>
            <a:ext cx="497840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Now we see that</a:t>
            </a:r>
          </a:p>
          <a:p>
            <a:pPr lvl="1"/>
            <a:endParaRPr lang="th-TH"/>
          </a:p>
          <a:p>
            <a:r>
              <a:rPr lang="th-TH" i="1"/>
              <a:t>	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	</a:t>
            </a:r>
            <a:r>
              <a:rPr lang="th-TH">
                <a:sym typeface="Symbol" pitchFamily="18" charset="2"/>
              </a:rPr>
              <a:t></a:t>
            </a:r>
            <a:r>
              <a:rPr lang="th-TH"/>
              <a:t>	</a:t>
            </a:r>
            <a:r>
              <a:rPr lang="en-US"/>
              <a:t>1</a:t>
            </a:r>
            <a:r>
              <a:rPr lang="th-TH"/>
              <a:t> + </a:t>
            </a:r>
            <a:r>
              <a:rPr lang="en-US"/>
              <a:t>2</a:t>
            </a:r>
            <a:r>
              <a:rPr lang="th-TH"/>
              <a:t> + … + </a:t>
            </a:r>
            <a:r>
              <a:rPr lang="th-TH" i="1"/>
              <a:t>n</a:t>
            </a:r>
            <a:endParaRPr lang="th-TH"/>
          </a:p>
          <a:p>
            <a:r>
              <a:rPr lang="th-TH"/>
              <a:t>		=	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+1)/2</a:t>
            </a:r>
            <a:r>
              <a:rPr lang="th-TH"/>
              <a:t>.</a:t>
            </a:r>
          </a:p>
          <a:p>
            <a:endParaRPr lang="th-TH"/>
          </a:p>
          <a:p>
            <a:r>
              <a:rPr lang="th-TH"/>
              <a:t>So</a:t>
            </a:r>
            <a:r>
              <a:rPr lang="th-TH" i="1"/>
              <a:t>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 sz="2400"/>
          </a:p>
          <a:p>
            <a:endParaRPr lang="th-TH"/>
          </a:p>
          <a:p>
            <a:pPr>
              <a:lnSpc>
                <a:spcPct val="70000"/>
              </a:lnSpc>
            </a:pPr>
            <a:r>
              <a:rPr lang="th-TH"/>
              <a:t>Also</a:t>
            </a:r>
          </a:p>
          <a:p>
            <a:pPr>
              <a:lnSpc>
                <a:spcPct val="70000"/>
              </a:lnSpc>
            </a:pPr>
            <a:endParaRPr lang="th-TH"/>
          </a:p>
          <a:p>
            <a:pPr>
              <a:lnSpc>
                <a:spcPct val="130000"/>
              </a:lnSpc>
            </a:pPr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	</a:t>
            </a:r>
            <a:r>
              <a:rPr lang="th-TH">
                <a:sym typeface="Symbol" pitchFamily="18" charset="2"/>
              </a:rPr>
              <a:t></a:t>
            </a:r>
            <a:r>
              <a:rPr lang="th-TH"/>
              <a:t>	</a:t>
            </a:r>
            <a:r>
              <a:rPr lang="en-US"/>
              <a:t>1</a:t>
            </a:r>
            <a:r>
              <a:rPr lang="th-TH"/>
              <a:t> + </a:t>
            </a:r>
            <a:r>
              <a:rPr lang="en-US"/>
              <a:t>2</a:t>
            </a:r>
            <a:r>
              <a:rPr lang="th-TH"/>
              <a:t> + … + </a:t>
            </a:r>
            <a:r>
              <a:rPr lang="th-TH">
                <a:sym typeface="Symbol" pitchFamily="18" charset="2"/>
              </a:rPr>
              <a:t></a:t>
            </a:r>
            <a:r>
              <a:rPr lang="th-TH"/>
              <a:t> </a:t>
            </a:r>
            <a:r>
              <a:rPr lang="en-US" i="1"/>
              <a:t>n</a:t>
            </a:r>
            <a:r>
              <a:rPr lang="en-US"/>
              <a:t>/2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</a:t>
            </a:r>
            <a:r>
              <a:rPr lang="th-TH"/>
              <a:t> </a:t>
            </a:r>
          </a:p>
          <a:p>
            <a:pPr>
              <a:lnSpc>
                <a:spcPct val="130000"/>
              </a:lnSpc>
            </a:pPr>
            <a:r>
              <a:rPr lang="th-TH"/>
              <a:t>		=	</a:t>
            </a:r>
            <a:r>
              <a:rPr lang="th-TH">
                <a:sym typeface="Symbol" pitchFamily="18" charset="2"/>
              </a:rPr>
              <a:t></a:t>
            </a:r>
            <a:r>
              <a:rPr lang="th-TH"/>
              <a:t> </a:t>
            </a:r>
            <a:r>
              <a:rPr lang="en-US" i="1"/>
              <a:t>n</a:t>
            </a:r>
            <a:r>
              <a:rPr lang="en-US"/>
              <a:t>/2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</a:t>
            </a:r>
            <a:r>
              <a:rPr lang="th-TH"/>
              <a:t>(</a:t>
            </a:r>
            <a:r>
              <a:rPr lang="th-TH">
                <a:sym typeface="Symbol" pitchFamily="18" charset="2"/>
              </a:rPr>
              <a:t></a:t>
            </a:r>
            <a:r>
              <a:rPr lang="th-TH"/>
              <a:t> </a:t>
            </a:r>
            <a:r>
              <a:rPr lang="en-US" i="1"/>
              <a:t>n</a:t>
            </a:r>
            <a:r>
              <a:rPr lang="en-US"/>
              <a:t>/2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</a:t>
            </a:r>
            <a:r>
              <a:rPr lang="th-TH"/>
              <a:t> + </a:t>
            </a:r>
            <a:r>
              <a:rPr lang="en-US"/>
              <a:t>1</a:t>
            </a:r>
            <a:r>
              <a:rPr lang="th-TH"/>
              <a:t>)</a:t>
            </a:r>
            <a:r>
              <a:rPr lang="en-US"/>
              <a:t>/2</a:t>
            </a:r>
            <a:endParaRPr lang="th-TH"/>
          </a:p>
          <a:p>
            <a:pPr>
              <a:lnSpc>
                <a:spcPct val="130000"/>
              </a:lnSpc>
            </a:pPr>
            <a:r>
              <a:rPr lang="th-TH"/>
              <a:t>		</a:t>
            </a:r>
            <a:r>
              <a:rPr lang="th-TH">
                <a:sym typeface="Symbol" pitchFamily="18" charset="2"/>
              </a:rPr>
              <a:t></a:t>
            </a:r>
            <a:r>
              <a:rPr lang="th-TH"/>
              <a:t>	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/2)(</a:t>
            </a:r>
            <a:r>
              <a:rPr lang="en-US" i="1"/>
              <a:t>n</a:t>
            </a:r>
            <a:r>
              <a:rPr lang="en-US"/>
              <a:t>/2 +1)/2</a:t>
            </a:r>
          </a:p>
          <a:p>
            <a:pPr>
              <a:lnSpc>
                <a:spcPct val="130000"/>
              </a:lnSpc>
            </a:pPr>
            <a:endParaRPr lang="th-TH"/>
          </a:p>
          <a:p>
            <a:r>
              <a:rPr lang="th-TH"/>
              <a:t>So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  <a:p>
            <a:r>
              <a:rPr lang="th-TH"/>
              <a:t>Hence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475" y="457200"/>
            <a:ext cx="22352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</a:t>
            </a:r>
            <a:r>
              <a:rPr lang="en-US" sz="1600"/>
              <a:t> (Continue ...)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AutoShape 11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41475" y="1970088"/>
            <a:ext cx="3557588" cy="14414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 </a:t>
            </a:r>
            <a:r>
              <a:rPr lang="en-US"/>
              <a:t>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j </a:t>
            </a:r>
            <a:r>
              <a:rPr lang="en-US"/>
              <a:t>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 </a:t>
            </a:r>
            <a:r>
              <a:rPr lang="en-US"/>
              <a:t>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          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k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 </a:t>
            </a:r>
            <a:r>
              <a:rPr lang="en-US"/>
              <a:t> </a:t>
            </a:r>
            <a:r>
              <a:rPr lang="en-US" b="1"/>
              <a:t>do</a:t>
            </a:r>
            <a:r>
              <a:rPr lang="en-US"/>
              <a:t>      </a:t>
            </a:r>
          </a:p>
          <a:p>
            <a:pPr lvl="1">
              <a:lnSpc>
                <a:spcPct val="110000"/>
              </a:lnSpc>
            </a:pPr>
            <a:r>
              <a:rPr lang="en-US"/>
              <a:t>              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</a:t>
            </a:r>
            <a:r>
              <a:rPr lang="en-US"/>
              <a:t> + 1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177925" y="952500"/>
            <a:ext cx="68897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Find a theta notation in terms of </a:t>
            </a:r>
            <a:r>
              <a:rPr lang="th-TH" sz="1800" i="1"/>
              <a:t>n</a:t>
            </a:r>
            <a:r>
              <a:rPr lang="th-TH" sz="1800"/>
              <a:t> for the number of times the statement  </a:t>
            </a:r>
          </a:p>
          <a:p>
            <a:pPr lvl="1">
              <a:lnSpc>
                <a:spcPct val="110000"/>
              </a:lnSpc>
            </a:pPr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 </a:t>
            </a:r>
            <a:r>
              <a:rPr lang="th-TH" sz="1800"/>
              <a:t>+ </a:t>
            </a:r>
            <a:r>
              <a:rPr lang="en-US" sz="1800"/>
              <a:t>1</a:t>
            </a:r>
            <a:r>
              <a:rPr lang="th-TH" sz="1800"/>
              <a:t> is executed.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33550" y="5845175"/>
            <a:ext cx="187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 </a:t>
            </a:r>
            <a:r>
              <a:rPr lang="en-US" i="1"/>
              <a:t> 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 i="1"/>
              <a:t>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736725" y="4319588"/>
            <a:ext cx="479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 i="1"/>
              <a:t>    </a:t>
            </a:r>
            <a:r>
              <a:rPr lang="en-US" sz="1800" i="1"/>
              <a:t>=</a:t>
            </a:r>
            <a:r>
              <a:rPr lang="en-US" i="1"/>
              <a:t>       n</a:t>
            </a:r>
            <a:r>
              <a:rPr lang="en-US" baseline="30000"/>
              <a:t>2</a:t>
            </a:r>
            <a:r>
              <a:rPr lang="en-US"/>
              <a:t>   +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 +  …  +  </a:t>
            </a:r>
            <a:r>
              <a:rPr lang="en-US" i="1"/>
              <a:t>n</a:t>
            </a:r>
            <a:r>
              <a:rPr lang="en-US" baseline="30000"/>
              <a:t>2 </a:t>
            </a:r>
            <a:r>
              <a:rPr lang="en-US"/>
              <a:t>       =      </a:t>
            </a:r>
            <a:r>
              <a:rPr lang="en-US" i="1"/>
              <a:t>n</a:t>
            </a:r>
            <a:r>
              <a:rPr lang="en-US" baseline="30000"/>
              <a:t>3 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714750" y="4876800"/>
            <a:ext cx="86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 </a:t>
            </a:r>
            <a:r>
              <a:rPr lang="en-US" sz="1800"/>
              <a:t>times</a:t>
            </a:r>
            <a:endParaRPr lang="en-US" sz="1800" i="1"/>
          </a:p>
        </p:txBody>
      </p:sp>
      <p:sp>
        <p:nvSpPr>
          <p:cNvPr id="65544" name="AutoShape 8"/>
          <p:cNvSpPr>
            <a:spLocks/>
          </p:cNvSpPr>
          <p:nvPr/>
        </p:nvSpPr>
        <p:spPr bwMode="auto">
          <a:xfrm rot="-5399939">
            <a:off x="4035425" y="3771900"/>
            <a:ext cx="147638" cy="2090738"/>
          </a:xfrm>
          <a:prstGeom prst="leftBrace">
            <a:avLst>
              <a:gd name="adj1" fmla="val 1180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12763" y="38893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AutoShape 10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216025" y="990600"/>
            <a:ext cx="688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Find a theta notation in terms of </a:t>
            </a:r>
            <a:r>
              <a:rPr lang="th-TH" sz="1800" i="1"/>
              <a:t>n</a:t>
            </a:r>
            <a:r>
              <a:rPr lang="th-TH" sz="1800"/>
              <a:t> for the number of times the statement  </a:t>
            </a:r>
          </a:p>
          <a:p>
            <a:pPr lvl="1"/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 </a:t>
            </a:r>
            <a:r>
              <a:rPr lang="th-TH" sz="1800"/>
              <a:t>+ 1 is executed.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55775" y="2160588"/>
            <a:ext cx="3436938" cy="14414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 </a:t>
            </a:r>
            <a:r>
              <a:rPr lang="en-US"/>
              <a:t>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j </a:t>
            </a:r>
            <a:r>
              <a:rPr lang="en-US"/>
              <a:t>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 </a:t>
            </a:r>
            <a:r>
              <a:rPr lang="en-US"/>
              <a:t>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          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k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</a:t>
            </a:r>
            <a:r>
              <a:rPr lang="en-US" b="1"/>
              <a:t>do</a:t>
            </a:r>
            <a:r>
              <a:rPr lang="en-US"/>
              <a:t>      </a:t>
            </a:r>
          </a:p>
          <a:p>
            <a:pPr lvl="1">
              <a:lnSpc>
                <a:spcPct val="110000"/>
              </a:lnSpc>
            </a:pPr>
            <a:r>
              <a:rPr lang="en-US"/>
              <a:t>              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</a:t>
            </a:r>
            <a:r>
              <a:rPr lang="en-US"/>
              <a:t> + 1</a:t>
            </a:r>
          </a:p>
        </p:txBody>
      </p:sp>
      <p:pic>
        <p:nvPicPr>
          <p:cNvPr id="66567" name="Picture 7" descr="dd0091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4154488"/>
            <a:ext cx="1692275" cy="1123950"/>
          </a:xfrm>
          <a:prstGeom prst="rect">
            <a:avLst/>
          </a:prstGeom>
          <a:noFill/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1500" y="357188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XERCISE </a:t>
            </a:r>
            <a:endParaRPr lang="en-US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877888" y="923925"/>
            <a:ext cx="7796212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Let </a:t>
            </a:r>
            <a:r>
              <a:rPr lang="th-TH" sz="1800" i="1"/>
              <a:t>t</a:t>
            </a:r>
            <a:r>
              <a:rPr lang="th-TH" sz="1800"/>
              <a:t>(</a:t>
            </a:r>
            <a:r>
              <a:rPr lang="th-TH" sz="1800" i="1"/>
              <a:t>n</a:t>
            </a:r>
            <a:r>
              <a:rPr lang="th-TH" sz="1800"/>
              <a:t>) denote the number of times the statement </a:t>
            </a:r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</a:t>
            </a:r>
            <a:r>
              <a:rPr lang="th-TH" sz="1800"/>
              <a:t>+1 is executed.</a:t>
            </a:r>
          </a:p>
          <a:p>
            <a:endParaRPr lang="th-TH" sz="1800"/>
          </a:p>
          <a:p>
            <a:r>
              <a:rPr lang="th-TH" sz="1800"/>
              <a:t>From the algorithm, </a:t>
            </a:r>
          </a:p>
          <a:p>
            <a:endParaRPr lang="th-TH" sz="1800"/>
          </a:p>
          <a:p>
            <a:r>
              <a:rPr lang="th-TH" sz="1800"/>
              <a:t>	</a:t>
            </a:r>
            <a:r>
              <a:rPr lang="th-TH" sz="1800" i="1"/>
              <a:t>t</a:t>
            </a:r>
            <a:r>
              <a:rPr lang="th-TH" sz="1800"/>
              <a:t>(</a:t>
            </a:r>
            <a:r>
              <a:rPr lang="en-US" sz="1800"/>
              <a:t>5</a:t>
            </a:r>
            <a:r>
              <a:rPr lang="th-TH" sz="1800"/>
              <a:t>)   =    </a:t>
            </a:r>
            <a:r>
              <a:rPr lang="en-US" sz="1800"/>
              <a:t>1</a:t>
            </a:r>
            <a:r>
              <a:rPr lang="th-TH" sz="1800"/>
              <a:t> + (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) + (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) + (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) + (</a:t>
            </a:r>
            <a:r>
              <a:rPr lang="en-US" sz="1800"/>
              <a:t>1</a:t>
            </a:r>
            <a:r>
              <a:rPr lang="th-TH" sz="1800"/>
              <a:t> + </a:t>
            </a:r>
            <a:r>
              <a:rPr lang="en-US" sz="1800"/>
              <a:t>2</a:t>
            </a:r>
            <a:r>
              <a:rPr lang="th-TH" sz="1800"/>
              <a:t> + </a:t>
            </a:r>
            <a:r>
              <a:rPr lang="en-US" sz="1800"/>
              <a:t>3</a:t>
            </a:r>
            <a:r>
              <a:rPr lang="th-TH" sz="1800"/>
              <a:t> + </a:t>
            </a:r>
            <a:r>
              <a:rPr lang="en-US" sz="1800"/>
              <a:t>4</a:t>
            </a:r>
            <a:r>
              <a:rPr lang="th-TH" sz="1800"/>
              <a:t> + </a:t>
            </a:r>
            <a:r>
              <a:rPr lang="en-US" sz="1800"/>
              <a:t>5</a:t>
            </a:r>
            <a:r>
              <a:rPr lang="th-TH" sz="1800"/>
              <a:t>)  </a:t>
            </a:r>
          </a:p>
          <a:p>
            <a:endParaRPr lang="th-TH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108075" y="18303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>
              <a:latin typeface="Angsana New" pitchFamily="18" charset="-34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841375" y="2763838"/>
            <a:ext cx="7562850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 dirty="0"/>
              <a:t>It is now clear that</a:t>
            </a:r>
            <a:endParaRPr lang="th-TH" dirty="0"/>
          </a:p>
          <a:p>
            <a:r>
              <a:rPr lang="th-TH" dirty="0"/>
              <a:t>	</a:t>
            </a:r>
          </a:p>
          <a:p>
            <a:r>
              <a:rPr lang="th-TH" dirty="0"/>
              <a:t>	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th-TH" dirty="0"/>
              <a:t> 	=	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) +  …  + (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 smtClean="0"/>
              <a:t>n</a:t>
            </a:r>
            <a:r>
              <a:rPr lang="en-US" dirty="0" smtClean="0"/>
              <a:t>)</a:t>
            </a:r>
            <a:r>
              <a:rPr lang="th-TH" dirty="0" smtClean="0"/>
              <a:t>.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So</a:t>
            </a:r>
          </a:p>
          <a:p>
            <a:r>
              <a:rPr lang="th-TH" dirty="0"/>
              <a:t>	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th-TH" dirty="0"/>
              <a:t> 	</a:t>
            </a:r>
            <a:r>
              <a:rPr lang="th-TH" dirty="0">
                <a:sym typeface="Symbol" pitchFamily="18" charset="2"/>
              </a:rPr>
              <a:t></a:t>
            </a:r>
            <a:r>
              <a:rPr lang="th-TH" dirty="0"/>
              <a:t>	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/>
              <a:t>n</a:t>
            </a:r>
            <a:r>
              <a:rPr lang="th-TH" dirty="0"/>
              <a:t>) +  …  + (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 smtClean="0"/>
              <a:t>n</a:t>
            </a:r>
            <a:r>
              <a:rPr lang="en-US" dirty="0" smtClean="0"/>
              <a:t>)</a:t>
            </a:r>
            <a:r>
              <a:rPr lang="th-TH" dirty="0" smtClean="0"/>
              <a:t>. </a:t>
            </a:r>
            <a:r>
              <a:rPr lang="th-TH" dirty="0"/>
              <a:t>	 </a:t>
            </a:r>
          </a:p>
          <a:p>
            <a:pPr>
              <a:lnSpc>
                <a:spcPct val="150000"/>
              </a:lnSpc>
            </a:pPr>
            <a:r>
              <a:rPr lang="th-TH" dirty="0"/>
              <a:t>		=	</a:t>
            </a:r>
            <a:r>
              <a:rPr lang="th-TH" i="1" dirty="0" smtClean="0"/>
              <a:t>n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 smtClean="0"/>
              <a:t>n</a:t>
            </a:r>
            <a:r>
              <a:rPr lang="en-US" dirty="0" smtClean="0"/>
              <a:t>)</a:t>
            </a:r>
            <a:r>
              <a:rPr lang="th-TH" dirty="0"/>
              <a:t>	</a:t>
            </a:r>
          </a:p>
          <a:p>
            <a:r>
              <a:rPr lang="th-TH" dirty="0"/>
              <a:t>		=	</a:t>
            </a:r>
            <a:r>
              <a:rPr lang="th-TH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+1)/2)</a:t>
            </a:r>
            <a:r>
              <a:rPr lang="th-TH" dirty="0"/>
              <a:t>	</a:t>
            </a:r>
          </a:p>
          <a:p>
            <a:r>
              <a:rPr lang="th-TH" dirty="0"/>
              <a:t>		</a:t>
            </a:r>
          </a:p>
          <a:p>
            <a:r>
              <a:rPr lang="th-TH" dirty="0"/>
              <a:t>Thus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th-TH" dirty="0"/>
              <a:t> = </a:t>
            </a:r>
            <a:r>
              <a:rPr lang="th-TH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th-TH" dirty="0"/>
              <a:t>. 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276850" y="4286250"/>
            <a:ext cx="86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 </a:t>
            </a:r>
            <a:r>
              <a:rPr lang="en-US" sz="1800"/>
              <a:t>times</a:t>
            </a:r>
            <a:endParaRPr lang="en-US" sz="1800" i="1"/>
          </a:p>
        </p:txBody>
      </p:sp>
      <p:sp>
        <p:nvSpPr>
          <p:cNvPr id="70663" name="AutoShape 7"/>
          <p:cNvSpPr>
            <a:spLocks/>
          </p:cNvSpPr>
          <p:nvPr/>
        </p:nvSpPr>
        <p:spPr bwMode="auto">
          <a:xfrm rot="16188186">
            <a:off x="5614194" y="2740819"/>
            <a:ext cx="219075" cy="4075113"/>
          </a:xfrm>
          <a:prstGeom prst="rightBrace">
            <a:avLst>
              <a:gd name="adj1" fmla="val 1550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600200" y="3238500"/>
            <a:ext cx="5962650" cy="647700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57200" y="381000"/>
            <a:ext cx="2244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XERCISE </a:t>
            </a:r>
            <a:r>
              <a:rPr lang="en-US" sz="1600"/>
              <a:t> (Continue ...)</a:t>
            </a:r>
          </a:p>
          <a:p>
            <a:endParaRPr lang="en-US" sz="1800"/>
          </a:p>
        </p:txBody>
      </p:sp>
      <p:pic>
        <p:nvPicPr>
          <p:cNvPr id="70667" name="Picture 11" descr="dd0091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4913" y="5778500"/>
            <a:ext cx="1349375" cy="896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0" y="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  <a:endParaRPr lang="en-US"/>
          </a:p>
        </p:txBody>
      </p:sp>
      <p:sp>
        <p:nvSpPr>
          <p:cNvPr id="90115" name="Line 1027"/>
          <p:cNvSpPr>
            <a:spLocks noChangeShapeType="1"/>
          </p:cNvSpPr>
          <p:nvPr/>
        </p:nvSpPr>
        <p:spPr bwMode="auto">
          <a:xfrm>
            <a:off x="0" y="4191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0116" name="Text Box 1028"/>
          <p:cNvSpPr txBox="1">
            <a:spLocks noChangeArrowheads="1"/>
          </p:cNvSpPr>
          <p:nvPr/>
        </p:nvSpPr>
        <p:spPr bwMode="auto">
          <a:xfrm>
            <a:off x="6197600" y="0"/>
            <a:ext cx="305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… Regarding Big Omega</a:t>
            </a:r>
          </a:p>
        </p:txBody>
      </p:sp>
      <p:sp>
        <p:nvSpPr>
          <p:cNvPr id="90117" name="Text Box 1029"/>
          <p:cNvSpPr txBox="1">
            <a:spLocks noChangeArrowheads="1"/>
          </p:cNvSpPr>
          <p:nvPr/>
        </p:nvSpPr>
        <p:spPr bwMode="auto">
          <a:xfrm>
            <a:off x="244475" y="557213"/>
            <a:ext cx="8723313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best-case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 </a:t>
            </a:r>
            <a:r>
              <a:rPr lang="en-US">
                <a:latin typeface="Comic Sans MS" pitchFamily="66" charset="0"/>
              </a:rPr>
              <a:t> we say that:</a:t>
            </a:r>
          </a:p>
          <a:p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least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 sz="2400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worst-case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 </a:t>
            </a:r>
            <a:r>
              <a:rPr lang="en-US">
                <a:latin typeface="Comic Sans MS" pitchFamily="66" charset="0"/>
              </a:rPr>
              <a:t> we say that:</a:t>
            </a:r>
          </a:p>
          <a:p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least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average-case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of </a:t>
            </a:r>
            <a:r>
              <a:rPr lang="en-US" b="1"/>
              <a:t>order </a:t>
            </a:r>
            <a:r>
              <a:rPr lang="en-US" b="1" i="1"/>
              <a:t>at least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</p:txBody>
      </p:sp>
      <p:sp>
        <p:nvSpPr>
          <p:cNvPr id="90118" name="Line 1030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0119" name="Line 1031"/>
          <p:cNvSpPr>
            <a:spLocks noChangeShapeType="1"/>
          </p:cNvSpPr>
          <p:nvPr/>
        </p:nvSpPr>
        <p:spPr bwMode="auto">
          <a:xfrm>
            <a:off x="0" y="49149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22325" y="1087438"/>
            <a:ext cx="3884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Now consider a lower bound of</a:t>
            </a:r>
            <a:r>
              <a:rPr lang="th-TH" i="1"/>
              <a:t>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  <a:p>
            <a:endParaRPr lang="th-TH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123950" y="1662113"/>
            <a:ext cx="6771405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th-TH" dirty="0"/>
              <a:t> 	=	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/>
              <a:t>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) +  …  + (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 smtClean="0"/>
              <a:t>n</a:t>
            </a:r>
            <a:r>
              <a:rPr lang="en-US" dirty="0" smtClean="0"/>
              <a:t>)</a:t>
            </a:r>
            <a:endParaRPr lang="th-TH" dirty="0"/>
          </a:p>
          <a:p>
            <a:pPr>
              <a:lnSpc>
                <a:spcPct val="140000"/>
              </a:lnSpc>
            </a:pPr>
            <a:r>
              <a:rPr lang="th-TH" dirty="0"/>
              <a:t>	</a:t>
            </a:r>
            <a:r>
              <a:rPr lang="th-TH" dirty="0">
                <a:sym typeface="Symbol" pitchFamily="18" charset="2"/>
              </a:rPr>
              <a:t></a:t>
            </a:r>
            <a:r>
              <a:rPr lang="th-TH" dirty="0"/>
              <a:t>	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 + … </a:t>
            </a:r>
            <a:r>
              <a:rPr lang="th-TH" dirty="0">
                <a:sym typeface="Symbol" pitchFamily="18" charset="2"/>
              </a:rPr>
              <a:t></a:t>
            </a:r>
            <a:r>
              <a:rPr lang="th-TH" dirty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</a:t>
            </a:r>
            <a:r>
              <a:rPr lang="th-TH" dirty="0"/>
              <a:t>) +  …  +  (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/>
              <a:t>2</a:t>
            </a:r>
            <a:r>
              <a:rPr lang="th-TH" dirty="0"/>
              <a:t> + … + </a:t>
            </a:r>
            <a:r>
              <a:rPr lang="th-TH" i="1" dirty="0" smtClean="0"/>
              <a:t>n</a:t>
            </a:r>
            <a:r>
              <a:rPr lang="en-US" dirty="0" smtClean="0"/>
              <a:t>)</a:t>
            </a:r>
            <a:endParaRPr lang="th-TH" dirty="0"/>
          </a:p>
          <a:p>
            <a:pPr>
              <a:lnSpc>
                <a:spcPct val="140000"/>
              </a:lnSpc>
            </a:pPr>
            <a:r>
              <a:rPr lang="th-TH" dirty="0"/>
              <a:t>	</a:t>
            </a:r>
            <a:r>
              <a:rPr lang="th-TH" dirty="0">
                <a:sym typeface="Symbol" pitchFamily="18" charset="2"/>
              </a:rPr>
              <a:t></a:t>
            </a:r>
            <a:r>
              <a:rPr lang="th-TH" dirty="0"/>
              <a:t>	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 + … </a:t>
            </a:r>
            <a:r>
              <a:rPr lang="th-TH" dirty="0">
                <a:sym typeface="Symbol" pitchFamily="18" charset="2"/>
              </a:rPr>
              <a:t></a:t>
            </a:r>
            <a:r>
              <a:rPr lang="th-TH" dirty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</a:t>
            </a:r>
            <a:r>
              <a:rPr lang="th-TH" dirty="0"/>
              <a:t>) +  …  +  (</a:t>
            </a:r>
            <a:r>
              <a:rPr lang="en-US" dirty="0"/>
              <a:t>1</a:t>
            </a:r>
            <a:r>
              <a:rPr lang="th-TH" dirty="0"/>
              <a:t> + </a:t>
            </a:r>
            <a:r>
              <a:rPr lang="en-US" dirty="0"/>
              <a:t>2</a:t>
            </a:r>
            <a:r>
              <a:rPr lang="th-TH" dirty="0"/>
              <a:t> + … </a:t>
            </a:r>
            <a:r>
              <a:rPr lang="th-TH" dirty="0">
                <a:sym typeface="Symbol" pitchFamily="18" charset="2"/>
              </a:rPr>
              <a:t></a:t>
            </a:r>
            <a:r>
              <a:rPr lang="th-TH" dirty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 smtClean="0">
                <a:sym typeface="Symbol" pitchFamily="18" charset="2"/>
              </a:rPr>
              <a:t></a:t>
            </a:r>
            <a:r>
              <a:rPr lang="en-US" dirty="0" smtClean="0"/>
              <a:t>)</a:t>
            </a:r>
            <a:endParaRPr lang="th-TH" dirty="0"/>
          </a:p>
          <a:p>
            <a:pPr>
              <a:lnSpc>
                <a:spcPct val="140000"/>
              </a:lnSpc>
            </a:pPr>
            <a:r>
              <a:rPr lang="th-TH" dirty="0"/>
              <a:t>	=	</a:t>
            </a:r>
            <a:r>
              <a:rPr lang="th-TH" dirty="0">
                <a:sym typeface="Symbol" pitchFamily="18" charset="2"/>
              </a:rPr>
              <a:t>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/>
              <a:t>n+</a:t>
            </a:r>
            <a:r>
              <a:rPr lang="en-US" dirty="0"/>
              <a:t>1)/2</a:t>
            </a:r>
            <a:r>
              <a:rPr lang="th-TH" dirty="0"/>
              <a:t> </a:t>
            </a:r>
            <a:r>
              <a:rPr lang="th-TH" dirty="0" smtClean="0">
                <a:sym typeface="Symbol" pitchFamily="18" charset="2"/>
              </a:rPr>
              <a:t></a:t>
            </a:r>
            <a:r>
              <a:rPr lang="en-US" dirty="0" smtClean="0"/>
              <a:t>(1</a:t>
            </a:r>
            <a:r>
              <a:rPr lang="th-TH" dirty="0" smtClean="0"/>
              <a:t> </a:t>
            </a:r>
            <a:r>
              <a:rPr lang="th-TH" dirty="0"/>
              <a:t>+ </a:t>
            </a:r>
            <a:r>
              <a:rPr lang="en-US" dirty="0"/>
              <a:t>2</a:t>
            </a:r>
            <a:r>
              <a:rPr lang="th-TH" dirty="0"/>
              <a:t> + … </a:t>
            </a:r>
            <a:r>
              <a:rPr lang="th-TH" dirty="0">
                <a:sym typeface="Symbol" pitchFamily="18" charset="2"/>
              </a:rPr>
              <a:t></a:t>
            </a:r>
            <a:r>
              <a:rPr lang="th-TH" dirty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 smtClean="0">
                <a:sym typeface="Symbol" pitchFamily="18" charset="2"/>
              </a:rPr>
              <a:t></a:t>
            </a:r>
            <a:r>
              <a:rPr lang="en-US" dirty="0" smtClean="0"/>
              <a:t>)</a:t>
            </a:r>
            <a:endParaRPr lang="th-TH" dirty="0"/>
          </a:p>
          <a:p>
            <a:pPr>
              <a:lnSpc>
                <a:spcPct val="140000"/>
              </a:lnSpc>
            </a:pPr>
            <a:r>
              <a:rPr lang="th-TH" dirty="0"/>
              <a:t>	=	</a:t>
            </a:r>
            <a:r>
              <a:rPr lang="th-TH" dirty="0">
                <a:sym typeface="Symbol" pitchFamily="18" charset="2"/>
              </a:rPr>
              <a:t>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/>
              <a:t>n+</a:t>
            </a:r>
            <a:r>
              <a:rPr lang="en-US" dirty="0"/>
              <a:t>1)/2</a:t>
            </a:r>
            <a:r>
              <a:rPr lang="th-TH" dirty="0"/>
              <a:t> </a:t>
            </a:r>
            <a:r>
              <a:rPr lang="th-TH" dirty="0" smtClean="0">
                <a:sym typeface="Symbol" pitchFamily="18" charset="2"/>
              </a:rPr>
              <a:t>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th-TH" dirty="0" smtClean="0">
                <a:sym typeface="Symbol" pitchFamily="18" charset="2"/>
              </a:rPr>
              <a:t></a:t>
            </a:r>
            <a:r>
              <a:rPr lang="th-TH" dirty="0" smtClean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 (</a:t>
            </a:r>
            <a:r>
              <a:rPr lang="th-TH" dirty="0"/>
              <a:t> 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 + </a:t>
            </a:r>
            <a:r>
              <a:rPr lang="en-US" dirty="0" smtClean="0">
                <a:sym typeface="Symbol" pitchFamily="18" charset="2"/>
              </a:rPr>
              <a:t>1)/2</a:t>
            </a:r>
            <a:r>
              <a:rPr lang="th-TH" sz="2800" dirty="0">
                <a:sym typeface="Symbol" pitchFamily="18" charset="2"/>
              </a:rPr>
              <a:t>)</a:t>
            </a:r>
            <a:endParaRPr lang="th-TH" dirty="0"/>
          </a:p>
          <a:p>
            <a:pPr>
              <a:lnSpc>
                <a:spcPct val="120000"/>
              </a:lnSpc>
            </a:pPr>
            <a:r>
              <a:rPr lang="th-TH" dirty="0"/>
              <a:t>	</a:t>
            </a:r>
            <a:r>
              <a:rPr lang="th-TH" dirty="0">
                <a:sym typeface="Symbol" pitchFamily="18" charset="2"/>
              </a:rPr>
              <a:t></a:t>
            </a:r>
            <a:r>
              <a:rPr lang="th-TH" dirty="0"/>
              <a:t> 	</a:t>
            </a:r>
            <a:r>
              <a:rPr lang="en-US" dirty="0">
                <a:sym typeface="Symbol" pitchFamily="18" charset="2"/>
              </a:rPr>
              <a:t>((</a:t>
            </a:r>
            <a:r>
              <a:rPr lang="en-US" i="1" dirty="0"/>
              <a:t>n+</a:t>
            </a:r>
            <a:r>
              <a:rPr lang="en-US" dirty="0"/>
              <a:t>1)/2</a:t>
            </a:r>
            <a:r>
              <a:rPr lang="en-US" dirty="0" smtClean="0"/>
              <a:t>)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en-US" dirty="0" smtClean="0"/>
              <a:t>)</a:t>
            </a:r>
            <a:r>
              <a:rPr lang="en-US" dirty="0" smtClean="0">
                <a:sym typeface="Symbol" pitchFamily="18" charset="2"/>
              </a:rPr>
              <a:t>((</a:t>
            </a:r>
            <a:r>
              <a:rPr lang="en-US" i="1" dirty="0"/>
              <a:t>n</a:t>
            </a:r>
            <a:r>
              <a:rPr lang="en-US" dirty="0"/>
              <a:t>/2)</a:t>
            </a:r>
            <a:r>
              <a:rPr lang="th-TH" dirty="0">
                <a:sym typeface="Symbol" pitchFamily="18" charset="2"/>
              </a:rPr>
              <a:t> + </a:t>
            </a:r>
            <a:r>
              <a:rPr lang="en-US" smtClean="0">
                <a:sym typeface="Symbol" pitchFamily="18" charset="2"/>
              </a:rPr>
              <a:t>1)/2</a:t>
            </a:r>
            <a:r>
              <a:rPr lang="th-TH" sz="2800" dirty="0">
                <a:sym typeface="Symbol" pitchFamily="18" charset="2"/>
              </a:rPr>
              <a:t>)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84225" y="5059363"/>
            <a:ext cx="2062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So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  <a:p>
            <a:r>
              <a:rPr lang="th-TH"/>
              <a:t>Thus,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22510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XERCISE</a:t>
            </a:r>
            <a:r>
              <a:rPr lang="en-US" sz="1600"/>
              <a:t>  (Continue ...)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AutoShape 10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114425" y="1066800"/>
            <a:ext cx="6889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Find a theta notation in terms of </a:t>
            </a:r>
            <a:r>
              <a:rPr lang="th-TH" sz="1800" i="1"/>
              <a:t>n</a:t>
            </a:r>
            <a:r>
              <a:rPr lang="th-TH" sz="1800"/>
              <a:t> for the number of times the statement  </a:t>
            </a:r>
          </a:p>
          <a:p>
            <a:pPr lvl="1">
              <a:lnSpc>
                <a:spcPct val="120000"/>
              </a:lnSpc>
            </a:pPr>
            <a:r>
              <a:rPr lang="th-TH" sz="1800" i="1"/>
              <a:t>x</a:t>
            </a:r>
            <a:r>
              <a:rPr lang="th-TH" sz="1800"/>
              <a:t> := </a:t>
            </a:r>
            <a:r>
              <a:rPr lang="th-TH" sz="1800" i="1"/>
              <a:t>x </a:t>
            </a:r>
            <a:r>
              <a:rPr lang="th-TH" sz="1800"/>
              <a:t>+ </a:t>
            </a:r>
            <a:r>
              <a:rPr lang="en-US" sz="1800"/>
              <a:t>1</a:t>
            </a:r>
            <a:r>
              <a:rPr lang="th-TH" sz="1800"/>
              <a:t> is executed.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035175" y="2033588"/>
            <a:ext cx="2981325" cy="19304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i="1"/>
              <a:t>i</a:t>
            </a:r>
            <a:r>
              <a:rPr lang="en-US"/>
              <a:t> := </a:t>
            </a:r>
            <a:r>
              <a:rPr lang="en-US" i="1"/>
              <a:t>n</a:t>
            </a:r>
            <a:endParaRPr lang="en-US"/>
          </a:p>
          <a:p>
            <a:pPr lvl="1"/>
            <a:r>
              <a:rPr lang="en-US" b="1"/>
              <a:t>while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1 </a:t>
            </a:r>
            <a:r>
              <a:rPr lang="en-US" b="1">
                <a:sym typeface="Symbol" pitchFamily="18" charset="2"/>
              </a:rPr>
              <a:t>do</a:t>
            </a: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     </a:t>
            </a:r>
            <a:r>
              <a:rPr lang="en-US" b="1">
                <a:sym typeface="Symbol" pitchFamily="18" charset="2"/>
              </a:rPr>
              <a:t>begin</a:t>
            </a:r>
          </a:p>
          <a:p>
            <a:pPr lvl="1"/>
            <a:r>
              <a:rPr lang="en-US">
                <a:sym typeface="Symbol" pitchFamily="18" charset="2"/>
              </a:rPr>
              <a:t>           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:=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+ 1</a:t>
            </a:r>
          </a:p>
          <a:p>
            <a:pPr lvl="1"/>
            <a:r>
              <a:rPr lang="en-US">
                <a:sym typeface="Symbol" pitchFamily="18" charset="2"/>
              </a:rPr>
              <a:t>           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:=  </a:t>
            </a:r>
            <a:r>
              <a:rPr lang="en-US" i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/2          </a:t>
            </a:r>
          </a:p>
          <a:p>
            <a:pPr lvl="1"/>
            <a:r>
              <a:rPr lang="en-US">
                <a:sym typeface="Symbol" pitchFamily="18" charset="2"/>
              </a:rPr>
              <a:t>     end </a:t>
            </a:r>
          </a:p>
        </p:txBody>
      </p:sp>
      <p:pic>
        <p:nvPicPr>
          <p:cNvPr id="64519" name="Picture 7" descr="sy0126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7263" y="4313238"/>
            <a:ext cx="1570037" cy="990600"/>
          </a:xfrm>
          <a:prstGeom prst="rect">
            <a:avLst/>
          </a:prstGeom>
          <a:noFill/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00075" y="357188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XERCISE </a:t>
            </a:r>
            <a:endParaRPr lang="en-US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781300" y="917575"/>
            <a:ext cx="583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/>
              <a:t>Let </a:t>
            </a:r>
            <a:r>
              <a:rPr lang="en-US" sz="1600" i="1"/>
              <a:t>t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</a:t>
            </a:r>
            <a:r>
              <a:rPr lang="th-TH" sz="1600"/>
              <a:t> denote the number of times the statement </a:t>
            </a:r>
            <a:r>
              <a:rPr lang="th-TH" sz="1600" i="1"/>
              <a:t>x</a:t>
            </a:r>
            <a:r>
              <a:rPr lang="th-TH" sz="1600"/>
              <a:t> := </a:t>
            </a:r>
            <a:r>
              <a:rPr lang="th-TH" sz="1600" i="1"/>
              <a:t>x</a:t>
            </a:r>
            <a:r>
              <a:rPr lang="th-TH" sz="1600"/>
              <a:t>+</a:t>
            </a:r>
            <a:r>
              <a:rPr lang="en-US" sz="1600"/>
              <a:t>1</a:t>
            </a:r>
            <a:r>
              <a:rPr lang="th-TH" sz="1600"/>
              <a:t> is executed.</a:t>
            </a:r>
            <a:endParaRPr lang="th-TH" sz="1800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2798763" y="1647825"/>
            <a:ext cx="40068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We can see that</a:t>
            </a:r>
          </a:p>
          <a:p>
            <a:endParaRPr lang="th-TH"/>
          </a:p>
          <a:p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	</a:t>
            </a:r>
            <a:r>
              <a:rPr lang="th-TH">
                <a:sym typeface="Symbol" pitchFamily="18" charset="2"/>
              </a:rPr>
              <a:t></a:t>
            </a:r>
            <a:r>
              <a:rPr lang="th-TH"/>
              <a:t>	 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 + 1</a:t>
            </a:r>
            <a:r>
              <a:rPr lang="th-TH"/>
              <a:t>,</a:t>
            </a:r>
          </a:p>
          <a:p>
            <a:endParaRPr lang="th-TH"/>
          </a:p>
          <a:p>
            <a:r>
              <a:rPr lang="th-TH"/>
              <a:t>      and</a:t>
            </a:r>
          </a:p>
          <a:p>
            <a:endParaRPr lang="th-TH"/>
          </a:p>
          <a:p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	</a:t>
            </a:r>
            <a:r>
              <a:rPr lang="th-TH">
                <a:sym typeface="Symbol" pitchFamily="18" charset="2"/>
              </a:rPr>
              <a:t></a:t>
            </a:r>
            <a:r>
              <a:rPr lang="th-TH"/>
              <a:t>	lg </a:t>
            </a:r>
            <a:r>
              <a:rPr lang="th-TH" i="1"/>
              <a:t>n</a:t>
            </a:r>
            <a:r>
              <a:rPr lang="th-TH"/>
              <a:t>.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79400" y="327025"/>
            <a:ext cx="137795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 i="1"/>
              <a:t>  n	t</a:t>
            </a:r>
            <a:r>
              <a:rPr lang="th-TH" sz="1800"/>
              <a:t>(</a:t>
            </a:r>
            <a:r>
              <a:rPr lang="th-TH" sz="1800" i="1"/>
              <a:t>n</a:t>
            </a:r>
            <a:r>
              <a:rPr lang="th-TH" sz="1800"/>
              <a:t>)</a:t>
            </a:r>
          </a:p>
          <a:p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1</a:t>
            </a:r>
            <a:r>
              <a:rPr lang="th-TH" sz="1800"/>
              <a:t>	 </a:t>
            </a:r>
            <a:r>
              <a:rPr lang="en-US" sz="1800"/>
              <a:t>1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2</a:t>
            </a:r>
            <a:r>
              <a:rPr lang="th-TH" sz="1800"/>
              <a:t>	 </a:t>
            </a:r>
            <a:r>
              <a:rPr lang="en-US" sz="1800"/>
              <a:t>2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3</a:t>
            </a:r>
            <a:r>
              <a:rPr lang="th-TH" sz="1800"/>
              <a:t>	 </a:t>
            </a:r>
            <a:r>
              <a:rPr lang="en-US" sz="1800"/>
              <a:t>2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4</a:t>
            </a:r>
            <a:r>
              <a:rPr lang="th-TH" sz="1800"/>
              <a:t>	 </a:t>
            </a:r>
            <a:r>
              <a:rPr lang="en-US" sz="1800"/>
              <a:t>3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5</a:t>
            </a:r>
            <a:r>
              <a:rPr lang="th-TH" sz="1800"/>
              <a:t>	 </a:t>
            </a:r>
            <a:r>
              <a:rPr lang="en-US" sz="1800"/>
              <a:t>3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6</a:t>
            </a:r>
            <a:r>
              <a:rPr lang="th-TH" sz="1800"/>
              <a:t>	 </a:t>
            </a:r>
            <a:r>
              <a:rPr lang="en-US" sz="1800"/>
              <a:t>3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7</a:t>
            </a:r>
            <a:r>
              <a:rPr lang="th-TH" sz="1800"/>
              <a:t>	 </a:t>
            </a:r>
            <a:r>
              <a:rPr lang="en-US" sz="1800"/>
              <a:t>3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8</a:t>
            </a:r>
            <a:r>
              <a:rPr lang="th-TH" sz="1800"/>
              <a:t>	 </a:t>
            </a:r>
            <a:r>
              <a:rPr lang="en-US" sz="1800"/>
              <a:t>4</a:t>
            </a:r>
            <a:endParaRPr lang="th-TH" sz="1800"/>
          </a:p>
          <a:p>
            <a:r>
              <a:rPr lang="th-TH" sz="1800"/>
              <a:t>  </a:t>
            </a:r>
            <a:r>
              <a:rPr lang="en-US" sz="1800"/>
              <a:t>9</a:t>
            </a:r>
            <a:r>
              <a:rPr lang="th-TH" sz="1800"/>
              <a:t>	 </a:t>
            </a:r>
            <a:r>
              <a:rPr lang="en-US" sz="1800"/>
              <a:t>4</a:t>
            </a:r>
            <a:endParaRPr lang="th-TH" sz="1800"/>
          </a:p>
          <a:p>
            <a:r>
              <a:rPr lang="th-TH" sz="1800"/>
              <a:t> </a:t>
            </a:r>
            <a:r>
              <a:rPr lang="en-US" sz="1800"/>
              <a:t>10</a:t>
            </a:r>
            <a:r>
              <a:rPr lang="th-TH" sz="1800"/>
              <a:t>	 </a:t>
            </a:r>
            <a:r>
              <a:rPr lang="en-US" sz="1800"/>
              <a:t>4</a:t>
            </a:r>
            <a:r>
              <a:rPr lang="th-TH" sz="1800"/>
              <a:t> </a:t>
            </a:r>
          </a:p>
          <a:p>
            <a:r>
              <a:rPr lang="th-TH" sz="1800"/>
              <a:t> </a:t>
            </a:r>
            <a:r>
              <a:rPr lang="en-US" sz="1800"/>
              <a:t>11</a:t>
            </a:r>
            <a:r>
              <a:rPr lang="th-TH" sz="1800"/>
              <a:t>	 </a:t>
            </a:r>
            <a:r>
              <a:rPr lang="en-US" sz="1800"/>
              <a:t>4</a:t>
            </a:r>
            <a:r>
              <a:rPr lang="th-TH" sz="1800"/>
              <a:t> </a:t>
            </a:r>
          </a:p>
          <a:p>
            <a:r>
              <a:rPr lang="th-TH" sz="1800"/>
              <a:t> </a:t>
            </a:r>
            <a:r>
              <a:rPr lang="en-US" sz="1800"/>
              <a:t>12</a:t>
            </a:r>
            <a:r>
              <a:rPr lang="th-TH" sz="1800"/>
              <a:t>	 </a:t>
            </a:r>
            <a:r>
              <a:rPr lang="en-US" sz="1800"/>
              <a:t>4</a:t>
            </a:r>
            <a:r>
              <a:rPr lang="th-TH" sz="1800"/>
              <a:t> </a:t>
            </a:r>
          </a:p>
          <a:p>
            <a:r>
              <a:rPr lang="th-TH" sz="1800"/>
              <a:t> </a:t>
            </a:r>
            <a:r>
              <a:rPr lang="en-US" sz="1800"/>
              <a:t>13</a:t>
            </a:r>
            <a:r>
              <a:rPr lang="th-TH" sz="1800"/>
              <a:t>	 </a:t>
            </a:r>
            <a:r>
              <a:rPr lang="en-US" sz="1800"/>
              <a:t>4</a:t>
            </a:r>
            <a:endParaRPr lang="th-TH" sz="1800"/>
          </a:p>
          <a:p>
            <a:r>
              <a:rPr lang="th-TH" sz="1800"/>
              <a:t> </a:t>
            </a:r>
            <a:r>
              <a:rPr lang="en-US" sz="1800"/>
              <a:t>14</a:t>
            </a:r>
            <a:r>
              <a:rPr lang="th-TH" sz="1800"/>
              <a:t>	 </a:t>
            </a:r>
            <a:r>
              <a:rPr lang="en-US" sz="1800"/>
              <a:t>4</a:t>
            </a:r>
            <a:endParaRPr lang="th-TH" sz="1800"/>
          </a:p>
          <a:p>
            <a:r>
              <a:rPr lang="th-TH" sz="1800"/>
              <a:t> </a:t>
            </a:r>
            <a:r>
              <a:rPr lang="en-US" sz="1800"/>
              <a:t>15</a:t>
            </a:r>
            <a:r>
              <a:rPr lang="th-TH" sz="1800"/>
              <a:t>	 </a:t>
            </a:r>
            <a:r>
              <a:rPr lang="en-US" sz="1800"/>
              <a:t>4</a:t>
            </a:r>
            <a:endParaRPr lang="th-TH" sz="1800"/>
          </a:p>
          <a:p>
            <a:r>
              <a:rPr lang="th-TH" sz="1800"/>
              <a:t> </a:t>
            </a:r>
            <a:r>
              <a:rPr lang="en-US" sz="1800"/>
              <a:t>16</a:t>
            </a:r>
            <a:r>
              <a:rPr lang="th-TH" sz="1800"/>
              <a:t>	 </a:t>
            </a:r>
            <a:r>
              <a:rPr lang="en-US" sz="1800"/>
              <a:t>5</a:t>
            </a:r>
            <a:endParaRPr lang="th-TH" sz="1800"/>
          </a:p>
          <a:p>
            <a:r>
              <a:rPr lang="th-TH" sz="1800"/>
              <a:t>  .	 .</a:t>
            </a:r>
          </a:p>
          <a:p>
            <a:r>
              <a:rPr lang="th-TH" sz="1800"/>
              <a:t>  . 	 .</a:t>
            </a:r>
          </a:p>
          <a:p>
            <a:r>
              <a:rPr lang="th-TH" sz="1800"/>
              <a:t>  .	 .</a:t>
            </a:r>
          </a:p>
          <a:p>
            <a:r>
              <a:rPr lang="th-TH" sz="1800"/>
              <a:t> </a:t>
            </a:r>
            <a:r>
              <a:rPr lang="en-US" sz="1800"/>
              <a:t>31</a:t>
            </a:r>
            <a:r>
              <a:rPr lang="th-TH" sz="1800"/>
              <a:t>	 </a:t>
            </a:r>
            <a:r>
              <a:rPr lang="en-US" sz="1800"/>
              <a:t>5</a:t>
            </a:r>
            <a:endParaRPr lang="th-TH" sz="1800"/>
          </a:p>
          <a:p>
            <a:r>
              <a:rPr lang="th-TH" sz="1800"/>
              <a:t> </a:t>
            </a:r>
            <a:r>
              <a:rPr lang="en-US" sz="1800"/>
              <a:t>32</a:t>
            </a:r>
            <a:r>
              <a:rPr lang="th-TH" sz="1800"/>
              <a:t>	 </a:t>
            </a:r>
            <a:r>
              <a:rPr lang="en-US" sz="1800"/>
              <a:t>6</a:t>
            </a:r>
            <a:endParaRPr lang="th-TH" sz="1800" i="1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76225" y="820738"/>
            <a:ext cx="1447800" cy="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981075" y="325438"/>
            <a:ext cx="0" cy="6391275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76225" y="1220788"/>
            <a:ext cx="1447800" cy="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276225" y="1754188"/>
            <a:ext cx="1447800" cy="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295275" y="2859088"/>
            <a:ext cx="1447800" cy="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257175" y="5049838"/>
            <a:ext cx="1447800" cy="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8" name="Freeform 14"/>
          <p:cNvSpPr>
            <a:spLocks/>
          </p:cNvSpPr>
          <p:nvPr/>
        </p:nvSpPr>
        <p:spPr bwMode="auto">
          <a:xfrm>
            <a:off x="257175" y="325438"/>
            <a:ext cx="1466850" cy="6419850"/>
          </a:xfrm>
          <a:custGeom>
            <a:avLst/>
            <a:gdLst/>
            <a:ahLst/>
            <a:cxnLst>
              <a:cxn ang="0">
                <a:pos x="0" y="2052"/>
              </a:cxn>
              <a:cxn ang="0">
                <a:pos x="0" y="0"/>
              </a:cxn>
              <a:cxn ang="0">
                <a:pos x="936" y="0"/>
              </a:cxn>
              <a:cxn ang="0">
                <a:pos x="936" y="2052"/>
              </a:cxn>
            </a:cxnLst>
            <a:rect l="0" t="0" r="r" b="b"/>
            <a:pathLst>
              <a:path w="936" h="2052">
                <a:moveTo>
                  <a:pt x="0" y="2052"/>
                </a:moveTo>
                <a:lnTo>
                  <a:pt x="0" y="0"/>
                </a:lnTo>
                <a:lnTo>
                  <a:pt x="936" y="0"/>
                </a:lnTo>
                <a:lnTo>
                  <a:pt x="936" y="2052"/>
                </a:lnTo>
              </a:path>
            </a:pathLst>
          </a:custGeom>
          <a:noFill/>
          <a:ln w="28575" cmpd="sng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257175" y="6421438"/>
            <a:ext cx="1447800" cy="0"/>
          </a:xfrm>
          <a:prstGeom prst="line">
            <a:avLst/>
          </a:prstGeom>
          <a:noFill/>
          <a:ln w="9525" cap="rnd">
            <a:solidFill>
              <a:srgbClr val="DDDDD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735263" y="4598988"/>
            <a:ext cx="48609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Therefore</a:t>
            </a:r>
          </a:p>
          <a:p>
            <a:endParaRPr lang="th-TH"/>
          </a:p>
          <a:p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 i="1"/>
              <a:t>O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</a:t>
            </a:r>
            <a:r>
              <a:rPr lang="en-US"/>
              <a:t>   </a:t>
            </a:r>
            <a:r>
              <a:rPr lang="th-TH"/>
              <a:t>and </a:t>
            </a:r>
            <a:r>
              <a:rPr lang="en-US"/>
              <a:t>  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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  <a:p>
            <a:r>
              <a:rPr lang="th-TH"/>
              <a:t>That is,</a:t>
            </a:r>
          </a:p>
          <a:p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 	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905000" y="304800"/>
            <a:ext cx="2251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XERCISE</a:t>
            </a:r>
            <a:r>
              <a:rPr lang="en-US" sz="1600"/>
              <a:t>  (Continue ...)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052513" y="2268538"/>
            <a:ext cx="6448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60000"/>
              </a:lnSpc>
            </a:pPr>
            <a:endParaRPr lang="en-US">
              <a:sym typeface="Symbol" pitchFamily="18" charset="2"/>
            </a:endParaRPr>
          </a:p>
          <a:p>
            <a:pPr marL="457200" indent="-457200">
              <a:lnSpc>
                <a:spcPct val="140000"/>
              </a:lnSpc>
            </a:pPr>
            <a:r>
              <a:rPr lang="en-US">
                <a:sym typeface="Symbol" pitchFamily="18" charset="2"/>
              </a:rPr>
              <a:t>Answers:</a:t>
            </a:r>
          </a:p>
          <a:p>
            <a:pPr marL="457200" indent="-457200">
              <a:lnSpc>
                <a:spcPct val="160000"/>
              </a:lnSpc>
            </a:pPr>
            <a:r>
              <a:rPr lang="en-US">
                <a:sym typeface="Symbol" pitchFamily="18" charset="2"/>
              </a:rPr>
              <a:t>16)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    17)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    18)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     19)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     20)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)</a:t>
            </a:r>
          </a:p>
          <a:p>
            <a:pPr marL="457200" indent="-457200">
              <a:lnSpc>
                <a:spcPct val="160000"/>
              </a:lnSpc>
            </a:pPr>
            <a:r>
              <a:rPr lang="en-US">
                <a:sym typeface="Symbol" pitchFamily="18" charset="2"/>
              </a:rPr>
              <a:t>21)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    22)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    23)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)     24) 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355600" y="12255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Pages 207-208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1063625" y="2033588"/>
            <a:ext cx="250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16-24</a:t>
            </a:r>
            <a:r>
              <a:rPr lang="en-US"/>
              <a:t>.</a:t>
            </a:r>
          </a:p>
        </p:txBody>
      </p:sp>
      <p:grpSp>
        <p:nvGrpSpPr>
          <p:cNvPr id="110612" name="Group 20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1061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10614" name="Rectangle 22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10615" name="Picture 23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10616" name="Picture 24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10617" name="Picture 25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0" y="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0" y="4191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197600" y="0"/>
            <a:ext cx="296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mic Sans MS" pitchFamily="66" charset="0"/>
              </a:rPr>
              <a:t>… Regarding Big Theta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0" y="25717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0" y="49149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66700" y="617538"/>
            <a:ext cx="84391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best-case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  </a:t>
            </a:r>
            <a:r>
              <a:rPr lang="en-US">
                <a:latin typeface="Comic Sans MS" pitchFamily="66" charset="0"/>
              </a:rPr>
              <a:t>we say that:</a:t>
            </a:r>
          </a:p>
          <a:p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best-case time</a:t>
            </a:r>
            <a:r>
              <a:rPr lang="en-US"/>
              <a:t> required by the algorithm is </a:t>
            </a:r>
            <a:r>
              <a:rPr lang="en-US" b="1"/>
              <a:t>of order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worst-case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worst-case time</a:t>
            </a:r>
            <a:r>
              <a:rPr lang="en-US"/>
              <a:t> required by the algorithm is </a:t>
            </a:r>
            <a:r>
              <a:rPr lang="en-US" b="1"/>
              <a:t>of order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  <a:p>
            <a:endParaRPr lang="en-US"/>
          </a:p>
          <a:p>
            <a:endParaRPr lang="en-US"/>
          </a:p>
          <a:p>
            <a:r>
              <a:rPr lang="en-US" sz="2400">
                <a:latin typeface="Comic Sans MS" pitchFamily="66" charset="0"/>
              </a:rPr>
              <a:t>If</a:t>
            </a:r>
            <a:r>
              <a:rPr lang="en-US"/>
              <a:t>	the </a:t>
            </a:r>
            <a:r>
              <a:rPr lang="en-US" b="1" i="1"/>
              <a:t>average-case time</a:t>
            </a:r>
            <a:r>
              <a:rPr lang="en-US"/>
              <a:t> required by an algorithm for input of size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	and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)),</a:t>
            </a:r>
          </a:p>
          <a:p>
            <a:r>
              <a:rPr lang="en-US" sz="2400">
                <a:latin typeface="Comic Sans MS" pitchFamily="66" charset="0"/>
              </a:rPr>
              <a:t>then</a:t>
            </a:r>
            <a:r>
              <a:rPr lang="en-US">
                <a:latin typeface="Comic Sans MS" pitchFamily="66" charset="0"/>
              </a:rPr>
              <a:t>  we say that:</a:t>
            </a:r>
          </a:p>
          <a:p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))”</a:t>
            </a:r>
          </a:p>
          <a:p>
            <a:r>
              <a:rPr lang="en-US"/>
              <a:t>     </a:t>
            </a:r>
            <a:r>
              <a:rPr lang="en-US">
                <a:latin typeface="Comic Sans MS" pitchFamily="66" charset="0"/>
              </a:rPr>
              <a:t>or</a:t>
            </a:r>
            <a:r>
              <a:rPr lang="en-US"/>
              <a:t>	“the </a:t>
            </a:r>
            <a:r>
              <a:rPr lang="en-US" i="1"/>
              <a:t>average-case time</a:t>
            </a:r>
            <a:r>
              <a:rPr lang="en-US"/>
              <a:t> required by the algorithm is </a:t>
            </a:r>
            <a:r>
              <a:rPr lang="en-US" b="1"/>
              <a:t>of order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AutoShape 9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28638" y="427038"/>
            <a:ext cx="786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th-TH" b="1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271588" y="2368550"/>
            <a:ext cx="3081337" cy="1016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1.	</a:t>
            </a:r>
            <a:r>
              <a:rPr lang="th-TH" b="1"/>
              <a:t>for</a:t>
            </a:r>
            <a:r>
              <a:rPr lang="th-TH"/>
              <a:t>  </a:t>
            </a:r>
            <a:r>
              <a:rPr lang="th-TH" i="1"/>
              <a:t>i</a:t>
            </a:r>
            <a:r>
              <a:rPr lang="th-TH"/>
              <a:t> := </a:t>
            </a:r>
            <a:r>
              <a:rPr lang="en-US"/>
              <a:t>1</a:t>
            </a:r>
            <a:r>
              <a:rPr lang="th-TH"/>
              <a:t> </a:t>
            </a:r>
            <a:r>
              <a:rPr lang="th-TH" b="1"/>
              <a:t>to</a:t>
            </a:r>
            <a:r>
              <a:rPr lang="th-TH"/>
              <a:t> </a:t>
            </a:r>
            <a:r>
              <a:rPr lang="th-TH" i="1"/>
              <a:t>n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r>
              <a:rPr lang="th-TH"/>
              <a:t>2.	     </a:t>
            </a:r>
            <a:r>
              <a:rPr lang="th-TH" b="1"/>
              <a:t>for </a:t>
            </a:r>
            <a:r>
              <a:rPr lang="th-TH"/>
              <a:t> </a:t>
            </a:r>
            <a:r>
              <a:rPr lang="th-TH" i="1"/>
              <a:t>j</a:t>
            </a:r>
            <a:r>
              <a:rPr lang="th-TH"/>
              <a:t> := </a:t>
            </a:r>
            <a:r>
              <a:rPr lang="en-US"/>
              <a:t>1</a:t>
            </a:r>
            <a:r>
              <a:rPr lang="th-TH"/>
              <a:t> </a:t>
            </a:r>
            <a:r>
              <a:rPr lang="th-TH" b="1"/>
              <a:t>to</a:t>
            </a:r>
            <a:r>
              <a:rPr lang="th-TH"/>
              <a:t> </a:t>
            </a:r>
            <a:r>
              <a:rPr lang="th-TH" i="1"/>
              <a:t>i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r>
              <a:rPr lang="th-TH"/>
              <a:t>3.	          </a:t>
            </a:r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 </a:t>
            </a:r>
            <a:r>
              <a:rPr lang="th-TH"/>
              <a:t>+ </a:t>
            </a:r>
            <a:r>
              <a:rPr lang="en-US"/>
              <a:t>1</a:t>
            </a:r>
            <a:r>
              <a:rPr lang="th-TH"/>
              <a:t>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92163" y="1182688"/>
            <a:ext cx="7615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Find a theta notation in terms of </a:t>
            </a:r>
            <a:r>
              <a:rPr lang="th-TH" i="1"/>
              <a:t>n</a:t>
            </a:r>
            <a:r>
              <a:rPr lang="th-TH"/>
              <a:t> for the number of times the statement  </a:t>
            </a:r>
          </a:p>
          <a:p>
            <a:pPr lvl="1"/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 </a:t>
            </a:r>
            <a:r>
              <a:rPr lang="th-TH"/>
              <a:t>+ </a:t>
            </a:r>
            <a:r>
              <a:rPr lang="en-US"/>
              <a:t>1</a:t>
            </a:r>
            <a:r>
              <a:rPr lang="th-TH"/>
              <a:t> is executed.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282700" y="5029200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  </a:t>
            </a:r>
            <a:r>
              <a:rPr lang="en-US"/>
              <a:t>=</a:t>
            </a:r>
            <a:r>
              <a:rPr lang="th-TH"/>
              <a:t>   </a:t>
            </a:r>
            <a:r>
              <a:rPr lang="en-US"/>
              <a:t>1</a:t>
            </a:r>
            <a:r>
              <a:rPr lang="th-TH"/>
              <a:t> + </a:t>
            </a:r>
            <a:r>
              <a:rPr lang="en-US"/>
              <a:t>2</a:t>
            </a:r>
            <a:r>
              <a:rPr lang="th-TH"/>
              <a:t> + … + </a:t>
            </a:r>
            <a:r>
              <a:rPr lang="th-TH" i="1"/>
              <a:t>n</a:t>
            </a:r>
            <a:r>
              <a:rPr lang="en-US"/>
              <a:t>    </a:t>
            </a:r>
            <a:r>
              <a:rPr lang="en-US">
                <a:cs typeface="Times New Roman" pitchFamily="18" charset="0"/>
              </a:rPr>
              <a:t>=</a:t>
            </a:r>
            <a:r>
              <a:rPr lang="en-US"/>
              <a:t>  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 lang="th-TH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296988" y="57118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(S</a:t>
            </a:r>
            <a:r>
              <a:rPr lang="th-TH" sz="1600"/>
              <a:t>ee E</a:t>
            </a:r>
            <a:r>
              <a:rPr lang="th-TH" sz="1200"/>
              <a:t>XAMPLE </a:t>
            </a:r>
            <a:r>
              <a:rPr lang="en-US" sz="1600" b="1"/>
              <a:t>*</a:t>
            </a:r>
            <a:r>
              <a:rPr lang="en-US" sz="1600" b="1" u="sng"/>
              <a:t>B</a:t>
            </a:r>
            <a:r>
              <a:rPr lang="th-TH" sz="1600"/>
              <a:t>)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0" y="4786313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AutoShape 1035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66" name="Text Box 1026"/>
          <p:cNvSpPr txBox="1">
            <a:spLocks noChangeArrowheads="1"/>
          </p:cNvSpPr>
          <p:nvPr/>
        </p:nvSpPr>
        <p:spPr bwMode="auto">
          <a:xfrm>
            <a:off x="630238" y="314325"/>
            <a:ext cx="128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 </a:t>
            </a:r>
            <a:endParaRPr lang="th-TH" b="1"/>
          </a:p>
        </p:txBody>
      </p:sp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2397125" y="2224088"/>
            <a:ext cx="3138488" cy="10160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1.	</a:t>
            </a:r>
            <a:r>
              <a:rPr lang="th-TH" b="1"/>
              <a:t>for</a:t>
            </a:r>
            <a:r>
              <a:rPr lang="th-TH"/>
              <a:t>  </a:t>
            </a:r>
            <a:r>
              <a:rPr lang="th-TH" i="1"/>
              <a:t>i</a:t>
            </a:r>
            <a:r>
              <a:rPr lang="th-TH"/>
              <a:t> :=</a:t>
            </a:r>
            <a:r>
              <a:rPr lang="en-US"/>
              <a:t> 1</a:t>
            </a:r>
            <a:r>
              <a:rPr lang="th-TH"/>
              <a:t>  </a:t>
            </a:r>
            <a:r>
              <a:rPr lang="th-TH" b="1"/>
              <a:t>to</a:t>
            </a:r>
            <a:r>
              <a:rPr lang="th-TH"/>
              <a:t> </a:t>
            </a:r>
            <a:r>
              <a:rPr lang="th-TH" i="1"/>
              <a:t>n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r>
              <a:rPr lang="th-TH"/>
              <a:t>2.	     </a:t>
            </a:r>
            <a:r>
              <a:rPr lang="th-TH" b="1"/>
              <a:t>for </a:t>
            </a:r>
            <a:r>
              <a:rPr lang="th-TH"/>
              <a:t> </a:t>
            </a:r>
            <a:r>
              <a:rPr lang="th-TH" i="1"/>
              <a:t>j</a:t>
            </a:r>
            <a:r>
              <a:rPr lang="th-TH"/>
              <a:t> := </a:t>
            </a:r>
            <a:r>
              <a:rPr lang="en-US"/>
              <a:t>1</a:t>
            </a:r>
            <a:r>
              <a:rPr lang="th-TH"/>
              <a:t> </a:t>
            </a:r>
            <a:r>
              <a:rPr lang="th-TH" b="1"/>
              <a:t>to</a:t>
            </a:r>
            <a:r>
              <a:rPr lang="th-TH"/>
              <a:t> </a:t>
            </a:r>
            <a:r>
              <a:rPr lang="th-TH" i="1"/>
              <a:t>n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r>
              <a:rPr lang="th-TH"/>
              <a:t>3.	          </a:t>
            </a:r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 </a:t>
            </a:r>
            <a:r>
              <a:rPr lang="th-TH"/>
              <a:t>+ </a:t>
            </a:r>
            <a:r>
              <a:rPr lang="en-US"/>
              <a:t>1</a:t>
            </a:r>
            <a:r>
              <a:rPr lang="th-TH"/>
              <a:t> </a:t>
            </a:r>
          </a:p>
        </p:txBody>
      </p:sp>
      <p:sp>
        <p:nvSpPr>
          <p:cNvPr id="62468" name="Text Box 1028"/>
          <p:cNvSpPr txBox="1">
            <a:spLocks noChangeArrowheads="1"/>
          </p:cNvSpPr>
          <p:nvPr/>
        </p:nvSpPr>
        <p:spPr bwMode="auto">
          <a:xfrm>
            <a:off x="1006475" y="971550"/>
            <a:ext cx="7615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Find a theta notation in terms of </a:t>
            </a:r>
            <a:r>
              <a:rPr lang="th-TH" i="1"/>
              <a:t>n</a:t>
            </a:r>
            <a:r>
              <a:rPr lang="th-TH"/>
              <a:t> for the number of times the statement  </a:t>
            </a:r>
          </a:p>
          <a:p>
            <a:pPr lvl="1"/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 </a:t>
            </a:r>
            <a:r>
              <a:rPr lang="th-TH"/>
              <a:t>+ </a:t>
            </a:r>
            <a:r>
              <a:rPr lang="en-US"/>
              <a:t>1</a:t>
            </a:r>
            <a:r>
              <a:rPr lang="th-TH"/>
              <a:t> is executed.</a:t>
            </a:r>
          </a:p>
        </p:txBody>
      </p:sp>
      <p:sp>
        <p:nvSpPr>
          <p:cNvPr id="62469" name="Text Box 1029"/>
          <p:cNvSpPr txBox="1">
            <a:spLocks noChangeArrowheads="1"/>
          </p:cNvSpPr>
          <p:nvPr/>
        </p:nvSpPr>
        <p:spPr bwMode="auto">
          <a:xfrm>
            <a:off x="1141413" y="620236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</a:t>
            </a:r>
            <a:r>
              <a:rPr lang="en-US" i="1"/>
              <a:t>  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 i="1"/>
              <a:t>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</a:t>
            </a:r>
            <a:endParaRPr lang="th-TH"/>
          </a:p>
        </p:txBody>
      </p:sp>
      <p:sp>
        <p:nvSpPr>
          <p:cNvPr id="62471" name="Text Box 1031"/>
          <p:cNvSpPr txBox="1">
            <a:spLocks noChangeArrowheads="1"/>
          </p:cNvSpPr>
          <p:nvPr/>
        </p:nvSpPr>
        <p:spPr bwMode="auto">
          <a:xfrm>
            <a:off x="1157288" y="5021263"/>
            <a:ext cx="318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 i="1"/>
              <a:t>    =     n</a:t>
            </a:r>
            <a:r>
              <a:rPr lang="en-US"/>
              <a:t>   + </a:t>
            </a:r>
            <a:r>
              <a:rPr lang="en-US" i="1"/>
              <a:t>n</a:t>
            </a:r>
            <a:r>
              <a:rPr lang="en-US"/>
              <a:t>  +  …  +  </a:t>
            </a:r>
            <a:r>
              <a:rPr lang="en-US" i="1"/>
              <a:t>n</a:t>
            </a:r>
            <a:endParaRPr lang="en-US"/>
          </a:p>
        </p:txBody>
      </p:sp>
      <p:sp>
        <p:nvSpPr>
          <p:cNvPr id="62472" name="Rectangle 1032"/>
          <p:cNvSpPr>
            <a:spLocks noChangeArrowheads="1"/>
          </p:cNvSpPr>
          <p:nvPr/>
        </p:nvSpPr>
        <p:spPr bwMode="auto">
          <a:xfrm>
            <a:off x="3040063" y="5616575"/>
            <a:ext cx="86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 </a:t>
            </a:r>
            <a:r>
              <a:rPr lang="en-US" sz="1800"/>
              <a:t>times</a:t>
            </a:r>
            <a:endParaRPr lang="en-US" sz="1800" i="1"/>
          </a:p>
        </p:txBody>
      </p:sp>
      <p:sp>
        <p:nvSpPr>
          <p:cNvPr id="62473" name="AutoShape 1033"/>
          <p:cNvSpPr>
            <a:spLocks/>
          </p:cNvSpPr>
          <p:nvPr/>
        </p:nvSpPr>
        <p:spPr bwMode="auto">
          <a:xfrm rot="-5399939">
            <a:off x="3228975" y="4587875"/>
            <a:ext cx="150813" cy="1865313"/>
          </a:xfrm>
          <a:prstGeom prst="leftBrace">
            <a:avLst>
              <a:gd name="adj1" fmla="val 1030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6" name="Line 1036"/>
          <p:cNvSpPr>
            <a:spLocks noChangeShapeType="1"/>
          </p:cNvSpPr>
          <p:nvPr/>
        </p:nvSpPr>
        <p:spPr bwMode="auto">
          <a:xfrm>
            <a:off x="0" y="4786313"/>
            <a:ext cx="3497263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7388" y="2570163"/>
            <a:ext cx="3389312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th-TH"/>
              <a:t>1.	</a:t>
            </a:r>
            <a:r>
              <a:rPr lang="th-TH" i="1"/>
              <a:t>j</a:t>
            </a:r>
            <a:r>
              <a:rPr lang="th-TH"/>
              <a:t> := </a:t>
            </a:r>
            <a:r>
              <a:rPr lang="th-TH" i="1"/>
              <a:t>n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2.	</a:t>
            </a:r>
            <a:r>
              <a:rPr lang="th-TH" b="1"/>
              <a:t>while</a:t>
            </a:r>
            <a:r>
              <a:rPr lang="th-TH"/>
              <a:t> </a:t>
            </a:r>
            <a:r>
              <a:rPr lang="th-TH" i="1"/>
              <a:t>j </a:t>
            </a:r>
            <a:r>
              <a:rPr lang="th-TH">
                <a:sym typeface="Symbol" pitchFamily="18" charset="2"/>
              </a:rPr>
              <a:t></a:t>
            </a:r>
            <a:r>
              <a:rPr lang="th-TH"/>
              <a:t> </a:t>
            </a:r>
            <a:r>
              <a:rPr lang="en-US"/>
              <a:t>1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3.	     </a:t>
            </a:r>
            <a:r>
              <a:rPr lang="th-TH" b="1"/>
              <a:t>begin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4.	          </a:t>
            </a:r>
            <a:r>
              <a:rPr lang="th-TH" b="1"/>
              <a:t>for </a:t>
            </a:r>
            <a:r>
              <a:rPr lang="th-TH"/>
              <a:t> </a:t>
            </a:r>
            <a:r>
              <a:rPr lang="th-TH" i="1"/>
              <a:t>i</a:t>
            </a:r>
            <a:r>
              <a:rPr lang="th-TH"/>
              <a:t> := </a:t>
            </a:r>
            <a:r>
              <a:rPr lang="en-US"/>
              <a:t>1</a:t>
            </a:r>
            <a:r>
              <a:rPr lang="th-TH"/>
              <a:t> </a:t>
            </a:r>
            <a:r>
              <a:rPr lang="th-TH" b="1"/>
              <a:t>to</a:t>
            </a:r>
            <a:r>
              <a:rPr lang="th-TH"/>
              <a:t> </a:t>
            </a:r>
            <a:r>
              <a:rPr lang="th-TH" i="1"/>
              <a:t>j</a:t>
            </a:r>
            <a:r>
              <a:rPr lang="th-TH"/>
              <a:t> </a:t>
            </a:r>
            <a:r>
              <a:rPr lang="th-TH" b="1"/>
              <a:t>do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5.	                </a:t>
            </a:r>
            <a:r>
              <a:rPr lang="th-TH" i="1"/>
              <a:t>x </a:t>
            </a:r>
            <a:r>
              <a:rPr lang="th-TH"/>
              <a:t>:= </a:t>
            </a:r>
            <a:r>
              <a:rPr lang="th-TH" i="1"/>
              <a:t>x</a:t>
            </a:r>
            <a:r>
              <a:rPr lang="th-TH"/>
              <a:t> </a:t>
            </a:r>
            <a:r>
              <a:rPr lang="en-US"/>
              <a:t>+</a:t>
            </a:r>
            <a:r>
              <a:rPr lang="th-TH"/>
              <a:t> </a:t>
            </a:r>
            <a:r>
              <a:rPr lang="en-US"/>
              <a:t>1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6.	          </a:t>
            </a:r>
            <a:r>
              <a:rPr lang="th-TH" i="1"/>
              <a:t>j </a:t>
            </a:r>
            <a:r>
              <a:rPr lang="th-TH"/>
              <a:t>:= </a:t>
            </a:r>
            <a:r>
              <a:rPr lang="th-TH">
                <a:sym typeface="Symbol" pitchFamily="18" charset="2"/>
              </a:rPr>
              <a:t></a:t>
            </a:r>
            <a:r>
              <a:rPr lang="th-TH"/>
              <a:t> </a:t>
            </a:r>
            <a:r>
              <a:rPr lang="en-US" i="1"/>
              <a:t>j</a:t>
            </a:r>
            <a:r>
              <a:rPr lang="en-US" sz="1200" i="1"/>
              <a:t> </a:t>
            </a:r>
            <a:r>
              <a:rPr lang="en-US"/>
              <a:t>/2</a:t>
            </a:r>
            <a:r>
              <a:rPr lang="th-TH">
                <a:sym typeface="Symbol" pitchFamily="18" charset="2"/>
              </a:rPr>
              <a:t></a:t>
            </a:r>
            <a:endParaRPr lang="th-TH"/>
          </a:p>
          <a:p>
            <a:pPr>
              <a:lnSpc>
                <a:spcPct val="110000"/>
              </a:lnSpc>
            </a:pPr>
            <a:r>
              <a:rPr lang="th-TH"/>
              <a:t>7.	     </a:t>
            </a:r>
            <a:r>
              <a:rPr lang="th-TH" b="1"/>
              <a:t>end</a:t>
            </a:r>
            <a:endParaRPr lang="th-TH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39775" y="1462088"/>
            <a:ext cx="7615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Find a theta notation in terms of </a:t>
            </a:r>
            <a:r>
              <a:rPr lang="th-TH" i="1"/>
              <a:t>n</a:t>
            </a:r>
            <a:r>
              <a:rPr lang="th-TH"/>
              <a:t> for the number of times the statement  </a:t>
            </a:r>
          </a:p>
          <a:p>
            <a:pPr lvl="1"/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 </a:t>
            </a:r>
            <a:r>
              <a:rPr lang="th-TH"/>
              <a:t>+ </a:t>
            </a:r>
            <a:r>
              <a:rPr lang="en-US"/>
              <a:t>1</a:t>
            </a:r>
            <a:r>
              <a:rPr lang="th-TH"/>
              <a:t> is executed.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935538" y="3205163"/>
            <a:ext cx="408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Let </a:t>
            </a:r>
            <a:r>
              <a:rPr lang="th-TH" i="1"/>
              <a:t>t</a:t>
            </a:r>
            <a:r>
              <a:rPr lang="th-TH"/>
              <a:t>(</a:t>
            </a:r>
            <a:r>
              <a:rPr lang="th-TH" i="1"/>
              <a:t>n</a:t>
            </a:r>
            <a:r>
              <a:rPr lang="th-TH"/>
              <a:t>) denote the number of times</a:t>
            </a:r>
          </a:p>
          <a:p>
            <a:pPr lvl="1"/>
            <a:r>
              <a:rPr lang="th-TH"/>
              <a:t> we execute the statement </a:t>
            </a:r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</a:t>
            </a:r>
            <a:r>
              <a:rPr lang="th-TH"/>
              <a:t>+</a:t>
            </a:r>
            <a:r>
              <a:rPr lang="en-US"/>
              <a:t>1</a:t>
            </a:r>
            <a:r>
              <a:rPr lang="th-TH"/>
              <a:t>.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333500" y="2571750"/>
            <a:ext cx="2971800" cy="24955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55304" name="Picture 8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825" y="4246563"/>
            <a:ext cx="1816100" cy="860425"/>
          </a:xfrm>
          <a:prstGeom prst="rect">
            <a:avLst/>
          </a:prstGeom>
          <a:noFill/>
        </p:spPr>
      </p:pic>
      <p:sp>
        <p:nvSpPr>
          <p:cNvPr id="55307" name="AutoShape 11"/>
          <p:cNvSpPr>
            <a:spLocks noChangeArrowheads="1"/>
          </p:cNvSpPr>
          <p:nvPr/>
        </p:nvSpPr>
        <p:spPr bwMode="auto">
          <a:xfrm rot="-5400000" flipH="1" flipV="1">
            <a:off x="161132" y="86519"/>
            <a:ext cx="1233487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63563" y="360363"/>
            <a:ext cx="786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th-TH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026"/>
          <p:cNvSpPr txBox="1">
            <a:spLocks noChangeArrowheads="1"/>
          </p:cNvSpPr>
          <p:nvPr/>
        </p:nvSpPr>
        <p:spPr bwMode="auto">
          <a:xfrm>
            <a:off x="269875" y="252413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</a:t>
            </a:r>
            <a:r>
              <a:rPr lang="en-US" sz="1800"/>
              <a:t> </a:t>
            </a:r>
            <a:r>
              <a:rPr lang="en-US" sz="1600"/>
              <a:t>(Continue ...)</a:t>
            </a:r>
          </a:p>
        </p:txBody>
      </p:sp>
      <p:sp>
        <p:nvSpPr>
          <p:cNvPr id="56323" name="Text Box 1027"/>
          <p:cNvSpPr txBox="1">
            <a:spLocks noChangeArrowheads="1"/>
          </p:cNvSpPr>
          <p:nvPr/>
        </p:nvSpPr>
        <p:spPr bwMode="auto">
          <a:xfrm>
            <a:off x="255760" y="1749956"/>
            <a:ext cx="7988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First, consider the big oh notation for </a:t>
            </a:r>
            <a:r>
              <a:rPr lang="th-TH" i="1" dirty="0"/>
              <a:t>t</a:t>
            </a:r>
            <a:r>
              <a:rPr lang="th-TH" dirty="0"/>
              <a:t>(</a:t>
            </a:r>
            <a:r>
              <a:rPr lang="th-TH" i="1" dirty="0"/>
              <a:t>n</a:t>
            </a:r>
            <a:r>
              <a:rPr lang="th-TH" dirty="0"/>
              <a:t>).</a:t>
            </a:r>
          </a:p>
          <a:p>
            <a:endParaRPr lang="th-TH" dirty="0"/>
          </a:p>
          <a:p>
            <a:pPr lvl="1"/>
            <a:r>
              <a:rPr lang="th-TH" dirty="0"/>
              <a:t>Let </a:t>
            </a:r>
            <a:r>
              <a:rPr lang="th-TH" i="1" dirty="0"/>
              <a:t>k</a:t>
            </a:r>
            <a:r>
              <a:rPr lang="th-TH" dirty="0"/>
              <a:t> denote the number of times we execute the body of the while loop.</a:t>
            </a:r>
          </a:p>
          <a:p>
            <a:pPr lvl="1"/>
            <a:endParaRPr lang="th-TH" dirty="0"/>
          </a:p>
          <a:p>
            <a:pPr lvl="1"/>
            <a:r>
              <a:rPr lang="th-TH" dirty="0"/>
              <a:t>Then</a:t>
            </a:r>
          </a:p>
          <a:p>
            <a:pPr lvl="1"/>
            <a:endParaRPr lang="th-TH" dirty="0"/>
          </a:p>
        </p:txBody>
      </p:sp>
      <p:sp>
        <p:nvSpPr>
          <p:cNvPr id="56327" name="Text Box 1031"/>
          <p:cNvSpPr txBox="1">
            <a:spLocks noChangeArrowheads="1"/>
          </p:cNvSpPr>
          <p:nvPr/>
        </p:nvSpPr>
        <p:spPr bwMode="auto">
          <a:xfrm>
            <a:off x="993775" y="6230938"/>
            <a:ext cx="227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Thus 	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56335" name="Freeform 1039"/>
          <p:cNvSpPr>
            <a:spLocks/>
          </p:cNvSpPr>
          <p:nvPr/>
        </p:nvSpPr>
        <p:spPr bwMode="auto">
          <a:xfrm>
            <a:off x="5124450" y="1399822"/>
            <a:ext cx="1976261" cy="2156179"/>
          </a:xfrm>
          <a:custGeom>
            <a:avLst/>
            <a:gdLst/>
            <a:ahLst/>
            <a:cxnLst>
              <a:cxn ang="0">
                <a:pos x="948" y="0"/>
              </a:cxn>
              <a:cxn ang="0">
                <a:pos x="924" y="1260"/>
              </a:cxn>
              <a:cxn ang="0">
                <a:pos x="0" y="1752"/>
              </a:cxn>
            </a:cxnLst>
            <a:rect l="0" t="0" r="r" b="b"/>
            <a:pathLst>
              <a:path w="1082" h="1752">
                <a:moveTo>
                  <a:pt x="948" y="0"/>
                </a:moveTo>
                <a:cubicBezTo>
                  <a:pt x="1015" y="484"/>
                  <a:pt x="1082" y="968"/>
                  <a:pt x="924" y="1260"/>
                </a:cubicBezTo>
                <a:cubicBezTo>
                  <a:pt x="766" y="1552"/>
                  <a:pt x="383" y="1652"/>
                  <a:pt x="0" y="1752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56392" name="Group 1096"/>
          <p:cNvGrpSpPr>
            <a:grpSpLocks/>
          </p:cNvGrpSpPr>
          <p:nvPr/>
        </p:nvGrpSpPr>
        <p:grpSpPr bwMode="auto">
          <a:xfrm>
            <a:off x="1901820" y="3252965"/>
            <a:ext cx="2852738" cy="2779713"/>
            <a:chOff x="1518" y="1978"/>
            <a:chExt cx="1797" cy="1751"/>
          </a:xfrm>
        </p:grpSpPr>
        <p:sp>
          <p:nvSpPr>
            <p:cNvPr id="56337" name="Line 1041"/>
            <p:cNvSpPr>
              <a:spLocks noChangeShapeType="1"/>
            </p:cNvSpPr>
            <p:nvPr/>
          </p:nvSpPr>
          <p:spPr bwMode="auto">
            <a:xfrm>
              <a:off x="2334" y="2170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38" name="Line 1042"/>
            <p:cNvSpPr>
              <a:spLocks noChangeShapeType="1"/>
            </p:cNvSpPr>
            <p:nvPr/>
          </p:nvSpPr>
          <p:spPr bwMode="auto">
            <a:xfrm>
              <a:off x="2571" y="2170"/>
              <a:ext cx="9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39" name="Line 1043"/>
            <p:cNvSpPr>
              <a:spLocks noChangeShapeType="1"/>
            </p:cNvSpPr>
            <p:nvPr/>
          </p:nvSpPr>
          <p:spPr bwMode="auto">
            <a:xfrm>
              <a:off x="3070" y="2170"/>
              <a:ext cx="2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40" name="Line 1044"/>
            <p:cNvSpPr>
              <a:spLocks noChangeShapeType="1"/>
            </p:cNvSpPr>
            <p:nvPr/>
          </p:nvSpPr>
          <p:spPr bwMode="auto">
            <a:xfrm>
              <a:off x="2448" y="2571"/>
              <a:ext cx="16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41" name="Line 1045"/>
            <p:cNvSpPr>
              <a:spLocks noChangeShapeType="1"/>
            </p:cNvSpPr>
            <p:nvPr/>
          </p:nvSpPr>
          <p:spPr bwMode="auto">
            <a:xfrm>
              <a:off x="2442" y="2933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42" name="Line 1046"/>
            <p:cNvSpPr>
              <a:spLocks noChangeShapeType="1"/>
            </p:cNvSpPr>
            <p:nvPr/>
          </p:nvSpPr>
          <p:spPr bwMode="auto">
            <a:xfrm>
              <a:off x="2124" y="2743"/>
              <a:ext cx="5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43" name="Line 1047"/>
            <p:cNvSpPr>
              <a:spLocks noChangeShapeType="1"/>
            </p:cNvSpPr>
            <p:nvPr/>
          </p:nvSpPr>
          <p:spPr bwMode="auto">
            <a:xfrm>
              <a:off x="2513" y="3334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6344" name="Rectangle 1048"/>
            <p:cNvSpPr>
              <a:spLocks noChangeArrowheads="1"/>
            </p:cNvSpPr>
            <p:nvPr/>
          </p:nvSpPr>
          <p:spPr bwMode="auto">
            <a:xfrm>
              <a:off x="2197" y="354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45" name="Rectangle 1049"/>
            <p:cNvSpPr>
              <a:spLocks noChangeArrowheads="1"/>
            </p:cNvSpPr>
            <p:nvPr/>
          </p:nvSpPr>
          <p:spPr bwMode="auto">
            <a:xfrm>
              <a:off x="2199" y="32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46" name="Rectangle 1050"/>
            <p:cNvSpPr>
              <a:spLocks noChangeArrowheads="1"/>
            </p:cNvSpPr>
            <p:nvPr/>
          </p:nvSpPr>
          <p:spPr bwMode="auto">
            <a:xfrm>
              <a:off x="2134" y="247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47" name="Rectangle 1051"/>
            <p:cNvSpPr>
              <a:spLocks noChangeArrowheads="1"/>
            </p:cNvSpPr>
            <p:nvPr/>
          </p:nvSpPr>
          <p:spPr bwMode="auto">
            <a:xfrm>
              <a:off x="3156" y="197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48" name="Rectangle 1052"/>
            <p:cNvSpPr>
              <a:spLocks noChangeArrowheads="1"/>
            </p:cNvSpPr>
            <p:nvPr/>
          </p:nvSpPr>
          <p:spPr bwMode="auto">
            <a:xfrm>
              <a:off x="2581" y="197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49" name="Rectangle 1053"/>
            <p:cNvSpPr>
              <a:spLocks noChangeArrowheads="1"/>
            </p:cNvSpPr>
            <p:nvPr/>
          </p:nvSpPr>
          <p:spPr bwMode="auto">
            <a:xfrm>
              <a:off x="2344" y="197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50" name="Rectangle 1054"/>
            <p:cNvSpPr>
              <a:spLocks noChangeArrowheads="1"/>
            </p:cNvSpPr>
            <p:nvPr/>
          </p:nvSpPr>
          <p:spPr bwMode="auto">
            <a:xfrm>
              <a:off x="2119" y="2074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51" name="Rectangle 1055"/>
            <p:cNvSpPr>
              <a:spLocks noChangeArrowheads="1"/>
            </p:cNvSpPr>
            <p:nvPr/>
          </p:nvSpPr>
          <p:spPr bwMode="auto">
            <a:xfrm>
              <a:off x="1624" y="2074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56352" name="Rectangle 1056"/>
            <p:cNvSpPr>
              <a:spLocks noChangeArrowheads="1"/>
            </p:cNvSpPr>
            <p:nvPr/>
          </p:nvSpPr>
          <p:spPr bwMode="auto">
            <a:xfrm>
              <a:off x="1518" y="2074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cs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6353" name="Rectangle 1057"/>
            <p:cNvSpPr>
              <a:spLocks noChangeArrowheads="1"/>
            </p:cNvSpPr>
            <p:nvPr/>
          </p:nvSpPr>
          <p:spPr bwMode="auto">
            <a:xfrm>
              <a:off x="2604" y="3343"/>
              <a:ext cx="3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cs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6354" name="Rectangle 1058"/>
            <p:cNvSpPr>
              <a:spLocks noChangeArrowheads="1"/>
            </p:cNvSpPr>
            <p:nvPr/>
          </p:nvSpPr>
          <p:spPr bwMode="auto">
            <a:xfrm>
              <a:off x="2539" y="2578"/>
              <a:ext cx="3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cs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6355" name="Rectangle 1059"/>
            <p:cNvSpPr>
              <a:spLocks noChangeArrowheads="1"/>
            </p:cNvSpPr>
            <p:nvPr/>
          </p:nvSpPr>
          <p:spPr bwMode="auto">
            <a:xfrm>
              <a:off x="3161" y="2179"/>
              <a:ext cx="3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cs typeface="Times New Roman" pitchFamily="18" charset="0"/>
                </a:rPr>
                <a:t>k</a:t>
              </a:r>
              <a:endParaRPr lang="en-US"/>
            </a:p>
          </p:txBody>
        </p:sp>
        <p:sp>
          <p:nvSpPr>
            <p:cNvPr id="56356" name="Rectangle 1060"/>
            <p:cNvSpPr>
              <a:spLocks noChangeArrowheads="1"/>
            </p:cNvSpPr>
            <p:nvPr/>
          </p:nvSpPr>
          <p:spPr bwMode="auto">
            <a:xfrm>
              <a:off x="2119" y="354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57" name="Rectangle 1061"/>
            <p:cNvSpPr>
              <a:spLocks noChangeArrowheads="1"/>
            </p:cNvSpPr>
            <p:nvPr/>
          </p:nvSpPr>
          <p:spPr bwMode="auto">
            <a:xfrm>
              <a:off x="2681" y="3238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56358" name="Rectangle 1062"/>
            <p:cNvSpPr>
              <a:spLocks noChangeArrowheads="1"/>
            </p:cNvSpPr>
            <p:nvPr/>
          </p:nvSpPr>
          <p:spPr bwMode="auto">
            <a:xfrm>
              <a:off x="2523" y="3356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59" name="Rectangle 1063"/>
            <p:cNvSpPr>
              <a:spLocks noChangeArrowheads="1"/>
            </p:cNvSpPr>
            <p:nvPr/>
          </p:nvSpPr>
          <p:spPr bwMode="auto">
            <a:xfrm>
              <a:off x="2555" y="314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60" name="Rectangle 1064"/>
            <p:cNvSpPr>
              <a:spLocks noChangeArrowheads="1"/>
            </p:cNvSpPr>
            <p:nvPr/>
          </p:nvSpPr>
          <p:spPr bwMode="auto">
            <a:xfrm>
              <a:off x="2315" y="32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61" name="Rectangle 1065"/>
            <p:cNvSpPr>
              <a:spLocks noChangeArrowheads="1"/>
            </p:cNvSpPr>
            <p:nvPr/>
          </p:nvSpPr>
          <p:spPr bwMode="auto">
            <a:xfrm>
              <a:off x="2277" y="3238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56362" name="Rectangle 1066"/>
            <p:cNvSpPr>
              <a:spLocks noChangeArrowheads="1"/>
            </p:cNvSpPr>
            <p:nvPr/>
          </p:nvSpPr>
          <p:spPr bwMode="auto">
            <a:xfrm>
              <a:off x="2122" y="3238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63" name="Rectangle 1067"/>
            <p:cNvSpPr>
              <a:spLocks noChangeArrowheads="1"/>
            </p:cNvSpPr>
            <p:nvPr/>
          </p:nvSpPr>
          <p:spPr bwMode="auto">
            <a:xfrm>
              <a:off x="2452" y="295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64" name="Rectangle 1068"/>
            <p:cNvSpPr>
              <a:spLocks noChangeArrowheads="1"/>
            </p:cNvSpPr>
            <p:nvPr/>
          </p:nvSpPr>
          <p:spPr bwMode="auto">
            <a:xfrm>
              <a:off x="2450" y="2744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65" name="Rectangle 1069"/>
            <p:cNvSpPr>
              <a:spLocks noChangeArrowheads="1"/>
            </p:cNvSpPr>
            <p:nvPr/>
          </p:nvSpPr>
          <p:spPr bwMode="auto">
            <a:xfrm>
              <a:off x="2244" y="2836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66" name="Rectangle 1070"/>
            <p:cNvSpPr>
              <a:spLocks noChangeArrowheads="1"/>
            </p:cNvSpPr>
            <p:nvPr/>
          </p:nvSpPr>
          <p:spPr bwMode="auto">
            <a:xfrm>
              <a:off x="2615" y="2475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56367" name="Rectangle 1071"/>
            <p:cNvSpPr>
              <a:spLocks noChangeArrowheads="1"/>
            </p:cNvSpPr>
            <p:nvPr/>
          </p:nvSpPr>
          <p:spPr bwMode="auto">
            <a:xfrm>
              <a:off x="2458" y="259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68" name="Rectangle 1072"/>
            <p:cNvSpPr>
              <a:spLocks noChangeArrowheads="1"/>
            </p:cNvSpPr>
            <p:nvPr/>
          </p:nvSpPr>
          <p:spPr bwMode="auto">
            <a:xfrm>
              <a:off x="2490" y="238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69" name="Rectangle 1073"/>
            <p:cNvSpPr>
              <a:spLocks noChangeArrowheads="1"/>
            </p:cNvSpPr>
            <p:nvPr/>
          </p:nvSpPr>
          <p:spPr bwMode="auto">
            <a:xfrm>
              <a:off x="2250" y="247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70" name="Rectangle 1074"/>
            <p:cNvSpPr>
              <a:spLocks noChangeArrowheads="1"/>
            </p:cNvSpPr>
            <p:nvPr/>
          </p:nvSpPr>
          <p:spPr bwMode="auto">
            <a:xfrm>
              <a:off x="2212" y="2475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56371" name="Rectangle 1075"/>
            <p:cNvSpPr>
              <a:spLocks noChangeArrowheads="1"/>
            </p:cNvSpPr>
            <p:nvPr/>
          </p:nvSpPr>
          <p:spPr bwMode="auto">
            <a:xfrm>
              <a:off x="3080" y="219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72" name="Rectangle 1076"/>
            <p:cNvSpPr>
              <a:spLocks noChangeArrowheads="1"/>
            </p:cNvSpPr>
            <p:nvPr/>
          </p:nvSpPr>
          <p:spPr bwMode="auto">
            <a:xfrm>
              <a:off x="2582" y="219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56373" name="Rectangle 1077"/>
            <p:cNvSpPr>
              <a:spLocks noChangeArrowheads="1"/>
            </p:cNvSpPr>
            <p:nvPr/>
          </p:nvSpPr>
          <p:spPr bwMode="auto">
            <a:xfrm>
              <a:off x="2345" y="2191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374" name="Rectangle 1078"/>
            <p:cNvSpPr>
              <a:spLocks noChangeArrowheads="1"/>
            </p:cNvSpPr>
            <p:nvPr/>
          </p:nvSpPr>
          <p:spPr bwMode="auto">
            <a:xfrm>
              <a:off x="1702" y="2074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endParaRPr lang="en-US"/>
            </a:p>
          </p:txBody>
        </p:sp>
        <p:sp>
          <p:nvSpPr>
            <p:cNvPr id="56375" name="Rectangle 1079"/>
            <p:cNvSpPr>
              <a:spLocks noChangeArrowheads="1"/>
            </p:cNvSpPr>
            <p:nvPr/>
          </p:nvSpPr>
          <p:spPr bwMode="auto">
            <a:xfrm>
              <a:off x="1570" y="2074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endParaRPr lang="en-US"/>
            </a:p>
          </p:txBody>
        </p:sp>
        <p:sp>
          <p:nvSpPr>
            <p:cNvPr id="56376" name="Rectangle 1080"/>
            <p:cNvSpPr>
              <a:spLocks noChangeArrowheads="1"/>
            </p:cNvSpPr>
            <p:nvPr/>
          </p:nvSpPr>
          <p:spPr bwMode="auto">
            <a:xfrm>
              <a:off x="3256" y="2179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6377" name="Rectangle 1081"/>
            <p:cNvSpPr>
              <a:spLocks noChangeArrowheads="1"/>
            </p:cNvSpPr>
            <p:nvPr/>
          </p:nvSpPr>
          <p:spPr bwMode="auto">
            <a:xfrm>
              <a:off x="1893" y="3529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£</a:t>
              </a:r>
              <a:endParaRPr lang="en-US"/>
            </a:p>
          </p:txBody>
        </p:sp>
        <p:sp>
          <p:nvSpPr>
            <p:cNvPr id="56378" name="Rectangle 1082"/>
            <p:cNvSpPr>
              <a:spLocks noChangeArrowheads="1"/>
            </p:cNvSpPr>
            <p:nvPr/>
          </p:nvSpPr>
          <p:spPr bwMode="auto">
            <a:xfrm>
              <a:off x="2402" y="3220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6379" name="Rectangle 1083"/>
            <p:cNvSpPr>
              <a:spLocks noChangeArrowheads="1"/>
            </p:cNvSpPr>
            <p:nvPr/>
          </p:nvSpPr>
          <p:spPr bwMode="auto">
            <a:xfrm>
              <a:off x="1895" y="3220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6380" name="Rectangle 1084"/>
            <p:cNvSpPr>
              <a:spLocks noChangeArrowheads="1"/>
            </p:cNvSpPr>
            <p:nvPr/>
          </p:nvSpPr>
          <p:spPr bwMode="auto">
            <a:xfrm>
              <a:off x="2331" y="2818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6381" name="Rectangle 1085"/>
            <p:cNvSpPr>
              <a:spLocks noChangeArrowheads="1"/>
            </p:cNvSpPr>
            <p:nvPr/>
          </p:nvSpPr>
          <p:spPr bwMode="auto">
            <a:xfrm>
              <a:off x="2337" y="2457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dirty="0"/>
            </a:p>
          </p:txBody>
        </p:sp>
        <p:sp>
          <p:nvSpPr>
            <p:cNvPr id="56382" name="Rectangle 1086"/>
            <p:cNvSpPr>
              <a:spLocks noChangeArrowheads="1"/>
            </p:cNvSpPr>
            <p:nvPr/>
          </p:nvSpPr>
          <p:spPr bwMode="auto">
            <a:xfrm>
              <a:off x="1895" y="2629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6383" name="Rectangle 1087"/>
            <p:cNvSpPr>
              <a:spLocks noChangeArrowheads="1"/>
            </p:cNvSpPr>
            <p:nvPr/>
          </p:nvSpPr>
          <p:spPr bwMode="auto">
            <a:xfrm>
              <a:off x="2957" y="2056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6384" name="Rectangle 1088"/>
            <p:cNvSpPr>
              <a:spLocks noChangeArrowheads="1"/>
            </p:cNvSpPr>
            <p:nvPr/>
          </p:nvSpPr>
          <p:spPr bwMode="auto">
            <a:xfrm>
              <a:off x="2695" y="2056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6385" name="Rectangle 1089"/>
            <p:cNvSpPr>
              <a:spLocks noChangeArrowheads="1"/>
            </p:cNvSpPr>
            <p:nvPr/>
          </p:nvSpPr>
          <p:spPr bwMode="auto">
            <a:xfrm>
              <a:off x="2458" y="2056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6386" name="Rectangle 1090"/>
            <p:cNvSpPr>
              <a:spLocks noChangeArrowheads="1"/>
            </p:cNvSpPr>
            <p:nvPr/>
          </p:nvSpPr>
          <p:spPr bwMode="auto">
            <a:xfrm>
              <a:off x="2221" y="2056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6387" name="Rectangle 1091"/>
            <p:cNvSpPr>
              <a:spLocks noChangeArrowheads="1"/>
            </p:cNvSpPr>
            <p:nvPr/>
          </p:nvSpPr>
          <p:spPr bwMode="auto">
            <a:xfrm>
              <a:off x="1893" y="2056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£</a:t>
              </a:r>
              <a:endParaRPr lang="en-US"/>
            </a:p>
          </p:txBody>
        </p:sp>
        <p:sp>
          <p:nvSpPr>
            <p:cNvPr id="56388" name="Rectangle 1092"/>
            <p:cNvSpPr>
              <a:spLocks noChangeArrowheads="1"/>
            </p:cNvSpPr>
            <p:nvPr/>
          </p:nvSpPr>
          <p:spPr bwMode="auto">
            <a:xfrm>
              <a:off x="3212" y="2170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6390" name="Text Box 1094"/>
            <p:cNvSpPr txBox="1">
              <a:spLocks noChangeArrowheads="1"/>
            </p:cNvSpPr>
            <p:nvPr/>
          </p:nvSpPr>
          <p:spPr bwMode="auto">
            <a:xfrm>
              <a:off x="2750" y="2039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  <a:endParaRPr lang="th-TH" sz="1400"/>
            </a:p>
          </p:txBody>
        </p:sp>
      </p:grpSp>
      <p:sp>
        <p:nvSpPr>
          <p:cNvPr id="56324" name="Text Box 1028"/>
          <p:cNvSpPr txBox="1">
            <a:spLocks noChangeArrowheads="1"/>
          </p:cNvSpPr>
          <p:nvPr/>
        </p:nvSpPr>
        <p:spPr bwMode="auto">
          <a:xfrm>
            <a:off x="4436881" y="0"/>
            <a:ext cx="265970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N</a:t>
            </a:r>
            <a:r>
              <a:rPr lang="th-TH" sz="1600" dirty="0"/>
              <a:t>OTE</a:t>
            </a:r>
            <a:r>
              <a:rPr lang="th-TH" dirty="0" smtClean="0"/>
              <a:t>: </a:t>
            </a:r>
            <a:r>
              <a:rPr lang="en-US" dirty="0" smtClean="0"/>
              <a:t> Geometric Sum</a:t>
            </a:r>
            <a:r>
              <a:rPr lang="th-TH" dirty="0" smtClean="0"/>
              <a:t>   </a:t>
            </a:r>
            <a:endParaRPr lang="th-TH" dirty="0"/>
          </a:p>
          <a:p>
            <a:pPr>
              <a:lnSpc>
                <a:spcPct val="150000"/>
              </a:lnSpc>
            </a:pPr>
            <a:r>
              <a:rPr lang="th-TH" dirty="0" smtClean="0"/>
              <a:t>    If </a:t>
            </a:r>
            <a:r>
              <a:rPr lang="th-TH" i="1" dirty="0"/>
              <a:t>r</a:t>
            </a:r>
            <a:r>
              <a:rPr lang="th-TH" dirty="0" smtClean="0">
                <a:sym typeface="Symbol" pitchFamily="18" charset="2"/>
              </a:rPr>
              <a:t></a:t>
            </a:r>
            <a:r>
              <a:rPr lang="en-US" dirty="0" smtClean="0">
                <a:sym typeface="Symbol" pitchFamily="18" charset="2"/>
              </a:rPr>
              <a:t>1</a:t>
            </a:r>
            <a:r>
              <a:rPr lang="th-TH" dirty="0" smtClean="0"/>
              <a:t>, </a:t>
            </a:r>
            <a:r>
              <a:rPr lang="th-TH" dirty="0"/>
              <a:t>then	</a:t>
            </a:r>
          </a:p>
        </p:txBody>
      </p:sp>
      <p:sp>
        <p:nvSpPr>
          <p:cNvPr id="56393" name="Line 1097"/>
          <p:cNvSpPr>
            <a:spLocks noChangeShapeType="1"/>
          </p:cNvSpPr>
          <p:nvPr/>
        </p:nvSpPr>
        <p:spPr bwMode="auto">
          <a:xfrm>
            <a:off x="8048449" y="988660"/>
            <a:ext cx="9715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56394" name="Rectangle 1098"/>
          <p:cNvSpPr>
            <a:spLocks noChangeArrowheads="1"/>
          </p:cNvSpPr>
          <p:nvPr/>
        </p:nvSpPr>
        <p:spPr bwMode="auto">
          <a:xfrm>
            <a:off x="8626299" y="1023585"/>
            <a:ext cx="20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56395" name="Rectangle 1099"/>
          <p:cNvSpPr>
            <a:spLocks noChangeArrowheads="1"/>
          </p:cNvSpPr>
          <p:nvPr/>
        </p:nvSpPr>
        <p:spPr bwMode="auto">
          <a:xfrm>
            <a:off x="8569149" y="680685"/>
            <a:ext cx="20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/>
          </a:p>
        </p:txBody>
      </p:sp>
      <p:sp>
        <p:nvSpPr>
          <p:cNvPr id="56396" name="Rectangle 1100"/>
          <p:cNvSpPr>
            <a:spLocks noChangeArrowheads="1"/>
          </p:cNvSpPr>
          <p:nvPr/>
        </p:nvSpPr>
        <p:spPr bwMode="auto">
          <a:xfrm>
            <a:off x="8064324" y="68068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a</a:t>
            </a:r>
            <a:endParaRPr lang="en-US"/>
          </a:p>
        </p:txBody>
      </p:sp>
      <p:sp>
        <p:nvSpPr>
          <p:cNvPr id="56397" name="Rectangle 1101"/>
          <p:cNvSpPr>
            <a:spLocks noChangeArrowheads="1"/>
          </p:cNvSpPr>
          <p:nvPr/>
        </p:nvSpPr>
        <p:spPr bwMode="auto">
          <a:xfrm>
            <a:off x="7461074" y="833085"/>
            <a:ext cx="2143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 dirty="0" err="1">
                <a:solidFill>
                  <a:srgbClr val="000000"/>
                </a:solidFill>
                <a:cs typeface="Times New Roman" pitchFamily="18" charset="0"/>
              </a:rPr>
              <a:t>ar</a:t>
            </a:r>
            <a:endParaRPr lang="en-US" dirty="0"/>
          </a:p>
        </p:txBody>
      </p:sp>
      <p:sp>
        <p:nvSpPr>
          <p:cNvPr id="56398" name="Rectangle 1102"/>
          <p:cNvSpPr>
            <a:spLocks noChangeArrowheads="1"/>
          </p:cNvSpPr>
          <p:nvPr/>
        </p:nvSpPr>
        <p:spPr bwMode="auto">
          <a:xfrm>
            <a:off x="6486349" y="833085"/>
            <a:ext cx="2143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ar</a:t>
            </a:r>
            <a:endParaRPr lang="en-US"/>
          </a:p>
        </p:txBody>
      </p:sp>
      <p:sp>
        <p:nvSpPr>
          <p:cNvPr id="56399" name="Rectangle 1103"/>
          <p:cNvSpPr>
            <a:spLocks noChangeArrowheads="1"/>
          </p:cNvSpPr>
          <p:nvPr/>
        </p:nvSpPr>
        <p:spPr bwMode="auto">
          <a:xfrm>
            <a:off x="5957711" y="833085"/>
            <a:ext cx="2143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ar</a:t>
            </a:r>
            <a:endParaRPr lang="en-US"/>
          </a:p>
        </p:txBody>
      </p:sp>
      <p:sp>
        <p:nvSpPr>
          <p:cNvPr id="56400" name="Rectangle 1104"/>
          <p:cNvSpPr>
            <a:spLocks noChangeArrowheads="1"/>
          </p:cNvSpPr>
          <p:nvPr/>
        </p:nvSpPr>
        <p:spPr bwMode="auto">
          <a:xfrm>
            <a:off x="5613224" y="83308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cs typeface="Times New Roman" pitchFamily="18" charset="0"/>
              </a:rPr>
              <a:t>a</a:t>
            </a:r>
            <a:endParaRPr lang="en-US"/>
          </a:p>
        </p:txBody>
      </p:sp>
      <p:sp>
        <p:nvSpPr>
          <p:cNvPr id="56401" name="Rectangle 1105"/>
          <p:cNvSpPr>
            <a:spLocks noChangeArrowheads="1"/>
          </p:cNvSpPr>
          <p:nvPr/>
        </p:nvSpPr>
        <p:spPr bwMode="auto">
          <a:xfrm>
            <a:off x="8688211" y="661635"/>
            <a:ext cx="1381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56402" name="Rectangle 1106"/>
          <p:cNvSpPr>
            <a:spLocks noChangeArrowheads="1"/>
          </p:cNvSpPr>
          <p:nvPr/>
        </p:nvSpPr>
        <p:spPr bwMode="auto">
          <a:xfrm>
            <a:off x="7700786" y="814035"/>
            <a:ext cx="13811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en-US"/>
          </a:p>
        </p:txBody>
      </p:sp>
      <p:sp>
        <p:nvSpPr>
          <p:cNvPr id="56403" name="Rectangle 1107"/>
          <p:cNvSpPr>
            <a:spLocks noChangeArrowheads="1"/>
          </p:cNvSpPr>
          <p:nvPr/>
        </p:nvSpPr>
        <p:spPr bwMode="auto">
          <a:xfrm>
            <a:off x="8451674" y="9950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56404" name="Rectangle 1108"/>
          <p:cNvSpPr>
            <a:spLocks noChangeArrowheads="1"/>
          </p:cNvSpPr>
          <p:nvPr/>
        </p:nvSpPr>
        <p:spPr bwMode="auto">
          <a:xfrm>
            <a:off x="8394524" y="6521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/>
          </a:p>
        </p:txBody>
      </p:sp>
      <p:sp>
        <p:nvSpPr>
          <p:cNvPr id="56405" name="Rectangle 1109"/>
          <p:cNvSpPr>
            <a:spLocks noChangeArrowheads="1"/>
          </p:cNvSpPr>
          <p:nvPr/>
        </p:nvSpPr>
        <p:spPr bwMode="auto">
          <a:xfrm>
            <a:off x="7854774" y="8045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56406" name="Rectangle 1110"/>
          <p:cNvSpPr>
            <a:spLocks noChangeArrowheads="1"/>
          </p:cNvSpPr>
          <p:nvPr/>
        </p:nvSpPr>
        <p:spPr bwMode="auto">
          <a:xfrm>
            <a:off x="7283274" y="8045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56407" name="Rectangle 1111"/>
          <p:cNvSpPr>
            <a:spLocks noChangeArrowheads="1"/>
          </p:cNvSpPr>
          <p:nvPr/>
        </p:nvSpPr>
        <p:spPr bwMode="auto">
          <a:xfrm>
            <a:off x="6862586" y="8045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56408" name="Rectangle 1112"/>
          <p:cNvSpPr>
            <a:spLocks noChangeArrowheads="1"/>
          </p:cNvSpPr>
          <p:nvPr/>
        </p:nvSpPr>
        <p:spPr bwMode="auto">
          <a:xfrm>
            <a:off x="6308549" y="8045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56409" name="Rectangle 1113"/>
          <p:cNvSpPr>
            <a:spLocks noChangeArrowheads="1"/>
          </p:cNvSpPr>
          <p:nvPr/>
        </p:nvSpPr>
        <p:spPr bwMode="auto">
          <a:xfrm>
            <a:off x="5779911" y="80451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56410" name="Rectangle 1114"/>
          <p:cNvSpPr>
            <a:spLocks noChangeArrowheads="1"/>
          </p:cNvSpPr>
          <p:nvPr/>
        </p:nvSpPr>
        <p:spPr bwMode="auto">
          <a:xfrm>
            <a:off x="8767586" y="647347"/>
            <a:ext cx="1746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/>
          </a:p>
        </p:txBody>
      </p:sp>
      <p:sp>
        <p:nvSpPr>
          <p:cNvPr id="56411" name="Rectangle 1115"/>
          <p:cNvSpPr>
            <a:spLocks noChangeArrowheads="1"/>
          </p:cNvSpPr>
          <p:nvPr/>
        </p:nvSpPr>
        <p:spPr bwMode="auto">
          <a:xfrm>
            <a:off x="8311974" y="102358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56412" name="Rectangle 1116"/>
          <p:cNvSpPr>
            <a:spLocks noChangeArrowheads="1"/>
          </p:cNvSpPr>
          <p:nvPr/>
        </p:nvSpPr>
        <p:spPr bwMode="auto">
          <a:xfrm>
            <a:off x="8927924" y="680685"/>
            <a:ext cx="185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56413" name="Rectangle 1117"/>
          <p:cNvSpPr>
            <a:spLocks noChangeArrowheads="1"/>
          </p:cNvSpPr>
          <p:nvPr/>
        </p:nvSpPr>
        <p:spPr bwMode="auto">
          <a:xfrm>
            <a:off x="8254824" y="68068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56414" name="Rectangle 1118"/>
          <p:cNvSpPr>
            <a:spLocks noChangeArrowheads="1"/>
          </p:cNvSpPr>
          <p:nvPr/>
        </p:nvSpPr>
        <p:spPr bwMode="auto">
          <a:xfrm>
            <a:off x="8192911" y="680685"/>
            <a:ext cx="185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cs typeface="Times New Roman" pitchFamily="18" charset="0"/>
              </a:rPr>
              <a:t>(</a:t>
            </a:r>
            <a:endParaRPr lang="en-US"/>
          </a:p>
        </p:txBody>
      </p:sp>
      <p:sp>
        <p:nvSpPr>
          <p:cNvPr id="56415" name="Rectangle 1119"/>
          <p:cNvSpPr>
            <a:spLocks noChangeArrowheads="1"/>
          </p:cNvSpPr>
          <p:nvPr/>
        </p:nvSpPr>
        <p:spPr bwMode="auto">
          <a:xfrm>
            <a:off x="8840611" y="661635"/>
            <a:ext cx="1381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 dirty="0"/>
          </a:p>
        </p:txBody>
      </p:sp>
      <p:sp>
        <p:nvSpPr>
          <p:cNvPr id="56416" name="Rectangle 1120"/>
          <p:cNvSpPr>
            <a:spLocks noChangeArrowheads="1"/>
          </p:cNvSpPr>
          <p:nvPr/>
        </p:nvSpPr>
        <p:spPr bwMode="auto">
          <a:xfrm>
            <a:off x="6726061" y="814035"/>
            <a:ext cx="1381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en-US"/>
          </a:p>
        </p:txBody>
      </p:sp>
      <p:sp>
        <p:nvSpPr>
          <p:cNvPr id="56417" name="Rectangle 1121"/>
          <p:cNvSpPr>
            <a:spLocks noChangeArrowheads="1"/>
          </p:cNvSpPr>
          <p:nvPr/>
        </p:nvSpPr>
        <p:spPr bwMode="auto">
          <a:xfrm>
            <a:off x="6183136" y="814035"/>
            <a:ext cx="1381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cs typeface="Times New Roman" pitchFamily="18" charset="0"/>
              </a:rPr>
              <a:t>1</a:t>
            </a:r>
            <a:endParaRPr lang="en-US"/>
          </a:p>
        </p:txBody>
      </p:sp>
      <p:sp>
        <p:nvSpPr>
          <p:cNvPr id="56332" name="Freeform 1036"/>
          <p:cNvSpPr>
            <a:spLocks/>
          </p:cNvSpPr>
          <p:nvPr/>
        </p:nvSpPr>
        <p:spPr bwMode="auto">
          <a:xfrm>
            <a:off x="4391378" y="19051"/>
            <a:ext cx="4676422" cy="13920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2652" y="816"/>
              </a:cxn>
            </a:cxnLst>
            <a:rect l="0" t="0" r="r" b="b"/>
            <a:pathLst>
              <a:path w="2652" h="816">
                <a:moveTo>
                  <a:pt x="0" y="0"/>
                </a:moveTo>
                <a:lnTo>
                  <a:pt x="0" y="816"/>
                </a:lnTo>
                <a:lnTo>
                  <a:pt x="2652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6419" name="Text Box 1123"/>
          <p:cNvSpPr txBox="1">
            <a:spLocks noChangeArrowheads="1"/>
          </p:cNvSpPr>
          <p:nvPr/>
        </p:nvSpPr>
        <p:spPr bwMode="auto">
          <a:xfrm>
            <a:off x="6932436" y="775935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…</a:t>
            </a:r>
            <a:endParaRPr lang="th-TH" sz="1400"/>
          </a:p>
        </p:txBody>
      </p:sp>
      <p:pic>
        <p:nvPicPr>
          <p:cNvPr id="56422" name="Picture 1126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825" y="5973763"/>
            <a:ext cx="1816100" cy="86042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>
            <a:off x="7066841" y="-45156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i="1" dirty="0" smtClean="0"/>
              <a:t> a</a:t>
            </a:r>
            <a:r>
              <a:rPr lang="en-US" sz="1600" dirty="0" smtClean="0"/>
              <a:t> is the first term</a:t>
            </a:r>
          </a:p>
          <a:p>
            <a:pPr>
              <a:buFont typeface="Wingdings" pitchFamily="2" charset="2"/>
              <a:buChar char="§"/>
            </a:pPr>
            <a:r>
              <a:rPr lang="en-US" sz="1600" i="1" dirty="0" smtClean="0"/>
              <a:t> r</a:t>
            </a:r>
            <a:r>
              <a:rPr lang="en-US" sz="1600" dirty="0" smtClean="0"/>
              <a:t> is the common ratio</a:t>
            </a:r>
            <a:endParaRPr lang="th-TH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409700" y="1576388"/>
            <a:ext cx="4419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Next, consider the omega notation for </a:t>
            </a:r>
            <a:r>
              <a:rPr lang="th-TH" i="1"/>
              <a:t>t</a:t>
            </a:r>
            <a:r>
              <a:rPr lang="th-TH"/>
              <a:t>(</a:t>
            </a:r>
            <a:r>
              <a:rPr lang="th-TH" i="1"/>
              <a:t>n</a:t>
            </a:r>
            <a:r>
              <a:rPr lang="th-TH"/>
              <a:t>).</a:t>
            </a:r>
          </a:p>
          <a:p>
            <a:endParaRPr lang="th-TH"/>
          </a:p>
          <a:p>
            <a:r>
              <a:rPr lang="th-TH"/>
              <a:t>Clearly,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</a:t>
            </a:r>
            <a:r>
              <a:rPr lang="th-TH"/>
              <a:t> </a:t>
            </a:r>
            <a:r>
              <a:rPr lang="th-TH" i="1"/>
              <a:t>n</a:t>
            </a:r>
            <a:r>
              <a:rPr lang="th-TH"/>
              <a:t>.</a:t>
            </a:r>
          </a:p>
          <a:p>
            <a:endParaRPr lang="th-TH"/>
          </a:p>
          <a:p>
            <a:r>
              <a:rPr lang="th-TH"/>
              <a:t>So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  <a:p>
            <a:endParaRPr lang="th-TH"/>
          </a:p>
          <a:p>
            <a:endParaRPr lang="th-TH"/>
          </a:p>
          <a:p>
            <a:r>
              <a:rPr lang="th-TH"/>
              <a:t>Therefore</a:t>
            </a:r>
          </a:p>
          <a:p>
            <a:endParaRPr lang="th-TH"/>
          </a:p>
          <a:p>
            <a:r>
              <a:rPr lang="th-TH"/>
              <a:t>	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 =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	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412875" y="5324475"/>
            <a:ext cx="741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That is, </a:t>
            </a:r>
          </a:p>
          <a:p>
            <a:pPr lvl="1">
              <a:lnSpc>
                <a:spcPct val="130000"/>
              </a:lnSpc>
            </a:pPr>
            <a:r>
              <a:rPr lang="th-TH"/>
              <a:t>a theta notaion for the number of times we execute </a:t>
            </a:r>
            <a:r>
              <a:rPr lang="th-TH" i="1"/>
              <a:t>x</a:t>
            </a:r>
            <a:r>
              <a:rPr lang="th-TH"/>
              <a:t> := </a:t>
            </a:r>
            <a:r>
              <a:rPr lang="th-TH" i="1"/>
              <a:t>x</a:t>
            </a:r>
            <a:r>
              <a:rPr lang="th-TH"/>
              <a:t>+</a:t>
            </a:r>
            <a:r>
              <a:rPr lang="en-US"/>
              <a:t>1</a:t>
            </a:r>
            <a:r>
              <a:rPr lang="th-TH"/>
              <a:t> is </a:t>
            </a:r>
            <a:r>
              <a:rPr lang="th-TH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th-TH"/>
              <a:t>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9875" y="252413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</a:t>
            </a:r>
            <a:r>
              <a:rPr lang="en-US" sz="1400"/>
              <a:t>XAMPLE  </a:t>
            </a:r>
            <a:r>
              <a:rPr lang="en-US" sz="1600"/>
              <a:t>(Continue ...)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68375" y="3241675"/>
            <a:ext cx="2682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1</a:t>
            </a:r>
          </a:p>
          <a:p>
            <a:r>
              <a:rPr lang="th-TH"/>
              <a:t>2</a:t>
            </a:r>
          </a:p>
          <a:p>
            <a:r>
              <a:rPr lang="th-TH"/>
              <a:t>3</a:t>
            </a:r>
          </a:p>
          <a:p>
            <a:r>
              <a:rPr lang="th-TH"/>
              <a:t>4</a:t>
            </a:r>
          </a:p>
          <a:p>
            <a:r>
              <a:rPr lang="th-TH"/>
              <a:t>5</a:t>
            </a:r>
          </a:p>
          <a:p>
            <a:r>
              <a:rPr lang="th-TH"/>
              <a:t>6</a:t>
            </a:r>
            <a:endParaRPr lang="th-TH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54013"/>
            <a:ext cx="584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/>
              <a:t>Algorithm for “Searching an Unordered Sequence”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49350" y="1565275"/>
            <a:ext cx="70231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Algorithm:  Searching an Unordered Sequence</a:t>
            </a:r>
          </a:p>
          <a:p>
            <a:endParaRPr lang="en-US" sz="2400" b="1"/>
          </a:p>
          <a:p>
            <a:pPr lvl="1"/>
            <a:r>
              <a:rPr lang="en-US"/>
              <a:t>Input:	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s</a:t>
            </a:r>
            <a:r>
              <a:rPr lang="en-US" i="1" baseline="-25000"/>
              <a:t>n 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, and </a:t>
            </a:r>
            <a:r>
              <a:rPr lang="en-US" i="1"/>
              <a:t>key</a:t>
            </a:r>
            <a:r>
              <a:rPr lang="en-US"/>
              <a:t> (the value to search for)</a:t>
            </a:r>
            <a:r>
              <a:rPr lang="en-US" i="1"/>
              <a:t> </a:t>
            </a:r>
          </a:p>
          <a:p>
            <a:pPr lvl="1"/>
            <a:r>
              <a:rPr lang="en-US"/>
              <a:t>Output:	The location of </a:t>
            </a:r>
            <a:r>
              <a:rPr lang="en-US" i="1"/>
              <a:t>key</a:t>
            </a:r>
            <a:r>
              <a:rPr lang="en-US"/>
              <a:t>, or 0 if </a:t>
            </a:r>
            <a:r>
              <a:rPr lang="en-US" i="1"/>
              <a:t>key</a:t>
            </a:r>
            <a:r>
              <a:rPr lang="en-US"/>
              <a:t> is not found </a:t>
            </a:r>
          </a:p>
          <a:p>
            <a:pPr lvl="1"/>
            <a:endParaRPr lang="en-US"/>
          </a:p>
          <a:p>
            <a:pPr lvl="1"/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linear_search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n, key</a:t>
            </a:r>
            <a:r>
              <a:rPr lang="en-US"/>
              <a:t>)</a:t>
            </a:r>
          </a:p>
          <a:p>
            <a:pPr lvl="1"/>
            <a:r>
              <a:rPr lang="en-US" b="1"/>
              <a:t>     for  </a:t>
            </a:r>
            <a:r>
              <a:rPr lang="en-US" i="1"/>
              <a:t>i</a:t>
            </a:r>
            <a:r>
              <a:rPr lang="en-US"/>
              <a:t> :</a:t>
            </a:r>
            <a:r>
              <a:rPr lang="en-US">
                <a:sym typeface="Symbol" pitchFamily="18" charset="2"/>
              </a:rPr>
              <a:t></a:t>
            </a:r>
            <a:r>
              <a:rPr lang="en-US"/>
              <a:t> 1  </a:t>
            </a:r>
            <a:r>
              <a:rPr lang="en-US" b="1"/>
              <a:t>to 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 </a:t>
            </a:r>
            <a:r>
              <a:rPr lang="en-US" b="1"/>
              <a:t>do</a:t>
            </a:r>
            <a:r>
              <a:rPr lang="en-US"/>
              <a:t> </a:t>
            </a:r>
          </a:p>
          <a:p>
            <a:pPr lvl="1"/>
            <a:r>
              <a:rPr lang="en-US" b="1"/>
              <a:t>          if  </a:t>
            </a:r>
            <a:r>
              <a:rPr lang="en-US" i="1"/>
              <a:t>key</a:t>
            </a:r>
            <a:r>
              <a:rPr lang="en-US"/>
              <a:t> </a:t>
            </a:r>
            <a:r>
              <a:rPr lang="en-US">
                <a:cs typeface="Times New Roman" pitchFamily="18" charset="0"/>
                <a:sym typeface="Symbol" pitchFamily="18" charset="2"/>
              </a:rPr>
              <a:t>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 </a:t>
            </a:r>
            <a:r>
              <a:rPr lang="en-US" b="1"/>
              <a:t>then </a:t>
            </a:r>
            <a:r>
              <a:rPr lang="en-US"/>
              <a:t> </a:t>
            </a:r>
          </a:p>
          <a:p>
            <a:pPr lvl="1"/>
            <a:r>
              <a:rPr lang="en-US"/>
              <a:t>               </a:t>
            </a:r>
            <a:r>
              <a:rPr lang="en-US" b="1"/>
              <a:t>return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)</a:t>
            </a:r>
          </a:p>
          <a:p>
            <a:pPr lvl="1"/>
            <a:r>
              <a:rPr lang="en-US"/>
              <a:t>     </a:t>
            </a:r>
            <a:r>
              <a:rPr lang="en-US" b="1">
                <a:sym typeface="Symbol" pitchFamily="18" charset="2"/>
              </a:rPr>
              <a:t>return</a:t>
            </a:r>
            <a:r>
              <a:rPr lang="en-US">
                <a:sym typeface="Symbol" pitchFamily="18" charset="2"/>
              </a:rPr>
              <a:t>(0)</a:t>
            </a:r>
          </a:p>
          <a:p>
            <a:pPr lvl="1"/>
            <a:r>
              <a:rPr lang="en-US" b="1">
                <a:sym typeface="Symbol" pitchFamily="18" charset="2"/>
              </a:rPr>
              <a:t>end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linear_search</a:t>
            </a:r>
            <a:endParaRPr lang="th-TH" i="1">
              <a:sym typeface="Symbol" pitchFamily="18" charset="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74700" y="1397000"/>
            <a:ext cx="7670800" cy="4025900"/>
          </a:xfrm>
          <a:prstGeom prst="rect">
            <a:avLst/>
          </a:prstGeom>
          <a:noFill/>
          <a:ln w="76200" cmpd="tri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1076</Words>
  <Application>Microsoft Office PowerPoint</Application>
  <PresentationFormat>On-screen Show (4:3)</PresentationFormat>
  <Paragraphs>475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Ekawit</cp:lastModifiedBy>
  <cp:revision>236</cp:revision>
  <cp:lastPrinted>1999-09-01T04:04:30Z</cp:lastPrinted>
  <dcterms:created xsi:type="dcterms:W3CDTF">1998-07-13T03:25:08Z</dcterms:created>
  <dcterms:modified xsi:type="dcterms:W3CDTF">2013-08-20T02:24:01Z</dcterms:modified>
</cp:coreProperties>
</file>