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5" r:id="rId2"/>
    <p:sldId id="339" r:id="rId3"/>
    <p:sldId id="319" r:id="rId4"/>
    <p:sldId id="327" r:id="rId5"/>
    <p:sldId id="341" r:id="rId6"/>
    <p:sldId id="337" r:id="rId7"/>
    <p:sldId id="326" r:id="rId8"/>
    <p:sldId id="328" r:id="rId9"/>
    <p:sldId id="330" r:id="rId10"/>
    <p:sldId id="353" r:id="rId11"/>
    <p:sldId id="338" r:id="rId12"/>
    <p:sldId id="352" r:id="rId13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4D4D4D"/>
    <a:srgbClr val="FFCC66"/>
    <a:srgbClr val="FF6600"/>
    <a:srgbClr val="6600FF"/>
    <a:srgbClr val="009900"/>
    <a:srgbClr val="CC0099"/>
    <a:srgbClr val="0000FF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2" autoAdjust="0"/>
    <p:restoredTop sz="98279" autoAdjust="0"/>
  </p:normalViewPr>
  <p:slideViewPr>
    <p:cSldViewPr snapToGrid="0">
      <p:cViewPr>
        <p:scale>
          <a:sx n="80" d="100"/>
          <a:sy n="80" d="100"/>
        </p:scale>
        <p:origin x="-1074" y="-300"/>
      </p:cViewPr>
      <p:guideLst>
        <p:guide orient="horz" pos="1096"/>
        <p:guide pos="4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66B55F-2C10-4625-A6C6-F870AE61AAE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F4FE9D-497C-46BF-B9FD-45F1C7EA62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3FF61-9C7C-43F7-A1BF-C382AA95B8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70BF9-737A-4817-A00A-D4C303C9D9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62491-EA45-4A96-9BD4-E2E09736D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1F35AA-9F2B-4050-9D07-7E9E83954A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6F977-4702-4658-A6BB-04E3D24D3F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A13AD-4255-4916-AC26-3267DB0A38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22208-5267-4832-8D52-82572EAA3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AFE2A-DBA6-46AA-8D0A-686CE07CCB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23FA13-A0F2-4601-84B8-BDA658250E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A93CA-BC7E-4824-BBE1-FEB3212CE2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7148B-D9E2-4A5F-9897-96713D724F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E2680B2-1820-4CCD-8CE7-BB8E0EDD26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813050" y="496888"/>
            <a:ext cx="157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2400" b="1">
                <a:latin typeface="Arial" pitchFamily="34" charset="0"/>
                <a:cs typeface="Arial" pitchFamily="34" charset="0"/>
              </a:rPr>
              <a:t>Problems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095750" y="2382838"/>
            <a:ext cx="1573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th-TH" sz="2400" b="1">
                <a:latin typeface="Arial" pitchFamily="34" charset="0"/>
                <a:cs typeface="Arial" pitchFamily="34" charset="0"/>
              </a:rPr>
              <a:t>Solvable</a:t>
            </a:r>
          </a:p>
          <a:p>
            <a:pPr algn="ctr"/>
            <a:r>
              <a:rPr lang="th-TH" sz="2400" b="1">
                <a:latin typeface="Arial" pitchFamily="34" charset="0"/>
                <a:cs typeface="Arial" pitchFamily="34" charset="0"/>
              </a:rPr>
              <a:t>Problems</a:t>
            </a:r>
            <a:endParaRPr lang="th-TH" sz="2400" b="1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190625" y="2306638"/>
            <a:ext cx="1809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th-TH" sz="2400" b="1">
                <a:latin typeface="Arial" pitchFamily="34" charset="0"/>
                <a:cs typeface="Arial" pitchFamily="34" charset="0"/>
              </a:rPr>
              <a:t>Unsolvable</a:t>
            </a:r>
          </a:p>
          <a:p>
            <a:pPr algn="ctr"/>
            <a:r>
              <a:rPr lang="th-TH" sz="2400" b="1">
                <a:latin typeface="Arial" pitchFamily="34" charset="0"/>
                <a:cs typeface="Arial" pitchFamily="34" charset="0"/>
              </a:rPr>
              <a:t>Problems</a:t>
            </a:r>
            <a:endParaRPr lang="th-TH" sz="2400" b="1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198813" y="4373563"/>
            <a:ext cx="15732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th-TH" sz="2400" b="1">
                <a:latin typeface="Arial" pitchFamily="34" charset="0"/>
                <a:cs typeface="Arial" pitchFamily="34" charset="0"/>
              </a:rPr>
              <a:t>Tractable</a:t>
            </a:r>
          </a:p>
          <a:p>
            <a:pPr algn="ctr"/>
            <a:r>
              <a:rPr lang="th-TH" sz="2400" b="1">
                <a:latin typeface="Arial" pitchFamily="34" charset="0"/>
                <a:cs typeface="Arial" pitchFamily="34" charset="0"/>
              </a:rPr>
              <a:t>Problems</a:t>
            </a:r>
            <a:endParaRPr lang="th-TH" sz="2400" b="1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665788" y="4344988"/>
            <a:ext cx="17256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th-TH" sz="2400" b="1">
                <a:latin typeface="Arial" pitchFamily="34" charset="0"/>
                <a:cs typeface="Arial" pitchFamily="34" charset="0"/>
              </a:rPr>
              <a:t>Intractable</a:t>
            </a:r>
          </a:p>
          <a:p>
            <a:pPr algn="ctr"/>
            <a:r>
              <a:rPr lang="th-TH" sz="2400" b="1">
                <a:latin typeface="Arial" pitchFamily="34" charset="0"/>
                <a:cs typeface="Arial" pitchFamily="34" charset="0"/>
              </a:rPr>
              <a:t>Problems</a:t>
            </a:r>
          </a:p>
        </p:txBody>
      </p:sp>
      <p:sp>
        <p:nvSpPr>
          <p:cNvPr id="73735" name="AutoShape 7"/>
          <p:cNvSpPr>
            <a:spLocks noChangeArrowheads="1"/>
          </p:cNvSpPr>
          <p:nvPr/>
        </p:nvSpPr>
        <p:spPr bwMode="auto">
          <a:xfrm rot="2380681">
            <a:off x="3200400" y="914400"/>
            <a:ext cx="209550" cy="323850"/>
          </a:xfrm>
          <a:prstGeom prst="flowChartExtra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3736" name="AutoShape 8"/>
          <p:cNvSpPr>
            <a:spLocks noChangeArrowheads="1"/>
          </p:cNvSpPr>
          <p:nvPr/>
        </p:nvSpPr>
        <p:spPr bwMode="auto">
          <a:xfrm rot="-2407474">
            <a:off x="5143500" y="3076575"/>
            <a:ext cx="209550" cy="323850"/>
          </a:xfrm>
          <a:prstGeom prst="flowChartExtra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3737" name="AutoShape 9"/>
          <p:cNvSpPr>
            <a:spLocks noChangeArrowheads="1"/>
          </p:cNvSpPr>
          <p:nvPr/>
        </p:nvSpPr>
        <p:spPr bwMode="auto">
          <a:xfrm rot="-1957776">
            <a:off x="3562350" y="962025"/>
            <a:ext cx="209550" cy="323850"/>
          </a:xfrm>
          <a:prstGeom prst="flowChartExtra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3738" name="AutoShape 10"/>
          <p:cNvSpPr>
            <a:spLocks noChangeArrowheads="1"/>
          </p:cNvSpPr>
          <p:nvPr/>
        </p:nvSpPr>
        <p:spPr bwMode="auto">
          <a:xfrm rot="1776065">
            <a:off x="4724400" y="3143250"/>
            <a:ext cx="209550" cy="323850"/>
          </a:xfrm>
          <a:prstGeom prst="flowChartExtra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>
            <a:off x="5353050" y="3352800"/>
            <a:ext cx="838200" cy="9620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 rot="290332" flipH="1">
            <a:off x="4229100" y="3411538"/>
            <a:ext cx="469900" cy="9636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>
            <a:off x="3762375" y="1266825"/>
            <a:ext cx="790575" cy="11334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 flipV="1">
            <a:off x="2209800" y="1190625"/>
            <a:ext cx="990600" cy="11715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1298575" y="3122613"/>
            <a:ext cx="172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i="1">
                <a:solidFill>
                  <a:srgbClr val="6600FF"/>
                </a:solidFill>
                <a:latin typeface="Comic Sans MS" pitchFamily="66" charset="0"/>
              </a:rPr>
              <a:t>No algorithm</a:t>
            </a: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5102225" y="5219700"/>
            <a:ext cx="31638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th-TH" i="1">
                <a:solidFill>
                  <a:srgbClr val="6600FF"/>
                </a:solidFill>
                <a:latin typeface="Comic Sans MS" pitchFamily="66" charset="0"/>
              </a:rPr>
              <a:t>No worst-case </a:t>
            </a:r>
          </a:p>
          <a:p>
            <a:pPr algn="ctr">
              <a:lnSpc>
                <a:spcPct val="80000"/>
              </a:lnSpc>
            </a:pPr>
            <a:r>
              <a:rPr lang="th-TH" i="1">
                <a:solidFill>
                  <a:srgbClr val="6600FF"/>
                </a:solidFill>
                <a:latin typeface="Comic Sans MS" pitchFamily="66" charset="0"/>
              </a:rPr>
              <a:t>polynomial-bounded time </a:t>
            </a:r>
          </a:p>
          <a:p>
            <a:pPr algn="ctr">
              <a:lnSpc>
                <a:spcPct val="80000"/>
              </a:lnSpc>
            </a:pPr>
            <a:r>
              <a:rPr lang="th-TH" i="1">
                <a:solidFill>
                  <a:srgbClr val="6600FF"/>
                </a:solidFill>
                <a:latin typeface="Comic Sans MS" pitchFamily="66" charset="0"/>
              </a:rPr>
              <a:t>algorithm</a:t>
            </a:r>
            <a:endParaRPr lang="th-TH" sz="2400">
              <a:solidFill>
                <a:srgbClr val="66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4" y="1192550"/>
            <a:ext cx="9143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>
              <a:buFontTx/>
              <a:buChar char="•"/>
            </a:pPr>
            <a:r>
              <a:rPr lang="en-US" b="1" dirty="0" smtClean="0">
                <a:solidFill>
                  <a:srgbClr val="CC0099"/>
                </a:solidFill>
              </a:rPr>
              <a:t> </a:t>
            </a:r>
            <a:r>
              <a:rPr lang="en-US" sz="2400" b="1" dirty="0" smtClean="0">
                <a:solidFill>
                  <a:srgbClr val="CC0099"/>
                </a:solidFill>
                <a:latin typeface="Arial" pitchFamily="34" charset="0"/>
                <a:cs typeface="Arial" pitchFamily="34" charset="0"/>
              </a:rPr>
              <a:t>Graph Coloring Problem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/>
          </a:p>
          <a:p>
            <a:pPr lvl="1"/>
            <a:r>
              <a:rPr lang="en-US" dirty="0" smtClean="0"/>
              <a:t>Given a graph, determine the smallest number of colors needed to color the graph</a:t>
            </a:r>
          </a:p>
          <a:p>
            <a:pPr lvl="1"/>
            <a:r>
              <a:rPr lang="en-US" dirty="0" smtClean="0"/>
              <a:t>in such a way that adjacent vertices do not have the same color.</a:t>
            </a:r>
            <a:endParaRPr lang="en-US" dirty="0"/>
          </a:p>
        </p:txBody>
      </p:sp>
      <p:pic>
        <p:nvPicPr>
          <p:cNvPr id="4" name="Picture 3" descr="480px-Petersen_graph_3-coloring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7339" y="3289465"/>
            <a:ext cx="3058360" cy="29309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422" y="365760"/>
            <a:ext cx="5195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itchFamily="34" charset="0"/>
                <a:cs typeface="Arial" pitchFamily="34" charset="0"/>
              </a:rPr>
              <a:t>Another </a:t>
            </a:r>
            <a:r>
              <a:rPr lang="en-US" sz="3200" b="1" dirty="0" smtClean="0">
                <a:latin typeface="Agency FB" pitchFamily="34" charset="0"/>
                <a:cs typeface="Arial" pitchFamily="34" charset="0"/>
              </a:rPr>
              <a:t>Example </a:t>
            </a:r>
            <a:r>
              <a:rPr lang="en-US" sz="3200" b="1" dirty="0" smtClean="0">
                <a:latin typeface="Agency FB" pitchFamily="34" charset="0"/>
                <a:cs typeface="Arial" pitchFamily="34" charset="0"/>
              </a:rPr>
              <a:t>of </a:t>
            </a:r>
            <a:r>
              <a:rPr lang="en-US" sz="3200" b="1" dirty="0" smtClean="0">
                <a:latin typeface="Agency FB" pitchFamily="34" charset="0"/>
                <a:cs typeface="Arial" pitchFamily="34" charset="0"/>
              </a:rPr>
              <a:t>an NP Problem</a:t>
            </a:r>
            <a:endParaRPr lang="th-TH" sz="2800" b="1" dirty="0">
              <a:latin typeface="Agency FB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91886" y="1056904"/>
            <a:ext cx="4726379" cy="0"/>
          </a:xfrm>
          <a:prstGeom prst="line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208319" y="2344375"/>
            <a:ext cx="12458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92207" name="Text Box 47"/>
          <p:cNvSpPr txBox="1">
            <a:spLocks noChangeArrowheads="1"/>
          </p:cNvSpPr>
          <p:nvPr/>
        </p:nvSpPr>
        <p:spPr bwMode="auto">
          <a:xfrm>
            <a:off x="7733643" y="2354577"/>
            <a:ext cx="15488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NP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???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 flipV="1">
            <a:off x="1448972" y="2588456"/>
            <a:ext cx="1322363" cy="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2162" name="Oval 2"/>
          <p:cNvSpPr>
            <a:spLocks noChangeArrowheads="1"/>
          </p:cNvSpPr>
          <p:nvPr/>
        </p:nvSpPr>
        <p:spPr bwMode="auto">
          <a:xfrm>
            <a:off x="2794460" y="986224"/>
            <a:ext cx="3526563" cy="3314961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3762819" y="1428219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66" name="Oval 6"/>
          <p:cNvSpPr>
            <a:spLocks noChangeArrowheads="1"/>
          </p:cNvSpPr>
          <p:nvPr/>
        </p:nvSpPr>
        <p:spPr bwMode="auto">
          <a:xfrm>
            <a:off x="3733913" y="1980713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3791725" y="2691062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68" name="Oval 8"/>
          <p:cNvSpPr>
            <a:spLocks noChangeArrowheads="1"/>
          </p:cNvSpPr>
          <p:nvPr/>
        </p:nvSpPr>
        <p:spPr bwMode="auto">
          <a:xfrm>
            <a:off x="5034694" y="1333506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5251491" y="2217496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3069069" y="2754204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71" name="Oval 11"/>
          <p:cNvSpPr>
            <a:spLocks noChangeArrowheads="1"/>
          </p:cNvSpPr>
          <p:nvPr/>
        </p:nvSpPr>
        <p:spPr bwMode="auto">
          <a:xfrm>
            <a:off x="3531569" y="3180413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72" name="Oval 12"/>
          <p:cNvSpPr>
            <a:spLocks noChangeArrowheads="1"/>
          </p:cNvSpPr>
          <p:nvPr/>
        </p:nvSpPr>
        <p:spPr bwMode="auto">
          <a:xfrm>
            <a:off x="4630007" y="3859190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73" name="Oval 13"/>
          <p:cNvSpPr>
            <a:spLocks noChangeArrowheads="1"/>
          </p:cNvSpPr>
          <p:nvPr/>
        </p:nvSpPr>
        <p:spPr bwMode="auto">
          <a:xfrm>
            <a:off x="3878444" y="3796049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74" name="Oval 14"/>
          <p:cNvSpPr>
            <a:spLocks noChangeArrowheads="1"/>
          </p:cNvSpPr>
          <p:nvPr/>
        </p:nvSpPr>
        <p:spPr bwMode="auto">
          <a:xfrm>
            <a:off x="4543288" y="1175651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75" name="Oval 15"/>
          <p:cNvSpPr>
            <a:spLocks noChangeArrowheads="1"/>
          </p:cNvSpPr>
          <p:nvPr/>
        </p:nvSpPr>
        <p:spPr bwMode="auto">
          <a:xfrm>
            <a:off x="5381569" y="3022558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76" name="Oval 16"/>
          <p:cNvSpPr>
            <a:spLocks noChangeArrowheads="1"/>
          </p:cNvSpPr>
          <p:nvPr/>
        </p:nvSpPr>
        <p:spPr bwMode="auto">
          <a:xfrm>
            <a:off x="4369850" y="1696574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77" name="Oval 17"/>
          <p:cNvSpPr>
            <a:spLocks noChangeArrowheads="1"/>
          </p:cNvSpPr>
          <p:nvPr/>
        </p:nvSpPr>
        <p:spPr bwMode="auto">
          <a:xfrm>
            <a:off x="3083522" y="2185924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78" name="Oval 18"/>
          <p:cNvSpPr>
            <a:spLocks noChangeArrowheads="1"/>
          </p:cNvSpPr>
          <p:nvPr/>
        </p:nvSpPr>
        <p:spPr bwMode="auto">
          <a:xfrm>
            <a:off x="5641725" y="1870214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79" name="Oval 19"/>
          <p:cNvSpPr>
            <a:spLocks noChangeArrowheads="1"/>
          </p:cNvSpPr>
          <p:nvPr/>
        </p:nvSpPr>
        <p:spPr bwMode="auto">
          <a:xfrm>
            <a:off x="5078053" y="3464553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80" name="Oval 20"/>
          <p:cNvSpPr>
            <a:spLocks noChangeArrowheads="1"/>
          </p:cNvSpPr>
          <p:nvPr/>
        </p:nvSpPr>
        <p:spPr bwMode="auto">
          <a:xfrm>
            <a:off x="5728444" y="2533206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4200362" y="1973038"/>
            <a:ext cx="69762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 .  .  .</a:t>
            </a:r>
          </a:p>
          <a:p>
            <a:endParaRPr lang="en-US" b="1" dirty="0"/>
          </a:p>
          <a:p>
            <a:r>
              <a:rPr lang="en-US" b="1" dirty="0"/>
              <a:t> .  .  .</a:t>
            </a:r>
          </a:p>
          <a:p>
            <a:endParaRPr lang="en-US" b="1" dirty="0"/>
          </a:p>
          <a:p>
            <a:r>
              <a:rPr lang="en-US" b="1" dirty="0"/>
              <a:t> .  .  .</a:t>
            </a:r>
          </a:p>
        </p:txBody>
      </p:sp>
      <p:sp>
        <p:nvSpPr>
          <p:cNvPr id="92182" name="Oval 22"/>
          <p:cNvSpPr>
            <a:spLocks noChangeArrowheads="1"/>
          </p:cNvSpPr>
          <p:nvPr/>
        </p:nvSpPr>
        <p:spPr bwMode="auto">
          <a:xfrm>
            <a:off x="3329225" y="1822857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83" name="Oval 23"/>
          <p:cNvSpPr>
            <a:spLocks noChangeArrowheads="1"/>
          </p:cNvSpPr>
          <p:nvPr/>
        </p:nvSpPr>
        <p:spPr bwMode="auto">
          <a:xfrm>
            <a:off x="5612819" y="3385624"/>
            <a:ext cx="187891" cy="205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2701959" y="3952546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85" name="Rectangle 25"/>
          <p:cNvSpPr>
            <a:spLocks noChangeArrowheads="1"/>
          </p:cNvSpPr>
          <p:nvPr/>
        </p:nvSpPr>
        <p:spPr bwMode="auto">
          <a:xfrm>
            <a:off x="3300319" y="4364328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4962428" y="4459041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6771184" y="1823537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>
            <a:off x="2563210" y="3575051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89" name="Rectangle 29"/>
          <p:cNvSpPr>
            <a:spLocks noChangeArrowheads="1"/>
          </p:cNvSpPr>
          <p:nvPr/>
        </p:nvSpPr>
        <p:spPr bwMode="auto">
          <a:xfrm>
            <a:off x="4283132" y="4490611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90" name="Rectangle 30"/>
          <p:cNvSpPr>
            <a:spLocks noChangeArrowheads="1"/>
          </p:cNvSpPr>
          <p:nvPr/>
        </p:nvSpPr>
        <p:spPr bwMode="auto">
          <a:xfrm>
            <a:off x="2187428" y="3227770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6498700" y="2202883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92" name="Rectangle 32"/>
          <p:cNvSpPr>
            <a:spLocks noChangeArrowheads="1"/>
          </p:cNvSpPr>
          <p:nvPr/>
        </p:nvSpPr>
        <p:spPr bwMode="auto">
          <a:xfrm>
            <a:off x="3069069" y="1017796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93" name="Rectangle 33"/>
          <p:cNvSpPr>
            <a:spLocks noChangeArrowheads="1"/>
          </p:cNvSpPr>
          <p:nvPr/>
        </p:nvSpPr>
        <p:spPr bwMode="auto">
          <a:xfrm>
            <a:off x="2476491" y="1649217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94" name="Rectangle 34"/>
          <p:cNvSpPr>
            <a:spLocks noChangeArrowheads="1"/>
          </p:cNvSpPr>
          <p:nvPr/>
        </p:nvSpPr>
        <p:spPr bwMode="auto">
          <a:xfrm>
            <a:off x="5936332" y="3982426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3097975" y="3985475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96" name="Rectangle 36"/>
          <p:cNvSpPr>
            <a:spLocks noChangeArrowheads="1"/>
          </p:cNvSpPr>
          <p:nvPr/>
        </p:nvSpPr>
        <p:spPr bwMode="auto">
          <a:xfrm>
            <a:off x="2592116" y="1207222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97" name="Rectangle 37"/>
          <p:cNvSpPr>
            <a:spLocks noChangeArrowheads="1"/>
          </p:cNvSpPr>
          <p:nvPr/>
        </p:nvSpPr>
        <p:spPr bwMode="auto">
          <a:xfrm>
            <a:off x="2433131" y="3085700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98" name="Rectangle 38"/>
          <p:cNvSpPr>
            <a:spLocks noChangeArrowheads="1"/>
          </p:cNvSpPr>
          <p:nvPr/>
        </p:nvSpPr>
        <p:spPr bwMode="auto">
          <a:xfrm>
            <a:off x="6523366" y="2927844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99" name="Rectangle 39"/>
          <p:cNvSpPr>
            <a:spLocks noChangeArrowheads="1"/>
          </p:cNvSpPr>
          <p:nvPr/>
        </p:nvSpPr>
        <p:spPr bwMode="auto">
          <a:xfrm>
            <a:off x="4933522" y="560015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200" name="Rectangle 40"/>
          <p:cNvSpPr>
            <a:spLocks noChangeArrowheads="1"/>
          </p:cNvSpPr>
          <p:nvPr/>
        </p:nvSpPr>
        <p:spPr bwMode="auto">
          <a:xfrm>
            <a:off x="5410475" y="591586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201" name="Rectangle 41"/>
          <p:cNvSpPr>
            <a:spLocks noChangeArrowheads="1"/>
          </p:cNvSpPr>
          <p:nvPr/>
        </p:nvSpPr>
        <p:spPr bwMode="auto">
          <a:xfrm>
            <a:off x="3300319" y="638943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202" name="Rectangle 42"/>
          <p:cNvSpPr>
            <a:spLocks noChangeArrowheads="1"/>
          </p:cNvSpPr>
          <p:nvPr/>
        </p:nvSpPr>
        <p:spPr bwMode="auto">
          <a:xfrm>
            <a:off x="6089772" y="1112509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203" name="Rectangle 43"/>
          <p:cNvSpPr>
            <a:spLocks noChangeArrowheads="1"/>
          </p:cNvSpPr>
          <p:nvPr/>
        </p:nvSpPr>
        <p:spPr bwMode="auto">
          <a:xfrm>
            <a:off x="3950710" y="670514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204" name="Rectangle 44"/>
          <p:cNvSpPr>
            <a:spLocks noChangeArrowheads="1"/>
          </p:cNvSpPr>
          <p:nvPr/>
        </p:nvSpPr>
        <p:spPr bwMode="auto">
          <a:xfrm>
            <a:off x="4499928" y="323232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205" name="Rectangle 45"/>
          <p:cNvSpPr>
            <a:spLocks noChangeArrowheads="1"/>
          </p:cNvSpPr>
          <p:nvPr/>
        </p:nvSpPr>
        <p:spPr bwMode="auto">
          <a:xfrm>
            <a:off x="2404225" y="2106997"/>
            <a:ext cx="158984" cy="173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206" name="Oval 46"/>
          <p:cNvSpPr>
            <a:spLocks noChangeArrowheads="1"/>
          </p:cNvSpPr>
          <p:nvPr/>
        </p:nvSpPr>
        <p:spPr bwMode="auto">
          <a:xfrm>
            <a:off x="1927272" y="196948"/>
            <a:ext cx="5275391" cy="4783015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208" name="Line 48"/>
          <p:cNvSpPr>
            <a:spLocks noChangeShapeType="1"/>
          </p:cNvSpPr>
          <p:nvPr/>
        </p:nvSpPr>
        <p:spPr bwMode="auto">
          <a:xfrm flipV="1">
            <a:off x="7216921" y="2602523"/>
            <a:ext cx="576581" cy="9644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2209" name="Text Box 49"/>
          <p:cNvSpPr txBox="1">
            <a:spLocks noChangeArrowheads="1"/>
          </p:cNvSpPr>
          <p:nvPr/>
        </p:nvSpPr>
        <p:spPr bwMode="auto">
          <a:xfrm>
            <a:off x="1425779" y="5054475"/>
            <a:ext cx="6466835" cy="10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omic Sans MS" pitchFamily="66" charset="0"/>
              </a:rPr>
              <a:t>Is Class P truly different from Class NP</a:t>
            </a:r>
            <a:r>
              <a:rPr lang="en-US" sz="2400" b="1" dirty="0" smtClean="0">
                <a:latin typeface="Comic Sans MS" pitchFamily="66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Arial Narrow" pitchFamily="34" charset="0"/>
              </a:rPr>
              <a:t>Most computer </a:t>
            </a:r>
            <a:r>
              <a:rPr lang="en-US" b="1" dirty="0">
                <a:latin typeface="Arial Narrow" pitchFamily="34" charset="0"/>
              </a:rPr>
              <a:t>scientists believe that the answer is “Yes”.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0512" y="6274194"/>
            <a:ext cx="8441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2000"/>
            <a:r>
              <a:rPr lang="en-US" sz="1800" dirty="0" smtClean="0">
                <a:latin typeface="Arial Narrow" pitchFamily="34" charset="0"/>
                <a:cs typeface="Arial" pitchFamily="34" charset="0"/>
              </a:rPr>
              <a:t>This is one of the seven Millennium Problems selected by the Clay Mathematics Institute in 2000.  </a:t>
            </a:r>
          </a:p>
          <a:p>
            <a:pPr defTabSz="762000"/>
            <a:r>
              <a:rPr lang="en-US" sz="1800" dirty="0" smtClean="0">
                <a:latin typeface="Arial Narrow" pitchFamily="34" charset="0"/>
              </a:rPr>
              <a:t>A solution to any of the problems will result in a US$1,000,000 prize</a:t>
            </a:r>
            <a:r>
              <a:rPr lang="en-US" sz="18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 Narrow" pitchFamily="34" charset="0"/>
              </a:rPr>
              <a:t>being awarded.</a:t>
            </a:r>
            <a:endParaRPr lang="th-TH" sz="1800" dirty="0">
              <a:latin typeface="Arial Narrow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239151" y="6274194"/>
            <a:ext cx="866569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6638302" y="4120744"/>
            <a:ext cx="262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2000"/>
            <a:r>
              <a:rPr lang="en-US" sz="1800" dirty="0" smtClean="0">
                <a:latin typeface="Arial Narrow" pitchFamily="34" charset="0"/>
                <a:cs typeface="Arial" pitchFamily="34" charset="0"/>
              </a:rPr>
              <a:t>No polynomial-bounded time </a:t>
            </a:r>
          </a:p>
          <a:p>
            <a:pPr defTabSz="762000"/>
            <a:r>
              <a:rPr lang="en-US" sz="1800" dirty="0" smtClean="0">
                <a:latin typeface="Arial Narrow" pitchFamily="34" charset="0"/>
                <a:cs typeface="Arial" pitchFamily="34" charset="0"/>
              </a:rPr>
              <a:t>algorithm exists, or no one </a:t>
            </a:r>
            <a:r>
              <a:rPr lang="en-US" sz="1800" dirty="0" smtClean="0">
                <a:latin typeface="Arial Narrow" pitchFamily="34" charset="0"/>
                <a:cs typeface="Arial" pitchFamily="34" charset="0"/>
              </a:rPr>
              <a:t>has invented </a:t>
            </a:r>
            <a:r>
              <a:rPr lang="en-US" sz="1800" dirty="0" smtClean="0">
                <a:latin typeface="Arial Narrow" pitchFamily="34" charset="0"/>
                <a:cs typeface="Arial" pitchFamily="34" charset="0"/>
              </a:rPr>
              <a:t>one yet?</a:t>
            </a:r>
            <a:endParaRPr lang="th-TH" sz="1800" dirty="0"/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6163294" y="4132613"/>
            <a:ext cx="463137" cy="1662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393700" y="1020763"/>
            <a:ext cx="8450263" cy="4981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sz="1600" b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LASS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P.</a:t>
            </a:r>
            <a:r>
              <a:rPr lang="en-US" sz="1600" b="1" dirty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 Narrow" pitchFamily="34" charset="0"/>
                <a:cs typeface="Arial" pitchFamily="34" charset="0"/>
              </a:rPr>
              <a:t> Easy problems belong to complexity class P, for polynomial time, meaning that algorithms exist to </a:t>
            </a:r>
          </a:p>
          <a:p>
            <a:pPr defTabSz="762000"/>
            <a:r>
              <a:rPr lang="en-US" sz="1600" dirty="0">
                <a:latin typeface="Arial Narrow" pitchFamily="34" charset="0"/>
                <a:cs typeface="Arial" pitchFamily="34" charset="0"/>
              </a:rPr>
              <a:t>produce an answer in a time that rises no faster than some power of the size of the input.  Many everyday </a:t>
            </a:r>
          </a:p>
          <a:p>
            <a:pPr defTabSz="762000"/>
            <a:r>
              <a:rPr lang="en-US" sz="1600" dirty="0">
                <a:latin typeface="Arial Narrow" pitchFamily="34" charset="0"/>
                <a:cs typeface="Arial" pitchFamily="34" charset="0"/>
              </a:rPr>
              <a:t>computational tasks, such as list sorting and optimization by linear programming, belong to class P.</a:t>
            </a:r>
          </a:p>
          <a:p>
            <a:pPr defTabSz="762000"/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defTabSz="762000"/>
            <a:r>
              <a:rPr lang="en-US" sz="1600" b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LASS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NP.</a:t>
            </a:r>
            <a:r>
              <a:rPr lang="en-US" sz="1600" b="1" dirty="0">
                <a:latin typeface="Arial Narrow" pitchFamily="34" charset="0"/>
                <a:cs typeface="Arial" pitchFamily="34" charset="0"/>
              </a:rPr>
              <a:t>  </a:t>
            </a:r>
            <a:r>
              <a:rPr lang="en-US" sz="1600" dirty="0">
                <a:latin typeface="Arial Narrow" pitchFamily="34" charset="0"/>
                <a:cs typeface="Arial" pitchFamily="34" charset="0"/>
              </a:rPr>
              <a:t>A wide variety of more demanding problems do not seem to belong to P, but belong to a class </a:t>
            </a:r>
          </a:p>
          <a:p>
            <a:pPr defTabSz="762000"/>
            <a:r>
              <a:rPr lang="en-US" sz="1600" dirty="0">
                <a:latin typeface="Arial Narrow" pitchFamily="34" charset="0"/>
                <a:cs typeface="Arial" pitchFamily="34" charset="0"/>
              </a:rPr>
              <a:t>labeled NP.  The distinguishing characteristic of these problems is that the validity of a proposed solution can be </a:t>
            </a:r>
          </a:p>
          <a:p>
            <a:pPr defTabSz="762000"/>
            <a:r>
              <a:rPr lang="en-US" sz="1600" dirty="0">
                <a:latin typeface="Arial Narrow" pitchFamily="34" charset="0"/>
                <a:cs typeface="Arial" pitchFamily="34" charset="0"/>
              </a:rPr>
              <a:t>checked in polynomial time, even though there isn’t an algorithm for generating that solution in the first place.  </a:t>
            </a:r>
          </a:p>
          <a:p>
            <a:pPr defTabSz="762000"/>
            <a:r>
              <a:rPr lang="en-US" sz="1600" dirty="0">
                <a:latin typeface="Arial Narrow" pitchFamily="34" charset="0"/>
                <a:cs typeface="Arial" pitchFamily="34" charset="0"/>
              </a:rPr>
              <a:t>An alternative definition of NP problems is that they can be solved in polynomial time on what’s called a </a:t>
            </a:r>
          </a:p>
          <a:p>
            <a:pPr defTabSz="762000"/>
            <a:r>
              <a:rPr lang="en-US" sz="1600" dirty="0">
                <a:latin typeface="Arial Narrow" pitchFamily="34" charset="0"/>
                <a:cs typeface="Arial" pitchFamily="34" charset="0"/>
              </a:rPr>
              <a:t>nondeterministic Turing machine.  This hypothetical machine branches to different computational paths at every </a:t>
            </a:r>
          </a:p>
          <a:p>
            <a:pPr defTabSz="762000"/>
            <a:r>
              <a:rPr lang="en-US" sz="1600" dirty="0">
                <a:latin typeface="Arial Narrow" pitchFamily="34" charset="0"/>
                <a:cs typeface="Arial" pitchFamily="34" charset="0"/>
              </a:rPr>
              <a:t>step, giving rise to an exponentially growing tree of computations.  If one path through that tree arrives at the </a:t>
            </a:r>
          </a:p>
          <a:p>
            <a:pPr defTabSz="762000"/>
            <a:r>
              <a:rPr lang="en-US" sz="1600" dirty="0">
                <a:latin typeface="Arial Narrow" pitchFamily="34" charset="0"/>
                <a:cs typeface="Arial" pitchFamily="34" charset="0"/>
              </a:rPr>
              <a:t>desired result, the machine has solved the problem.</a:t>
            </a:r>
          </a:p>
          <a:p>
            <a:pPr defTabSz="762000"/>
            <a:r>
              <a:rPr lang="en-US" sz="1600" dirty="0">
                <a:latin typeface="Arial Narrow" pitchFamily="34" charset="0"/>
                <a:cs typeface="Arial" pitchFamily="34" charset="0"/>
              </a:rPr>
              <a:t> </a:t>
            </a:r>
          </a:p>
          <a:p>
            <a:pPr defTabSz="762000"/>
            <a:r>
              <a:rPr lang="en-US" sz="16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NP T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RULY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IFFERENT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FROM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P?</a:t>
            </a:r>
            <a:r>
              <a:rPr lang="en-US" sz="1600" dirty="0">
                <a:latin typeface="Arial Narrow" pitchFamily="34" charset="0"/>
                <a:cs typeface="Arial" pitchFamily="34" charset="0"/>
              </a:rPr>
              <a:t>   Showing that a problem is NP-complete means proving that no known </a:t>
            </a:r>
          </a:p>
          <a:p>
            <a:pPr defTabSz="762000"/>
            <a:r>
              <a:rPr lang="en-US" sz="1600" dirty="0">
                <a:latin typeface="Arial Narrow" pitchFamily="34" charset="0"/>
                <a:cs typeface="Arial" pitchFamily="34" charset="0"/>
              </a:rPr>
              <a:t>algorithm can solve it in polynomial time.  But does that mean no such algorithm exists, or no one has invented </a:t>
            </a:r>
          </a:p>
          <a:p>
            <a:pPr defTabSz="762000"/>
            <a:r>
              <a:rPr lang="en-US" sz="1600" dirty="0">
                <a:latin typeface="Arial Narrow" pitchFamily="34" charset="0"/>
                <a:cs typeface="Arial" pitchFamily="34" charset="0"/>
              </a:rPr>
              <a:t>one yet?  Is the class NP truly different from P?  This question is one of the seven Millennium Problems whose </a:t>
            </a:r>
          </a:p>
          <a:p>
            <a:pPr defTabSz="762000"/>
            <a:r>
              <a:rPr lang="en-US" sz="1600" dirty="0">
                <a:latin typeface="Arial Narrow" pitchFamily="34" charset="0"/>
                <a:cs typeface="Arial" pitchFamily="34" charset="0"/>
              </a:rPr>
              <a:t>solution the Clay Mathematics Institute In Cambridge, MA, has deemed worthy of a million-dollar prize.</a:t>
            </a:r>
          </a:p>
          <a:p>
            <a:pPr defTabSz="762000"/>
            <a:endParaRPr lang="en-US" sz="1600" dirty="0">
              <a:latin typeface="Arial Narrow" pitchFamily="34" charset="0"/>
              <a:cs typeface="Arial" pitchFamily="34" charset="0"/>
            </a:endParaRPr>
          </a:p>
          <a:p>
            <a:pPr defTabSz="762000"/>
            <a:r>
              <a:rPr lang="en-US" sz="1600" dirty="0">
                <a:latin typeface="Arial Narrow" pitchFamily="34" charset="0"/>
                <a:cs typeface="Arial" pitchFamily="34" charset="0"/>
              </a:rPr>
              <a:t>The majority opinion among mathematicians and computer scientists is that NP is not identical to P.  This would</a:t>
            </a:r>
          </a:p>
          <a:p>
            <a:pPr defTabSz="762000"/>
            <a:r>
              <a:rPr lang="en-US" sz="1600" dirty="0">
                <a:latin typeface="Arial Narrow" pitchFamily="34" charset="0"/>
                <a:cs typeface="Arial" pitchFamily="34" charset="0"/>
              </a:rPr>
              <a:t>mean that NP problems are genuinely hard and that in all likelihood there is no easy method for solving them.</a:t>
            </a:r>
          </a:p>
          <a:p>
            <a:pPr defTabSz="762000"/>
            <a:r>
              <a:rPr lang="en-US" sz="1600" dirty="0">
                <a:latin typeface="Arial Narrow" pitchFamily="34" charset="0"/>
                <a:cs typeface="Arial" pitchFamily="34" charset="0"/>
              </a:rPr>
              <a:t>However, no proof currently exists. </a:t>
            </a: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473075" y="815975"/>
            <a:ext cx="7986713" cy="0"/>
          </a:xfrm>
          <a:prstGeom prst="line">
            <a:avLst/>
          </a:prstGeom>
          <a:noFill/>
          <a:ln w="57150">
            <a:solidFill>
              <a:srgbClr val="777777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4295775" y="6334125"/>
            <a:ext cx="4254500" cy="517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sz="1400">
                <a:latin typeface="Arial" pitchFamily="34" charset="0"/>
                <a:cs typeface="Arial" pitchFamily="34" charset="0"/>
              </a:rPr>
              <a:t>David Lindley, “The Limits of Computability”, </a:t>
            </a:r>
          </a:p>
          <a:p>
            <a:pPr defTabSz="762000"/>
            <a:r>
              <a:rPr lang="en-US" sz="1400" i="1">
                <a:latin typeface="Arial" pitchFamily="34" charset="0"/>
                <a:cs typeface="Arial" pitchFamily="34" charset="0"/>
              </a:rPr>
              <a:t>Communications of the ACM</a:t>
            </a:r>
            <a:r>
              <a:rPr lang="en-US" sz="1400">
                <a:latin typeface="Arial" pitchFamily="34" charset="0"/>
                <a:cs typeface="Arial" pitchFamily="34" charset="0"/>
              </a:rPr>
              <a:t>, Vol. 51, No. 11, 2008.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7156450" y="247650"/>
            <a:ext cx="1333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sz="2400" i="1">
                <a:latin typeface="Comic Sans MS" pitchFamily="66" charset="0"/>
                <a:cs typeface="Arial" pitchFamily="34" charset="0"/>
              </a:rPr>
              <a:t>-Quote-</a:t>
            </a: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>
            <a:off x="482600" y="6203950"/>
            <a:ext cx="7986713" cy="0"/>
          </a:xfrm>
          <a:prstGeom prst="line">
            <a:avLst/>
          </a:prstGeom>
          <a:noFill/>
          <a:ln w="57150">
            <a:solidFill>
              <a:srgbClr val="777777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417513" y="247650"/>
            <a:ext cx="1200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sz="2400" b="1">
                <a:latin typeface="Arial" pitchFamily="34" charset="0"/>
                <a:cs typeface="Arial" pitchFamily="34" charset="0"/>
              </a:rPr>
              <a:t>P &amp; NP</a:t>
            </a:r>
            <a:endParaRPr lang="th-TH" sz="24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247650" y="800100"/>
            <a:ext cx="8629650" cy="46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6600FF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th-TH" sz="2400" b="1" dirty="0">
                <a:solidFill>
                  <a:srgbClr val="6600FF"/>
                </a:solidFill>
                <a:latin typeface="Arial" pitchFamily="34" charset="0"/>
              </a:rPr>
              <a:t>nsolvable Problems</a:t>
            </a:r>
            <a:endParaRPr lang="th-TH" dirty="0"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/>
              <a:t> </a:t>
            </a:r>
            <a:endParaRPr lang="th-TH" dirty="0"/>
          </a:p>
          <a:p>
            <a:pPr marL="190500" lvl="1" indent="266700">
              <a:lnSpc>
                <a:spcPct val="110000"/>
              </a:lnSpc>
              <a:spcBef>
                <a:spcPct val="50000"/>
              </a:spcBef>
            </a:pPr>
            <a:r>
              <a:rPr lang="th-TH" dirty="0">
                <a:latin typeface="Arial" pitchFamily="34" charset="0"/>
                <a:cs typeface="Arial" pitchFamily="34" charset="0"/>
              </a:rPr>
              <a:t>A problem </a:t>
            </a:r>
            <a:r>
              <a:rPr lang="th-TH" i="1" dirty="0">
                <a:latin typeface="Arial" pitchFamily="34" charset="0"/>
                <a:cs typeface="Arial" pitchFamily="34" charset="0"/>
              </a:rPr>
              <a:t>which is so hard that there is no algorithm for it</a:t>
            </a:r>
            <a:r>
              <a:rPr lang="th-TH" dirty="0">
                <a:latin typeface="Arial" pitchFamily="34" charset="0"/>
                <a:cs typeface="Arial" pitchFamily="34" charset="0"/>
              </a:rPr>
              <a:t> is </a:t>
            </a:r>
            <a:r>
              <a:rPr lang="en-US" dirty="0">
                <a:latin typeface="Arial" pitchFamily="34" charset="0"/>
                <a:cs typeface="Arial" pitchFamily="34" charset="0"/>
              </a:rPr>
              <a:t>said </a:t>
            </a:r>
          </a:p>
          <a:p>
            <a:pPr marL="190500" lvl="1" indent="266700"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to be </a:t>
            </a:r>
            <a:r>
              <a:rPr lang="th-TH" b="1" i="1" dirty="0">
                <a:latin typeface="Arial" pitchFamily="34" charset="0"/>
                <a:cs typeface="Arial" pitchFamily="34" charset="0"/>
              </a:rPr>
              <a:t>unsolvable</a:t>
            </a:r>
            <a:r>
              <a:rPr lang="th-TH" dirty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190500" lvl="1" indent="266700">
              <a:lnSpc>
                <a:spcPct val="110000"/>
              </a:lnSpc>
              <a:spcBef>
                <a:spcPct val="50000"/>
              </a:spcBef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190500" lvl="1" indent="266700">
              <a:lnSpc>
                <a:spcPct val="110000"/>
              </a:lnSpc>
              <a:spcBef>
                <a:spcPct val="50000"/>
              </a:spcBef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i="1" dirty="0">
                <a:latin typeface="Arial" pitchFamily="34" charset="0"/>
                <a:cs typeface="Arial" pitchFamily="34" charset="0"/>
              </a:rPr>
              <a:t>  Example of unsolvable problems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 	</a:t>
            </a:r>
          </a:p>
          <a:p>
            <a:pPr marL="190500" lvl="1" indent="266700"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The halting problem: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	Given an arbitrary program and a set of inputs, will the program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	eventually halt?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609600" y="1562100"/>
            <a:ext cx="7677150" cy="10096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0" y="0"/>
            <a:ext cx="9143999" cy="1083733"/>
          </a:xfrm>
          <a:prstGeom prst="rect">
            <a:avLst/>
          </a:prstGeom>
          <a:solidFill>
            <a:srgbClr val="66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1317625"/>
            <a:ext cx="9141092" cy="564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rgbClr val="6600FF"/>
                </a:solidFill>
              </a:rPr>
              <a:t> </a:t>
            </a:r>
            <a:r>
              <a:rPr lang="en-US" sz="2400" b="1" dirty="0">
                <a:solidFill>
                  <a:srgbClr val="6600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th-TH" sz="2400" b="1" dirty="0">
                <a:solidFill>
                  <a:srgbClr val="6600FF"/>
                </a:solidFill>
                <a:latin typeface="Arial" pitchFamily="34" charset="0"/>
              </a:rPr>
              <a:t>ractable Problems</a:t>
            </a:r>
            <a:endParaRPr lang="en-US" sz="2400" b="1" dirty="0">
              <a:solidFill>
                <a:srgbClr val="66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50000"/>
              </a:lnSpc>
            </a:pPr>
            <a:r>
              <a:rPr lang="en-US" dirty="0">
                <a:latin typeface="Comic Sans MS" pitchFamily="66" charset="0"/>
                <a:cs typeface="Arial" pitchFamily="34" charset="0"/>
              </a:rPr>
              <a:t> </a:t>
            </a:r>
          </a:p>
          <a:p>
            <a:r>
              <a:rPr lang="en-US" sz="2400" b="1" dirty="0">
                <a:solidFill>
                  <a:srgbClr val="6600FF"/>
                </a:solidFill>
              </a:rPr>
              <a:t>     </a:t>
            </a:r>
            <a:r>
              <a:rPr lang="th-TH" dirty="0">
                <a:latin typeface="Arial" pitchFamily="34" charset="0"/>
                <a:cs typeface="Arial" pitchFamily="34" charset="0"/>
              </a:rPr>
              <a:t>A solvable problem that has a </a:t>
            </a:r>
            <a:r>
              <a:rPr lang="th-TH" b="1" dirty="0">
                <a:latin typeface="Arial" pitchFamily="34" charset="0"/>
                <a:cs typeface="Arial" pitchFamily="34" charset="0"/>
              </a:rPr>
              <a:t>worst-case </a:t>
            </a:r>
            <a:r>
              <a:rPr lang="th-TH" b="1" i="1" dirty="0">
                <a:latin typeface="Arial" pitchFamily="34" charset="0"/>
                <a:cs typeface="Arial" pitchFamily="34" charset="0"/>
              </a:rPr>
              <a:t>polynomial-bounded</a:t>
            </a:r>
            <a:r>
              <a:rPr lang="th-TH" dirty="0">
                <a:latin typeface="Arial" pitchFamily="34" charset="0"/>
                <a:cs typeface="Arial" pitchFamily="34" charset="0"/>
              </a:rPr>
              <a:t> algorithm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</a:t>
            </a:r>
            <a:r>
              <a:rPr lang="th-TH" dirty="0">
                <a:latin typeface="Arial" pitchFamily="34" charset="0"/>
                <a:cs typeface="Arial" pitchFamily="34" charset="0"/>
              </a:rPr>
              <a:t>is considered  to have a “good” algorithm.  </a:t>
            </a:r>
          </a:p>
          <a:p>
            <a:pPr marL="381000" lvl="1">
              <a:lnSpc>
                <a:spcPct val="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81000" lvl="1">
              <a:lnSpc>
                <a:spcPct val="6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81000" lvl="1">
              <a:lnSpc>
                <a:spcPct val="4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th-TH" dirty="0">
                <a:latin typeface="Arial" pitchFamily="34" charset="0"/>
                <a:cs typeface="Arial" pitchFamily="34" charset="0"/>
              </a:rPr>
              <a:t>This means, it can be solved efficiently.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81000" lvl="1">
              <a:lnSpc>
                <a:spcPct val="60000"/>
              </a:lnSpc>
            </a:pPr>
            <a:endParaRPr lang="th-TH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th-TH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th-TH" b="1" dirty="0"/>
              <a:t> </a:t>
            </a:r>
            <a:r>
              <a:rPr lang="en-US" b="1" dirty="0"/>
              <a:t>		</a:t>
            </a:r>
            <a:r>
              <a:rPr lang="th-TH" sz="2400" b="1" u="sng" dirty="0">
                <a:solidFill>
                  <a:srgbClr val="FF0000"/>
                </a:solidFill>
              </a:rPr>
              <a:t>The Class P</a:t>
            </a:r>
            <a:endParaRPr lang="th-TH" b="1" i="1" u="sng" dirty="0">
              <a:solidFill>
                <a:srgbClr val="FF0000"/>
              </a:solidFill>
            </a:endParaRPr>
          </a:p>
          <a:p>
            <a:pPr>
              <a:lnSpc>
                <a:spcPct val="50000"/>
              </a:lnSpc>
            </a:pPr>
            <a:r>
              <a:rPr lang="en-US" dirty="0"/>
              <a:t> </a:t>
            </a:r>
            <a:endParaRPr lang="th-TH" dirty="0"/>
          </a:p>
          <a:p>
            <a:pPr marL="381000" lvl="1"/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th-TH" dirty="0">
                <a:latin typeface="Arial" pitchFamily="34" charset="0"/>
                <a:cs typeface="Arial" pitchFamily="34" charset="0"/>
              </a:rPr>
              <a:t>The class of solvable problems that have worst-case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81000" lvl="1"/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th-TH" dirty="0">
                <a:latin typeface="Arial" pitchFamily="34" charset="0"/>
                <a:cs typeface="Arial" pitchFamily="34" charset="0"/>
              </a:rPr>
              <a:t>polynomial-bounded </a:t>
            </a: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th-TH" dirty="0">
                <a:latin typeface="Arial" pitchFamily="34" charset="0"/>
                <a:cs typeface="Arial" pitchFamily="34" charset="0"/>
              </a:rPr>
              <a:t>lgorithms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th-TH" dirty="0">
                <a:latin typeface="Arial" pitchFamily="34" charset="0"/>
                <a:cs typeface="Arial" pitchFamily="34" charset="0"/>
              </a:rPr>
              <a:t>is called the class </a:t>
            </a:r>
            <a:r>
              <a:rPr lang="th-TH" b="1" dirty="0">
                <a:latin typeface="Arial" pitchFamily="34" charset="0"/>
                <a:cs typeface="Arial" pitchFamily="34" charset="0"/>
              </a:rPr>
              <a:t>P</a:t>
            </a:r>
            <a:r>
              <a:rPr lang="th-TH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th-TH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th-TH" b="1" dirty="0"/>
              <a:t> </a:t>
            </a:r>
            <a:r>
              <a:rPr lang="th-TH" sz="2400" b="1" dirty="0">
                <a:solidFill>
                  <a:srgbClr val="6600FF"/>
                </a:solidFill>
                <a:latin typeface="Arial" pitchFamily="34" charset="0"/>
              </a:rPr>
              <a:t>Intractable Problems</a:t>
            </a:r>
            <a:endParaRPr lang="th-TH" dirty="0">
              <a:latin typeface="Arial" pitchFamily="34" charset="0"/>
            </a:endParaRPr>
          </a:p>
          <a:p>
            <a:pPr>
              <a:lnSpc>
                <a:spcPct val="50000"/>
              </a:lnSpc>
            </a:pPr>
            <a:r>
              <a:rPr lang="en-US" dirty="0">
                <a:latin typeface="Comic Sans MS" pitchFamily="66" charset="0"/>
              </a:rPr>
              <a:t> </a:t>
            </a:r>
            <a:endParaRPr lang="th-TH" dirty="0">
              <a:latin typeface="Comic Sans MS" pitchFamily="66" charset="0"/>
            </a:endParaRPr>
          </a:p>
          <a:p>
            <a:pPr marL="381000" lvl="1"/>
            <a:r>
              <a:rPr lang="th-TH" dirty="0">
                <a:latin typeface="Arial" pitchFamily="34" charset="0"/>
                <a:cs typeface="Arial" pitchFamily="34" charset="0"/>
              </a:rPr>
              <a:t>A solvable problem that does NOT have a worst-case polynomial-bounded 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81000" lvl="1"/>
            <a:r>
              <a:rPr lang="th-TH" dirty="0">
                <a:latin typeface="Arial" pitchFamily="34" charset="0"/>
                <a:cs typeface="Arial" pitchFamily="34" charset="0"/>
              </a:rPr>
              <a:t>algorithm is said to be</a:t>
            </a:r>
            <a:r>
              <a:rPr lang="th-TH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b="1" i="1" dirty="0">
                <a:latin typeface="Arial" pitchFamily="34" charset="0"/>
                <a:cs typeface="Arial" pitchFamily="34" charset="0"/>
              </a:rPr>
              <a:t>intractable</a:t>
            </a:r>
            <a:r>
              <a:rPr lang="th-TH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81000" lvl="1">
              <a:lnSpc>
                <a:spcPct val="150000"/>
              </a:lnSpc>
            </a:pPr>
            <a:r>
              <a:rPr lang="th-TH" dirty="0">
                <a:latin typeface="Arial" pitchFamily="34" charset="0"/>
                <a:cs typeface="Arial" pitchFamily="34" charset="0"/>
              </a:rPr>
              <a:t>An intractable problem can be solved only when the size of input is small.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746125" y="278166"/>
            <a:ext cx="29370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2400" b="1" dirty="0">
                <a:latin typeface="Arial" pitchFamily="34" charset="0"/>
              </a:rPr>
              <a:t>Solvable Problems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4927954" y="-101601"/>
            <a:ext cx="3228769" cy="1131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Tractable Problems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Intractable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Problems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654124" y="3433982"/>
            <a:ext cx="6477000" cy="1409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7595" name="Freeform 11"/>
          <p:cNvSpPr>
            <a:spLocks/>
          </p:cNvSpPr>
          <p:nvPr/>
        </p:nvSpPr>
        <p:spPr bwMode="auto">
          <a:xfrm>
            <a:off x="317500" y="2705100"/>
            <a:ext cx="1263650" cy="971550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88" y="444"/>
              </a:cxn>
              <a:cxn ang="0">
                <a:pos x="592" y="612"/>
              </a:cxn>
            </a:cxnLst>
            <a:rect l="0" t="0" r="r" b="b"/>
            <a:pathLst>
              <a:path w="592" h="612">
                <a:moveTo>
                  <a:pt x="64" y="0"/>
                </a:moveTo>
                <a:cubicBezTo>
                  <a:pt x="32" y="171"/>
                  <a:pt x="0" y="342"/>
                  <a:pt x="88" y="444"/>
                </a:cubicBezTo>
                <a:cubicBezTo>
                  <a:pt x="176" y="546"/>
                  <a:pt x="384" y="579"/>
                  <a:pt x="592" y="612"/>
                </a:cubicBezTo>
              </a:path>
            </a:pathLst>
          </a:custGeom>
          <a:noFill/>
          <a:ln w="57150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grpSp>
        <p:nvGrpSpPr>
          <p:cNvPr id="16" name="Group 15"/>
          <p:cNvGrpSpPr/>
          <p:nvPr/>
        </p:nvGrpSpPr>
        <p:grpSpPr>
          <a:xfrm>
            <a:off x="3725333" y="225778"/>
            <a:ext cx="1185334" cy="598311"/>
            <a:chOff x="3725333" y="169333"/>
            <a:chExt cx="1140178" cy="677333"/>
          </a:xfrm>
        </p:grpSpPr>
        <p:sp>
          <p:nvSpPr>
            <p:cNvPr id="10" name="Left Bracket 9"/>
            <p:cNvSpPr/>
            <p:nvPr/>
          </p:nvSpPr>
          <p:spPr bwMode="auto">
            <a:xfrm>
              <a:off x="4311959" y="169333"/>
              <a:ext cx="553552" cy="677333"/>
            </a:xfrm>
            <a:prstGeom prst="leftBracket">
              <a:avLst>
                <a:gd name="adj" fmla="val 0"/>
              </a:avLst>
            </a:prstGeom>
            <a:noFill/>
            <a:ln w="381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ngsana New" pitchFamily="18" charset="-34"/>
              </a:endParaRPr>
            </a:p>
          </p:txBody>
        </p:sp>
        <p:cxnSp>
          <p:nvCxnSpPr>
            <p:cNvPr id="12" name="Straight Connector 11"/>
            <p:cNvCxnSpPr>
              <a:stCxn id="10" idx="1"/>
            </p:cNvCxnSpPr>
            <p:nvPr/>
          </p:nvCxnSpPr>
          <p:spPr bwMode="auto">
            <a:xfrm rot="10800000">
              <a:off x="3725333" y="508000"/>
              <a:ext cx="58662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8240329" y="3460652"/>
            <a:ext cx="8739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</a:t>
            </a:r>
            <a:endParaRPr lang="th-TH" sz="2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0" y="0"/>
            <a:ext cx="5054600" cy="2540000"/>
          </a:xfrm>
          <a:prstGeom prst="ellipse">
            <a:avLst/>
          </a:prstGeom>
          <a:gradFill rotWithShape="0">
            <a:gsLst>
              <a:gs pos="0">
                <a:srgbClr val="FFCC66"/>
              </a:gs>
              <a:gs pos="100000">
                <a:srgbClr val="FFCC66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75784" name="Picture 8" descr="ag26-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12825" y="2960688"/>
            <a:ext cx="5895975" cy="4059237"/>
          </a:xfrm>
          <a:prstGeom prst="rect">
            <a:avLst/>
          </a:prstGeom>
          <a:noFill/>
        </p:spPr>
      </p:pic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964113" y="0"/>
            <a:ext cx="4179887" cy="41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CC0099"/>
                </a:solidFill>
              </a:rPr>
              <a:t>Time Complexity</a:t>
            </a:r>
          </a:p>
          <a:p>
            <a:pPr>
              <a:lnSpc>
                <a:spcPct val="40000"/>
              </a:lnSpc>
            </a:pPr>
            <a:r>
              <a:rPr lang="en-US" i="1">
                <a:solidFill>
                  <a:srgbClr val="CC0099"/>
                </a:solidFill>
              </a:rPr>
              <a:t> </a:t>
            </a:r>
            <a:endParaRPr lang="en-US" i="1"/>
          </a:p>
          <a:p>
            <a:pPr lvl="1"/>
            <a:r>
              <a:rPr lang="en-US">
                <a:sym typeface="Symbol" pitchFamily="18" charset="2"/>
              </a:rPr>
              <a:t>   (1)		Constant</a:t>
            </a:r>
          </a:p>
          <a:p>
            <a:pPr lvl="1"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   (lg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		Logarithmic</a:t>
            </a:r>
          </a:p>
          <a:p>
            <a:pPr lvl="1"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 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		Linear</a:t>
            </a:r>
          </a:p>
          <a:p>
            <a:pPr lvl="1"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 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		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lg </a:t>
            </a:r>
            <a:r>
              <a:rPr lang="en-US" i="1">
                <a:sym typeface="Symbol" pitchFamily="18" charset="2"/>
              </a:rPr>
              <a:t>n</a:t>
            </a:r>
            <a:endParaRPr lang="en-US">
              <a:sym typeface="Symbol" pitchFamily="18" charset="2"/>
            </a:endParaRPr>
          </a:p>
          <a:p>
            <a:pPr lvl="1"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 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		Quadratic</a:t>
            </a:r>
          </a:p>
          <a:p>
            <a:pPr lvl="1"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 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)		Cubic</a:t>
            </a:r>
          </a:p>
          <a:p>
            <a:pPr lvl="1"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 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i="1" baseline="30000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)		Polynomial</a:t>
            </a:r>
          </a:p>
          <a:p>
            <a:pPr lvl="1">
              <a:lnSpc>
                <a:spcPct val="180000"/>
              </a:lnSpc>
            </a:pPr>
            <a:r>
              <a:rPr lang="en-US">
                <a:sym typeface="Symbol" pitchFamily="18" charset="2"/>
              </a:rPr>
              <a:t>   (</a:t>
            </a:r>
            <a:r>
              <a:rPr lang="en-US" i="1">
                <a:sym typeface="Symbol" pitchFamily="18" charset="2"/>
              </a:rPr>
              <a:t>m</a:t>
            </a:r>
            <a:r>
              <a:rPr lang="en-US" i="1" baseline="30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),  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  2	Exponential</a:t>
            </a:r>
          </a:p>
          <a:p>
            <a:pPr lvl="1"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 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!)		Factorial</a:t>
            </a:r>
            <a:endParaRPr lang="en-US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098550" y="1011238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6600FF"/>
                </a:solidFill>
                <a:latin typeface="Comic Sans MS" pitchFamily="66" charset="0"/>
              </a:rPr>
              <a:t>Polynomial-Bounded</a:t>
            </a:r>
            <a:endParaRPr lang="en-US">
              <a:solidFill>
                <a:srgbClr val="6600FF"/>
              </a:solidFill>
              <a:latin typeface="Comic Sans MS" pitchFamily="66" charset="0"/>
            </a:endParaRPr>
          </a:p>
        </p:txBody>
      </p:sp>
      <p:sp>
        <p:nvSpPr>
          <p:cNvPr id="75780" name="AutoShape 4"/>
          <p:cNvSpPr>
            <a:spLocks/>
          </p:cNvSpPr>
          <p:nvPr/>
        </p:nvSpPr>
        <p:spPr bwMode="auto">
          <a:xfrm>
            <a:off x="5106988" y="481013"/>
            <a:ext cx="514350" cy="2724150"/>
          </a:xfrm>
          <a:prstGeom prst="leftBrace">
            <a:avLst>
              <a:gd name="adj1" fmla="val 44136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4014788" y="1490663"/>
            <a:ext cx="796925" cy="304800"/>
          </a:xfrm>
          <a:prstGeom prst="line">
            <a:avLst/>
          </a:prstGeom>
          <a:noFill/>
          <a:ln w="5715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5264150" y="3308350"/>
            <a:ext cx="3879850" cy="0"/>
          </a:xfrm>
          <a:prstGeom prst="line">
            <a:avLst/>
          </a:prstGeom>
          <a:noFill/>
          <a:ln w="38100">
            <a:solidFill>
              <a:srgbClr val="FF66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0" y="6629400"/>
            <a:ext cx="49403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2952750"/>
            <a:ext cx="219075" cy="3905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0" y="2943225"/>
            <a:ext cx="4943475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4724400" y="2952750"/>
            <a:ext cx="219075" cy="3905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ag26-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350" y="136525"/>
            <a:ext cx="8883650" cy="6721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Oval 2"/>
          <p:cNvSpPr>
            <a:spLocks noChangeArrowheads="1"/>
          </p:cNvSpPr>
          <p:nvPr/>
        </p:nvSpPr>
        <p:spPr bwMode="auto">
          <a:xfrm>
            <a:off x="2133600" y="1181100"/>
            <a:ext cx="4648200" cy="4000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7089525" y="1363475"/>
            <a:ext cx="1422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 flipH="1">
            <a:off x="6400800" y="1733550"/>
            <a:ext cx="704850" cy="3429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1141" name="Oval 5"/>
          <p:cNvSpPr>
            <a:spLocks noChangeArrowheads="1"/>
          </p:cNvSpPr>
          <p:nvPr/>
        </p:nvSpPr>
        <p:spPr bwMode="auto">
          <a:xfrm>
            <a:off x="3409950" y="171450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42" name="Oval 6"/>
          <p:cNvSpPr>
            <a:spLocks noChangeArrowheads="1"/>
          </p:cNvSpPr>
          <p:nvPr/>
        </p:nvSpPr>
        <p:spPr bwMode="auto">
          <a:xfrm>
            <a:off x="3371850" y="238125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3448050" y="323850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44" name="Oval 8"/>
          <p:cNvSpPr>
            <a:spLocks noChangeArrowheads="1"/>
          </p:cNvSpPr>
          <p:nvPr/>
        </p:nvSpPr>
        <p:spPr bwMode="auto">
          <a:xfrm>
            <a:off x="5086350" y="160020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45" name="Oval 9"/>
          <p:cNvSpPr>
            <a:spLocks noChangeArrowheads="1"/>
          </p:cNvSpPr>
          <p:nvPr/>
        </p:nvSpPr>
        <p:spPr bwMode="auto">
          <a:xfrm>
            <a:off x="5372100" y="266700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2495550" y="331470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47" name="Oval 11"/>
          <p:cNvSpPr>
            <a:spLocks noChangeArrowheads="1"/>
          </p:cNvSpPr>
          <p:nvPr/>
        </p:nvSpPr>
        <p:spPr bwMode="auto">
          <a:xfrm>
            <a:off x="3105150" y="382905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48" name="Oval 12"/>
          <p:cNvSpPr>
            <a:spLocks noChangeArrowheads="1"/>
          </p:cNvSpPr>
          <p:nvPr/>
        </p:nvSpPr>
        <p:spPr bwMode="auto">
          <a:xfrm>
            <a:off x="4552950" y="464820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49" name="Oval 13"/>
          <p:cNvSpPr>
            <a:spLocks noChangeArrowheads="1"/>
          </p:cNvSpPr>
          <p:nvPr/>
        </p:nvSpPr>
        <p:spPr bwMode="auto">
          <a:xfrm>
            <a:off x="3562350" y="457200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4438650" y="140970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51" name="Oval 15"/>
          <p:cNvSpPr>
            <a:spLocks noChangeArrowheads="1"/>
          </p:cNvSpPr>
          <p:nvPr/>
        </p:nvSpPr>
        <p:spPr bwMode="auto">
          <a:xfrm>
            <a:off x="5543550" y="363855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52" name="Oval 16"/>
          <p:cNvSpPr>
            <a:spLocks noChangeArrowheads="1"/>
          </p:cNvSpPr>
          <p:nvPr/>
        </p:nvSpPr>
        <p:spPr bwMode="auto">
          <a:xfrm>
            <a:off x="4210050" y="203835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53" name="Oval 17"/>
          <p:cNvSpPr>
            <a:spLocks noChangeArrowheads="1"/>
          </p:cNvSpPr>
          <p:nvPr/>
        </p:nvSpPr>
        <p:spPr bwMode="auto">
          <a:xfrm>
            <a:off x="2514600" y="262890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54" name="Oval 18"/>
          <p:cNvSpPr>
            <a:spLocks noChangeArrowheads="1"/>
          </p:cNvSpPr>
          <p:nvPr/>
        </p:nvSpPr>
        <p:spPr bwMode="auto">
          <a:xfrm>
            <a:off x="5886450" y="224790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55" name="Oval 19"/>
          <p:cNvSpPr>
            <a:spLocks noChangeArrowheads="1"/>
          </p:cNvSpPr>
          <p:nvPr/>
        </p:nvSpPr>
        <p:spPr bwMode="auto">
          <a:xfrm>
            <a:off x="5143500" y="417195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56" name="Oval 20"/>
          <p:cNvSpPr>
            <a:spLocks noChangeArrowheads="1"/>
          </p:cNvSpPr>
          <p:nvPr/>
        </p:nvSpPr>
        <p:spPr bwMode="auto">
          <a:xfrm>
            <a:off x="6000750" y="304800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4060825" y="2270125"/>
            <a:ext cx="7937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 .  .  .</a:t>
            </a:r>
          </a:p>
          <a:p>
            <a:endParaRPr lang="en-US" sz="2400" b="1"/>
          </a:p>
          <a:p>
            <a:r>
              <a:rPr lang="en-US" sz="2400" b="1"/>
              <a:t> .  .  .</a:t>
            </a:r>
          </a:p>
          <a:p>
            <a:endParaRPr lang="en-US" sz="2400" b="1"/>
          </a:p>
          <a:p>
            <a:r>
              <a:rPr lang="en-US" sz="2400" b="1"/>
              <a:t> .  .  .</a:t>
            </a:r>
          </a:p>
        </p:txBody>
      </p:sp>
      <p:sp>
        <p:nvSpPr>
          <p:cNvPr id="91158" name="Oval 22"/>
          <p:cNvSpPr>
            <a:spLocks noChangeArrowheads="1"/>
          </p:cNvSpPr>
          <p:nvPr/>
        </p:nvSpPr>
        <p:spPr bwMode="auto">
          <a:xfrm>
            <a:off x="2838450" y="219075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59" name="Oval 23"/>
          <p:cNvSpPr>
            <a:spLocks noChangeArrowheads="1"/>
          </p:cNvSpPr>
          <p:nvPr/>
        </p:nvSpPr>
        <p:spPr bwMode="auto">
          <a:xfrm>
            <a:off x="5848350" y="407670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60" name="Oval 24"/>
          <p:cNvSpPr>
            <a:spLocks noChangeArrowheads="1"/>
          </p:cNvSpPr>
          <p:nvPr/>
        </p:nvSpPr>
        <p:spPr bwMode="auto">
          <a:xfrm>
            <a:off x="6438900" y="5943600"/>
            <a:ext cx="2476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6759575" y="5851525"/>
            <a:ext cx="23844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Tractable Problem</a:t>
            </a:r>
          </a:p>
          <a:p>
            <a:pPr>
              <a:lnSpc>
                <a:spcPct val="40000"/>
              </a:lnSpc>
            </a:pPr>
            <a:r>
              <a:rPr lang="en-US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Intractable Problem</a:t>
            </a:r>
          </a:p>
        </p:txBody>
      </p:sp>
      <p:sp>
        <p:nvSpPr>
          <p:cNvPr id="91162" name="Freeform 26"/>
          <p:cNvSpPr>
            <a:spLocks/>
          </p:cNvSpPr>
          <p:nvPr/>
        </p:nvSpPr>
        <p:spPr bwMode="auto">
          <a:xfrm>
            <a:off x="6153150" y="5657850"/>
            <a:ext cx="3009900" cy="120015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0" y="0"/>
              </a:cxn>
              <a:cxn ang="0">
                <a:pos x="1932" y="0"/>
              </a:cxn>
            </a:cxnLst>
            <a:rect l="0" t="0" r="r" b="b"/>
            <a:pathLst>
              <a:path w="1932" h="756">
                <a:moveTo>
                  <a:pt x="0" y="756"/>
                </a:moveTo>
                <a:lnTo>
                  <a:pt x="0" y="0"/>
                </a:lnTo>
                <a:lnTo>
                  <a:pt x="19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1163" name="Rectangle 27"/>
          <p:cNvSpPr>
            <a:spLocks noChangeArrowheads="1"/>
          </p:cNvSpPr>
          <p:nvPr/>
        </p:nvSpPr>
        <p:spPr bwMode="auto">
          <a:xfrm>
            <a:off x="1733550" y="327660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64" name="Rectangle 28"/>
          <p:cNvSpPr>
            <a:spLocks noChangeArrowheads="1"/>
          </p:cNvSpPr>
          <p:nvPr/>
        </p:nvSpPr>
        <p:spPr bwMode="auto">
          <a:xfrm>
            <a:off x="6457950" y="640080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2800350" y="525780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4991100" y="537210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67" name="Rectangle 31"/>
          <p:cNvSpPr>
            <a:spLocks noChangeArrowheads="1"/>
          </p:cNvSpPr>
          <p:nvPr/>
        </p:nvSpPr>
        <p:spPr bwMode="auto">
          <a:xfrm>
            <a:off x="1219200" y="293370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68" name="Rectangle 32"/>
          <p:cNvSpPr>
            <a:spLocks noChangeArrowheads="1"/>
          </p:cNvSpPr>
          <p:nvPr/>
        </p:nvSpPr>
        <p:spPr bwMode="auto">
          <a:xfrm>
            <a:off x="1828800" y="430530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69" name="Rectangle 33"/>
          <p:cNvSpPr>
            <a:spLocks noChangeArrowheads="1"/>
          </p:cNvSpPr>
          <p:nvPr/>
        </p:nvSpPr>
        <p:spPr bwMode="auto">
          <a:xfrm>
            <a:off x="4095750" y="541020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70" name="Rectangle 34"/>
          <p:cNvSpPr>
            <a:spLocks noChangeArrowheads="1"/>
          </p:cNvSpPr>
          <p:nvPr/>
        </p:nvSpPr>
        <p:spPr bwMode="auto">
          <a:xfrm>
            <a:off x="1333500" y="388620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71" name="Rectangle 35"/>
          <p:cNvSpPr>
            <a:spLocks noChangeArrowheads="1"/>
          </p:cNvSpPr>
          <p:nvPr/>
        </p:nvSpPr>
        <p:spPr bwMode="auto">
          <a:xfrm>
            <a:off x="7600950" y="276225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72" name="Rectangle 36"/>
          <p:cNvSpPr>
            <a:spLocks noChangeArrowheads="1"/>
          </p:cNvSpPr>
          <p:nvPr/>
        </p:nvSpPr>
        <p:spPr bwMode="auto">
          <a:xfrm>
            <a:off x="2495550" y="121920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1714500" y="198120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74" name="Rectangle 38"/>
          <p:cNvSpPr>
            <a:spLocks noChangeArrowheads="1"/>
          </p:cNvSpPr>
          <p:nvPr/>
        </p:nvSpPr>
        <p:spPr bwMode="auto">
          <a:xfrm>
            <a:off x="7010400" y="443865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75" name="Rectangle 39"/>
          <p:cNvSpPr>
            <a:spLocks noChangeArrowheads="1"/>
          </p:cNvSpPr>
          <p:nvPr/>
        </p:nvSpPr>
        <p:spPr bwMode="auto">
          <a:xfrm>
            <a:off x="2533650" y="480060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76" name="Rectangle 40"/>
          <p:cNvSpPr>
            <a:spLocks noChangeArrowheads="1"/>
          </p:cNvSpPr>
          <p:nvPr/>
        </p:nvSpPr>
        <p:spPr bwMode="auto">
          <a:xfrm>
            <a:off x="1809750" y="129540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77" name="Rectangle 41"/>
          <p:cNvSpPr>
            <a:spLocks noChangeArrowheads="1"/>
          </p:cNvSpPr>
          <p:nvPr/>
        </p:nvSpPr>
        <p:spPr bwMode="auto">
          <a:xfrm>
            <a:off x="1657350" y="371475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78" name="Rectangle 42"/>
          <p:cNvSpPr>
            <a:spLocks noChangeArrowheads="1"/>
          </p:cNvSpPr>
          <p:nvPr/>
        </p:nvSpPr>
        <p:spPr bwMode="auto">
          <a:xfrm>
            <a:off x="7048500" y="352425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79" name="Rectangle 43"/>
          <p:cNvSpPr>
            <a:spLocks noChangeArrowheads="1"/>
          </p:cNvSpPr>
          <p:nvPr/>
        </p:nvSpPr>
        <p:spPr bwMode="auto">
          <a:xfrm>
            <a:off x="4953000" y="66675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80" name="Rectangle 44"/>
          <p:cNvSpPr>
            <a:spLocks noChangeArrowheads="1"/>
          </p:cNvSpPr>
          <p:nvPr/>
        </p:nvSpPr>
        <p:spPr bwMode="auto">
          <a:xfrm>
            <a:off x="5581650" y="70485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81" name="Rectangle 45"/>
          <p:cNvSpPr>
            <a:spLocks noChangeArrowheads="1"/>
          </p:cNvSpPr>
          <p:nvPr/>
        </p:nvSpPr>
        <p:spPr bwMode="auto">
          <a:xfrm>
            <a:off x="2590800" y="62865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6629400" y="104775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83" name="Rectangle 47"/>
          <p:cNvSpPr>
            <a:spLocks noChangeArrowheads="1"/>
          </p:cNvSpPr>
          <p:nvPr/>
        </p:nvSpPr>
        <p:spPr bwMode="auto">
          <a:xfrm>
            <a:off x="3790950" y="68580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84" name="Rectangle 48"/>
          <p:cNvSpPr>
            <a:spLocks noChangeArrowheads="1"/>
          </p:cNvSpPr>
          <p:nvPr/>
        </p:nvSpPr>
        <p:spPr bwMode="auto">
          <a:xfrm>
            <a:off x="4381500" y="38100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1185" name="Rectangle 49"/>
          <p:cNvSpPr>
            <a:spLocks noChangeArrowheads="1"/>
          </p:cNvSpPr>
          <p:nvPr/>
        </p:nvSpPr>
        <p:spPr bwMode="auto">
          <a:xfrm>
            <a:off x="1619250" y="2533650"/>
            <a:ext cx="20955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65125" y="742950"/>
            <a:ext cx="837565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dirty="0"/>
              <a:t>A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large number of solvable problems, such as</a:t>
            </a:r>
          </a:p>
          <a:p>
            <a:endParaRPr lang="th-TH" sz="1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th-TH" sz="1800" dirty="0">
                <a:latin typeface="Arial" pitchFamily="34" charset="0"/>
                <a:cs typeface="Arial" pitchFamily="34" charset="0"/>
              </a:rPr>
              <a:t>	 Hamilton path problem,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th-TH" sz="1800" dirty="0">
                <a:latin typeface="Arial" pitchFamily="34" charset="0"/>
                <a:cs typeface="Arial" pitchFamily="34" charset="0"/>
              </a:rPr>
              <a:t>	 traveling salesperson problem,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th-TH" sz="1800" dirty="0">
                <a:latin typeface="Arial" pitchFamily="34" charset="0"/>
                <a:cs typeface="Arial" pitchFamily="34" charset="0"/>
              </a:rPr>
              <a:t>	 graph coloring problem,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th-TH" sz="1800" dirty="0">
                <a:latin typeface="Arial" pitchFamily="34" charset="0"/>
                <a:cs typeface="Arial" pitchFamily="34" charset="0"/>
              </a:rPr>
              <a:t>	 knapsack problem, etc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  <a:endParaRPr lang="th-TH" sz="1800" dirty="0">
              <a:latin typeface="Arial" pitchFamily="34" charset="0"/>
              <a:cs typeface="Arial" pitchFamily="34" charset="0"/>
            </a:endParaRPr>
          </a:p>
          <a:p>
            <a:pPr lvl="1"/>
            <a:endParaRPr lang="th-TH" sz="1800" dirty="0">
              <a:latin typeface="Arial" pitchFamily="34" charset="0"/>
              <a:cs typeface="Arial" pitchFamily="34" charset="0"/>
            </a:endParaRPr>
          </a:p>
          <a:p>
            <a:r>
              <a:rPr lang="th-TH" sz="1800" dirty="0">
                <a:latin typeface="Arial" pitchFamily="34" charset="0"/>
                <a:cs typeface="Arial" pitchFamily="34" charset="0"/>
              </a:rPr>
              <a:t>    are </a:t>
            </a:r>
            <a:r>
              <a:rPr lang="th-TH" sz="1800" i="1" dirty="0">
                <a:latin typeface="Arial" pitchFamily="34" charset="0"/>
                <a:cs typeface="Arial" pitchFamily="34" charset="0"/>
              </a:rPr>
              <a:t>believed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 to be intractable (but none of them have been proved intractable.)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th-TH" sz="1800" dirty="0">
                <a:latin typeface="Arial" pitchFamily="34" charset="0"/>
                <a:cs typeface="Arial" pitchFamily="34" charset="0"/>
              </a:rPr>
              <a:t>These problems belong to the class </a:t>
            </a:r>
            <a:r>
              <a:rPr lang="th-TH" sz="1800" b="1" dirty="0">
                <a:latin typeface="Arial" pitchFamily="34" charset="0"/>
                <a:cs typeface="Arial" pitchFamily="34" charset="0"/>
              </a:rPr>
              <a:t>NP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 (</a:t>
            </a:r>
            <a:r>
              <a:rPr lang="th-TH" sz="1800" b="1" i="1" u="sng" dirty="0">
                <a:latin typeface="Arial" pitchFamily="34" charset="0"/>
                <a:cs typeface="Arial" pitchFamily="34" charset="0"/>
              </a:rPr>
              <a:t>N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ondeterministic </a:t>
            </a:r>
            <a:r>
              <a:rPr lang="th-TH" sz="1800" b="1" i="1" u="sng" dirty="0">
                <a:latin typeface="Arial" pitchFamily="34" charset="0"/>
                <a:cs typeface="Arial" pitchFamily="34" charset="0"/>
              </a:rPr>
              <a:t>P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olynomial-bounded).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“Pr</a:t>
            </a:r>
            <a:r>
              <a:rPr lang="th-TH" dirty="0">
                <a:latin typeface="Arial" pitchFamily="34" charset="0"/>
                <a:cs typeface="Arial" pitchFamily="34" charset="0"/>
              </a:rPr>
              <a:t>oblems in this class can be solved in polynomial time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th-TH" dirty="0">
                <a:latin typeface="Arial" pitchFamily="34" charset="0"/>
                <a:cs typeface="Arial" pitchFamily="34" charset="0"/>
              </a:rPr>
              <a:t>if we have an </a:t>
            </a:r>
            <a:r>
              <a:rPr lang="th-TH" b="1" i="1" dirty="0">
                <a:latin typeface="Arial" pitchFamily="34" charset="0"/>
                <a:cs typeface="Arial" pitchFamily="34" charset="0"/>
              </a:rPr>
              <a:t>exponentially</a:t>
            </a:r>
            <a:r>
              <a:rPr lang="th-TH" b="1" dirty="0">
                <a:latin typeface="Arial" pitchFamily="34" charset="0"/>
                <a:cs typeface="Arial" pitchFamily="34" charset="0"/>
              </a:rPr>
              <a:t> large number</a:t>
            </a:r>
            <a:r>
              <a:rPr lang="th-TH" dirty="0">
                <a:latin typeface="Arial" pitchFamily="34" charset="0"/>
                <a:cs typeface="Arial" pitchFamily="34" charset="0"/>
              </a:rPr>
              <a:t> of processor</a:t>
            </a:r>
            <a:r>
              <a:rPr lang="th-TH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th-TH" dirty="0" smtClean="0">
                <a:latin typeface="Arial" pitchFamily="34" charset="0"/>
                <a:cs typeface="Arial" pitchFamily="34" charset="0"/>
              </a:rPr>
              <a:t> 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0000"/>
              </a:lnSpc>
            </a:pPr>
            <a:endParaRPr lang="th-TH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0000"/>
              </a:lnSpc>
            </a:pPr>
            <a:r>
              <a:rPr lang="th-TH" dirty="0">
                <a:latin typeface="Arial" pitchFamily="34" charset="0"/>
                <a:cs typeface="Arial" pitchFamily="34" charset="0"/>
              </a:rPr>
              <a:t>(But we do not have </a:t>
            </a:r>
            <a:r>
              <a:rPr lang="en-US" dirty="0">
                <a:latin typeface="Arial" pitchFamily="34" charset="0"/>
                <a:cs typeface="Arial" pitchFamily="34" charset="0"/>
              </a:rPr>
              <a:t>such a</a:t>
            </a:r>
            <a:r>
              <a:rPr lang="th-TH" dirty="0">
                <a:latin typeface="Arial" pitchFamily="34" charset="0"/>
                <a:cs typeface="Arial" pitchFamily="34" charset="0"/>
              </a:rPr>
              <a:t> large number of processors.)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861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sz="2400" b="1" u="sng" dirty="0">
                <a:solidFill>
                  <a:srgbClr val="FF0000"/>
                </a:solidFill>
              </a:rPr>
              <a:t>The Class NP</a:t>
            </a: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dirty="0" smtClean="0">
                <a:latin typeface="Arial" pitchFamily="34" charset="0"/>
              </a:rPr>
              <a:t>(</a:t>
            </a:r>
            <a:r>
              <a:rPr lang="th-TH" sz="2800" b="1" dirty="0" smtClean="0">
                <a:latin typeface="Arial" pitchFamily="34" charset="0"/>
              </a:rPr>
              <a:t>N</a:t>
            </a:r>
            <a:r>
              <a:rPr lang="th-TH" sz="2400" dirty="0" smtClean="0">
                <a:latin typeface="Arial" pitchFamily="34" charset="0"/>
              </a:rPr>
              <a:t>ondeterministic </a:t>
            </a:r>
            <a:r>
              <a:rPr lang="th-TH" sz="2800" b="1" dirty="0" smtClean="0">
                <a:latin typeface="Arial" pitchFamily="34" charset="0"/>
              </a:rPr>
              <a:t>P</a:t>
            </a:r>
            <a:r>
              <a:rPr lang="th-TH" sz="2400" dirty="0" smtClean="0">
                <a:latin typeface="Arial" pitchFamily="34" charset="0"/>
              </a:rPr>
              <a:t>olynomial-bounded</a:t>
            </a:r>
            <a:r>
              <a:rPr lang="en-US" sz="2400" dirty="0" smtClean="0">
                <a:latin typeface="Arial" pitchFamily="34" charset="0"/>
              </a:rPr>
              <a:t>)</a:t>
            </a:r>
            <a:r>
              <a:rPr lang="th-TH" sz="2400" dirty="0" smtClean="0">
                <a:latin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285750" y="3600450"/>
            <a:ext cx="8534400" cy="2514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74759" name="Picture 7" descr="dd0065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5563" y="5265738"/>
            <a:ext cx="1468437" cy="159226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89816" y="1026942"/>
            <a:ext cx="16882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NP</a:t>
            </a:r>
            <a:endParaRPr lang="th-TH" sz="2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146175" y="117633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h-TH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93500" y="1624825"/>
            <a:ext cx="748153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b="1" dirty="0">
                <a:solidFill>
                  <a:srgbClr val="CC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CC0099"/>
                </a:solidFill>
                <a:latin typeface="Arial" pitchFamily="34" charset="0"/>
                <a:cs typeface="Arial" pitchFamily="34" charset="0"/>
              </a:rPr>
              <a:t>Hamilton Path Problem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Comic Sans MS" pitchFamily="66" charset="0"/>
            </a:endParaRPr>
          </a:p>
          <a:p>
            <a:pPr lvl="1"/>
            <a:r>
              <a:rPr lang="en-US" dirty="0"/>
              <a:t>Given a graph, determine whether there is a Hamilton path</a:t>
            </a:r>
          </a:p>
          <a:p>
            <a:pPr lvl="1"/>
            <a:r>
              <a:rPr lang="en-US" dirty="0"/>
              <a:t>(i.e. a path that passes through every vertex exactly once).</a:t>
            </a:r>
          </a:p>
          <a:p>
            <a:endParaRPr lang="en-US" dirty="0"/>
          </a:p>
          <a:p>
            <a:endParaRPr lang="en-US" dirty="0"/>
          </a:p>
          <a:p>
            <a:pPr>
              <a:buFontTx/>
              <a:buChar char="•"/>
            </a:pPr>
            <a:r>
              <a:rPr lang="en-US" b="1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latin typeface="Arial" pitchFamily="34" charset="0"/>
                <a:cs typeface="Arial" pitchFamily="34" charset="0"/>
              </a:rPr>
              <a:t>Traveling Salesperson Problem</a:t>
            </a:r>
            <a:r>
              <a:rPr lang="en-US" sz="2400" dirty="0">
                <a:solidFill>
                  <a:srgbClr val="CC0099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400" dirty="0">
              <a:latin typeface="Comic Sans MS" pitchFamily="66" charset="0"/>
            </a:endParaRPr>
          </a:p>
          <a:p>
            <a:pPr lvl="1"/>
            <a:r>
              <a:rPr lang="en-US" dirty="0"/>
              <a:t>Given a weighted graph, find a minimum weighted Hamilton path.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422" y="365760"/>
            <a:ext cx="3733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itchFamily="34" charset="0"/>
                <a:cs typeface="Arial" pitchFamily="34" charset="0"/>
              </a:rPr>
              <a:t>Examples of NP Problems</a:t>
            </a:r>
            <a:endParaRPr lang="th-TH" sz="2800" b="1" dirty="0">
              <a:latin typeface="Agency FB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91886" y="1056904"/>
            <a:ext cx="4726379" cy="0"/>
          </a:xfrm>
          <a:prstGeom prst="line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781050" y="1955800"/>
            <a:ext cx="133350" cy="133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038350" y="450850"/>
            <a:ext cx="133350" cy="133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3448050" y="908050"/>
            <a:ext cx="133350" cy="133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095500" y="3060700"/>
            <a:ext cx="133350" cy="133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3676650" y="2527300"/>
            <a:ext cx="133350" cy="133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819150" y="2032000"/>
            <a:ext cx="13335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 flipV="1">
            <a:off x="2133600" y="2622550"/>
            <a:ext cx="15621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2076450" y="488950"/>
            <a:ext cx="14478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>
            <a:off x="3524250" y="965200"/>
            <a:ext cx="209550" cy="163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 flipV="1">
            <a:off x="800100" y="508000"/>
            <a:ext cx="127635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60" name="Freeform 12"/>
          <p:cNvSpPr>
            <a:spLocks/>
          </p:cNvSpPr>
          <p:nvPr/>
        </p:nvSpPr>
        <p:spPr bwMode="auto">
          <a:xfrm>
            <a:off x="555625" y="0"/>
            <a:ext cx="2968625" cy="2012950"/>
          </a:xfrm>
          <a:custGeom>
            <a:avLst/>
            <a:gdLst/>
            <a:ahLst/>
            <a:cxnLst>
              <a:cxn ang="0">
                <a:pos x="190" y="1268"/>
              </a:cxn>
              <a:cxn ang="0">
                <a:pos x="130" y="296"/>
              </a:cxn>
              <a:cxn ang="0">
                <a:pos x="970" y="56"/>
              </a:cxn>
              <a:cxn ang="0">
                <a:pos x="1870" y="632"/>
              </a:cxn>
            </a:cxnLst>
            <a:rect l="0" t="0" r="r" b="b"/>
            <a:pathLst>
              <a:path w="1870" h="1268">
                <a:moveTo>
                  <a:pt x="190" y="1268"/>
                </a:moveTo>
                <a:cubicBezTo>
                  <a:pt x="95" y="883"/>
                  <a:pt x="0" y="498"/>
                  <a:pt x="130" y="296"/>
                </a:cubicBezTo>
                <a:cubicBezTo>
                  <a:pt x="260" y="94"/>
                  <a:pt x="680" y="0"/>
                  <a:pt x="970" y="56"/>
                </a:cubicBezTo>
                <a:cubicBezTo>
                  <a:pt x="1260" y="112"/>
                  <a:pt x="1565" y="372"/>
                  <a:pt x="1870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61" name="Freeform 13"/>
          <p:cNvSpPr>
            <a:spLocks/>
          </p:cNvSpPr>
          <p:nvPr/>
        </p:nvSpPr>
        <p:spPr bwMode="auto">
          <a:xfrm>
            <a:off x="3505200" y="965200"/>
            <a:ext cx="1428750" cy="1638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76" y="264"/>
              </a:cxn>
              <a:cxn ang="0">
                <a:pos x="144" y="1032"/>
              </a:cxn>
            </a:cxnLst>
            <a:rect l="0" t="0" r="r" b="b"/>
            <a:pathLst>
              <a:path w="900" h="1032">
                <a:moveTo>
                  <a:pt x="0" y="0"/>
                </a:moveTo>
                <a:cubicBezTo>
                  <a:pt x="426" y="46"/>
                  <a:pt x="852" y="92"/>
                  <a:pt x="876" y="264"/>
                </a:cubicBezTo>
                <a:cubicBezTo>
                  <a:pt x="900" y="436"/>
                  <a:pt x="522" y="734"/>
                  <a:pt x="144" y="10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2095500" y="527050"/>
            <a:ext cx="57150" cy="260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2095500" y="527050"/>
            <a:ext cx="161925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403225" y="193198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1717675" y="22225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3584575" y="5842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3698875" y="262255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1946275" y="315595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1127125" y="25606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2784475" y="28273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3565525" y="14747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2708275" y="7889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346075" y="2746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1031875" y="9985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1717675" y="17414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2670175" y="17224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78877" name="Text Box 29"/>
          <p:cNvSpPr txBox="1">
            <a:spLocks noChangeArrowheads="1"/>
          </p:cNvSpPr>
          <p:nvPr/>
        </p:nvSpPr>
        <p:spPr bwMode="auto">
          <a:xfrm>
            <a:off x="4746625" y="15890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4343400" y="5213350"/>
            <a:ext cx="133350" cy="133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81" name="Rectangle 33"/>
          <p:cNvSpPr>
            <a:spLocks noChangeArrowheads="1"/>
          </p:cNvSpPr>
          <p:nvPr/>
        </p:nvSpPr>
        <p:spPr bwMode="auto">
          <a:xfrm>
            <a:off x="5600700" y="3708400"/>
            <a:ext cx="133350" cy="133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82" name="Rectangle 34"/>
          <p:cNvSpPr>
            <a:spLocks noChangeArrowheads="1"/>
          </p:cNvSpPr>
          <p:nvPr/>
        </p:nvSpPr>
        <p:spPr bwMode="auto">
          <a:xfrm>
            <a:off x="7010400" y="4165600"/>
            <a:ext cx="133350" cy="133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5657850" y="6318250"/>
            <a:ext cx="133350" cy="133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7239000" y="5784850"/>
            <a:ext cx="133350" cy="133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>
            <a:off x="4381500" y="5289550"/>
            <a:ext cx="13335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86" name="Line 38"/>
          <p:cNvSpPr>
            <a:spLocks noChangeShapeType="1"/>
          </p:cNvSpPr>
          <p:nvPr/>
        </p:nvSpPr>
        <p:spPr bwMode="auto">
          <a:xfrm flipV="1">
            <a:off x="5695950" y="5880100"/>
            <a:ext cx="15621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87" name="Line 39"/>
          <p:cNvSpPr>
            <a:spLocks noChangeShapeType="1"/>
          </p:cNvSpPr>
          <p:nvPr/>
        </p:nvSpPr>
        <p:spPr bwMode="auto">
          <a:xfrm>
            <a:off x="5638800" y="3746500"/>
            <a:ext cx="14478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88" name="Line 40"/>
          <p:cNvSpPr>
            <a:spLocks noChangeShapeType="1"/>
          </p:cNvSpPr>
          <p:nvPr/>
        </p:nvSpPr>
        <p:spPr bwMode="auto">
          <a:xfrm>
            <a:off x="7086600" y="4222750"/>
            <a:ext cx="209550" cy="163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89" name="Line 41"/>
          <p:cNvSpPr>
            <a:spLocks noChangeShapeType="1"/>
          </p:cNvSpPr>
          <p:nvPr/>
        </p:nvSpPr>
        <p:spPr bwMode="auto">
          <a:xfrm flipV="1">
            <a:off x="4362450" y="3765550"/>
            <a:ext cx="127635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90" name="Freeform 42"/>
          <p:cNvSpPr>
            <a:spLocks/>
          </p:cNvSpPr>
          <p:nvPr/>
        </p:nvSpPr>
        <p:spPr bwMode="auto">
          <a:xfrm>
            <a:off x="4117975" y="3257550"/>
            <a:ext cx="2968625" cy="2012950"/>
          </a:xfrm>
          <a:custGeom>
            <a:avLst/>
            <a:gdLst/>
            <a:ahLst/>
            <a:cxnLst>
              <a:cxn ang="0">
                <a:pos x="190" y="1268"/>
              </a:cxn>
              <a:cxn ang="0">
                <a:pos x="130" y="296"/>
              </a:cxn>
              <a:cxn ang="0">
                <a:pos x="970" y="56"/>
              </a:cxn>
              <a:cxn ang="0">
                <a:pos x="1870" y="632"/>
              </a:cxn>
            </a:cxnLst>
            <a:rect l="0" t="0" r="r" b="b"/>
            <a:pathLst>
              <a:path w="1870" h="1268">
                <a:moveTo>
                  <a:pt x="190" y="1268"/>
                </a:moveTo>
                <a:cubicBezTo>
                  <a:pt x="95" y="883"/>
                  <a:pt x="0" y="498"/>
                  <a:pt x="130" y="296"/>
                </a:cubicBezTo>
                <a:cubicBezTo>
                  <a:pt x="260" y="94"/>
                  <a:pt x="680" y="0"/>
                  <a:pt x="970" y="56"/>
                </a:cubicBezTo>
                <a:cubicBezTo>
                  <a:pt x="1260" y="112"/>
                  <a:pt x="1565" y="372"/>
                  <a:pt x="1870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91" name="Freeform 43"/>
          <p:cNvSpPr>
            <a:spLocks/>
          </p:cNvSpPr>
          <p:nvPr/>
        </p:nvSpPr>
        <p:spPr bwMode="auto">
          <a:xfrm>
            <a:off x="7067550" y="4222750"/>
            <a:ext cx="1428750" cy="1638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76" y="264"/>
              </a:cxn>
              <a:cxn ang="0">
                <a:pos x="144" y="1032"/>
              </a:cxn>
            </a:cxnLst>
            <a:rect l="0" t="0" r="r" b="b"/>
            <a:pathLst>
              <a:path w="900" h="1032">
                <a:moveTo>
                  <a:pt x="0" y="0"/>
                </a:moveTo>
                <a:cubicBezTo>
                  <a:pt x="426" y="46"/>
                  <a:pt x="852" y="92"/>
                  <a:pt x="876" y="264"/>
                </a:cubicBezTo>
                <a:cubicBezTo>
                  <a:pt x="900" y="436"/>
                  <a:pt x="522" y="734"/>
                  <a:pt x="144" y="10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92" name="Line 44"/>
          <p:cNvSpPr>
            <a:spLocks noChangeShapeType="1"/>
          </p:cNvSpPr>
          <p:nvPr/>
        </p:nvSpPr>
        <p:spPr bwMode="auto">
          <a:xfrm>
            <a:off x="5657850" y="3784600"/>
            <a:ext cx="57150" cy="260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93" name="Line 45"/>
          <p:cNvSpPr>
            <a:spLocks noChangeShapeType="1"/>
          </p:cNvSpPr>
          <p:nvPr/>
        </p:nvSpPr>
        <p:spPr bwMode="auto">
          <a:xfrm>
            <a:off x="5657850" y="3784600"/>
            <a:ext cx="161925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894" name="Text Box 46"/>
          <p:cNvSpPr txBox="1">
            <a:spLocks noChangeArrowheads="1"/>
          </p:cNvSpPr>
          <p:nvPr/>
        </p:nvSpPr>
        <p:spPr bwMode="auto">
          <a:xfrm>
            <a:off x="3965575" y="51895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8895" name="Text Box 47"/>
          <p:cNvSpPr txBox="1">
            <a:spLocks noChangeArrowheads="1"/>
          </p:cNvSpPr>
          <p:nvPr/>
        </p:nvSpPr>
        <p:spPr bwMode="auto">
          <a:xfrm>
            <a:off x="5280025" y="34798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8896" name="Text Box 48"/>
          <p:cNvSpPr txBox="1">
            <a:spLocks noChangeArrowheads="1"/>
          </p:cNvSpPr>
          <p:nvPr/>
        </p:nvSpPr>
        <p:spPr bwMode="auto">
          <a:xfrm>
            <a:off x="7146925" y="384175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8897" name="Text Box 49"/>
          <p:cNvSpPr txBox="1">
            <a:spLocks noChangeArrowheads="1"/>
          </p:cNvSpPr>
          <p:nvPr/>
        </p:nvSpPr>
        <p:spPr bwMode="auto">
          <a:xfrm>
            <a:off x="7261225" y="58801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8898" name="Text Box 50"/>
          <p:cNvSpPr txBox="1">
            <a:spLocks noChangeArrowheads="1"/>
          </p:cNvSpPr>
          <p:nvPr/>
        </p:nvSpPr>
        <p:spPr bwMode="auto">
          <a:xfrm>
            <a:off x="5413375" y="64611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99" name="Text Box 51"/>
          <p:cNvSpPr txBox="1">
            <a:spLocks noChangeArrowheads="1"/>
          </p:cNvSpPr>
          <p:nvPr/>
        </p:nvSpPr>
        <p:spPr bwMode="auto">
          <a:xfrm>
            <a:off x="4689475" y="5837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8900" name="Text Box 52"/>
          <p:cNvSpPr txBox="1">
            <a:spLocks noChangeArrowheads="1"/>
          </p:cNvSpPr>
          <p:nvPr/>
        </p:nvSpPr>
        <p:spPr bwMode="auto">
          <a:xfrm>
            <a:off x="6346825" y="60848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8901" name="Text Box 53"/>
          <p:cNvSpPr txBox="1">
            <a:spLocks noChangeArrowheads="1"/>
          </p:cNvSpPr>
          <p:nvPr/>
        </p:nvSpPr>
        <p:spPr bwMode="auto">
          <a:xfrm>
            <a:off x="7127875" y="47323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8902" name="Text Box 54"/>
          <p:cNvSpPr txBox="1">
            <a:spLocks noChangeArrowheads="1"/>
          </p:cNvSpPr>
          <p:nvPr/>
        </p:nvSpPr>
        <p:spPr bwMode="auto">
          <a:xfrm>
            <a:off x="6270625" y="40465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8903" name="Text Box 55"/>
          <p:cNvSpPr txBox="1">
            <a:spLocks noChangeArrowheads="1"/>
          </p:cNvSpPr>
          <p:nvPr/>
        </p:nvSpPr>
        <p:spPr bwMode="auto">
          <a:xfrm>
            <a:off x="3908425" y="35321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78904" name="Text Box 56"/>
          <p:cNvSpPr txBox="1">
            <a:spLocks noChangeArrowheads="1"/>
          </p:cNvSpPr>
          <p:nvPr/>
        </p:nvSpPr>
        <p:spPr bwMode="auto">
          <a:xfrm>
            <a:off x="4594225" y="42560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8905" name="Text Box 57"/>
          <p:cNvSpPr txBox="1">
            <a:spLocks noChangeArrowheads="1"/>
          </p:cNvSpPr>
          <p:nvPr/>
        </p:nvSpPr>
        <p:spPr bwMode="auto">
          <a:xfrm>
            <a:off x="5280025" y="49990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78906" name="Text Box 58"/>
          <p:cNvSpPr txBox="1">
            <a:spLocks noChangeArrowheads="1"/>
          </p:cNvSpPr>
          <p:nvPr/>
        </p:nvSpPr>
        <p:spPr bwMode="auto">
          <a:xfrm>
            <a:off x="6232525" y="49799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78907" name="Text Box 59"/>
          <p:cNvSpPr txBox="1">
            <a:spLocks noChangeArrowheads="1"/>
          </p:cNvSpPr>
          <p:nvPr/>
        </p:nvSpPr>
        <p:spPr bwMode="auto">
          <a:xfrm>
            <a:off x="8308975" y="48466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78908" name="Freeform 60"/>
          <p:cNvSpPr>
            <a:spLocks/>
          </p:cNvSpPr>
          <p:nvPr/>
        </p:nvSpPr>
        <p:spPr bwMode="auto">
          <a:xfrm>
            <a:off x="857250" y="495300"/>
            <a:ext cx="2857500" cy="2647950"/>
          </a:xfrm>
          <a:custGeom>
            <a:avLst/>
            <a:gdLst/>
            <a:ahLst/>
            <a:cxnLst>
              <a:cxn ang="0">
                <a:pos x="0" y="960"/>
              </a:cxn>
              <a:cxn ang="0">
                <a:pos x="780" y="0"/>
              </a:cxn>
              <a:cxn ang="0">
                <a:pos x="1668" y="300"/>
              </a:cxn>
              <a:cxn ang="0">
                <a:pos x="1800" y="1332"/>
              </a:cxn>
              <a:cxn ang="0">
                <a:pos x="816" y="1668"/>
              </a:cxn>
            </a:cxnLst>
            <a:rect l="0" t="0" r="r" b="b"/>
            <a:pathLst>
              <a:path w="1800" h="1668">
                <a:moveTo>
                  <a:pt x="0" y="960"/>
                </a:moveTo>
                <a:lnTo>
                  <a:pt x="780" y="0"/>
                </a:lnTo>
                <a:lnTo>
                  <a:pt x="1668" y="300"/>
                </a:lnTo>
                <a:lnTo>
                  <a:pt x="1800" y="1332"/>
                </a:lnTo>
                <a:lnTo>
                  <a:pt x="816" y="1668"/>
                </a:lnTo>
              </a:path>
            </a:pathLst>
          </a:custGeom>
          <a:noFill/>
          <a:ln w="57150" cmpd="sng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909" name="Freeform 61"/>
          <p:cNvSpPr>
            <a:spLocks/>
          </p:cNvSpPr>
          <p:nvPr/>
        </p:nvSpPr>
        <p:spPr bwMode="auto">
          <a:xfrm>
            <a:off x="4419600" y="3771900"/>
            <a:ext cx="2876550" cy="2647950"/>
          </a:xfrm>
          <a:custGeom>
            <a:avLst/>
            <a:gdLst/>
            <a:ahLst/>
            <a:cxnLst>
              <a:cxn ang="0">
                <a:pos x="780" y="0"/>
              </a:cxn>
              <a:cxn ang="0">
                <a:pos x="1680" y="288"/>
              </a:cxn>
              <a:cxn ang="0">
                <a:pos x="1812" y="1320"/>
              </a:cxn>
              <a:cxn ang="0">
                <a:pos x="804" y="1668"/>
              </a:cxn>
              <a:cxn ang="0">
                <a:pos x="0" y="972"/>
              </a:cxn>
            </a:cxnLst>
            <a:rect l="0" t="0" r="r" b="b"/>
            <a:pathLst>
              <a:path w="1812" h="1668">
                <a:moveTo>
                  <a:pt x="780" y="0"/>
                </a:moveTo>
                <a:lnTo>
                  <a:pt x="1680" y="288"/>
                </a:lnTo>
                <a:lnTo>
                  <a:pt x="1812" y="1320"/>
                </a:lnTo>
                <a:lnTo>
                  <a:pt x="804" y="1668"/>
                </a:lnTo>
                <a:lnTo>
                  <a:pt x="0" y="972"/>
                </a:lnTo>
              </a:path>
            </a:pathLst>
          </a:custGeom>
          <a:noFill/>
          <a:ln w="57150" cmpd="sng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910" name="Text Box 62"/>
          <p:cNvSpPr txBox="1">
            <a:spLocks noChangeArrowheads="1"/>
          </p:cNvSpPr>
          <p:nvPr/>
        </p:nvSpPr>
        <p:spPr bwMode="auto">
          <a:xfrm>
            <a:off x="5565775" y="604838"/>
            <a:ext cx="1641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Hamilton path</a:t>
            </a:r>
          </a:p>
        </p:txBody>
      </p:sp>
      <p:sp>
        <p:nvSpPr>
          <p:cNvPr id="78911" name="Text Box 63"/>
          <p:cNvSpPr txBox="1">
            <a:spLocks noChangeArrowheads="1"/>
          </p:cNvSpPr>
          <p:nvPr/>
        </p:nvSpPr>
        <p:spPr bwMode="auto">
          <a:xfrm>
            <a:off x="479425" y="5729288"/>
            <a:ext cx="2254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Minimum weighted </a:t>
            </a:r>
          </a:p>
          <a:p>
            <a:pPr algn="ctr"/>
            <a:r>
              <a:rPr lang="en-US"/>
              <a:t>Hamilton path</a:t>
            </a:r>
          </a:p>
        </p:txBody>
      </p:sp>
      <p:sp>
        <p:nvSpPr>
          <p:cNvPr id="78912" name="Line 64"/>
          <p:cNvSpPr>
            <a:spLocks noChangeShapeType="1"/>
          </p:cNvSpPr>
          <p:nvPr/>
        </p:nvSpPr>
        <p:spPr bwMode="auto">
          <a:xfrm flipV="1">
            <a:off x="3810000" y="895350"/>
            <a:ext cx="1676400" cy="361950"/>
          </a:xfrm>
          <a:prstGeom prst="line">
            <a:avLst/>
          </a:prstGeom>
          <a:noFill/>
          <a:ln w="5715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8913" name="Line 65"/>
          <p:cNvSpPr>
            <a:spLocks noChangeShapeType="1"/>
          </p:cNvSpPr>
          <p:nvPr/>
        </p:nvSpPr>
        <p:spPr bwMode="auto">
          <a:xfrm flipV="1">
            <a:off x="2762250" y="5715000"/>
            <a:ext cx="1790700" cy="495300"/>
          </a:xfrm>
          <a:prstGeom prst="line">
            <a:avLst/>
          </a:prstGeom>
          <a:noFill/>
          <a:ln w="5715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675</Words>
  <Application>Microsoft Office PowerPoint</Application>
  <PresentationFormat>On-screen Show (4:3)</PresentationFormat>
  <Paragraphs>171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228</cp:revision>
  <cp:lastPrinted>1999-09-01T04:04:30Z</cp:lastPrinted>
  <dcterms:created xsi:type="dcterms:W3CDTF">1998-07-13T03:25:08Z</dcterms:created>
  <dcterms:modified xsi:type="dcterms:W3CDTF">2016-11-01T05:28:44Z</dcterms:modified>
</cp:coreProperties>
</file>