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59" r:id="rId5"/>
    <p:sldId id="297" r:id="rId6"/>
    <p:sldId id="305" r:id="rId7"/>
    <p:sldId id="261" r:id="rId8"/>
    <p:sldId id="258" r:id="rId9"/>
    <p:sldId id="263" r:id="rId10"/>
    <p:sldId id="302" r:id="rId11"/>
    <p:sldId id="295" r:id="rId12"/>
    <p:sldId id="318" r:id="rId13"/>
    <p:sldId id="294" r:id="rId14"/>
    <p:sldId id="264" r:id="rId15"/>
    <p:sldId id="317" r:id="rId16"/>
    <p:sldId id="313" r:id="rId17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FF66"/>
    <a:srgbClr val="99CCFF"/>
    <a:srgbClr val="00CC00"/>
    <a:srgbClr val="99FF66"/>
    <a:srgbClr val="FFCC99"/>
    <a:srgbClr val="CCCCFF"/>
    <a:srgbClr val="99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8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1188" y="30"/>
      </p:cViewPr>
      <p:guideLst>
        <p:guide orient="horz" pos="2160"/>
        <p:guide pos="5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42085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42085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AE69A2-C46C-45F0-9F4D-061E17881F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572"/>
            <a:ext cx="4984750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984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9984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CA9AAD-4150-4750-9E81-4FC45D920C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5D67D-8976-404B-BBA0-987C1FECCA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1DA93-2E88-42AF-849E-8E6EF0C35C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CEE7E-8575-4068-A25A-1020308959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E17F-B5D5-4F8E-A0BD-46039032AD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D436E-46B1-421D-9B01-CB9771E157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0D92E-32D0-4279-B178-D6FDED920E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414DF-11EA-4A7E-890D-2392507F0B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361BC-B85B-4634-BF87-4F28815A2D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D66D0-C6DC-4621-971D-051734D263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5C3C3-5949-4EDC-9506-8C55764A18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3204B-CEB9-47FE-93D3-C7F8D009E8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536219-06B4-4E23-977C-4126B16C31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.th/url?sa=i&amp;rct=j&amp;q=book&amp;source=images&amp;cd=&amp;cad=rja&amp;docid=YmbkNHKr56gSUM&amp;tbnid=dbGIthEqTOahyM:&amp;ved=0CAUQjRw&amp;url=http://www.learners.in.th/media/files/194072&amp;ei=ooQVUr22AcLWrQfI4oHAAg&amp;bvm=bv.51156542,d.bmk&amp;psig=AFQjCNGc7Qc3cQRmiz-491xYrs6lfLBtsA&amp;ust=137722792903254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://www.google.co.th/url?sa=i&amp;rct=j&amp;q=&amp;esrc=s&amp;frm=1&amp;source=images&amp;cd=&amp;cad=rja&amp;docid=g0VV2g2ODXHXYM&amp;tbnid=ZB0TYtJF8ChUEM:&amp;ved=0CAUQjRw&amp;url=http://commons.wikimedia.org/wiki/File:Book_icon_1.png&amp;ei=gKYdUrSRMcjVrQeP0oCgCA&amp;bvm=bv.51156542,d.bmk&amp;psig=AFQjCNF7iqdbn9f25laWGi3LuJPdM39Ytw&amp;ust=1377761248572586" TargetMode="Externa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google.co.th/url?sa=i&amp;rct=j&amp;q=&amp;esrc=s&amp;frm=1&amp;source=images&amp;cd=&amp;cad=rja&amp;docid=fafb5pjniWi2zM&amp;tbnid=CzVxU7gBK5Do9M:&amp;ved=0CAUQjRw&amp;url=http://www.yuvaengineers.com/?p=150&amp;ei=EKkdUrnPNojMrQe76oDoAg&amp;bvm=bv.51156542,d.bmk&amp;psig=AFQjCNFeFzSIG18IdzGmn6Nlahcr4hkXdQ&amp;ust=1377761916393435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th/url?sa=i&amp;rct=j&amp;q=&amp;esrc=s&amp;frm=1&amp;source=images&amp;cd=&amp;cad=rja&amp;docid=RX72seUJyh6d2M&amp;tbnid=9-pYzbFPOQQmbM:&amp;ved=0CAUQjRw&amp;url=http://tcp.nbtc.go.th/th/book/index&amp;ei=gCUeUrTHKoSRrQfhq4DAAw&amp;bvm=bv.51156542,d.bmk&amp;psig=AFQjCNH5-4r33ij3sAtdXuuT8PKAdX7Sdg&amp;ust=1377793026737692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hyperlink" Target="http://www.google.co.th/url?sa=i&amp;rct=j&amp;q=&amp;esrc=s&amp;frm=1&amp;source=images&amp;cd=&amp;cad=rja&amp;docid=-pLNxtMmzl4rLM&amp;tbnid=YTWVBQhjaHqVKM:&amp;ved=0CAUQjRw&amp;url=http://www.coopthai.com/banhong/kammakarn.html&amp;ei=wJ0dUoq_LorkrAeW2IHoAg&amp;bvm=bv.51156542,d.bmk&amp;psig=AFQjCNFc-ahTeSTpej6HUleOmIuYrFpQfg&amp;ust=137775901588328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.th/url?sa=i&amp;rct=j&amp;q=&amp;esrc=s&amp;frm=1&amp;source=images&amp;cd=&amp;cad=rja&amp;docid=rFAPEmXNTCqLpM&amp;tbnid=zq_HelvE8wCgEM:&amp;ved=0CAUQjRw&amp;url=http://www.iconarchive.com/show/vista-people-icons-by-icons-land/Person-Male-Light-icon.html&amp;ei=3p4dUrX4K9GzrAfZiYDwAg&amp;bvm=bv.51156542,d.bmk&amp;psig=AFQjCNH5wfVkZuL9qodP9aEOe4dvJqgb8A&amp;ust=1377759298768780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google.co.th/url?sa=i&amp;rct=j&amp;q=&amp;esrc=s&amp;frm=1&amp;source=images&amp;cd=&amp;cad=rja&amp;docid=oyrotwTKVx4ZSM&amp;tbnid=xRx56rSSBywOSM:&amp;ved=0CAUQjRw&amp;url=http://www.veryicon.com/icons/avatar/people/engineer.html&amp;ei=CJ4dUsXaFcKJrQfD0oGAAg&amp;bvm=bv.51156542,d.bmk&amp;psig=AFQjCNFiGfH_dIwyapB1N_Mgl6zzNLscDw&amp;ust=1377759108698166" TargetMode="Externa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th/url?sa=i&amp;rct=j&amp;q=&amp;esrc=s&amp;frm=1&amp;source=images&amp;cd=&amp;cad=rja&amp;docid=LbUUZeggD6nfWM&amp;tbnid=qGi6vAj5VlFNfM:&amp;ved=0CAUQjRw&amp;url=http://education.pkru.ac.th/education/index.php?limitstart=12&amp;ei=F6IdUtL2CcXqrAfFvoDQAg&amp;bvm=bv.51156542,d.bmk&amp;psig=AFQjCNFRRCi-10fK8q8bFnLnN9PnL5AIXg&amp;ust=1377760046237599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hyperlink" Target="http://www.google.co.th/url?sa=i&amp;rct=j&amp;q=&amp;esrc=s&amp;frm=1&amp;source=images&amp;cd=&amp;cad=rja&amp;docid=-pLNxtMmzl4rLM&amp;tbnid=YTWVBQhjaHqVKM:&amp;ved=0CAUQjRw&amp;url=http://www.coopthai.com/banhong/kammakarn.html&amp;ei=wJ0dUoq_LorkrAeW2IHoAg&amp;bvm=bv.51156542,d.bmk&amp;psig=AFQjCNFc-ahTeSTpej6HUleOmIuYrFpQfg&amp;ust=137775901588328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.th/url?sa=i&amp;rct=j&amp;q=&amp;esrc=s&amp;frm=1&amp;source=images&amp;cd=&amp;cad=rja&amp;docid=rFAPEmXNTCqLpM&amp;tbnid=zq_HelvE8wCgEM:&amp;ved=0CAUQjRw&amp;url=http://www.iconarchive.com/show/vista-people-icons-by-icons-land/Person-Male-Light-icon.html&amp;ei=3p4dUrX4K9GzrAfZiYDwAg&amp;bvm=bv.51156542,d.bmk&amp;psig=AFQjCNH5wfVkZuL9qodP9aEOe4dvJqgb8A&amp;ust=1377759298768780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google.co.th/url?sa=i&amp;rct=j&amp;q=&amp;esrc=s&amp;frm=1&amp;source=images&amp;cd=&amp;cad=rja&amp;docid=oyrotwTKVx4ZSM&amp;tbnid=xRx56rSSBywOSM:&amp;ved=0CAUQjRw&amp;url=http://www.veryicon.com/icons/avatar/people/engineer.html&amp;ei=CJ4dUsXaFcKJrQfD0oGAAg&amp;bvm=bv.51156542,d.bmk&amp;psig=AFQjCNFiGfH_dIwyapB1N_Mgl6zzNLscDw&amp;ust=1377759108698166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378325" y="2719388"/>
            <a:ext cx="39677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Times New Roman" pitchFamily="18" charset="0"/>
              </a:rPr>
              <a:t>Counting Methods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-9525" y="0"/>
            <a:ext cx="2414588" cy="685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2324100" y="2586038"/>
            <a:ext cx="1693863" cy="509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1" y="1"/>
              </a:cxn>
              <a:cxn ang="0">
                <a:pos x="211" y="1572"/>
              </a:cxn>
              <a:cxn ang="0">
                <a:pos x="739" y="1572"/>
              </a:cxn>
            </a:cxnLst>
            <a:rect l="0" t="0" r="r" b="b"/>
            <a:pathLst>
              <a:path w="739" h="1572">
                <a:moveTo>
                  <a:pt x="0" y="0"/>
                </a:moveTo>
                <a:lnTo>
                  <a:pt x="211" y="1"/>
                </a:lnTo>
                <a:lnTo>
                  <a:pt x="211" y="1572"/>
                </a:lnTo>
                <a:lnTo>
                  <a:pt x="739" y="157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017963" y="2981325"/>
            <a:ext cx="20320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95525" y="2486025"/>
            <a:ext cx="212725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2863" y="195263"/>
            <a:ext cx="2387600" cy="55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1. Logic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2. Proof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3. Sets, Relations, and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Functions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4. Algorithms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5. </a:t>
            </a:r>
            <a:r>
              <a:rPr lang="en-US" sz="1600" b="1" u="sng" dirty="0">
                <a:latin typeface="Arial Narrow" pitchFamily="34" charset="0"/>
                <a:cs typeface="Arial" pitchFamily="34" charset="0"/>
              </a:rPr>
              <a:t>Counting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6. Recurrence Relations 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7. Graphs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8. Finite-State Automata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and Turing Machines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Appendix: </a:t>
            </a:r>
          </a:p>
          <a:p>
            <a:pPr marL="533400" indent="-533400"/>
            <a:r>
              <a:rPr lang="en-US" sz="1600" b="1" dirty="0" smtClean="0">
                <a:latin typeface="Arial Narrow" pitchFamily="34" charset="0"/>
                <a:cs typeface="Arial" pitchFamily="34" charset="0"/>
              </a:rPr>
              <a:t>Self-Test Homework</a:t>
            </a:r>
          </a:p>
          <a:p>
            <a:pPr marL="533400" indent="-533400"/>
            <a:r>
              <a:rPr lang="en-US" sz="1600" b="1" smtClean="0">
                <a:latin typeface="Arial Narrow" pitchFamily="34" charset="0"/>
                <a:cs typeface="Arial" pitchFamily="34" charset="0"/>
              </a:rPr>
              <a:t>Solutions to Homework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14350" y="354013"/>
            <a:ext cx="683097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r>
              <a:rPr lang="en-US" sz="1600" b="1" dirty="0"/>
              <a:t>XAMPLE</a:t>
            </a:r>
            <a:r>
              <a:rPr lang="en-US" sz="1600" dirty="0"/>
              <a:t> </a:t>
            </a:r>
            <a:endParaRPr lang="en-US" dirty="0"/>
          </a:p>
          <a:p>
            <a:endParaRPr lang="en-US" sz="2400" dirty="0"/>
          </a:p>
          <a:p>
            <a:pPr lvl="1"/>
            <a:r>
              <a:rPr lang="en-US" dirty="0"/>
              <a:t>How many eight-bit strings </a:t>
            </a:r>
            <a:r>
              <a:rPr lang="en-US" dirty="0" smtClean="0"/>
              <a:t>begin with </a:t>
            </a:r>
            <a:r>
              <a:rPr lang="en-US" dirty="0"/>
              <a:t>101 or </a:t>
            </a:r>
            <a:r>
              <a:rPr lang="en-US" dirty="0" smtClean="0"/>
              <a:t>end with </a:t>
            </a:r>
            <a:r>
              <a:rPr lang="en-US" dirty="0"/>
              <a:t>111?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449388" y="1557338"/>
            <a:ext cx="1930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1 0 1 X X X X X</a:t>
            </a:r>
          </a:p>
          <a:p>
            <a:pPr algn="ctr">
              <a:lnSpc>
                <a:spcPct val="150000"/>
              </a:lnSpc>
            </a:pPr>
            <a:r>
              <a:rPr lang="en-US"/>
              <a:t>OR</a:t>
            </a:r>
          </a:p>
          <a:p>
            <a:pPr algn="ctr">
              <a:lnSpc>
                <a:spcPct val="150000"/>
              </a:lnSpc>
            </a:pPr>
            <a:r>
              <a:rPr lang="en-US"/>
              <a:t>X X X X X 1 1 1</a:t>
            </a:r>
          </a:p>
        </p:txBody>
      </p:sp>
      <p:sp>
        <p:nvSpPr>
          <p:cNvPr id="54277" name="AutoShape 5"/>
          <p:cNvSpPr>
            <a:spLocks/>
          </p:cNvSpPr>
          <p:nvPr/>
        </p:nvSpPr>
        <p:spPr bwMode="auto">
          <a:xfrm>
            <a:off x="1236663" y="1660525"/>
            <a:ext cx="114300" cy="129540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343025" y="6242756"/>
            <a:ext cx="1608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2</a:t>
            </a:r>
            <a:r>
              <a:rPr lang="en-US" sz="1800" baseline="30000"/>
              <a:t>5</a:t>
            </a:r>
            <a:r>
              <a:rPr lang="en-US" sz="1800"/>
              <a:t> + 2</a:t>
            </a:r>
            <a:r>
              <a:rPr lang="en-US" sz="1800" baseline="30000"/>
              <a:t>5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</a:t>
            </a:r>
            <a:r>
              <a:rPr lang="en-US" sz="1800"/>
              <a:t> 2</a:t>
            </a:r>
            <a:r>
              <a:rPr lang="en-US" sz="1800" baseline="30000"/>
              <a:t>2</a:t>
            </a:r>
            <a:endParaRPr lang="th-TH" sz="1800" baseline="30000"/>
          </a:p>
        </p:txBody>
      </p:sp>
      <p:sp>
        <p:nvSpPr>
          <p:cNvPr id="7" name="TextBox 6"/>
          <p:cNvSpPr txBox="1"/>
          <p:nvPr/>
        </p:nvSpPr>
        <p:spPr>
          <a:xfrm>
            <a:off x="4188182" y="4131733"/>
            <a:ext cx="697627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000" b="1" dirty="0" smtClean="0"/>
              <a:t>101</a:t>
            </a:r>
            <a:r>
              <a:rPr lang="en-US" sz="1000" dirty="0" smtClean="0"/>
              <a:t>00</a:t>
            </a:r>
            <a:r>
              <a:rPr lang="en-US" sz="1000" b="1" dirty="0" smtClean="0"/>
              <a:t>111</a:t>
            </a:r>
          </a:p>
          <a:p>
            <a:pPr>
              <a:lnSpc>
                <a:spcPts val="2000"/>
              </a:lnSpc>
            </a:pPr>
            <a:r>
              <a:rPr lang="en-US" sz="1000" b="1" dirty="0" smtClean="0"/>
              <a:t>101</a:t>
            </a:r>
            <a:r>
              <a:rPr lang="en-US" sz="1000" dirty="0" smtClean="0"/>
              <a:t>01</a:t>
            </a:r>
            <a:r>
              <a:rPr lang="en-US" sz="1000" b="1" dirty="0" smtClean="0"/>
              <a:t>111</a:t>
            </a:r>
          </a:p>
          <a:p>
            <a:pPr>
              <a:lnSpc>
                <a:spcPts val="2000"/>
              </a:lnSpc>
            </a:pPr>
            <a:r>
              <a:rPr lang="en-US" sz="1000" b="1" dirty="0" smtClean="0"/>
              <a:t>101</a:t>
            </a:r>
            <a:r>
              <a:rPr lang="en-US" sz="1000" dirty="0" smtClean="0"/>
              <a:t>10</a:t>
            </a:r>
            <a:r>
              <a:rPr lang="en-US" sz="1000" b="1" dirty="0" smtClean="0"/>
              <a:t>111</a:t>
            </a:r>
          </a:p>
          <a:p>
            <a:pPr>
              <a:lnSpc>
                <a:spcPts val="2000"/>
              </a:lnSpc>
            </a:pPr>
            <a:r>
              <a:rPr lang="en-US" sz="1000" b="1" dirty="0" smtClean="0"/>
              <a:t>101</a:t>
            </a:r>
            <a:r>
              <a:rPr lang="en-US" sz="1000" dirty="0" smtClean="0"/>
              <a:t>11</a:t>
            </a:r>
            <a:r>
              <a:rPr lang="en-US" sz="1000" b="1" dirty="0" smtClean="0"/>
              <a:t>111</a:t>
            </a:r>
            <a:endParaRPr lang="th-TH" sz="1000" b="1" dirty="0"/>
          </a:p>
        </p:txBody>
      </p:sp>
      <p:sp>
        <p:nvSpPr>
          <p:cNvPr id="8" name="Oval 7"/>
          <p:cNvSpPr/>
          <p:nvPr/>
        </p:nvSpPr>
        <p:spPr bwMode="auto">
          <a:xfrm>
            <a:off x="2280362" y="3702758"/>
            <a:ext cx="2799644" cy="195297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90644" y="3708401"/>
            <a:ext cx="2799644" cy="195297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647" y="3956755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/>
              <a:t>101</a:t>
            </a:r>
            <a:r>
              <a:rPr lang="en-US" sz="1000" dirty="0" smtClean="0"/>
              <a:t>10000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/>
              <a:t>101</a:t>
            </a:r>
            <a:r>
              <a:rPr lang="en-US" sz="1000" dirty="0" smtClean="0"/>
              <a:t>10001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/>
              <a:t>101</a:t>
            </a:r>
            <a:r>
              <a:rPr lang="en-US" sz="1000" dirty="0" smtClean="0"/>
              <a:t>10010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/>
              <a:t>101</a:t>
            </a:r>
            <a:r>
              <a:rPr lang="en-US" sz="1000" dirty="0" smtClean="0"/>
              <a:t>10011</a:t>
            </a:r>
            <a:endParaRPr lang="th-TH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307653" y="3781774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smtClean="0"/>
              <a:t>101</a:t>
            </a:r>
            <a:r>
              <a:rPr lang="en-US" sz="1000" dirty="0" smtClean="0"/>
              <a:t>00000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/>
              <a:t>101</a:t>
            </a:r>
            <a:r>
              <a:rPr lang="en-US" sz="1000" dirty="0" smtClean="0"/>
              <a:t>00001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/>
              <a:t>101</a:t>
            </a:r>
            <a:r>
              <a:rPr lang="en-US" sz="1000" dirty="0" smtClean="0"/>
              <a:t>00010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/>
              <a:t>101</a:t>
            </a:r>
            <a:r>
              <a:rPr lang="en-US" sz="1000" dirty="0" smtClean="0"/>
              <a:t>00011</a:t>
            </a:r>
            <a:endParaRPr lang="th-TH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43112" y="4651018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2748845" y="4758262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43720" y="4600216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5960564" y="4741327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8234" y="3798706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00000</a:t>
            </a:r>
            <a:r>
              <a:rPr lang="en-US" sz="1000" b="1" dirty="0" smtClean="0"/>
              <a:t>111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00001</a:t>
            </a:r>
            <a:r>
              <a:rPr lang="en-US" sz="1000" b="1" dirty="0" smtClean="0"/>
              <a:t>111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00010</a:t>
            </a:r>
            <a:r>
              <a:rPr lang="en-US" sz="1000" b="1" dirty="0" smtClean="0"/>
              <a:t>111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00011</a:t>
            </a:r>
            <a:r>
              <a:rPr lang="en-US" sz="1000" b="1" dirty="0" smtClean="0"/>
              <a:t>111</a:t>
            </a:r>
            <a:endParaRPr lang="th-TH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808152" y="396804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00100</a:t>
            </a:r>
            <a:r>
              <a:rPr lang="en-US" sz="1000" b="1" dirty="0" smtClean="0"/>
              <a:t>111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00101</a:t>
            </a:r>
            <a:r>
              <a:rPr lang="en-US" sz="1000" b="1" dirty="0" smtClean="0"/>
              <a:t>111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00110</a:t>
            </a:r>
            <a:r>
              <a:rPr lang="en-US" sz="1000" b="1" dirty="0" smtClean="0"/>
              <a:t>111</a:t>
            </a:r>
          </a:p>
          <a:p>
            <a:pPr>
              <a:lnSpc>
                <a:spcPct val="150000"/>
              </a:lnSpc>
            </a:pPr>
            <a:r>
              <a:rPr lang="en-US" sz="1000" dirty="0" smtClean="0"/>
              <a:t>00111</a:t>
            </a:r>
            <a:r>
              <a:rPr lang="en-US" sz="1000" b="1" dirty="0" smtClean="0"/>
              <a:t>111</a:t>
            </a:r>
            <a:endParaRPr lang="th-TH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026"/>
          <p:cNvSpPr txBox="1">
            <a:spLocks noChangeArrowheads="1"/>
          </p:cNvSpPr>
          <p:nvPr/>
        </p:nvSpPr>
        <p:spPr bwMode="auto">
          <a:xfrm>
            <a:off x="579438" y="338138"/>
            <a:ext cx="611417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r>
              <a:rPr lang="en-US" sz="1600" b="1" dirty="0"/>
              <a:t>XERCISE</a:t>
            </a:r>
          </a:p>
          <a:p>
            <a:endParaRPr lang="en-US" sz="2400" dirty="0"/>
          </a:p>
          <a:p>
            <a:pPr lvl="1"/>
            <a:r>
              <a:rPr lang="en-US" dirty="0"/>
              <a:t>How many eight-bit </a:t>
            </a:r>
            <a:r>
              <a:rPr lang="en-US" dirty="0" smtClean="0"/>
              <a:t>strings have </a:t>
            </a:r>
            <a:r>
              <a:rPr lang="en-US" dirty="0"/>
              <a:t>the following form?</a:t>
            </a:r>
          </a:p>
        </p:txBody>
      </p:sp>
      <p:sp>
        <p:nvSpPr>
          <p:cNvPr id="43011" name="Text Box 1027"/>
          <p:cNvSpPr txBox="1">
            <a:spLocks noChangeArrowheads="1"/>
          </p:cNvSpPr>
          <p:nvPr/>
        </p:nvSpPr>
        <p:spPr bwMode="auto">
          <a:xfrm>
            <a:off x="1524000" y="1682750"/>
            <a:ext cx="198755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/>
              <a:t>1 0 1 X X X X X</a:t>
            </a:r>
          </a:p>
          <a:p>
            <a:pPr algn="ctr">
              <a:lnSpc>
                <a:spcPct val="170000"/>
              </a:lnSpc>
            </a:pPr>
            <a:r>
              <a:rPr lang="en-US"/>
              <a:t>OR</a:t>
            </a:r>
          </a:p>
          <a:p>
            <a:pPr algn="ctr">
              <a:lnSpc>
                <a:spcPct val="170000"/>
              </a:lnSpc>
            </a:pPr>
            <a:r>
              <a:rPr lang="en-US"/>
              <a:t>X X X X X 1 1 1</a:t>
            </a:r>
          </a:p>
          <a:p>
            <a:pPr algn="ctr">
              <a:lnSpc>
                <a:spcPct val="170000"/>
              </a:lnSpc>
            </a:pPr>
            <a:r>
              <a:rPr lang="en-US"/>
              <a:t>OR</a:t>
            </a:r>
          </a:p>
          <a:p>
            <a:pPr algn="ctr">
              <a:lnSpc>
                <a:spcPct val="170000"/>
              </a:lnSpc>
            </a:pPr>
            <a:r>
              <a:rPr lang="en-US"/>
              <a:t>X X X 1 1 X X X</a:t>
            </a:r>
          </a:p>
          <a:p>
            <a:pPr algn="ctr">
              <a:lnSpc>
                <a:spcPct val="150000"/>
              </a:lnSpc>
            </a:pPr>
            <a:endParaRPr lang="en-US"/>
          </a:p>
        </p:txBody>
      </p:sp>
      <p:sp>
        <p:nvSpPr>
          <p:cNvPr id="43014" name="Rectangle 1030"/>
          <p:cNvSpPr>
            <a:spLocks noChangeArrowheads="1"/>
          </p:cNvSpPr>
          <p:nvPr/>
        </p:nvSpPr>
        <p:spPr bwMode="auto">
          <a:xfrm>
            <a:off x="5359400" y="2882900"/>
            <a:ext cx="2127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(X is either 0 or 1)</a:t>
            </a:r>
          </a:p>
        </p:txBody>
      </p:sp>
      <p:sp>
        <p:nvSpPr>
          <p:cNvPr id="43015" name="AutoShape 1031"/>
          <p:cNvSpPr>
            <a:spLocks/>
          </p:cNvSpPr>
          <p:nvPr/>
        </p:nvSpPr>
        <p:spPr bwMode="auto">
          <a:xfrm>
            <a:off x="1282700" y="1778000"/>
            <a:ext cx="266700" cy="264795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579438" y="338138"/>
            <a:ext cx="611417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r>
              <a:rPr lang="en-US" sz="1600" b="1" dirty="0"/>
              <a:t>XERCISE</a:t>
            </a:r>
          </a:p>
          <a:p>
            <a:endParaRPr lang="en-US" sz="2400" dirty="0"/>
          </a:p>
          <a:p>
            <a:pPr lvl="1"/>
            <a:r>
              <a:rPr lang="en-US" dirty="0"/>
              <a:t>How many eight-bit </a:t>
            </a:r>
            <a:r>
              <a:rPr lang="en-US" dirty="0" smtClean="0"/>
              <a:t>strings have </a:t>
            </a:r>
            <a:r>
              <a:rPr lang="en-US" dirty="0"/>
              <a:t>the following form?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1514936" y="1682750"/>
            <a:ext cx="200567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dirty="0"/>
              <a:t>1 0 </a:t>
            </a:r>
            <a:r>
              <a:rPr lang="en-US" dirty="0" smtClean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endParaRPr lang="en-US" dirty="0"/>
          </a:p>
          <a:p>
            <a:pPr algn="ctr">
              <a:lnSpc>
                <a:spcPct val="170000"/>
              </a:lnSpc>
            </a:pPr>
            <a:r>
              <a:rPr lang="en-US" dirty="0"/>
              <a:t>OR</a:t>
            </a:r>
          </a:p>
          <a:p>
            <a:pPr algn="ctr">
              <a:lnSpc>
                <a:spcPct val="170000"/>
              </a:lnSpc>
            </a:pPr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1 </a:t>
            </a:r>
            <a:r>
              <a:rPr lang="en-US" dirty="0"/>
              <a:t>1</a:t>
            </a:r>
          </a:p>
          <a:p>
            <a:pPr algn="ctr">
              <a:lnSpc>
                <a:spcPct val="170000"/>
              </a:lnSpc>
            </a:pPr>
            <a:r>
              <a:rPr lang="en-US" dirty="0"/>
              <a:t>OR</a:t>
            </a:r>
          </a:p>
          <a:p>
            <a:pPr algn="ctr">
              <a:lnSpc>
                <a:spcPct val="170000"/>
              </a:lnSpc>
            </a:pPr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1 1 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endParaRPr lang="en-US" dirty="0"/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AutoShape 1031"/>
          <p:cNvSpPr>
            <a:spLocks/>
          </p:cNvSpPr>
          <p:nvPr/>
        </p:nvSpPr>
        <p:spPr bwMode="auto">
          <a:xfrm>
            <a:off x="1282700" y="1778000"/>
            <a:ext cx="266700" cy="264795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52425" y="388759"/>
            <a:ext cx="83872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There are 5 distinct computer science books, 3 distinct mathematics books,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</a:t>
            </a:r>
            <a:r>
              <a:rPr lang="en-US" dirty="0"/>
              <a:t>2 distinct art books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5763" y="248002"/>
            <a:ext cx="3135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 dirty="0"/>
              <a:t>E</a:t>
            </a:r>
            <a:r>
              <a:rPr lang="en-US" sz="1600" b="1" dirty="0"/>
              <a:t>XAMPLE</a:t>
            </a:r>
            <a:endParaRPr lang="en-US" sz="1800" b="1" dirty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87425" y="6154738"/>
            <a:ext cx="2098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5 </a:t>
            </a:r>
            <a:r>
              <a:rPr lang="en-US" sz="1800">
                <a:sym typeface="Symbol" pitchFamily="18" charset="2"/>
              </a:rPr>
              <a:t> 3  +  5  2  +  3  2</a:t>
            </a:r>
            <a:endParaRPr lang="th-TH" sz="1800"/>
          </a:p>
        </p:txBody>
      </p:sp>
      <p:sp>
        <p:nvSpPr>
          <p:cNvPr id="5" name="TextBox 4"/>
          <p:cNvSpPr txBox="1"/>
          <p:nvPr/>
        </p:nvSpPr>
        <p:spPr>
          <a:xfrm>
            <a:off x="2458718" y="0"/>
            <a:ext cx="673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u="sng" dirty="0" smtClean="0">
                <a:latin typeface="Arial Narrow" pitchFamily="34" charset="0"/>
                <a:cs typeface="Arial" pitchFamily="34" charset="0"/>
              </a:rPr>
              <a:t>Counting by considering all possible cases: Application of the addition principle</a:t>
            </a:r>
            <a:endParaRPr lang="th-TH" sz="1800" i="1" u="sng" dirty="0">
              <a:latin typeface="Arial Narrow" pitchFamily="34" charset="0"/>
            </a:endParaRPr>
          </a:p>
        </p:txBody>
      </p:sp>
      <p:pic>
        <p:nvPicPr>
          <p:cNvPr id="5122" name="Picture 2" descr="http://t0.gstatic.com/images?q=tbn:ANd9GcTZwruYf5M_Tv-QDKKYxdnZ75jtWhVvTlNIgVd1ddBWjtJRrHDsN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7461" y="1919526"/>
            <a:ext cx="1388539" cy="1026773"/>
          </a:xfrm>
          <a:prstGeom prst="rect">
            <a:avLst/>
          </a:prstGeom>
          <a:noFill/>
        </p:spPr>
      </p:pic>
      <p:pic>
        <p:nvPicPr>
          <p:cNvPr id="5124" name="Picture 4" descr="http://t3.gstatic.com/images?q=tbn:ANd9GcSmKidnRDJw2oXhicUFzCdeaEgvAsyjt1rUYgvpQNeGzEu5H-f-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0447" y="1919110"/>
            <a:ext cx="1072446" cy="107244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60809" y="2980251"/>
            <a:ext cx="114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/>
              <a:t>5</a:t>
            </a:r>
            <a:r>
              <a:rPr lang="en-US" sz="1600" dirty="0" smtClean="0"/>
              <a:t> CS books</a:t>
            </a:r>
            <a:endParaRPr lang="th-TH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003471" y="2952021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</a:t>
            </a:r>
            <a:r>
              <a:rPr lang="en-US" sz="1600" dirty="0" smtClean="0"/>
              <a:t> Math books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9957" y="3702742"/>
            <a:ext cx="8581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 smtClean="0"/>
              <a:t>From these books, in how many ways can we select two books from different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subjects?</a:t>
            </a:r>
          </a:p>
          <a:p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5826619" y="2957673"/>
            <a:ext cx="1168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sz="1600" dirty="0" smtClean="0"/>
              <a:t> Art books</a:t>
            </a:r>
            <a:endParaRPr lang="th-TH" sz="16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761064" y="1614313"/>
            <a:ext cx="5542845" cy="1828801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ngsana New" pitchFamily="18" charset="-34"/>
            </a:endParaRPr>
          </a:p>
        </p:txBody>
      </p:sp>
      <p:pic>
        <p:nvPicPr>
          <p:cNvPr id="4" name="Picture 4" descr="http://upload.wikimedia.org/wikipedia/commons/b/ba/Book_icon_1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2365" y="1802340"/>
            <a:ext cx="1164170" cy="11641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6546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/>
              <a:t>E</a:t>
            </a:r>
            <a:r>
              <a:rPr lang="en-US" sz="1600" b="1"/>
              <a:t>XAMPLE</a:t>
            </a:r>
            <a:endParaRPr lang="en-US" sz="1800" b="1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90525" y="6491288"/>
            <a:ext cx="7700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(A)  6 </a:t>
            </a:r>
            <a:r>
              <a:rPr lang="en-US" sz="1800">
                <a:sym typeface="Symbol" pitchFamily="18" charset="2"/>
              </a:rPr>
              <a:t> 5  4       (B)  </a:t>
            </a:r>
            <a:r>
              <a:rPr lang="en-US" sz="1800"/>
              <a:t>5 </a:t>
            </a:r>
            <a:r>
              <a:rPr lang="en-US" sz="1800">
                <a:sym typeface="Symbol" pitchFamily="18" charset="2"/>
              </a:rPr>
              <a:t> 4   +  </a:t>
            </a:r>
            <a:r>
              <a:rPr lang="en-US" sz="1800"/>
              <a:t>5 </a:t>
            </a:r>
            <a:r>
              <a:rPr lang="en-US" sz="1800">
                <a:sym typeface="Symbol" pitchFamily="18" charset="2"/>
              </a:rPr>
              <a:t> 4       (C)  </a:t>
            </a:r>
            <a:r>
              <a:rPr lang="en-US" sz="1800"/>
              <a:t>5 </a:t>
            </a:r>
            <a:r>
              <a:rPr lang="en-US" sz="1800">
                <a:sym typeface="Symbol" pitchFamily="18" charset="2"/>
              </a:rPr>
              <a:t> 4   +  </a:t>
            </a:r>
            <a:r>
              <a:rPr lang="en-US" sz="1800"/>
              <a:t>5 </a:t>
            </a:r>
            <a:r>
              <a:rPr lang="en-US" sz="1800">
                <a:sym typeface="Symbol" pitchFamily="18" charset="2"/>
              </a:rPr>
              <a:t> 4</a:t>
            </a:r>
            <a:r>
              <a:rPr lang="en-US" sz="1800"/>
              <a:t>  </a:t>
            </a:r>
            <a:r>
              <a:rPr lang="en-US" sz="1800">
                <a:sym typeface="Symbol" pitchFamily="18" charset="2"/>
              </a:rPr>
              <a:t>+  </a:t>
            </a:r>
            <a:r>
              <a:rPr lang="en-US" sz="1800"/>
              <a:t>5 </a:t>
            </a:r>
            <a:r>
              <a:rPr lang="en-US" sz="1800">
                <a:sym typeface="Symbol" pitchFamily="18" charset="2"/>
              </a:rPr>
              <a:t> 4       (D)  </a:t>
            </a:r>
            <a:r>
              <a:rPr lang="en-US" sz="1800"/>
              <a:t>3 </a:t>
            </a:r>
            <a:r>
              <a:rPr lang="en-US" sz="1800">
                <a:sym typeface="Symbol" pitchFamily="18" charset="2"/>
              </a:rPr>
              <a:t> 2  4 </a:t>
            </a:r>
            <a:endParaRPr lang="th-TH" sz="1800">
              <a:sym typeface="Symbol" pitchFamily="18" charset="2"/>
            </a:endParaRP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0" y="1993900"/>
            <a:ext cx="9144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0" y="5981700"/>
            <a:ext cx="9144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71475" y="363538"/>
            <a:ext cx="87725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endParaRPr lang="en-US" dirty="0"/>
          </a:p>
          <a:p>
            <a:r>
              <a:rPr lang="en-US" dirty="0"/>
              <a:t>A six-person committee composed of Alice, Ben, Connie, </a:t>
            </a:r>
            <a:r>
              <a:rPr lang="en-US" dirty="0" err="1"/>
              <a:t>Dolph</a:t>
            </a:r>
            <a:r>
              <a:rPr lang="en-US" dirty="0"/>
              <a:t>, Egbert,</a:t>
            </a:r>
          </a:p>
          <a:p>
            <a:r>
              <a:rPr lang="en-US" dirty="0"/>
              <a:t>and Francisco is to select a </a:t>
            </a:r>
            <a:r>
              <a:rPr lang="en-US" b="1" dirty="0"/>
              <a:t>chairperson</a:t>
            </a:r>
            <a:r>
              <a:rPr lang="en-US" dirty="0"/>
              <a:t>, a </a:t>
            </a:r>
            <a:r>
              <a:rPr lang="en-US" b="1" dirty="0"/>
              <a:t>secretary</a:t>
            </a:r>
            <a:r>
              <a:rPr lang="en-US" dirty="0"/>
              <a:t>, and a </a:t>
            </a:r>
            <a:r>
              <a:rPr lang="en-US" b="1" dirty="0"/>
              <a:t>treasurer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r>
              <a:rPr lang="en-US" i="1" dirty="0"/>
              <a:t>(Assume that no person takes more than one position.)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(A)	In how many ways can this be done?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(B)	In how many ways can this be done if either Alice or Ben must be </a:t>
            </a:r>
          </a:p>
          <a:p>
            <a:pPr>
              <a:lnSpc>
                <a:spcPct val="90000"/>
              </a:lnSpc>
            </a:pPr>
            <a:r>
              <a:rPr lang="en-US" dirty="0"/>
              <a:t>	chairperson?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(C)	In how many ways can this be done  if Egbert must hold one of the offices?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(D)	In how many ways can this be done if both </a:t>
            </a:r>
            <a:r>
              <a:rPr lang="en-US" dirty="0" err="1"/>
              <a:t>Dolph</a:t>
            </a:r>
            <a:r>
              <a:rPr lang="en-US" dirty="0"/>
              <a:t> and Francisco must hold </a:t>
            </a:r>
          </a:p>
          <a:p>
            <a:pPr>
              <a:lnSpc>
                <a:spcPct val="90000"/>
              </a:lnSpc>
            </a:pPr>
            <a:r>
              <a:rPr lang="en-US" dirty="0"/>
              <a:t>	office?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104" name="Picture 8" descr="http://www.yuvaengineers.com/wp-content/uploads/2010/02/group_discussion-300x157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1406348"/>
            <a:ext cx="2857500" cy="149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55600" y="1047750"/>
            <a:ext cx="516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cs typeface="Times New Roman" pitchFamily="18" charset="0"/>
              </a:rPr>
              <a:t>E</a:t>
            </a:r>
            <a:r>
              <a:rPr lang="en-US" sz="1800" b="1">
                <a:cs typeface="Times New Roman" pitchFamily="18" charset="0"/>
              </a:rPr>
              <a:t>XECISES</a:t>
            </a:r>
            <a:r>
              <a:rPr lang="en-US" b="1">
                <a:cs typeface="Times New Roman" pitchFamily="18" charset="0"/>
              </a:rPr>
              <a:t> on </a:t>
            </a:r>
            <a:r>
              <a:rPr lang="en-US" b="1" u="sng">
                <a:cs typeface="Times New Roman" pitchFamily="18" charset="0"/>
              </a:rPr>
              <a:t>Pages 274-275</a:t>
            </a:r>
            <a:r>
              <a:rPr lang="en-US" b="1">
                <a:cs typeface="Times New Roman" pitchFamily="18" charset="0"/>
              </a:rPr>
              <a:t> of the Main Text</a:t>
            </a:r>
            <a:endParaRPr lang="en-US">
              <a:cs typeface="Times New Roman" pitchFamily="18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860425" y="1982788"/>
            <a:ext cx="333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Solve Problems </a:t>
            </a:r>
            <a:r>
              <a:rPr lang="en-US" u="sng"/>
              <a:t>1-8 and 20-51</a:t>
            </a:r>
            <a:r>
              <a:rPr lang="en-US"/>
              <a:t>.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847725" y="3113088"/>
            <a:ext cx="6551613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/>
              <a:t>Answers to Problems 1-8 (Page 274):</a:t>
            </a:r>
          </a:p>
          <a:p>
            <a:pPr marL="457200" indent="-457200"/>
            <a:endParaRPr lang="en-US" sz="1800"/>
          </a:p>
          <a:p>
            <a:pPr marL="457200" indent="-457200"/>
            <a:r>
              <a:rPr lang="en-US" sz="1600"/>
              <a:t>1)  2 </a:t>
            </a:r>
            <a:r>
              <a:rPr lang="en-US" sz="1600">
                <a:sym typeface="Symbol" pitchFamily="18" charset="2"/>
              </a:rPr>
              <a:t> 4		2)  2  3  5		3)  3  3  5		4)  8  4  5</a:t>
            </a:r>
          </a:p>
          <a:p>
            <a:pPr marL="457200" indent="-457200"/>
            <a:r>
              <a:rPr lang="en-US" sz="1600">
                <a:sym typeface="Symbol" pitchFamily="18" charset="2"/>
              </a:rPr>
              <a:t>5)  5  6  2  3  3	6)  2</a:t>
            </a:r>
            <a:r>
              <a:rPr lang="en-US" sz="1600" baseline="30000">
                <a:sym typeface="Symbol" pitchFamily="18" charset="2"/>
              </a:rPr>
              <a:t>6</a:t>
            </a:r>
            <a:r>
              <a:rPr lang="en-US" sz="1600">
                <a:sym typeface="Symbol" pitchFamily="18" charset="2"/>
              </a:rPr>
              <a:t> - 1		7)  6</a:t>
            </a:r>
            <a:r>
              <a:rPr lang="en-US" sz="1600" baseline="30000">
                <a:sym typeface="Symbol" pitchFamily="18" charset="2"/>
              </a:rPr>
              <a:t>2		</a:t>
            </a:r>
          </a:p>
          <a:p>
            <a:pPr marL="457200" indent="-457200"/>
            <a:endParaRPr lang="en-US" sz="1600">
              <a:sym typeface="Symbol" pitchFamily="18" charset="2"/>
            </a:endParaRPr>
          </a:p>
          <a:p>
            <a:pPr marL="457200" indent="-457200"/>
            <a:r>
              <a:rPr lang="en-US" sz="1600">
                <a:sym typeface="Symbol" pitchFamily="18" charset="2"/>
              </a:rPr>
              <a:t>8)  26</a:t>
            </a:r>
            <a:r>
              <a:rPr lang="en-US" sz="1600" baseline="30000">
                <a:sym typeface="Symbol" pitchFamily="18" charset="2"/>
              </a:rPr>
              <a:t>3</a:t>
            </a:r>
            <a:r>
              <a:rPr lang="en-US" sz="1600">
                <a:sym typeface="Symbol" pitchFamily="18" charset="2"/>
              </a:rPr>
              <a:t>  10</a:t>
            </a:r>
            <a:r>
              <a:rPr lang="en-US" sz="1600" baseline="30000">
                <a:sym typeface="Symbol" pitchFamily="18" charset="2"/>
              </a:rPr>
              <a:t>2</a:t>
            </a:r>
            <a:r>
              <a:rPr lang="en-US" sz="1600">
                <a:sym typeface="Symbol" pitchFamily="18" charset="2"/>
              </a:rPr>
              <a:t>,   26  25  24  10  9</a:t>
            </a: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4777" name="Rectangle 25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</a:rPr>
                <a:t>Selected Exercises from the Main Text </a:t>
              </a:r>
              <a:r>
                <a:rPr lang="en-US">
                  <a:latin typeface="Arial Narrow" pitchFamily="34" charset="0"/>
                </a:rPr>
                <a:t>(Johnsonbaugh, 7</a:t>
              </a:r>
              <a:r>
                <a:rPr lang="en-US" baseline="30000">
                  <a:latin typeface="Arial Narrow" pitchFamily="34" charset="0"/>
                </a:rPr>
                <a:t>th</a:t>
              </a:r>
              <a:r>
                <a:rPr lang="en-US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74778" name="Picture 26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74779" name="Picture 27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74780" name="Picture 28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6" name="Text Box 1032"/>
          <p:cNvSpPr txBox="1">
            <a:spLocks noChangeArrowheads="1"/>
          </p:cNvSpPr>
          <p:nvPr/>
        </p:nvSpPr>
        <p:spPr bwMode="auto">
          <a:xfrm>
            <a:off x="528638" y="1439863"/>
            <a:ext cx="6694487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dirty="0"/>
              <a:t>Answers to Problems 20-51 (Page 275):</a:t>
            </a:r>
          </a:p>
          <a:p>
            <a:pPr marL="457200" indent="-457200"/>
            <a:endParaRPr lang="en-US" dirty="0"/>
          </a:p>
          <a:p>
            <a:pPr marL="457200" indent="-457200">
              <a:lnSpc>
                <a:spcPct val="160000"/>
              </a:lnSpc>
            </a:pPr>
            <a:r>
              <a:rPr lang="en-US" sz="1600" dirty="0">
                <a:sym typeface="Symbol" pitchFamily="18" charset="2"/>
              </a:rPr>
              <a:t>20)  3		21)  6		22)  6 + 2		23)  6</a:t>
            </a:r>
          </a:p>
          <a:p>
            <a:pPr marL="457200" indent="-457200">
              <a:lnSpc>
                <a:spcPct val="160000"/>
              </a:lnSpc>
            </a:pPr>
            <a:r>
              <a:rPr lang="en-US" sz="1600" dirty="0">
                <a:sym typeface="Symbol" pitchFamily="18" charset="2"/>
              </a:rPr>
              <a:t>24)  10		25)  11		26)  5  5		27)  2  3</a:t>
            </a:r>
            <a:r>
              <a:rPr lang="en-US" sz="1600" baseline="30000" dirty="0">
                <a:sym typeface="Symbol" pitchFamily="18" charset="2"/>
              </a:rPr>
              <a:t>2</a:t>
            </a:r>
            <a:r>
              <a:rPr lang="en-US" sz="1600" dirty="0">
                <a:sym typeface="Symbol" pitchFamily="18" charset="2"/>
              </a:rPr>
              <a:t> 	</a:t>
            </a:r>
          </a:p>
          <a:p>
            <a:pPr marL="457200" indent="-457200">
              <a:lnSpc>
                <a:spcPct val="160000"/>
              </a:lnSpc>
            </a:pPr>
            <a:r>
              <a:rPr lang="en-US" sz="1600" dirty="0">
                <a:sym typeface="Symbol" pitchFamily="18" charset="2"/>
              </a:rPr>
              <a:t>28)  10  5		29)  50</a:t>
            </a:r>
            <a:r>
              <a:rPr lang="en-US" sz="1600" baseline="30000" dirty="0">
                <a:sym typeface="Symbol" pitchFamily="18" charset="2"/>
              </a:rPr>
              <a:t>2</a:t>
            </a:r>
            <a:r>
              <a:rPr lang="en-US" sz="1600" dirty="0">
                <a:sym typeface="Symbol" pitchFamily="18" charset="2"/>
              </a:rPr>
              <a:t>		30)  50  49	31)  2</a:t>
            </a:r>
            <a:r>
              <a:rPr lang="en-US" sz="1600" baseline="30000" dirty="0">
                <a:sym typeface="Symbol" pitchFamily="18" charset="2"/>
              </a:rPr>
              <a:t>4</a:t>
            </a:r>
            <a:r>
              <a:rPr lang="en-US" sz="1600" dirty="0">
                <a:sym typeface="Symbol" pitchFamily="18" charset="2"/>
              </a:rPr>
              <a:t> </a:t>
            </a:r>
          </a:p>
          <a:p>
            <a:pPr marL="457200" indent="-457200">
              <a:lnSpc>
                <a:spcPct val="160000"/>
              </a:lnSpc>
            </a:pPr>
            <a:r>
              <a:rPr lang="en-US" sz="1600" dirty="0">
                <a:sym typeface="Symbol" pitchFamily="18" charset="2"/>
              </a:rPr>
              <a:t>32)  2</a:t>
            </a:r>
            <a:r>
              <a:rPr lang="en-US" sz="1600" baseline="30000" dirty="0">
                <a:sym typeface="Symbol" pitchFamily="18" charset="2"/>
              </a:rPr>
              <a:t>6</a:t>
            </a:r>
            <a:r>
              <a:rPr lang="en-US" sz="1600" dirty="0">
                <a:sym typeface="Symbol" pitchFamily="18" charset="2"/>
              </a:rPr>
              <a:t>		33)  3  2</a:t>
            </a:r>
            <a:r>
              <a:rPr lang="en-US" sz="1600" baseline="30000" dirty="0">
                <a:sym typeface="Symbol" pitchFamily="18" charset="2"/>
              </a:rPr>
              <a:t>6 </a:t>
            </a:r>
            <a:r>
              <a:rPr lang="en-US" sz="1600" dirty="0">
                <a:sym typeface="Symbol" pitchFamily="18" charset="2"/>
              </a:rPr>
              <a:t> 		34)  8		35)  (8  7)/2</a:t>
            </a:r>
          </a:p>
          <a:p>
            <a:pPr marL="457200" indent="-457200">
              <a:lnSpc>
                <a:spcPct val="160000"/>
              </a:lnSpc>
            </a:pPr>
            <a:r>
              <a:rPr lang="en-US" sz="1600" dirty="0">
                <a:sym typeface="Symbol" pitchFamily="18" charset="2"/>
              </a:rPr>
              <a:t>36)  2</a:t>
            </a:r>
            <a:r>
              <a:rPr lang="en-US" sz="1600" baseline="30000" dirty="0">
                <a:sym typeface="Symbol" pitchFamily="18" charset="2"/>
              </a:rPr>
              <a:t>8</a:t>
            </a:r>
            <a:r>
              <a:rPr lang="en-US" sz="1600" dirty="0">
                <a:sym typeface="Symbol" pitchFamily="18" charset="2"/>
              </a:rPr>
              <a:t> - 1		37)  2</a:t>
            </a:r>
            <a:r>
              <a:rPr lang="en-US" sz="1600" baseline="30000" dirty="0">
                <a:sym typeface="Symbol" pitchFamily="18" charset="2"/>
              </a:rPr>
              <a:t>4</a:t>
            </a:r>
            <a:r>
              <a:rPr lang="en-US" sz="1600" dirty="0">
                <a:sym typeface="Symbol" pitchFamily="18" charset="2"/>
              </a:rPr>
              <a:t>		38)  5  4  3	39)  4  3  2</a:t>
            </a:r>
          </a:p>
          <a:p>
            <a:pPr marL="457200" indent="-457200">
              <a:lnSpc>
                <a:spcPct val="160000"/>
              </a:lnSpc>
            </a:pPr>
            <a:r>
              <a:rPr lang="en-US" sz="1600" dirty="0">
                <a:sym typeface="Symbol" pitchFamily="18" charset="2"/>
              </a:rPr>
              <a:t>40)  3  2  4	41)  3  4  3	42)  5  4 + 5  4  3	43)  2  5  4</a:t>
            </a:r>
          </a:p>
          <a:p>
            <a:pPr marL="457200" indent="-457200">
              <a:lnSpc>
                <a:spcPct val="160000"/>
              </a:lnSpc>
            </a:pPr>
            <a:r>
              <a:rPr lang="en-US" sz="1600" dirty="0">
                <a:sym typeface="Symbol" pitchFamily="18" charset="2"/>
              </a:rPr>
              <a:t>44)  5</a:t>
            </a:r>
            <a:r>
              <a:rPr lang="en-US" sz="1600" baseline="30000" dirty="0">
                <a:sym typeface="Symbol" pitchFamily="18" charset="2"/>
              </a:rPr>
              <a:t>3</a:t>
            </a:r>
            <a:r>
              <a:rPr lang="en-US" sz="1600" dirty="0">
                <a:sym typeface="Symbol" pitchFamily="18" charset="2"/>
              </a:rPr>
              <a:t>		45)  5  4  3	46)  5</a:t>
            </a:r>
            <a:r>
              <a:rPr lang="en-US" sz="1600" baseline="30000" dirty="0">
                <a:sym typeface="Symbol" pitchFamily="18" charset="2"/>
              </a:rPr>
              <a:t>2</a:t>
            </a:r>
            <a:r>
              <a:rPr lang="en-US" sz="1600" dirty="0">
                <a:sym typeface="Symbol" pitchFamily="18" charset="2"/>
              </a:rPr>
              <a:t>		47)  4  3</a:t>
            </a:r>
          </a:p>
          <a:p>
            <a:pPr marL="457200" indent="-457200">
              <a:lnSpc>
                <a:spcPct val="160000"/>
              </a:lnSpc>
            </a:pPr>
            <a:r>
              <a:rPr lang="en-US" sz="1600" dirty="0">
                <a:sym typeface="Symbol" pitchFamily="18" charset="2"/>
              </a:rPr>
              <a:t>48)  4</a:t>
            </a:r>
            <a:r>
              <a:rPr lang="en-US" sz="1600" baseline="30000" dirty="0">
                <a:sym typeface="Symbol" pitchFamily="18" charset="2"/>
              </a:rPr>
              <a:t>3</a:t>
            </a:r>
            <a:r>
              <a:rPr lang="en-US" sz="1600" dirty="0">
                <a:sym typeface="Symbol" pitchFamily="18" charset="2"/>
              </a:rPr>
              <a:t>		49)  4  </a:t>
            </a:r>
            <a:r>
              <a:rPr lang="en-US" sz="1600">
                <a:sym typeface="Symbol" pitchFamily="18" charset="2"/>
              </a:rPr>
              <a:t>3 </a:t>
            </a:r>
            <a:r>
              <a:rPr lang="en-US" sz="1600" smtClean="0">
                <a:sym typeface="Symbol" pitchFamily="18" charset="2"/>
              </a:rPr>
              <a:t> </a:t>
            </a:r>
            <a:r>
              <a:rPr lang="en-US" sz="1600" dirty="0">
                <a:sym typeface="Symbol" pitchFamily="18" charset="2"/>
              </a:rPr>
              <a:t>2	50)  5</a:t>
            </a:r>
            <a:r>
              <a:rPr lang="en-US" sz="1600" baseline="30000" dirty="0">
                <a:sym typeface="Symbol" pitchFamily="18" charset="2"/>
              </a:rPr>
              <a:t>3</a:t>
            </a:r>
            <a:r>
              <a:rPr lang="en-US" sz="1600" dirty="0">
                <a:sym typeface="Symbol" pitchFamily="18" charset="2"/>
              </a:rPr>
              <a:t> - 4</a:t>
            </a:r>
            <a:r>
              <a:rPr lang="en-US" sz="1600" baseline="30000" dirty="0">
                <a:sym typeface="Symbol" pitchFamily="18" charset="2"/>
              </a:rPr>
              <a:t>3</a:t>
            </a:r>
            <a:r>
              <a:rPr lang="en-US" sz="1600" dirty="0">
                <a:sym typeface="Symbol" pitchFamily="18" charset="2"/>
              </a:rPr>
              <a:t>		51)  3  4  3</a:t>
            </a:r>
          </a:p>
        </p:txBody>
      </p:sp>
      <p:grpSp>
        <p:nvGrpSpPr>
          <p:cNvPr id="68625" name="Group 1041"/>
          <p:cNvGrpSpPr>
            <a:grpSpLocks/>
          </p:cNvGrpSpPr>
          <p:nvPr/>
        </p:nvGrpSpPr>
        <p:grpSpPr bwMode="auto">
          <a:xfrm>
            <a:off x="0" y="0"/>
            <a:ext cx="9144000" cy="5292725"/>
            <a:chOff x="0" y="0"/>
            <a:chExt cx="5760" cy="3334"/>
          </a:xfrm>
        </p:grpSpPr>
        <p:sp>
          <p:nvSpPr>
            <p:cNvPr id="68626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608" cy="32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8627" name="Rectangle 1043"/>
            <p:cNvSpPr>
              <a:spLocks noChangeArrowheads="1"/>
            </p:cNvSpPr>
            <p:nvPr/>
          </p:nvSpPr>
          <p:spPr bwMode="auto">
            <a:xfrm>
              <a:off x="28" y="8"/>
              <a:ext cx="5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Arial Narrow" pitchFamily="34" charset="0"/>
                </a:rPr>
                <a:t>Selected Exercises from the Main Text </a:t>
              </a:r>
              <a:r>
                <a:rPr lang="en-US">
                  <a:latin typeface="Arial Narrow" pitchFamily="34" charset="0"/>
                </a:rPr>
                <a:t>(Johnsonbaugh, 7</a:t>
              </a:r>
              <a:r>
                <a:rPr lang="en-US" baseline="30000">
                  <a:latin typeface="Arial Narrow" pitchFamily="34" charset="0"/>
                </a:rPr>
                <a:t>th</a:t>
              </a:r>
              <a:r>
                <a:rPr lang="en-US">
                  <a:latin typeface="Arial Narrow" pitchFamily="34" charset="0"/>
                </a:rPr>
                <a:t> Ed)</a:t>
              </a:r>
            </a:p>
          </p:txBody>
        </p:sp>
        <p:pic>
          <p:nvPicPr>
            <p:cNvPr id="68628" name="Picture 1044" descr="hw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00" y="2120"/>
              <a:ext cx="860" cy="1214"/>
            </a:xfrm>
            <a:prstGeom prst="rect">
              <a:avLst/>
            </a:prstGeom>
            <a:noFill/>
          </p:spPr>
        </p:pic>
        <p:pic>
          <p:nvPicPr>
            <p:cNvPr id="68629" name="Picture 1045" descr="hw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98" y="904"/>
              <a:ext cx="862" cy="1217"/>
            </a:xfrm>
            <a:prstGeom prst="rect">
              <a:avLst/>
            </a:prstGeom>
            <a:noFill/>
          </p:spPr>
        </p:pic>
        <p:pic>
          <p:nvPicPr>
            <p:cNvPr id="68630" name="Picture 1046" descr="hw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4" y="0"/>
              <a:ext cx="1356" cy="90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943040" y="741926"/>
            <a:ext cx="4216400" cy="6477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65290" y="830826"/>
            <a:ext cx="6538970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M</a:t>
            </a:r>
            <a:r>
              <a:rPr lang="en-US" sz="1800" b="1" dirty="0"/>
              <a:t>ULTIPLICATION</a:t>
            </a:r>
            <a:r>
              <a:rPr lang="en-US" sz="2400" b="1" dirty="0"/>
              <a:t> P</a:t>
            </a:r>
            <a:r>
              <a:rPr lang="en-US" sz="1800" b="1" dirty="0"/>
              <a:t>RINCIPLE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If an activity can be constructed in </a:t>
            </a:r>
            <a:r>
              <a:rPr lang="en-US" i="1" dirty="0"/>
              <a:t>t</a:t>
            </a:r>
            <a:r>
              <a:rPr lang="en-US" dirty="0"/>
              <a:t> successive steps and </a:t>
            </a:r>
          </a:p>
          <a:p>
            <a:pPr lvl="2">
              <a:lnSpc>
                <a:spcPct val="190000"/>
              </a:lnSpc>
              <a:buFontTx/>
              <a:buChar char="•"/>
            </a:pPr>
            <a:r>
              <a:rPr lang="en-US" dirty="0"/>
              <a:t> step 1 can be done in 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  <a:r>
              <a:rPr lang="en-US" dirty="0"/>
              <a:t> ways,</a:t>
            </a:r>
          </a:p>
          <a:p>
            <a:pPr lvl="2">
              <a:buFontTx/>
              <a:buChar char="•"/>
            </a:pPr>
            <a:r>
              <a:rPr lang="en-US" dirty="0"/>
              <a:t> step 2 can be done in </a:t>
            </a:r>
            <a:r>
              <a:rPr lang="en-US" i="1" dirty="0"/>
              <a:t>n</a:t>
            </a:r>
            <a:r>
              <a:rPr lang="en-US" baseline="-25000" dirty="0"/>
              <a:t>2</a:t>
            </a:r>
            <a:r>
              <a:rPr lang="en-US" dirty="0"/>
              <a:t> ways,</a:t>
            </a:r>
          </a:p>
          <a:p>
            <a:pPr lvl="2"/>
            <a:r>
              <a:rPr lang="en-US" dirty="0"/>
              <a:t>	         … 	                    </a:t>
            </a:r>
          </a:p>
          <a:p>
            <a:pPr lvl="2"/>
            <a:r>
              <a:rPr lang="en-US" dirty="0"/>
              <a:t>	         … 	                    </a:t>
            </a:r>
          </a:p>
          <a:p>
            <a:pPr lvl="2">
              <a:buFontTx/>
              <a:buChar char="•"/>
            </a:pPr>
            <a:r>
              <a:rPr lang="en-US" dirty="0"/>
              <a:t> step </a:t>
            </a:r>
            <a:r>
              <a:rPr lang="en-US" i="1" dirty="0"/>
              <a:t>t</a:t>
            </a:r>
            <a:r>
              <a:rPr lang="en-US" dirty="0"/>
              <a:t> can be done in </a:t>
            </a:r>
            <a:r>
              <a:rPr lang="en-US" i="1" dirty="0" err="1"/>
              <a:t>n</a:t>
            </a:r>
            <a:r>
              <a:rPr lang="en-US" i="1" baseline="-25000" dirty="0" err="1"/>
              <a:t>t</a:t>
            </a:r>
            <a:r>
              <a:rPr lang="en-US" dirty="0"/>
              <a:t> ways,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then the number of different possible activities 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3332856" y="5052040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n</a:t>
            </a:r>
            <a:r>
              <a:rPr lang="en-US" sz="2400" baseline="-25000" dirty="0"/>
              <a:t>1</a:t>
            </a:r>
            <a:r>
              <a:rPr lang="en-US" sz="2400" dirty="0">
                <a:sym typeface="Symbol" pitchFamily="18" charset="2"/>
              </a:rPr>
              <a:t>  </a:t>
            </a:r>
            <a:r>
              <a:rPr lang="en-US" sz="2400" i="1" dirty="0">
                <a:sym typeface="Symbol" pitchFamily="18" charset="2"/>
              </a:rPr>
              <a:t>n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  …   </a:t>
            </a:r>
            <a:r>
              <a:rPr lang="en-US" sz="2400" i="1" dirty="0" err="1">
                <a:sym typeface="Symbol" pitchFamily="18" charset="2"/>
              </a:rPr>
              <a:t>n</a:t>
            </a:r>
            <a:r>
              <a:rPr lang="en-US" sz="2400" i="1" baseline="-25000" dirty="0" err="1">
                <a:sym typeface="Symbol" pitchFamily="18" charset="2"/>
              </a:rPr>
              <a:t>t</a:t>
            </a:r>
            <a:r>
              <a:rPr lang="en-US" sz="2400" baseline="-25000" dirty="0">
                <a:sym typeface="Symbol" pitchFamily="18" charset="2"/>
              </a:rPr>
              <a:t> </a:t>
            </a:r>
            <a:endParaRPr lang="th-TH" sz="2400" baseline="-25000" dirty="0">
              <a:sym typeface="Symbol" pitchFamily="18" charset="2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1448494" y="2002122"/>
            <a:ext cx="6327775" cy="3782026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026"/>
          <p:cNvSpPr txBox="1">
            <a:spLocks noChangeArrowheads="1"/>
          </p:cNvSpPr>
          <p:nvPr/>
        </p:nvSpPr>
        <p:spPr bwMode="auto">
          <a:xfrm>
            <a:off x="246063" y="727075"/>
            <a:ext cx="8580437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(A)	Suppose a license plate contains two upper-case letter followed by three </a:t>
            </a:r>
          </a:p>
          <a:p>
            <a:r>
              <a:rPr lang="en-US"/>
              <a:t>	digits with the first digit not zero.  How many different license plates can </a:t>
            </a:r>
          </a:p>
          <a:p>
            <a:r>
              <a:rPr lang="en-US"/>
              <a:t>	be printed?</a:t>
            </a:r>
          </a:p>
          <a:p>
            <a:pPr lvl="1"/>
            <a:endParaRPr lang="en-US"/>
          </a:p>
          <a:p>
            <a:pPr lvl="1"/>
            <a:r>
              <a:rPr lang="en-US"/>
              <a:t>		26 </a:t>
            </a:r>
            <a:r>
              <a:rPr lang="en-US">
                <a:sym typeface="Symbol" pitchFamily="18" charset="2"/>
              </a:rPr>
              <a:t> 26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 9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10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 10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(B)	Suppose a license plate contains two distinct letters followed by three </a:t>
            </a:r>
          </a:p>
          <a:p>
            <a:r>
              <a:rPr lang="en-US">
                <a:sym typeface="Symbol" pitchFamily="18" charset="2"/>
              </a:rPr>
              <a:t>	different digits.  How many different license plates can be printed?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		26  25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 10  9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 8</a:t>
            </a:r>
          </a:p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(C)	Solve (B), if the first digit cannot be zero.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		26  25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 9  9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 8</a:t>
            </a:r>
          </a:p>
        </p:txBody>
      </p:sp>
      <p:pic>
        <p:nvPicPr>
          <p:cNvPr id="7183" name="Picture 1039" descr="j01500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8" y="0"/>
            <a:ext cx="2159000" cy="1209675"/>
          </a:xfrm>
          <a:prstGeom prst="rect">
            <a:avLst/>
          </a:prstGeom>
          <a:noFill/>
        </p:spPr>
      </p:pic>
      <p:sp>
        <p:nvSpPr>
          <p:cNvPr id="7184" name="Line 1040"/>
          <p:cNvSpPr>
            <a:spLocks noChangeShapeType="1"/>
          </p:cNvSpPr>
          <p:nvPr/>
        </p:nvSpPr>
        <p:spPr bwMode="auto">
          <a:xfrm>
            <a:off x="5057775" y="638175"/>
            <a:ext cx="1438275" cy="2667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7186" name="Rectangle 1042"/>
          <p:cNvSpPr>
            <a:spLocks noChangeArrowheads="1"/>
          </p:cNvSpPr>
          <p:nvPr/>
        </p:nvSpPr>
        <p:spPr bwMode="auto">
          <a:xfrm>
            <a:off x="6543675" y="647700"/>
            <a:ext cx="1457325" cy="55245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72" name="Text Box 1028"/>
          <p:cNvSpPr txBox="1">
            <a:spLocks noChangeArrowheads="1"/>
          </p:cNvSpPr>
          <p:nvPr/>
        </p:nvSpPr>
        <p:spPr bwMode="auto">
          <a:xfrm>
            <a:off x="6661150" y="735013"/>
            <a:ext cx="1255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Arial" pitchFamily="34" charset="0"/>
                <a:cs typeface="Arial" pitchFamily="34" charset="0"/>
              </a:rPr>
              <a:t>B K 8 4 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284163"/>
            <a:ext cx="9042400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  A student can take one of four mathematics sections and one of five English sections.</a:t>
            </a:r>
          </a:p>
          <a:p>
            <a:r>
              <a:rPr lang="en-US"/>
              <a:t>    </a:t>
            </a:r>
          </a:p>
          <a:p>
            <a:endParaRPr lang="en-US"/>
          </a:p>
          <a:p>
            <a:r>
              <a:rPr lang="en-US"/>
              <a:t>   (A)	Find the number of ways he can register for the two courses.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		4 </a:t>
            </a:r>
            <a:r>
              <a:rPr lang="en-US">
                <a:sym typeface="Symbol" pitchFamily="18" charset="2"/>
              </a:rPr>
              <a:t> 5 = 20 </a:t>
            </a:r>
          </a:p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   (B)	Solve (A), if one of the mathematics sections and one of the English sections </a:t>
            </a:r>
          </a:p>
          <a:p>
            <a:r>
              <a:rPr lang="en-US">
                <a:sym typeface="Symbol" pitchFamily="18" charset="2"/>
              </a:rPr>
              <a:t>	meet at </a:t>
            </a:r>
            <a:r>
              <a:rPr lang="en-US"/>
              <a:t>the same time.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	20 </a:t>
            </a:r>
            <a:r>
              <a:rPr lang="en-US" sz="1800">
                <a:sym typeface="Symbol" pitchFamily="18" charset="2"/>
              </a:rPr>
              <a:t></a:t>
            </a:r>
            <a:r>
              <a:rPr lang="en-US"/>
              <a:t> 1 = 19</a:t>
            </a:r>
          </a:p>
          <a:p>
            <a:r>
              <a:rPr lang="en-US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2" name="Oval 306"/>
          <p:cNvSpPr>
            <a:spLocks noChangeArrowheads="1"/>
          </p:cNvSpPr>
          <p:nvPr/>
        </p:nvSpPr>
        <p:spPr bwMode="auto">
          <a:xfrm>
            <a:off x="4722813" y="3227388"/>
            <a:ext cx="1587" cy="31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45365" name="Oval 309"/>
          <p:cNvSpPr>
            <a:spLocks noChangeArrowheads="1"/>
          </p:cNvSpPr>
          <p:nvPr/>
        </p:nvSpPr>
        <p:spPr bwMode="auto">
          <a:xfrm>
            <a:off x="4772025" y="3243263"/>
            <a:ext cx="3175" cy="158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724025" y="3160713"/>
            <a:ext cx="4884738" cy="36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     </a:t>
            </a:r>
          </a:p>
          <a:p>
            <a:endParaRPr lang="en-US" sz="1600"/>
          </a:p>
          <a:p>
            <a:pPr>
              <a:lnSpc>
                <a:spcPct val="120000"/>
              </a:lnSpc>
            </a:pPr>
            <a:r>
              <a:rPr lang="en-US" sz="1400"/>
              <a:t>B1, B2, B3, B4, B5                  None                             None          </a:t>
            </a:r>
          </a:p>
          <a:p>
            <a:pPr>
              <a:lnSpc>
                <a:spcPct val="120000"/>
              </a:lnSpc>
            </a:pPr>
            <a:endParaRPr lang="en-US" sz="1400"/>
          </a:p>
          <a:p>
            <a:pPr>
              <a:lnSpc>
                <a:spcPct val="120000"/>
              </a:lnSpc>
            </a:pPr>
            <a:r>
              <a:rPr lang="en-US" sz="1400"/>
              <a:t>               . . .                               . . .                                 . . .</a:t>
            </a:r>
          </a:p>
          <a:p>
            <a:pPr>
              <a:lnSpc>
                <a:spcPct val="120000"/>
              </a:lnSpc>
            </a:pPr>
            <a:endParaRPr lang="en-US" sz="1400"/>
          </a:p>
          <a:p>
            <a:pPr>
              <a:lnSpc>
                <a:spcPct val="120000"/>
              </a:lnSpc>
            </a:pPr>
            <a:r>
              <a:rPr lang="en-US" sz="1400"/>
              <a:t>       B1, B2, B3                       B4, B5                            None</a:t>
            </a:r>
          </a:p>
          <a:p>
            <a:pPr>
              <a:lnSpc>
                <a:spcPct val="120000"/>
              </a:lnSpc>
            </a:pPr>
            <a:endParaRPr lang="en-US" sz="1400"/>
          </a:p>
          <a:p>
            <a:pPr>
              <a:lnSpc>
                <a:spcPct val="120000"/>
              </a:lnSpc>
            </a:pPr>
            <a:r>
              <a:rPr lang="en-US" sz="1400"/>
              <a:t>               . . .                               . . .                                . . .   </a:t>
            </a:r>
          </a:p>
          <a:p>
            <a:pPr>
              <a:lnSpc>
                <a:spcPct val="120000"/>
              </a:lnSpc>
            </a:pPr>
            <a:r>
              <a:rPr lang="en-US" sz="1400"/>
              <a:t>  </a:t>
            </a:r>
          </a:p>
          <a:p>
            <a:pPr>
              <a:lnSpc>
                <a:spcPct val="120000"/>
              </a:lnSpc>
            </a:pPr>
            <a:r>
              <a:rPr lang="en-US" sz="1400"/>
              <a:t>               B4                          B1, B2, B5                         B3            </a:t>
            </a:r>
          </a:p>
          <a:p>
            <a:pPr>
              <a:lnSpc>
                <a:spcPct val="120000"/>
              </a:lnSpc>
            </a:pPr>
            <a:endParaRPr lang="en-US" sz="1400"/>
          </a:p>
          <a:p>
            <a:pPr>
              <a:lnSpc>
                <a:spcPct val="120000"/>
              </a:lnSpc>
            </a:pPr>
            <a:r>
              <a:rPr lang="en-US" sz="1400"/>
              <a:t>               . . .                               . . .                                . . .</a:t>
            </a:r>
            <a:endParaRPr lang="en-US" sz="1600"/>
          </a:p>
          <a:p>
            <a:r>
              <a:rPr lang="en-US" sz="1600"/>
              <a:t>  	</a:t>
            </a:r>
          </a:p>
        </p:txBody>
      </p:sp>
      <p:sp>
        <p:nvSpPr>
          <p:cNvPr id="45373" name="Text Box 317"/>
          <p:cNvSpPr txBox="1">
            <a:spLocks noChangeArrowheads="1"/>
          </p:cNvSpPr>
          <p:nvPr/>
        </p:nvSpPr>
        <p:spPr bwMode="auto">
          <a:xfrm>
            <a:off x="7505700" y="649128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3</a:t>
            </a:r>
            <a:r>
              <a:rPr lang="en-US" sz="1800" baseline="30000"/>
              <a:t>5 </a:t>
            </a:r>
            <a:r>
              <a:rPr lang="en-US" sz="1800"/>
              <a:t>ways</a:t>
            </a:r>
            <a:endParaRPr lang="en-US" sz="1600"/>
          </a:p>
        </p:txBody>
      </p:sp>
      <p:sp>
        <p:nvSpPr>
          <p:cNvPr id="45405" name="Rectangle 349"/>
          <p:cNvSpPr>
            <a:spLocks noChangeArrowheads="1"/>
          </p:cNvSpPr>
          <p:nvPr/>
        </p:nvSpPr>
        <p:spPr bwMode="auto">
          <a:xfrm>
            <a:off x="203201" y="194729"/>
            <a:ext cx="656141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E</a:t>
            </a:r>
            <a:r>
              <a:rPr lang="en-US" sz="1600" b="1" dirty="0" smtClean="0"/>
              <a:t>XAMPLE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5 distinct </a:t>
            </a:r>
            <a:r>
              <a:rPr lang="en-US" dirty="0" smtClean="0"/>
              <a:t>books.</a:t>
            </a:r>
          </a:p>
          <a:p>
            <a:r>
              <a:rPr lang="en-US" dirty="0" smtClean="0"/>
              <a:t>In </a:t>
            </a:r>
            <a:r>
              <a:rPr lang="en-US" dirty="0"/>
              <a:t>how many ways can we give these five books </a:t>
            </a:r>
            <a:r>
              <a:rPr lang="en-US" dirty="0" smtClean="0"/>
              <a:t>to </a:t>
            </a:r>
            <a:r>
              <a:rPr lang="en-US" dirty="0"/>
              <a:t>3 persons?</a:t>
            </a:r>
          </a:p>
          <a:p>
            <a:endParaRPr lang="en-US" dirty="0"/>
          </a:p>
        </p:txBody>
      </p:sp>
      <p:sp>
        <p:nvSpPr>
          <p:cNvPr id="45415" name="Text Box 359"/>
          <p:cNvSpPr txBox="1">
            <a:spLocks noChangeArrowheads="1"/>
          </p:cNvSpPr>
          <p:nvPr/>
        </p:nvSpPr>
        <p:spPr bwMode="auto">
          <a:xfrm>
            <a:off x="4498975" y="2453742"/>
            <a:ext cx="5296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 dirty="0"/>
              <a:t>Tom</a:t>
            </a:r>
          </a:p>
        </p:txBody>
      </p:sp>
      <p:sp>
        <p:nvSpPr>
          <p:cNvPr id="45416" name="Text Box 360"/>
          <p:cNvSpPr txBox="1">
            <a:spLocks noChangeArrowheads="1"/>
          </p:cNvSpPr>
          <p:nvPr/>
        </p:nvSpPr>
        <p:spPr bwMode="auto">
          <a:xfrm>
            <a:off x="6226882" y="2398710"/>
            <a:ext cx="596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 dirty="0"/>
              <a:t>Mike</a:t>
            </a:r>
          </a:p>
        </p:txBody>
      </p:sp>
      <p:pic>
        <p:nvPicPr>
          <p:cNvPr id="21" name="Picture 28" descr="http://www.coopthai.com/banhong/images/kammakan/people-icon-in-vector-format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6533" y="1873955"/>
            <a:ext cx="1209240" cy="1511550"/>
          </a:xfrm>
          <a:prstGeom prst="rect">
            <a:avLst/>
          </a:prstGeom>
          <a:noFill/>
        </p:spPr>
      </p:pic>
      <p:sp>
        <p:nvSpPr>
          <p:cNvPr id="45414" name="Text Box 358"/>
          <p:cNvSpPr txBox="1">
            <a:spLocks noChangeArrowheads="1"/>
          </p:cNvSpPr>
          <p:nvPr/>
        </p:nvSpPr>
        <p:spPr bwMode="auto">
          <a:xfrm>
            <a:off x="1470734" y="2312278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 dirty="0"/>
              <a:t>Anna</a:t>
            </a:r>
          </a:p>
        </p:txBody>
      </p:sp>
      <p:pic>
        <p:nvPicPr>
          <p:cNvPr id="22" name="Picture 30" descr="http://www.veryicon.com/icon/png/Avatar/People/Engineer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13581" y="1989582"/>
            <a:ext cx="1351929" cy="1351929"/>
          </a:xfrm>
          <a:prstGeom prst="rect">
            <a:avLst/>
          </a:prstGeom>
          <a:noFill/>
        </p:spPr>
      </p:pic>
      <p:pic>
        <p:nvPicPr>
          <p:cNvPr id="23" name="Picture 36" descr="http://icons.iconarchive.com/icons/icons-land/vista-people/256/Person-Male-Light-icon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16653" y="1986845"/>
            <a:ext cx="1343792" cy="1343792"/>
          </a:xfrm>
          <a:prstGeom prst="rect">
            <a:avLst/>
          </a:prstGeom>
          <a:noFill/>
        </p:spPr>
      </p:pic>
      <p:sp>
        <p:nvSpPr>
          <p:cNvPr id="24" name="Text Box 1031"/>
          <p:cNvSpPr txBox="1">
            <a:spLocks noChangeArrowheads="1"/>
          </p:cNvSpPr>
          <p:nvPr/>
        </p:nvSpPr>
        <p:spPr bwMode="auto">
          <a:xfrm>
            <a:off x="6564313" y="509053"/>
            <a:ext cx="420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B1</a:t>
            </a:r>
            <a:endParaRPr lang="en-US" dirty="0"/>
          </a:p>
        </p:txBody>
      </p:sp>
      <p:sp>
        <p:nvSpPr>
          <p:cNvPr id="26" name="Text Box 1031"/>
          <p:cNvSpPr txBox="1">
            <a:spLocks noChangeArrowheads="1"/>
          </p:cNvSpPr>
          <p:nvPr/>
        </p:nvSpPr>
        <p:spPr bwMode="auto">
          <a:xfrm>
            <a:off x="6852177" y="1749775"/>
            <a:ext cx="423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B2</a:t>
            </a:r>
            <a:endParaRPr lang="en-US" dirty="0"/>
          </a:p>
        </p:txBody>
      </p:sp>
      <p:sp>
        <p:nvSpPr>
          <p:cNvPr id="27" name="Text Box 1031"/>
          <p:cNvSpPr txBox="1">
            <a:spLocks noChangeArrowheads="1"/>
          </p:cNvSpPr>
          <p:nvPr/>
        </p:nvSpPr>
        <p:spPr bwMode="auto">
          <a:xfrm>
            <a:off x="7207773" y="1953032"/>
            <a:ext cx="423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B3</a:t>
            </a:r>
            <a:endParaRPr lang="en-US" dirty="0"/>
          </a:p>
        </p:txBody>
      </p:sp>
      <p:sp>
        <p:nvSpPr>
          <p:cNvPr id="28" name="Text Box 1031"/>
          <p:cNvSpPr txBox="1">
            <a:spLocks noChangeArrowheads="1"/>
          </p:cNvSpPr>
          <p:nvPr/>
        </p:nvSpPr>
        <p:spPr bwMode="auto">
          <a:xfrm>
            <a:off x="8370532" y="-45156"/>
            <a:ext cx="423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B4</a:t>
            </a:r>
            <a:endParaRPr lang="en-US" dirty="0"/>
          </a:p>
        </p:txBody>
      </p:sp>
      <p:sp>
        <p:nvSpPr>
          <p:cNvPr id="29" name="Text Box 1031"/>
          <p:cNvSpPr txBox="1">
            <a:spLocks noChangeArrowheads="1"/>
          </p:cNvSpPr>
          <p:nvPr/>
        </p:nvSpPr>
        <p:spPr bwMode="auto">
          <a:xfrm>
            <a:off x="8765642" y="0"/>
            <a:ext cx="423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B5</a:t>
            </a:r>
            <a:endParaRPr lang="en-US" dirty="0"/>
          </a:p>
        </p:txBody>
      </p:sp>
      <p:pic>
        <p:nvPicPr>
          <p:cNvPr id="19" name="Picture 4" descr="http://tcp.nbtc.go.th/assets/th/images/book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71734" y="0"/>
            <a:ext cx="2438400" cy="2438400"/>
          </a:xfrm>
          <a:prstGeom prst="rect">
            <a:avLst/>
          </a:prstGeom>
          <a:noFill/>
        </p:spPr>
      </p:pic>
      <p:cxnSp>
        <p:nvCxnSpPr>
          <p:cNvPr id="30" name="Straight Connector 29"/>
          <p:cNvCxnSpPr/>
          <p:nvPr/>
        </p:nvCxnSpPr>
        <p:spPr bwMode="auto">
          <a:xfrm>
            <a:off x="778933" y="3397958"/>
            <a:ext cx="78119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1027"/>
          <p:cNvSpPr txBox="1">
            <a:spLocks noChangeArrowheads="1"/>
          </p:cNvSpPr>
          <p:nvPr/>
        </p:nvSpPr>
        <p:spPr bwMode="auto">
          <a:xfrm>
            <a:off x="6978650" y="64912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3</a:t>
            </a:r>
            <a:r>
              <a:rPr lang="en-US" sz="1800" baseline="30000"/>
              <a:t>5 – </a:t>
            </a:r>
            <a:r>
              <a:rPr lang="en-US" sz="1800"/>
              <a:t>2</a:t>
            </a:r>
            <a:r>
              <a:rPr lang="en-US" sz="1800" baseline="30000"/>
              <a:t>5 </a:t>
            </a:r>
            <a:r>
              <a:rPr lang="en-US" sz="1800"/>
              <a:t>ways</a:t>
            </a:r>
            <a:endParaRPr lang="en-US" sz="1600"/>
          </a:p>
        </p:txBody>
      </p:sp>
      <p:sp>
        <p:nvSpPr>
          <p:cNvPr id="57349" name="Rectangle 1029"/>
          <p:cNvSpPr>
            <a:spLocks noChangeArrowheads="1"/>
          </p:cNvSpPr>
          <p:nvPr/>
        </p:nvSpPr>
        <p:spPr bwMode="auto">
          <a:xfrm>
            <a:off x="0" y="1390650"/>
            <a:ext cx="89169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r>
              <a:rPr lang="en-US" sz="1600" b="1" dirty="0"/>
              <a:t>XAMPLE</a:t>
            </a:r>
          </a:p>
          <a:p>
            <a:endParaRPr lang="en-US" dirty="0"/>
          </a:p>
          <a:p>
            <a:pPr lvl="1"/>
            <a:r>
              <a:rPr lang="en-US" dirty="0"/>
              <a:t>There are 5 distinct books.</a:t>
            </a:r>
          </a:p>
          <a:p>
            <a:pPr lvl="1"/>
            <a:r>
              <a:rPr lang="en-US" dirty="0"/>
              <a:t>In how many ways can we give these five books to 3 persons, Anna, Tom, Mike, </a:t>
            </a:r>
          </a:p>
          <a:p>
            <a:pPr lvl="1"/>
            <a:r>
              <a:rPr lang="en-US" dirty="0"/>
              <a:t>if Ann must receive </a:t>
            </a:r>
            <a:r>
              <a:rPr lang="en-US" i="1" dirty="0"/>
              <a:t>at least one</a:t>
            </a:r>
            <a:r>
              <a:rPr lang="en-US" dirty="0"/>
              <a:t> book?</a:t>
            </a:r>
          </a:p>
          <a:p>
            <a:endParaRPr lang="en-US" dirty="0"/>
          </a:p>
        </p:txBody>
      </p:sp>
      <p:sp>
        <p:nvSpPr>
          <p:cNvPr id="57351" name="Text Box 1031"/>
          <p:cNvSpPr txBox="1">
            <a:spLocks noChangeArrowheads="1"/>
          </p:cNvSpPr>
          <p:nvPr/>
        </p:nvSpPr>
        <p:spPr bwMode="auto">
          <a:xfrm>
            <a:off x="6869113" y="23633"/>
            <a:ext cx="420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B1</a:t>
            </a:r>
            <a:endParaRPr lang="en-US" dirty="0"/>
          </a:p>
        </p:txBody>
      </p:sp>
      <p:sp>
        <p:nvSpPr>
          <p:cNvPr id="20" name="Oval 306"/>
          <p:cNvSpPr>
            <a:spLocks noChangeArrowheads="1"/>
          </p:cNvSpPr>
          <p:nvPr/>
        </p:nvSpPr>
        <p:spPr bwMode="auto">
          <a:xfrm>
            <a:off x="3955161" y="1534038"/>
            <a:ext cx="1587" cy="31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21" name="Oval 309"/>
          <p:cNvSpPr>
            <a:spLocks noChangeArrowheads="1"/>
          </p:cNvSpPr>
          <p:nvPr/>
        </p:nvSpPr>
        <p:spPr bwMode="auto">
          <a:xfrm>
            <a:off x="4004373" y="1549913"/>
            <a:ext cx="3175" cy="158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22" name="Text Box 359"/>
          <p:cNvSpPr txBox="1">
            <a:spLocks noChangeArrowheads="1"/>
          </p:cNvSpPr>
          <p:nvPr/>
        </p:nvSpPr>
        <p:spPr bwMode="auto">
          <a:xfrm>
            <a:off x="3731323" y="760392"/>
            <a:ext cx="5296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 dirty="0"/>
              <a:t>Tom</a:t>
            </a:r>
          </a:p>
        </p:txBody>
      </p:sp>
      <p:sp>
        <p:nvSpPr>
          <p:cNvPr id="23" name="Text Box 360"/>
          <p:cNvSpPr txBox="1">
            <a:spLocks noChangeArrowheads="1"/>
          </p:cNvSpPr>
          <p:nvPr/>
        </p:nvSpPr>
        <p:spPr bwMode="auto">
          <a:xfrm>
            <a:off x="5346340" y="705360"/>
            <a:ext cx="596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 dirty="0"/>
              <a:t>Mike</a:t>
            </a:r>
          </a:p>
        </p:txBody>
      </p:sp>
      <p:pic>
        <p:nvPicPr>
          <p:cNvPr id="24" name="Picture 28" descr="http://www.coopthai.com/banhong/images/kammakan/people-icon-in-vector-format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3060" y="237050"/>
            <a:ext cx="1209240" cy="1511550"/>
          </a:xfrm>
          <a:prstGeom prst="rect">
            <a:avLst/>
          </a:prstGeom>
          <a:noFill/>
        </p:spPr>
      </p:pic>
      <p:sp>
        <p:nvSpPr>
          <p:cNvPr id="25" name="Text Box 358"/>
          <p:cNvSpPr txBox="1">
            <a:spLocks noChangeArrowheads="1"/>
          </p:cNvSpPr>
          <p:nvPr/>
        </p:nvSpPr>
        <p:spPr bwMode="auto">
          <a:xfrm>
            <a:off x="827261" y="675373"/>
            <a:ext cx="6174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i="1" dirty="0"/>
              <a:t>Anna</a:t>
            </a:r>
          </a:p>
        </p:txBody>
      </p:sp>
      <p:pic>
        <p:nvPicPr>
          <p:cNvPr id="26" name="Picture 30" descr="http://www.veryicon.com/icon/png/Avatar/People/Engineer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1911" y="296232"/>
            <a:ext cx="1365948" cy="1365948"/>
          </a:xfrm>
          <a:prstGeom prst="rect">
            <a:avLst/>
          </a:prstGeom>
          <a:noFill/>
        </p:spPr>
      </p:pic>
      <p:pic>
        <p:nvPicPr>
          <p:cNvPr id="27" name="Picture 36" descr="http://icons.iconarchive.com/icons/icons-land/vista-people/256/Person-Male-Light-icon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15556" y="293494"/>
            <a:ext cx="1333803" cy="1333803"/>
          </a:xfrm>
          <a:prstGeom prst="rect">
            <a:avLst/>
          </a:prstGeom>
          <a:noFill/>
        </p:spPr>
      </p:pic>
      <p:pic>
        <p:nvPicPr>
          <p:cNvPr id="11268" name="Picture 4" descr="http://education.pkru.ac.th/education/images/icon/3dicon1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5868" y="-338670"/>
            <a:ext cx="2438400" cy="2438400"/>
          </a:xfrm>
          <a:prstGeom prst="rect">
            <a:avLst/>
          </a:prstGeom>
          <a:noFill/>
        </p:spPr>
      </p:pic>
      <p:sp>
        <p:nvSpPr>
          <p:cNvPr id="120" name="Text Box 1031"/>
          <p:cNvSpPr txBox="1">
            <a:spLocks noChangeArrowheads="1"/>
          </p:cNvSpPr>
          <p:nvPr/>
        </p:nvSpPr>
        <p:spPr bwMode="auto">
          <a:xfrm>
            <a:off x="6592531" y="525992"/>
            <a:ext cx="423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B2</a:t>
            </a:r>
            <a:endParaRPr lang="en-US" dirty="0"/>
          </a:p>
        </p:txBody>
      </p:sp>
      <p:sp>
        <p:nvSpPr>
          <p:cNvPr id="121" name="Text Box 1031"/>
          <p:cNvSpPr txBox="1">
            <a:spLocks noChangeArrowheads="1"/>
          </p:cNvSpPr>
          <p:nvPr/>
        </p:nvSpPr>
        <p:spPr bwMode="auto">
          <a:xfrm>
            <a:off x="6519151" y="746126"/>
            <a:ext cx="423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B3</a:t>
            </a:r>
            <a:endParaRPr lang="en-US" dirty="0"/>
          </a:p>
        </p:txBody>
      </p:sp>
      <p:sp>
        <p:nvSpPr>
          <p:cNvPr id="122" name="Text Box 1031"/>
          <p:cNvSpPr txBox="1">
            <a:spLocks noChangeArrowheads="1"/>
          </p:cNvSpPr>
          <p:nvPr/>
        </p:nvSpPr>
        <p:spPr bwMode="auto">
          <a:xfrm>
            <a:off x="8720486" y="655812"/>
            <a:ext cx="423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B4</a:t>
            </a:r>
            <a:endParaRPr lang="en-US" dirty="0"/>
          </a:p>
        </p:txBody>
      </p:sp>
      <p:sp>
        <p:nvSpPr>
          <p:cNvPr id="123" name="Text Box 1031"/>
          <p:cNvSpPr txBox="1">
            <a:spLocks noChangeArrowheads="1"/>
          </p:cNvSpPr>
          <p:nvPr/>
        </p:nvSpPr>
        <p:spPr bwMode="auto">
          <a:xfrm>
            <a:off x="8364881" y="1271061"/>
            <a:ext cx="423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B5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2575" y="293688"/>
            <a:ext cx="827722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sz="1800" b="1"/>
          </a:p>
          <a:p>
            <a:endParaRPr lang="en-US" sz="1800"/>
          </a:p>
          <a:p>
            <a:pPr lvl="1"/>
            <a:r>
              <a:rPr lang="en-US"/>
              <a:t>Use the multiplication Principle to show that a set consisting of </a:t>
            </a:r>
            <a:r>
              <a:rPr lang="en-US" i="1"/>
              <a:t>n </a:t>
            </a:r>
            <a:r>
              <a:rPr lang="en-US"/>
              <a:t>elements </a:t>
            </a:r>
          </a:p>
          <a:p>
            <a:pPr lvl="1"/>
            <a:r>
              <a:rPr lang="en-US"/>
              <a:t>has 2</a:t>
            </a:r>
            <a:r>
              <a:rPr lang="en-US" i="1" baseline="30000"/>
              <a:t>n</a:t>
            </a:r>
            <a:r>
              <a:rPr lang="en-US"/>
              <a:t> subsets.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1625" y="3082925"/>
            <a:ext cx="57118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 sz="1600" b="1"/>
              <a:t>XAMPLE</a:t>
            </a:r>
            <a:endParaRPr lang="en-US" b="1"/>
          </a:p>
          <a:p>
            <a:endParaRPr lang="en-US"/>
          </a:p>
          <a:p>
            <a:pPr lvl="1"/>
            <a:r>
              <a:rPr lang="en-US"/>
              <a:t>Let </a:t>
            </a:r>
            <a:r>
              <a:rPr lang="en-US" i="1"/>
              <a:t>X</a:t>
            </a:r>
            <a:r>
              <a:rPr lang="en-US"/>
              <a:t> be a set consisting of n elements.</a:t>
            </a:r>
          </a:p>
          <a:p>
            <a:pPr lvl="1">
              <a:lnSpc>
                <a:spcPct val="150000"/>
              </a:lnSpc>
            </a:pPr>
            <a:r>
              <a:rPr lang="en-US"/>
              <a:t>How many ordered pair (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) satisfy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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 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?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	3</a:t>
            </a:r>
            <a:r>
              <a:rPr lang="en-US" i="1" baseline="300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52400" y="203200"/>
            <a:ext cx="3263900" cy="6477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blurRad="50800" dist="1270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47663" y="287338"/>
            <a:ext cx="8343900" cy="537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/>
              <a:t>A</a:t>
            </a:r>
            <a:r>
              <a:rPr lang="en-US" sz="1800" b="1" dirty="0"/>
              <a:t>DDITION </a:t>
            </a:r>
            <a:r>
              <a:rPr lang="en-US" sz="2400" b="1" dirty="0"/>
              <a:t>P</a:t>
            </a:r>
            <a:r>
              <a:rPr lang="en-US" sz="1800" b="1" dirty="0"/>
              <a:t>RINCIPLE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Suppose that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t</a:t>
            </a:r>
            <a:r>
              <a:rPr lang="en-US" dirty="0"/>
              <a:t> are sets and that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set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has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elements.    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{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t</a:t>
            </a:r>
            <a:r>
              <a:rPr lang="en-US" dirty="0"/>
              <a:t>} is a </a:t>
            </a:r>
            <a:r>
              <a:rPr lang="en-US" dirty="0" err="1"/>
              <a:t>pairwise</a:t>
            </a:r>
            <a:r>
              <a:rPr lang="en-US" dirty="0"/>
              <a:t> disjoint family (</a:t>
            </a:r>
            <a:r>
              <a:rPr lang="en-US" dirty="0" err="1"/>
              <a:t>i.e</a:t>
            </a:r>
            <a:r>
              <a:rPr lang="en-US" dirty="0"/>
              <a:t>, if</a:t>
            </a:r>
            <a:r>
              <a:rPr lang="en-US" i="1" dirty="0"/>
              <a:t>  </a:t>
            </a:r>
            <a:r>
              <a:rPr lang="en-US" i="1" dirty="0" err="1"/>
              <a:t>i</a:t>
            </a:r>
            <a:r>
              <a:rPr lang="en-US" dirty="0" err="1">
                <a:sym typeface="Symbol" pitchFamily="18" charset="2"/>
              </a:rPr>
              <a:t></a:t>
            </a:r>
            <a:r>
              <a:rPr lang="en-US" i="1" dirty="0" err="1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, 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i="1" baseline="-25000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 </a:t>
            </a:r>
            <a:r>
              <a:rPr lang="en-US" i="1" dirty="0" err="1">
                <a:sym typeface="Symbol" pitchFamily="18" charset="2"/>
              </a:rPr>
              <a:t>X</a:t>
            </a:r>
            <a:r>
              <a:rPr lang="en-US" i="1" baseline="-25000" dirty="0" err="1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 = ),         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then the number of possible elements that can be selected from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	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or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or … or </a:t>
            </a:r>
            <a:r>
              <a:rPr lang="en-US" i="1" dirty="0" err="1"/>
              <a:t>X</a:t>
            </a:r>
            <a:r>
              <a:rPr lang="en-US" i="1" baseline="-25000" dirty="0" err="1"/>
              <a:t>t</a:t>
            </a:r>
            <a:r>
              <a:rPr lang="en-US" dirty="0"/>
              <a:t> 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is</a:t>
            </a:r>
          </a:p>
          <a:p>
            <a:pPr lvl="1"/>
            <a:r>
              <a:rPr lang="en-US" dirty="0"/>
              <a:t>		</a:t>
            </a:r>
            <a:r>
              <a:rPr lang="en-US" sz="2400" i="1" dirty="0"/>
              <a:t>n</a:t>
            </a:r>
            <a:r>
              <a:rPr lang="en-US" sz="2400" baseline="-25000" dirty="0"/>
              <a:t>1</a:t>
            </a:r>
            <a:r>
              <a:rPr lang="en-US" sz="2400" dirty="0"/>
              <a:t> + </a:t>
            </a:r>
            <a:r>
              <a:rPr lang="en-US" sz="2400" i="1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 + … + </a:t>
            </a:r>
            <a:r>
              <a:rPr lang="en-US" sz="2400" i="1" dirty="0" err="1"/>
              <a:t>n</a:t>
            </a:r>
            <a:r>
              <a:rPr lang="en-US" sz="2400" i="1" baseline="-25000" dirty="0" err="1"/>
              <a:t>t</a:t>
            </a:r>
            <a:endParaRPr lang="en-US" sz="2400" i="1" baseline="-25000" dirty="0"/>
          </a:p>
          <a:p>
            <a:endParaRPr lang="en-US" sz="2400" dirty="0"/>
          </a:p>
          <a:p>
            <a:endParaRPr lang="en-US" dirty="0"/>
          </a:p>
          <a:p>
            <a:pPr lvl="1">
              <a:lnSpc>
                <a:spcPct val="120000"/>
              </a:lnSpc>
            </a:pPr>
            <a:r>
              <a:rPr lang="en-US" sz="1800" dirty="0"/>
              <a:t>(Equivalently, the union 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</a:t>
            </a:r>
            <a:r>
              <a:rPr lang="en-US" sz="1800" dirty="0"/>
              <a:t> 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</a:t>
            </a:r>
            <a:r>
              <a:rPr lang="en-US" sz="1800" dirty="0"/>
              <a:t> … </a:t>
            </a:r>
            <a:r>
              <a:rPr lang="en-US" sz="1800" dirty="0">
                <a:sym typeface="Symbol" pitchFamily="18" charset="2"/>
              </a:rPr>
              <a:t></a:t>
            </a:r>
            <a:r>
              <a:rPr lang="en-US" sz="1800" dirty="0"/>
              <a:t> 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t</a:t>
            </a:r>
            <a:r>
              <a:rPr lang="en-US" sz="1800" dirty="0"/>
              <a:t> contains </a:t>
            </a:r>
            <a:r>
              <a:rPr lang="en-US" sz="1800" i="1" dirty="0"/>
              <a:t>n</a:t>
            </a:r>
            <a:r>
              <a:rPr lang="en-US" sz="1800" baseline="-25000" dirty="0"/>
              <a:t>1</a:t>
            </a:r>
            <a:r>
              <a:rPr lang="en-US" sz="1800" dirty="0"/>
              <a:t> + </a:t>
            </a:r>
            <a:r>
              <a:rPr lang="en-US" sz="1800" i="1" dirty="0"/>
              <a:t>n</a:t>
            </a:r>
            <a:r>
              <a:rPr lang="en-US" sz="1800" baseline="-25000" dirty="0"/>
              <a:t>2</a:t>
            </a:r>
            <a:r>
              <a:rPr lang="en-US" sz="1800" dirty="0"/>
              <a:t> + … + </a:t>
            </a:r>
            <a:r>
              <a:rPr lang="en-US" sz="1800" i="1" dirty="0" err="1"/>
              <a:t>n</a:t>
            </a:r>
            <a:r>
              <a:rPr lang="en-US" sz="1800" i="1" baseline="-25000" dirty="0" err="1"/>
              <a:t>t</a:t>
            </a:r>
            <a:r>
              <a:rPr lang="en-US" sz="1800" dirty="0"/>
              <a:t> elements.)</a:t>
            </a:r>
          </a:p>
          <a:p>
            <a:pPr lvl="1">
              <a:lnSpc>
                <a:spcPct val="40000"/>
              </a:lnSpc>
            </a:pPr>
            <a:endParaRPr lang="en-US" dirty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85750" y="5922418"/>
            <a:ext cx="8858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If we are counting objects that are constructed in successive steps, we use the M</a:t>
            </a:r>
            <a:r>
              <a:rPr lang="en-US" sz="1400" dirty="0"/>
              <a:t>ULTIPLICATION</a:t>
            </a:r>
            <a:endParaRPr lang="en-US" sz="1800" dirty="0"/>
          </a:p>
          <a:p>
            <a:r>
              <a:rPr lang="en-US" sz="1800" dirty="0"/>
              <a:t>P</a:t>
            </a:r>
            <a:r>
              <a:rPr lang="en-US" sz="1400" dirty="0"/>
              <a:t>RINCIPLE</a:t>
            </a:r>
            <a:r>
              <a:rPr lang="en-US" sz="1800" dirty="0"/>
              <a:t>.   If we have </a:t>
            </a:r>
            <a:r>
              <a:rPr lang="en-US" sz="1800" i="1" dirty="0"/>
              <a:t>disjoint</a:t>
            </a:r>
            <a:r>
              <a:rPr lang="en-US" sz="1800" dirty="0"/>
              <a:t> sets of objects and we want to know the total number</a:t>
            </a:r>
          </a:p>
          <a:p>
            <a:r>
              <a:rPr lang="en-US" sz="1800" dirty="0"/>
              <a:t>of objects, we use the A</a:t>
            </a:r>
            <a:r>
              <a:rPr lang="en-US" sz="1400" dirty="0"/>
              <a:t>DDITION </a:t>
            </a:r>
            <a:r>
              <a:rPr lang="en-US" sz="1800" dirty="0"/>
              <a:t>P</a:t>
            </a:r>
            <a:r>
              <a:rPr lang="en-US" sz="1400" dirty="0"/>
              <a:t>RINCIPLE</a:t>
            </a:r>
            <a:r>
              <a:rPr lang="en-US" sz="1800" dirty="0"/>
              <a:t>.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52463" y="1408495"/>
            <a:ext cx="7793037" cy="3252787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15988" y="866775"/>
            <a:ext cx="6523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dirty="0"/>
              <a:t>How many eight-bit strings </a:t>
            </a:r>
            <a:r>
              <a:rPr lang="en-US" dirty="0" smtClean="0"/>
              <a:t>begin with </a:t>
            </a:r>
            <a:r>
              <a:rPr lang="en-US" dirty="0"/>
              <a:t>either 101 or 111?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141663" y="1528763"/>
            <a:ext cx="19304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/>
              <a:t>1 0 1 X X X X X</a:t>
            </a:r>
          </a:p>
          <a:p>
            <a:pPr algn="ctr">
              <a:lnSpc>
                <a:spcPct val="150000"/>
              </a:lnSpc>
            </a:pPr>
            <a:r>
              <a:rPr lang="en-US"/>
              <a:t>OR</a:t>
            </a:r>
          </a:p>
          <a:p>
            <a:pPr algn="ctr">
              <a:lnSpc>
                <a:spcPct val="150000"/>
              </a:lnSpc>
            </a:pPr>
            <a:r>
              <a:rPr lang="en-US"/>
              <a:t>1 1 1 X X X X X</a:t>
            </a:r>
          </a:p>
        </p:txBody>
      </p:sp>
      <p:sp>
        <p:nvSpPr>
          <p:cNvPr id="10254" name="AutoShape 14"/>
          <p:cNvSpPr>
            <a:spLocks/>
          </p:cNvSpPr>
          <p:nvPr/>
        </p:nvSpPr>
        <p:spPr bwMode="auto">
          <a:xfrm>
            <a:off x="2967038" y="1663700"/>
            <a:ext cx="114300" cy="129540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300038" y="360363"/>
            <a:ext cx="3135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/>
              <a:t>E</a:t>
            </a:r>
            <a:r>
              <a:rPr lang="en-US" sz="1600" b="1"/>
              <a:t>XAMPLE</a:t>
            </a:r>
            <a:endParaRPr lang="en-US" sz="1800" b="1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054225" y="6223000"/>
            <a:ext cx="808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r>
              <a:rPr lang="en-US" sz="1800" baseline="30000"/>
              <a:t>5</a:t>
            </a:r>
            <a:r>
              <a:rPr lang="en-US" sz="1800"/>
              <a:t> + 2</a:t>
            </a:r>
            <a:r>
              <a:rPr lang="en-US" sz="1800" baseline="30000"/>
              <a:t>5</a:t>
            </a:r>
            <a:endParaRPr lang="th-TH" sz="1800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799</Words>
  <Application>Microsoft Office PowerPoint</Application>
  <PresentationFormat>On-screen Show (4:3)</PresentationFormat>
  <Paragraphs>255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176</cp:revision>
  <cp:lastPrinted>1999-09-10T03:29:10Z</cp:lastPrinted>
  <dcterms:created xsi:type="dcterms:W3CDTF">1998-08-13T01:36:04Z</dcterms:created>
  <dcterms:modified xsi:type="dcterms:W3CDTF">2016-11-02T02:52:40Z</dcterms:modified>
</cp:coreProperties>
</file>