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65" r:id="rId2"/>
    <p:sldId id="266" r:id="rId3"/>
    <p:sldId id="310" r:id="rId4"/>
    <p:sldId id="267" r:id="rId5"/>
    <p:sldId id="268" r:id="rId6"/>
    <p:sldId id="269" r:id="rId7"/>
    <p:sldId id="270" r:id="rId8"/>
    <p:sldId id="271" r:id="rId9"/>
    <p:sldId id="272" r:id="rId10"/>
    <p:sldId id="318" r:id="rId11"/>
    <p:sldId id="319" r:id="rId12"/>
    <p:sldId id="274" r:id="rId13"/>
    <p:sldId id="308" r:id="rId14"/>
    <p:sldId id="320" r:id="rId15"/>
    <p:sldId id="289" r:id="rId16"/>
    <p:sldId id="316" r:id="rId17"/>
    <p:sldId id="290" r:id="rId18"/>
    <p:sldId id="317" r:id="rId19"/>
  </p:sldIdLst>
  <p:sldSz cx="9144000" cy="6858000" type="screen4x3"/>
  <p:notesSz cx="6797675" cy="992822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Angsana New" pitchFamily="18" charset="-34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Angsana New" pitchFamily="18" charset="-34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Angsana New" pitchFamily="18" charset="-34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Angsana New" pitchFamily="18" charset="-34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Angsana New" pitchFamily="18" charset="-34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Times New Roman" pitchFamily="18" charset="0"/>
        <a:ea typeface="+mn-ea"/>
        <a:cs typeface="Angsana New" pitchFamily="18" charset="-34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Times New Roman" pitchFamily="18" charset="0"/>
        <a:ea typeface="+mn-ea"/>
        <a:cs typeface="Angsana New" pitchFamily="18" charset="-34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Times New Roman" pitchFamily="18" charset="0"/>
        <a:ea typeface="+mn-ea"/>
        <a:cs typeface="Angsana New" pitchFamily="18" charset="-34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Times New Roman" pitchFamily="18" charset="0"/>
        <a:ea typeface="+mn-ea"/>
        <a:cs typeface="Angsana New" pitchFamily="18" charset="-3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99"/>
    <a:srgbClr val="FFCCCC"/>
    <a:srgbClr val="FFFF66"/>
    <a:srgbClr val="FFFF99"/>
    <a:srgbClr val="FF3300"/>
    <a:srgbClr val="66FF66"/>
    <a:srgbClr val="99CCFF"/>
    <a:srgbClr val="00CC00"/>
    <a:srgbClr val="99FF66"/>
    <a:srgbClr val="CCCC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08" autoAdjust="0"/>
    <p:restoredTop sz="94660" autoAdjust="0"/>
  </p:normalViewPr>
  <p:slideViewPr>
    <p:cSldViewPr snapToGrid="0">
      <p:cViewPr>
        <p:scale>
          <a:sx n="90" d="100"/>
          <a:sy n="90" d="100"/>
        </p:scale>
        <p:origin x="-1188" y="-24"/>
      </p:cViewPr>
      <p:guideLst>
        <p:guide orient="horz" pos="2160"/>
        <p:guide pos="511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9413" cy="535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5" tIns="45718" rIns="91435" bIns="45718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0163" y="0"/>
            <a:ext cx="2919412" cy="535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5" tIns="45718" rIns="91435" bIns="45718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512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93152"/>
            <a:ext cx="2919413" cy="535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5" tIns="45718" rIns="91435" bIns="45718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512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0163" y="9393152"/>
            <a:ext cx="2919412" cy="535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5" tIns="45718" rIns="91435" bIns="45718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5E7CEA5-1731-4D47-9797-F5060630BC3E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46400" cy="496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5" tIns="45718" rIns="91435" bIns="45718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5" tIns="45718" rIns="91435" bIns="45718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5988" y="744538"/>
            <a:ext cx="4967287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17218"/>
            <a:ext cx="4984750" cy="44679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5" tIns="45718" rIns="91435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31258"/>
            <a:ext cx="2946400" cy="496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5" tIns="45718" rIns="91435" bIns="45718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31258"/>
            <a:ext cx="2946400" cy="496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5" tIns="45718" rIns="91435" bIns="45718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EFF29A0-7947-499D-A777-18DC41C660F2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ngsana New" pitchFamily="18" charset="-34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ngsana New" pitchFamily="18" charset="-34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ngsana New" pitchFamily="18" charset="-34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ngsana New" pitchFamily="18" charset="-34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ngsana New" pitchFamily="18" charset="-34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093533-E220-487E-900E-A8CA2B3068B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1923BA-751D-4D5A-B5A9-12420D5344D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5604A3-7231-4ED2-B2C1-1C2EAF7EDCE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DF047C-2D83-45FB-8C7A-F358DEA1931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A6DDE6-FD6A-4287-9DC9-4815A7C3210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02376A-2998-4EE1-815E-F11F2777285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6F30E9-C6ED-43BD-90F2-EB49C1CC83F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D7F3D9-BF9C-4906-951B-3ED83862334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11BB2B-7231-4EDA-95AC-422D4F8AB7F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55EE73-C7BB-43D2-A767-60449B459F1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4B2128-F6AC-4002-B14D-A31AB59AAE0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72C1A71B-13F7-4A75-835E-5758A5E11E8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Angsana New" pitchFamily="18" charset="-34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Angsana New" pitchFamily="18" charset="-34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Angsana New" pitchFamily="18" charset="-34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Angsana New" pitchFamily="18" charset="-34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Angsana New" pitchFamily="18" charset="-34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Angsana New" pitchFamily="18" charset="-34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Angsana New" pitchFamily="18" charset="-34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Angsana New" pitchFamily="18" charset="-34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://www.google.co.th/url?sa=i&amp;rct=j&amp;q=&amp;esrc=s&amp;frm=1&amp;source=images&amp;cd=&amp;cad=rja&amp;docid=QB28a4JdUiItCM&amp;tbnid=l2AyEZ1c6UHQbM:&amp;ved=0CAUQjRw&amp;url=http://www.vectors4all.net/vectors/green-right-double-arrows-set-clip-art&amp;ei=oqUdUspqzKStB_CjgIAP&amp;bvm=bv.51156542,d.bmk&amp;psig=AFQjCNEU3keGAwHvchiUc5YarPynV59HnQ&amp;ust=1377761023972915" TargetMode="External"/><Relationship Id="rId3" Type="http://schemas.openxmlformats.org/officeDocument/2006/relationships/image" Target="../media/image2.jpeg"/><Relationship Id="rId7" Type="http://schemas.openxmlformats.org/officeDocument/2006/relationships/image" Target="../media/image4.png"/><Relationship Id="rId2" Type="http://schemas.openxmlformats.org/officeDocument/2006/relationships/hyperlink" Target="http://www.google.co.th/url?sa=i&amp;rct=j&amp;q=&amp;esrc=s&amp;frm=1&amp;source=images&amp;cd=&amp;cad=rja&amp;docid=akvXXiPIM8GsHM&amp;tbnid=KLbybyTmwq49kM:&amp;ved=0CAUQjRw&amp;url=http://worldthai.webs.com/&amp;ei=tpgdUqmICsr5rAeM8YDIAw&amp;bvm=bv.51156542,d.bmk&amp;psig=AFQjCNEM1Vi62YiRTC7bJQfe35x5I15p2A&amp;ust=1377757731039312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www.google.co.th/url?sa=i&amp;rct=j&amp;q=&amp;esrc=s&amp;frm=1&amp;source=images&amp;cd=&amp;cad=rja&amp;docid=p04bONrukyj0sM&amp;tbnid=Wr6mVsvNOW8PSM:&amp;ved=0CAUQjRw&amp;url=http://www.iconarchive.com/show/people-icons-by-aha-soft/user-group-icon.html&amp;ei=6ZwdUqXPO8P3rQe-74GQBg&amp;psig=AFQjCNFQTMNLSI-HhIdl5Ncj9on8-bOnOg&amp;ust=1377758767970607" TargetMode="External"/><Relationship Id="rId5" Type="http://schemas.openxmlformats.org/officeDocument/2006/relationships/image" Target="../media/image3.png"/><Relationship Id="rId4" Type="http://schemas.openxmlformats.org/officeDocument/2006/relationships/hyperlink" Target="http://www.google.co.th/url?sa=i&amp;rct=j&amp;q=&amp;esrc=s&amp;frm=1&amp;source=images&amp;cd=&amp;cad=rja&amp;docid=5iRbS7Oz0-DcPM&amp;tbnid=Epduri_INAJm8M:&amp;ved=0CAUQjRw&amp;url=http://www.graphicsfuel.com/2012/07/books-icon-psd/&amp;ei=FJkdUuSQDceJrQeN-YHACg&amp;bvm=bv.51156542,d.bmk&amp;psig=AFQjCNEM1Vi62YiRTC7bJQfe35x5I15p2A&amp;ust=1377757731039312" TargetMode="External"/><Relationship Id="rId9" Type="http://schemas.openxmlformats.org/officeDocument/2006/relationships/image" Target="../media/image5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://www.google.co.th/url?sa=i&amp;rct=j&amp;q=&amp;esrc=s&amp;frm=1&amp;source=images&amp;cd=&amp;cad=rja&amp;docid=KypostWL33JIYM&amp;tbnid=wdHWpqLqEQ6lkM:&amp;ved=0CAUQjRw&amp;url=http://www.softicons.com/free-icons/object-icons/large-android-icons-by-aha-soft/sad-robot-icon&amp;ei=fqwdUrGtD42KrgfO54GQBQ&amp;bvm=bv.51156542,d.bmk&amp;psig=AFQjCNF_T4idTjnxB2yuDsAgyWHnn3QTuQ&amp;ust=1377762655359424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hyperlink" Target="http://www.google.co.th/url?sa=i&amp;rct=j&amp;q=&amp;esrc=s&amp;frm=1&amp;source=images&amp;cd=&amp;cad=rja&amp;docid=5NEuXHoT1bxkIM&amp;tbnid=uILCPD_bk6TXwM:&amp;ved=0CAUQjRw&amp;url=http://www.designdownloader.com/i/?id=flags_06-20110903142337-00001&amp;ei=IK0dUqzTDpHRrQfcx4HoDw&amp;bvm=bv.51156542,d.bmk&amp;psig=AFQjCNFEkAipPA32yiTdoagIEWi0S6313A&amp;ust=1377762883964444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7"/>
          <p:cNvSpPr>
            <a:spLocks noChangeArrowheads="1"/>
          </p:cNvSpPr>
          <p:nvPr/>
        </p:nvSpPr>
        <p:spPr bwMode="auto">
          <a:xfrm rot="-5400000" flipH="1" flipV="1">
            <a:off x="858401" y="2852456"/>
            <a:ext cx="1134736" cy="1246739"/>
          </a:xfrm>
          <a:prstGeom prst="rtTriangle">
            <a:avLst/>
          </a:prstGeom>
          <a:solidFill>
            <a:srgbClr val="CC99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12297" name="Rectangle 9"/>
          <p:cNvSpPr>
            <a:spLocks noChangeArrowheads="1"/>
          </p:cNvSpPr>
          <p:nvPr/>
        </p:nvSpPr>
        <p:spPr bwMode="auto">
          <a:xfrm>
            <a:off x="306388" y="304800"/>
            <a:ext cx="2395537" cy="647700"/>
          </a:xfrm>
          <a:prstGeom prst="rect">
            <a:avLst/>
          </a:prstGeom>
          <a:solidFill>
            <a:srgbClr val="FFCC99"/>
          </a:solidFill>
          <a:ln w="9525">
            <a:noFill/>
            <a:miter lim="800000"/>
            <a:headEnd/>
            <a:tailEnd/>
          </a:ln>
          <a:effectLst>
            <a:outerShdw blurRad="50800" dist="1270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th-TH"/>
          </a:p>
        </p:txBody>
      </p:sp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558800" y="387350"/>
            <a:ext cx="482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h-TH" sz="2400" b="1" dirty="0"/>
              <a:t>Permutation </a:t>
            </a:r>
            <a:r>
              <a:rPr lang="en-US" sz="2400" b="1" dirty="0"/>
              <a:t>    </a:t>
            </a:r>
            <a:r>
              <a:rPr lang="th-TH" sz="2400" b="1" dirty="0"/>
              <a:t> </a:t>
            </a:r>
            <a:r>
              <a:rPr lang="en-US" sz="2400" b="1" dirty="0"/>
              <a:t> </a:t>
            </a:r>
            <a:r>
              <a:rPr lang="th-TH" sz="2400" dirty="0" smtClean="0"/>
              <a:t>  </a:t>
            </a:r>
            <a:r>
              <a:rPr lang="en-US" dirty="0"/>
              <a:t>A</a:t>
            </a:r>
            <a:r>
              <a:rPr lang="th-TH" dirty="0"/>
              <a:t>n ordering of objects</a:t>
            </a:r>
            <a:endParaRPr lang="th-TH" b="1" dirty="0"/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968375" y="1179513"/>
            <a:ext cx="7364413" cy="15335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th-TH"/>
              <a:t>D</a:t>
            </a:r>
            <a:r>
              <a:rPr lang="th-TH" sz="1600"/>
              <a:t>EFINITION</a:t>
            </a:r>
            <a:endParaRPr lang="th-TH"/>
          </a:p>
          <a:p>
            <a:endParaRPr lang="th-TH"/>
          </a:p>
          <a:p>
            <a:pPr lvl="1"/>
            <a:r>
              <a:rPr lang="th-TH"/>
              <a:t>A </a:t>
            </a:r>
            <a:r>
              <a:rPr lang="th-TH" b="1" i="1"/>
              <a:t>permutation</a:t>
            </a:r>
            <a:r>
              <a:rPr lang="th-TH"/>
              <a:t> of </a:t>
            </a:r>
            <a:r>
              <a:rPr lang="th-TH" i="1"/>
              <a:t>n</a:t>
            </a:r>
            <a:r>
              <a:rPr lang="th-TH"/>
              <a:t> distinct elements </a:t>
            </a:r>
            <a:r>
              <a:rPr lang="th-TH" i="1"/>
              <a:t>x</a:t>
            </a:r>
            <a:r>
              <a:rPr lang="en-US" baseline="-25000"/>
              <a:t>1</a:t>
            </a:r>
            <a:r>
              <a:rPr lang="th-TH"/>
              <a:t>, … , </a:t>
            </a:r>
            <a:r>
              <a:rPr lang="th-TH" i="1"/>
              <a:t>x</a:t>
            </a:r>
            <a:r>
              <a:rPr lang="th-TH" i="1" baseline="-25000"/>
              <a:t>n</a:t>
            </a:r>
            <a:r>
              <a:rPr lang="th-TH"/>
              <a:t> is an ordering of   </a:t>
            </a:r>
          </a:p>
          <a:p>
            <a:pPr lvl="1"/>
            <a:r>
              <a:rPr lang="th-TH"/>
              <a:t>the </a:t>
            </a:r>
            <a:r>
              <a:rPr lang="th-TH" i="1"/>
              <a:t>n</a:t>
            </a:r>
            <a:r>
              <a:rPr lang="th-TH"/>
              <a:t> elements </a:t>
            </a:r>
            <a:r>
              <a:rPr lang="th-TH" i="1"/>
              <a:t>x</a:t>
            </a:r>
            <a:r>
              <a:rPr lang="en-US" baseline="-25000"/>
              <a:t>1</a:t>
            </a:r>
            <a:r>
              <a:rPr lang="th-TH"/>
              <a:t>, … , </a:t>
            </a:r>
            <a:r>
              <a:rPr lang="th-TH" i="1"/>
              <a:t>x</a:t>
            </a:r>
            <a:r>
              <a:rPr lang="th-TH" i="1" baseline="-25000"/>
              <a:t>n</a:t>
            </a:r>
            <a:r>
              <a:rPr lang="th-TH"/>
              <a:t>. </a:t>
            </a:r>
          </a:p>
          <a:p>
            <a:pPr lvl="1">
              <a:lnSpc>
                <a:spcPct val="70000"/>
              </a:lnSpc>
            </a:pPr>
            <a:endParaRPr lang="th-TH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973042" y="3025393"/>
            <a:ext cx="7351713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h-TH" dirty="0"/>
              <a:t>E</a:t>
            </a:r>
            <a:r>
              <a:rPr lang="th-TH" sz="1600" dirty="0"/>
              <a:t>XAMPLE </a:t>
            </a:r>
            <a:endParaRPr lang="th-TH" dirty="0"/>
          </a:p>
          <a:p>
            <a:endParaRPr lang="th-TH" dirty="0"/>
          </a:p>
          <a:p>
            <a:pPr lvl="1"/>
            <a:r>
              <a:rPr lang="th-TH" dirty="0"/>
              <a:t>There are six permutations of three distinct elements.</a:t>
            </a:r>
          </a:p>
          <a:p>
            <a:pPr lvl="1"/>
            <a:r>
              <a:rPr lang="th-TH" dirty="0"/>
              <a:t>If the three elements are denoted A, B, C, the six permutations are</a:t>
            </a:r>
          </a:p>
          <a:p>
            <a:pPr lvl="1"/>
            <a:r>
              <a:rPr lang="th-TH" dirty="0"/>
              <a:t>	</a:t>
            </a:r>
          </a:p>
          <a:p>
            <a:pPr lvl="1"/>
            <a:r>
              <a:rPr lang="th-TH" dirty="0"/>
              <a:t>	ABC,	ACB,	BAC,	BCA,	CAB,	CBA.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960438" y="5299075"/>
            <a:ext cx="4996881" cy="95410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txBody>
          <a:bodyPr wrap="none">
            <a:spAutoFit/>
          </a:bodyPr>
          <a:lstStyle/>
          <a:p>
            <a:r>
              <a:rPr lang="th-TH" dirty="0"/>
              <a:t>T</a:t>
            </a:r>
            <a:r>
              <a:rPr lang="th-TH" sz="1600" dirty="0"/>
              <a:t>HEOREM</a:t>
            </a:r>
            <a:endParaRPr lang="en-US" sz="1600" dirty="0"/>
          </a:p>
          <a:p>
            <a:pPr lvl="1">
              <a:lnSpc>
                <a:spcPct val="150000"/>
              </a:lnSpc>
            </a:pPr>
            <a:r>
              <a:rPr lang="th-TH" dirty="0" smtClean="0"/>
              <a:t>There </a:t>
            </a:r>
            <a:r>
              <a:rPr lang="th-TH" dirty="0"/>
              <a:t>are </a:t>
            </a:r>
            <a:r>
              <a:rPr lang="en-US" i="1" dirty="0"/>
              <a:t>n</a:t>
            </a:r>
            <a:r>
              <a:rPr lang="en-US" dirty="0"/>
              <a:t>!</a:t>
            </a:r>
            <a:r>
              <a:rPr lang="th-TH" dirty="0"/>
              <a:t> permutations of </a:t>
            </a:r>
            <a:r>
              <a:rPr lang="th-TH" i="1" dirty="0"/>
              <a:t>n</a:t>
            </a:r>
            <a:r>
              <a:rPr lang="th-TH" dirty="0"/>
              <a:t> elements.   </a:t>
            </a:r>
          </a:p>
          <a:p>
            <a:pPr lvl="1">
              <a:lnSpc>
                <a:spcPct val="30000"/>
              </a:lnSpc>
            </a:pPr>
            <a:endParaRPr lang="th-TH" dirty="0"/>
          </a:p>
        </p:txBody>
      </p:sp>
      <p:sp>
        <p:nvSpPr>
          <p:cNvPr id="12295" name="Text Box 7"/>
          <p:cNvSpPr txBox="1">
            <a:spLocks noChangeArrowheads="1"/>
          </p:cNvSpPr>
          <p:nvPr/>
        </p:nvSpPr>
        <p:spPr bwMode="auto">
          <a:xfrm>
            <a:off x="1246188" y="6521450"/>
            <a:ext cx="53070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h-TH" sz="1600"/>
              <a:t>This theorem can be proved using the Multiplication Principle.</a:t>
            </a:r>
            <a:endParaRPr lang="th-T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AutoShape 7"/>
          <p:cNvSpPr>
            <a:spLocks noChangeArrowheads="1"/>
          </p:cNvSpPr>
          <p:nvPr/>
        </p:nvSpPr>
        <p:spPr bwMode="auto">
          <a:xfrm rot="-5400000" flipH="1" flipV="1">
            <a:off x="309497" y="2498740"/>
            <a:ext cx="1233488" cy="1349375"/>
          </a:xfrm>
          <a:prstGeom prst="rtTriangle">
            <a:avLst/>
          </a:prstGeom>
          <a:solidFill>
            <a:srgbClr val="CC99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75780" name="Text Box 4"/>
          <p:cNvSpPr txBox="1">
            <a:spLocks noChangeArrowheads="1"/>
          </p:cNvSpPr>
          <p:nvPr/>
        </p:nvSpPr>
        <p:spPr bwMode="auto">
          <a:xfrm>
            <a:off x="564777" y="3291165"/>
            <a:ext cx="8216152" cy="24314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lvl="1"/>
            <a:r>
              <a:rPr lang="th-TH" dirty="0"/>
              <a:t>In how many ways can </a:t>
            </a:r>
            <a:r>
              <a:rPr lang="en-US" dirty="0"/>
              <a:t>8</a:t>
            </a:r>
            <a:r>
              <a:rPr lang="th-TH" dirty="0"/>
              <a:t> distinct books be </a:t>
            </a:r>
            <a:r>
              <a:rPr lang="th-TH" dirty="0" smtClean="0"/>
              <a:t>divided among </a:t>
            </a:r>
            <a:r>
              <a:rPr lang="th-TH" dirty="0"/>
              <a:t>three persons, Tom, John, and Mary, </a:t>
            </a:r>
            <a:r>
              <a:rPr lang="th-TH" dirty="0" smtClean="0"/>
              <a:t> if </a:t>
            </a:r>
            <a:endParaRPr lang="th-TH" dirty="0"/>
          </a:p>
          <a:p>
            <a:pPr lvl="1">
              <a:lnSpc>
                <a:spcPct val="90000"/>
              </a:lnSpc>
            </a:pPr>
            <a:r>
              <a:rPr lang="th-TH" dirty="0"/>
              <a:t>	</a:t>
            </a:r>
          </a:p>
          <a:p>
            <a:pPr lvl="2">
              <a:lnSpc>
                <a:spcPct val="130000"/>
              </a:lnSpc>
              <a:buFontTx/>
              <a:buChar char="•"/>
            </a:pPr>
            <a:r>
              <a:rPr lang="th-TH" dirty="0"/>
              <a:t> Tom gets four books,</a:t>
            </a:r>
          </a:p>
          <a:p>
            <a:pPr lvl="2">
              <a:lnSpc>
                <a:spcPct val="130000"/>
              </a:lnSpc>
              <a:buFontTx/>
              <a:buChar char="•"/>
            </a:pPr>
            <a:r>
              <a:rPr lang="th-TH" dirty="0"/>
              <a:t> John gets two books, and</a:t>
            </a:r>
          </a:p>
          <a:p>
            <a:pPr lvl="2">
              <a:lnSpc>
                <a:spcPct val="130000"/>
              </a:lnSpc>
              <a:buFontTx/>
              <a:buChar char="•"/>
            </a:pPr>
            <a:r>
              <a:rPr lang="th-TH" dirty="0"/>
              <a:t> Mary gets two books.</a:t>
            </a:r>
          </a:p>
          <a:p>
            <a:pPr lvl="1"/>
            <a:endParaRPr lang="th-TH" sz="1600" dirty="0"/>
          </a:p>
        </p:txBody>
      </p:sp>
      <p:sp>
        <p:nvSpPr>
          <p:cNvPr id="75783" name="Text Box 7"/>
          <p:cNvSpPr txBox="1">
            <a:spLocks noChangeArrowheads="1"/>
          </p:cNvSpPr>
          <p:nvPr/>
        </p:nvSpPr>
        <p:spPr bwMode="auto">
          <a:xfrm>
            <a:off x="5997203" y="1515036"/>
            <a:ext cx="115929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Tom</a:t>
            </a:r>
          </a:p>
          <a:p>
            <a:pPr algn="ctr"/>
            <a:r>
              <a:rPr lang="en-US" dirty="0" smtClean="0"/>
              <a:t>(4 books)</a:t>
            </a:r>
            <a:endParaRPr lang="en-US" dirty="0"/>
          </a:p>
        </p:txBody>
      </p:sp>
      <p:sp>
        <p:nvSpPr>
          <p:cNvPr id="75784" name="Text Box 8"/>
          <p:cNvSpPr txBox="1">
            <a:spLocks noChangeArrowheads="1"/>
          </p:cNvSpPr>
          <p:nvPr/>
        </p:nvSpPr>
        <p:spPr bwMode="auto">
          <a:xfrm>
            <a:off x="7539132" y="1993527"/>
            <a:ext cx="115929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John</a:t>
            </a:r>
          </a:p>
          <a:p>
            <a:pPr algn="ctr"/>
            <a:r>
              <a:rPr lang="en-US" dirty="0" smtClean="0"/>
              <a:t>(2 books)</a:t>
            </a:r>
            <a:endParaRPr lang="en-US" dirty="0"/>
          </a:p>
        </p:txBody>
      </p:sp>
      <p:sp>
        <p:nvSpPr>
          <p:cNvPr id="75785" name="Text Box 9"/>
          <p:cNvSpPr txBox="1">
            <a:spLocks noChangeArrowheads="1"/>
          </p:cNvSpPr>
          <p:nvPr/>
        </p:nvSpPr>
        <p:spPr bwMode="auto">
          <a:xfrm>
            <a:off x="7926477" y="-80682"/>
            <a:ext cx="115929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Mary</a:t>
            </a:r>
          </a:p>
          <a:p>
            <a:pPr algn="ctr"/>
            <a:r>
              <a:rPr lang="en-US" dirty="0" smtClean="0"/>
              <a:t>(2 books)</a:t>
            </a:r>
            <a:endParaRPr lang="en-US" dirty="0"/>
          </a:p>
        </p:txBody>
      </p:sp>
      <p:sp>
        <p:nvSpPr>
          <p:cNvPr id="75786" name="Rectangle 10"/>
          <p:cNvSpPr>
            <a:spLocks noChangeArrowheads="1"/>
          </p:cNvSpPr>
          <p:nvPr/>
        </p:nvSpPr>
        <p:spPr bwMode="auto">
          <a:xfrm>
            <a:off x="564774" y="2796800"/>
            <a:ext cx="31369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b="1" dirty="0"/>
              <a:t>E</a:t>
            </a:r>
            <a:r>
              <a:rPr lang="en-US" sz="1600" b="1" dirty="0"/>
              <a:t>XAMPLE</a:t>
            </a:r>
            <a:endParaRPr lang="en-US" sz="1800" b="1" dirty="0"/>
          </a:p>
        </p:txBody>
      </p:sp>
      <p:sp>
        <p:nvSpPr>
          <p:cNvPr id="75788" name="AutoShape 12" descr="data:image/jpeg;base64,/9j/4AAQSkZJRgABAQAAAQABAAD/2wCEAAkGBxISEhQUEhMWFhUXFRgYFxgVGBsXGRkYGBUWFxcYGhkZHCggGCAmHBcUITEhJiosLi4uGCA2ODMsNygtLisBCgoKDg0OGhAQGjcmICQtLDQ0LTQyLDQ0NCwsLCwsLCwtNCwsLDAsLCwsNCwsLCwsNDQ1LCwsLCwsNCwsLCwsLP/AABEIAMUBAAMBIgACEQEDEQH/xAAcAAEAAQUBAQAAAAAAAAAAAAAABQIDBAYHAQj/xABEEAACAQIDBAgBCgQDCAMAAAABAgADEQQSIQUxQVEGEyJhcYGRoTIHI0JScpKiscHRM2Lh8BRDsiRTY3OCs8LxJXST/8QAGgEBAAMBAQEAAAAAAAAAAAAAAAIDBAEFBv/EADARAAIBAgQBDAICAwAAAAAAAAABAgMRBBIhMUEFEyIyUWFxkaGx0fCB4ULBFSND/9oADAMBAAIRAxEAPwDuMREAREQBERAEREAREQBERAEREAREQBEx6mOpKQrVEDHcCwBPgCZfBi4PYiIAiIgCIiAIiIAiIgCIiAIiIAiIgCIiAIiIAiU1HCi5IA5k2EiMZ0pwdL4q6E8lu5/Decckt2dUW9kTMTS8Z8o2HX+HTqOe+yD319pCYv5RcS38OnTTxu5/Qe0pliaa4lqw9R8Dp8s4jFU6Yu7qg5swX85xvGdJ8ZV+Ku4HJTkH4bSGqVCWu128SSfUymWMXBFywj4s7FjOmuBp/wCcHPKmC3uNPeQWL+UtN1HDu5OgzkLc+C5jNGpIjE9SockG9Kp8Q3aowPa8tecIbrlANUDU0nutRefV6nh48LiZpY2o9tCaoU13k1j/AJQ8cSVCpS7shLfjP6SFq7fxFU/PYiodfhLtTQj7SGyn7S2loPm0saqLway1U4G1iSwHmNOEx/8AB5gWpHOBvX6YHMqN47xKXWnLrMujCCWisSWHooR/BTeA4qXBOY9khy5FuRXXwmXsna+NwjEUXzoD/DqEEcyAuclSLHcfGa1SqsosLFfqnVfLivipEyaVZTpob6BKpvb7FQix+ywERbTumRlGS31R1fYfTvD1iErfMVdNHIyE9z7vW02sGcFrNTdwpV73HYAc1NwuNbqb2v575IbG2/jMJfqz82P8qowaw4WF8y+U208W1pMzyoJ9XQ7XE1Po908w2IsrnqanJz2Se593rabYDNsJxmrxZmlCUXZoRESREREQBERAEREAREQBERAEREATkGO6YYuo7qK5SzMuVQq7mI32v7zr80Xpf0Zp16jMtlfTUacOPPn+280V4Tkugy6jOEX0kc/xVd3PzjM5/mJP5yrB4rJoURlO8lRmA/X2PIyjH4WrhzlqrdeDflLOhF1N55co62Z6OklpsZtTDI92pOv2Ce14AXJvv0PLjMGVpWK6gkHyIPGxB0Ydxkido06qZKyor6BagBAAA3dnQa8GNu+R1RG7juRJlt2mZtDBGlYlkYEX7LC47mXePHUd8wM0XuWJp7HjG8vf4zN/EGYgAK9yGWxuDp8R8de+YrSgzjR1q5MZgxuW6waHrqYIqLb6ykgnz323z0vftm75deupAqy8usUghj795kVSqFTcGxHL+9fCZlHFKWzMxpvwemoCgWsbooB15j0kbEHGxerBN9Q5gxFqtO1+/PTv+QB8bzEr4JgCRZk+spDL52+HwNjK81J9/wA21viFyjHvB7S356iUVKT0SDprqrAhkYdxGhnUdRaFUgZWAZOCtw+yw1XwGndMqlWZiuR3YqAFQsqVFA3BHynNbuse4TwPTqcqTctTTbw3lD46d4mNiaDIcrjhfgQQe8aGSTOOKZnYOlTbRkBa5zKXu1u/MUynvGbfqJK7D6R4rCXFKoKtFTojEspF/okC6edh3Ga6MUdA4zgbiTZ15ZX3+RuPCZFPa7gkFmdbWBYgOADcC4vfW3HW2+STcXdFcovirnW+j3TrC4qysepqn6DnQn+V9zex7ptM+dcVicy2yKvazFjbMdNxJG7j5yc6O9NMVhbLm62kPoPfQfyudV9x3TdSxL2mvyZ6mHW8fI7dEhujfSWhjVJpmzj46bfEt+PeO8SZmxNNXRlaa0YiInTgiIgCIiAIiIAiIgCarS2tSxRdqRPZYqytYMpU5dRc2BIuL7+FzoNqnENu7MxeArl2zKC7FKqHSzMTlv8AmraHvlFaq6dnbQupU1Uur6nQ8XhUqqVqAEcbjXvvfv3+9zpNG250RemS+HNx9X87f187bpKbD6ZpUsmJsjbhUGiHlf8A3Z/DyKzaremnhru0Htby5w1TrRCc6LOOjE65XGVhzFvUHdKmnRNudGqOJG7K/Ai36b9f7Y6zne1dl18IbOMycGG7+n5TFVw8oa7o2U68Z+JlbN2k1AnKqkXvY6EHmD4d0yKuCoVgWo1VVt7I5IH/AElgG9iL8ZCU8QG3ekqD2IKmxBuO4zK4634lmXjE8q0yvxAg8Ljf+8oklh9pKwy4hSw5qBe/Ekc/5hMDEFMx6ssV4ZwAfYmFckpPZoonplAMHvsP75b5JJvY62luVKZfw+LZAwFirCxVhdT32voe+Y4HIE+39faVeYHgLn3ksnaQc0eWJ4SrrWy5c5Kg3ygkgHuA0ErbDkauMvI1WC+gbX0EttXpj6TN/wAtbD7z2P4TO2RB1LnoHd6n9B+89poW+G7Hkg/bWX/8PV+jRQGytZmFSoVZgqtlJAtcj6MqpYJnFq1RrXpZQrA0ytSr1ZsE7I1DDQbxGZIi5XMZlC/E1NTxBbM3mqZiPO0ttiafAO3jamD6Zj+UlMBspFZGFyRVTQ2ChOvKG4ZLOMik5geemhMjdsGn2CvVqxz51pm9vnGyX1OuXLxnM1ziavYlOguMYbRwxWy5nyELexVlIscxJPA+InfZ879C2/8AkML/AM5f1n0RPQwnVfiZ8R1kIiJqM4iIgCIiAIiIAiIgCW8RQWopR1DKwsVYXBHeDLkQDmXSr5NyL1MF4mix/wBDH8j6zUdj9I8RgmNNgSqmzUal1y88pIvT8LFTxE73NN6U7NwuOZ0NjUpdhmXsurEAgXI7QsRvuOVzuyzoZXmpuzNMa91lqaosbH21Qxak0W1Au6Noy3+sL7v5gSp5rumXiKKuCrrcHgd+o9/bTkN/Ktt9H8TgXFQElVN0rU7qVPfxT8uHdJ/o90/U2p42yncKyiynX/MUDsc8ygrxKyUK2uWasyM6P8oaotdIug2+phT/ANHDXXTl/eltZpa4hlYrUFmBsb8PH953EG4DAggi4YEEFTre+oYd+o58pz/5U9nJlp1wLNmyNb6QILAnjcWO/nw0EhXoRtmROjWlezNXBHDXwH6mwntjyA8df2mNg8VZRcZraWvl97GXWxzfQCp9lbn7z5j6WmLRGhykzJp4dmFwGK8/hX10WU5qa6F18KYLn1Fk/FM6rshGSm7vVdqhphXNmKhyg1TMco7YAuwudwl3DbLpJaqQcgGgqC4Liv1Y0BXNdQSFudSPiE5nIXRGs5ADCkSpUsGqtYEKQCQq23Ej6Rl+nQrWfrH6hRTaoLKFBClQwOTt37Y33J5S9jNpoudHLZyKyMlMXAL1QyjN2Vayra4lrGbRqtmJpIitnGbEML2d1cg/Bn+FeBO/fecV2cuW9nbMHX1qTpndUqWCta7i1jmsTxvu8Z5tHDUqaEdkt83kZXzFyVJqkgGwUEhRoN3HWR2NxdNmL1apqMxu3VoFBP2mCgeSmW6dZj/Bw4+096n52T1UzuR7sOdiWG02z0hh8zinTRSuQAMVBuTl7RXtG2bdLb46ogsXpUQAgA0qMAhLLZRnYHMzNcganeJitgsRVGWrVsv1Ru+4tllynsaknxXPico9BHR8SmVaKMXE7Qpse01Wub3AY5FudSQO0eJ4LvlVN65/hUlpjnlF/vVLkeVpK0lRfgT0GX3OvtPWqHuHuffT2i74LzKpYh8DGweBcMXqMXfxJt5nfNw2H02r4ayswq0x9FiSw+ywuR56TWmpMRdgbc3IVfxWWWzVQfTv3U1J92yr6ExFuLzJlLk27s7j0f6R0MYpNIkMPiRhZh324jvEmJ89bM2k1LEUqlK6FXXe2YkFgCDYAWIJFp9Cz0qFZ1E78DsXcRES8kIiIAiIgCIiAIiIAnKel9GvQxlStZkDNdKi7rZQCL7uHwnfylW3PlFxQr1qNEUk6urUp6gsxyOy31NtbbrTVNp9JMZXBWrXcqd6g5V8woF/OYMTUjNWTd0z0I8l1ZrVpG67K6VU6gyYjKpOmf8Ayz3Nf4OWvZ5FZFdJegKvephbI2/IfgPh9Un0PDnNSp4rn6j9ZObF6SVcPZR26f8Au2O4Hf1bfQ+ybqeI4yuGIv0aq/JlnCrhpWkvhkDsrbmM2bUNOxyg3ahVvlP8yEaoeTLoe+Xel3TEY1EppRamqtmYswNzYgAZRa2p108OM6HUp4LadI3AJA1BstWn393jcqbbwNJzzpB0HxOHYmmrVqfAoCXH2lAv5j2l7U1Hou6JxlCbu9yBoNZZk0sO7C6oSOdrL5sbAesysB0Z2gRnSiyAbi9gfJWub8Rp3iYNTBsXtialS4P0iWI82v7TNKFtWTlWjEzqu1GG/EU0AVVth1zGyfAMw32sNS8xE2jqTSWs7Hez1H1+0KZBPm8zaeAoLwBP83bPoJlB/qr69kegvIX7EZ5YhcERiJimFgVojkgCf6O16mVUtiLvdieZ+EeZOvvJEZjpfXko197mevRy/HZT/wARu193Vvacu+3yKnWkyxRw1FPhUHvAzH7x095kGoeQH2jf2H7y02JpjizfZARfVrn8M866oVLLSAUEAtlNSxJsLs91vqOA3yOhW23uXkVm3Zm+wLD2/UyglF3ug55TnP4Li/iRMltj1GJ6+roCAQWzZWL5AoViq77/AA/VNryjZi5RX3dkAK2ZaRzCqo7NR1unZDbtbRmO5WYzYtOCs32iFH3VufxCZmEwtd2ygdUxUsoWmVzWIFgxu4+Ia34yvEbVoq7shzXNUlSmju1S6MWtbKFtbjcbtby0u0aozNTp9WCahz1HK2NVlZyHumtkUCx3A77zmrOpIjKygMe0HP1wS1/BjqfGUXlzF4pCzPUqKSTciimlzv8AqoPIme4GlVrG2FwlSqebBnH4AqL5kyag2QsU0G7a/aX/AFCfSonJOiHyf4pq9OtjVSnTpkMtNcuZmBuAQgsBfU3JJ3Trc34am4J3JxVhERNRMREQBERAEREAREQDnHTnoRSrVGqUQKdQ9psugZiTdmHeeOniTpOa46lVoNkxCkHcG527+PhvncK+Op1nc0mDdW5pta4K1EJDLu1I/wDVtTI/aOzaVdCtRQQe79v08vrTPUw8Z6rRno4flCpS6M9V6rw+DjZGlwb+EqWpJrb/AEMrYcl8Pd0+rvNvXtD+wTNbTEq2h7LDeDz/AEPdMM6bjpJHsRnSxENNUZtHEsjB0Yq66qymzDwI/LdN02F05U2TF2Q7hVUWQ/bUA9We8ArzA3zQGnmaKc5U30TycTyZKPSo6rs+O37udwPMG4IvcWII58QR36jnc6TUPlB2SjUTXAAqIRcj6Sk2I8iQdde/W01DYPSSvgzamQ9K9zRY2W/NGGtJu9fMGTXSbprQxGGNKlTqB3y5gwACgMCbkGzbtLW8Bvmx1YVIO55b7GazgsQALHgeG+0yWxg+jTHi7FvZcoHvI2gdDLoNzYak8BqfSeeyoyHxdQi2cgclsg9EtfzmbSWklGm3VjO4qqAFYkuCFRg18q2Y3O8m1rSOegy/Hlpj/iMFP3fiPkJbr46nYBqlSqALBRdEHgXvbySMrZ1X4my4rF0Uqu7NSVhUqAZBnYqaVlYgZhfrNb6WtMWltt6lMp1PXMVIYn4R21YNoCR8FPs3AJFyTfTXDtA/5dJE7yOsP4+z6LLOIrVKmlRyw5E3Hku4ek7za4munhq9TqR+/kncTtOpft11pDXs0yWIu2bcpYjXddhbhaRb4yiDojVDzYhB6Lcn1ExRh+Y9dJdWgP8A0P3k1HuNUeTX/wBJJerKztKp9ALT+wAD943b3mNUVmN2JZuZuT6nWZGRRy89f6Txq4539h6CdNUMFQj/ABb8X8Ez0T2pRwtS9fCUa633uL1F+ze48rDxndOjm3MNi6ebDMLDelsrL3FeHjunza2IPAWHCS3QvatSjjsMyNbNWp0270qOqsD638QJdSrZWkcr4OMk3FWfcfSURE3njCIiAIiIAiIgCIiAIiIBwPpHUxeAx9d7NT6ytVdDoVqU2qMwuNzixGh1HdNu6O9NqOJsla1KqdBc9hyfqsdxOnZY3723TT+k2HqJXqpikYXqOVY69ksStjuItaa7isCV1U5l7tfWcq4KtQWem80TXS5QwuM/11lkmtL8H97/ADNp6edMqoxBoUHKJSbtMu9ntrvHwjcQd+t9LCRoxuFxwtXtQr7hWXSmx4Zx9Dz071mqUzfUye6EbIGIxiK2qKC7DgQtrA9xJH9d0wqo5zs+J9FVwFKhh860cVutyztTAV8K2Wst1+i41BHCx/SWFqg6gzuONwVOqpSogK2sbjdwNwf753Ok5r0m6AVKRNTCnMupKX1HPKf0PnbdJVMNxiebh+UlLSpo/vkauTylOaYy17Gzgqw0IIsb94O6ZGTwHjv9BrMuVmjE4ajXV3o+37uedeQdBfx1HnLlTH1mFs+Ucksg9Etfzni0h3n2lWUDkPf85KxjhyfRju2/T9mNToX3A/kJdWj3jy1/p7ypqy+PjPOscgFVNibAgG1ybAX3XvOaGuFOEOpFL38y51Y5ep/QfvHWAcfTT+spo4OtUNgjWzhGYg5EYsF7TblsSJmUth3uDUUlazo+TtgBKT1SQLDMbU2Fr+NpzNY7Ka/kzBbEgbhLfXMxsLk8ABc+gmwYTYtAAM6uVLUbtUfqxTSrTd2LW0zLlX6VrOtxqIGOwdKnR7XztJ6Tg0FF2Kg9YrObWBJGuYg5bgAaHma5Xz0VpFEXR2NiHt2CoJC3qHILkEgdrU6AnQcDMHD26xdQRnXUbiMw58JKLt1VWuweqXqK1NVcAhEJurB829Q1YWA+n3mQSYjKQRwIPobwkyUZt3zE1t7cg/4uJ/75mPsA/wC14b/7FH/upLdJcVjWy0aD1SGdrUkLZesfMbkaAX4mdE+Tr5NcSmITE41Qi0yHSnmDMXHwlraAKdd97gS6nRk2iqVeMIWb7TscRE9I8MREQBERAEREAREQBESnMIBrfSTZtKuzLUUG4Gu/hp/fpbfOabb6J1sOS9Htp9XfoeXP+7Xm34HpfTr1Xp1itOoKjov1GCuQouTbNYC4Nr8L7pOMOB3a793fv3Hne3fYaTRCpVoSt6GadOliI39T50Slqw3EE6ecrwO0KuHrLUpOyONxU8OII3MDxB0Mkem9IU9oYkKLDODb7SK36yGw1QdYMwuDofOeVGGetlWl2faVK7jgs8ldZU7HV+jHyhUq+WnistGroFcaUm5an+Ee49nkVm6MLe39Lj8reV98+f8AFYDQmmcw5cRJbov03xGCtTb56gNOrY2ZBx6t7HL9k3U8pqkqlF5aq/J8+oUsRHPh34rijY/lV2FTFNcVTUKwYLUt9INop00uCLee82mh4TE2UDiJt/TrpthsXhhRoCpmZ1Zs65QoU35m53DS48N00fD7vOZMRa90b8Hm5u0uBlvXJl7ZqhnIYXHVVTrzWk7A+RAMwi0uYPGCmxNr3Sov36bJfyveZmmapPRmTtUAOthb5midOZooSfWTdXaYRgz4jNfD0qZVWLkVAULOQOyCuUnfcm1uM1bGY7OQSLWRF+4gQHzteWVDtuUycKMp6JXM1WdNRTm7GxY7b6kt1atvqZSWyrlev192prvYGy77WANtJhY7pDWqcVQZs1qYy2bXUNqw+JuP0jMKns523m3hrMins1B8Rv539hNtPkyq91bxPOnynhodXpPu+2MCriCxuSWPM3Y353MqWjUbcLeOklkpqu5f0/eXKTMxsgJPJBc/qZuhyXBazbfp7mOpyxVekIpevsRtPZjH4jp3ae5mSmApjv8Af+kyqtLL/EZE+02ZvuJmb1All8TSX69T0pL/AOTH0E106NGPUj/frsYamIr1OvN+3otTM2ftKphmD0Hamw4hreRA0I7jedX6A/KAMW4w+Ista10ZdFqWFyLcGtryPtOLnaLD+GqU+8Lmb7z5iPK0kuhmIY7SwjMxJNemLk3Opy/rJ1KWeLclw/PwV0qmSSUWfSsRE8o9QREQBERAEREAREQC3WvbSRWJrMJMyxWw4MA4z0m6IVFZ6tAmoGLMyH4hckm31hru3+Mxej3TOrhrJVvUpDTKT20A4Kx3gfVbdwKzrWLwBG6ad0m6J0cTqwKVPrrx+0PpfnNixWaOSor95jeFyzz03btRy3pHjVxGJrVl0V27N9DYAKPYTzovglqYuijC6ltR3TJ2psStg27a2BuA63KkEWIue7gZIfJziMOmJzYh+rYC1Mtolzzb6B5XsDzE8+WBqQmpJ3T1uj6f/NYarhZ0suVpKKT3d0SnSPoO9ImphjddTl/Yn8j7bppWJUMStQZHHdb1HCd/It7eHdpw7reXOa90i6J0MUL2y1ODD23b/wC7XOs3wxF1kqq6PmpYdxlnouzOIV8Oy793OU08x0AJ8JN7Y2dWwdXq6o03qbaMOan8xwM8Rxa4At3n9BIf42lJ3jLTs/ZoXLFZRyyis3b+iLTB1D3TIXZgHxH109t8kqdGowuoYjmBlXzbQeplBWmvxVU8Kfzp/D2fxS6GFw9PS1336+iMtTG4mp/Ky7tPVlmlh0XcL+A/U/tLpflYe5/b2lWcZC6Uajqu96hIQHgCEtr3Zpdw1PF1MmQdWtQ2DIBTGoYjtL2iCFa2+9ja5mjOorTReKXtr5mXJmd3q/P3PHw72u4yjnVYUx6MQT5CWWq0l31C3dSX/wA3tb7pmSdhrTNQ4moy5Sg7KE362mzobtZvokFbXvy1nu3dm0qVM5UKMr07Z3u7q9HO5ym1wrlVuo01v3VKvByUU9+xeHF77rYm6bSvbbtfwUvh6wF0wttAfnD1j2YhQwpmwIJIF8hGsuU8DWqArXqOoBpWTTIy1KvV37By6EN9E7p6NsFXoDDjrerpItQLTILFb3GYDMVuSRoNRexlv/HVKYy/MUQqoAtRs9QCm7VFOUXN87M2qjhylMpVLbLuvvv339Fx4FqjG+/38GVs/YaBgQczLVTsdggIcT1XaVhdgVDHMBb0No/pFRpqUKKqFjUzoHzEWqHISpJK3Wx4DkJj4raqvo9SvXNyQoIpU7kkmy6neT9EbzL2CwmLf+DhlpDgzJr96rcnyAnYSqKeecv6Xhw8dg4RccsV9+95gYfB1HF0RiOdrL946e8l+hdAnaWFUEHLWR2KkMAqHO2qkjcLTKp9D61Q3xOIJ7gS59W0HkJsmwNj0sISaQOYixZjdrchyEsni9Gvvn+hDC6pnZqdUHdK5pWytrsLAzbMHiM4nnm4yYiIAiIgCIiAIiIAiIgFLKDMHF4ANJCIBp20tlggqyhlO8EXB8pzjpD0JIu+G1HGmx1/6Tx8D6zudWgGkNj9k8pZTqypvoldSlGorSOJdHumGJwR6twalIGxpVCQyDiKbH4PsG6nlOn7F21h8Yheg97fGjaOn21vpyzAlTzA0kT0k6MUq4+cWzcHX4h48x3Gc22lsnFYCoKqMy5T2K1M2t3Hl4HQ98vap1ttGZ1zlHfVG8fKxQU4am5HaWqACd9mU3F+I0U+QtYTmOGxLJYqbEbtAbeFwbHv3zN230lxWLVFr1AVQ3AVQgLWtmIHHU7rDXdI/DUmc5VFzv3gac7nQTTQjkhaZnrSU53gV167vq7M5/nYt+Zlu8yGoIv8Ssi9yXqt+HsjzaKNSmTajQqVj/MTb7lPX1aWc9CK6K8vtiPNSb1M7ZtegKRWqxOatSbq0UsxWmKgYXuAt84trwMka218QQCtJaK2UXrMFUqtNqQCqwU/Cx17RvuIEx8LsfaD7gmHU/Vsh/Ddz5mZ+G6DpfNWqu7Hfl0v4k3JmCpklJuXz7W92a4QkkkiGx22C4tWxTuNBkorlSy/CLkKCBc20IF5j4UO5/2fCF773q3qE+J7KD0M3zBbAw1L4KK35sMx9WvJVKJO4SPOxirRX9exZzTerf38miUejeNq6Vawpp9RTp/+aAIJJYLoVh0+MvUPInKvouvvNzo7NduEk8N0fY75DnZcNPAmqcTVsHs2lT/h0kX7KgHzO8yQp4Vjwm34bo8BvkpQ2Ui8JXe5YaTh9ju3CSuF6OnjNsSgo4S4BAIbC7DVeElaNALul2IAiIgCIiAIiIAiIgCIiAIiIAnhE9iAYWLwCsN01raext+lwd4OoM3KUVKYO+AcI290FBOagQh4o18vkd6+H5SMw3QEnWtWAH1UW/4m/ady2hscNuE16tsVr6CW8/O1rlXMwvexpOD6J4Snr1ec86hLe3w+0maVEAWVQByAsPQTZMP0fJ3yVw2wFG+VuTe7LEktjTaeDY8Jn4fYrtwm60dmovCZSUQOE4dNWwvR3nJXD7EReElwJ7AMalg1HCXwgEqiAIiIAiIgCIiAIiIAiIgCIiAIiIAiIgCIiAIiIAiIgCUGkOURAKgonsRAEREAREQBERAEREAREQBERAEREAREQD//2Q=="/>
          <p:cNvSpPr>
            <a:spLocks noChangeAspect="1" noChangeArrowheads="1"/>
          </p:cNvSpPr>
          <p:nvPr/>
        </p:nvSpPr>
        <p:spPr bwMode="auto">
          <a:xfrm>
            <a:off x="98425" y="-2127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75790" name="AutoShape 14" descr="data:image/jpeg;base64,/9j/4AAQSkZJRgABAQAAAQABAAD/2wCEAAkGBxISEhQUEhMWFhUXFRgYFxgVGBsXGRkYGBUWFxcYGhkZHCggGCAmHBcUITEhJiosLi4uGCA2ODMsNygtLisBCgoKDg0OGhAQGjcmICQtLDQ0LTQyLDQ0NCwsLCwsLCwtNCwsLDAsLCwsNCwsLCwsNDQ1LCwsLCwsNCwsLCwsLP/AABEIAMUBAAMBIgACEQEDEQH/xAAcAAEAAQUBAQAAAAAAAAAAAAAABQIDBAYHAQj/xABEEAACAQIDBAgBCgQDCAMAAAABAgADEQQSIQUxQVEGEyJhcYGRoTIHI0JScpKiscHRM2Lh8BRDsiRTY3OCs8LxJXST/8QAGgEBAAMBAQEAAAAAAAAAAAAAAAIDBAEFBv/EADARAAIBAgQBDAICAwAAAAAAAAABAgMRBBIhMUEFEyIyUWFxkaGx0fCB4ULBFSND/9oADAMBAAIRAxEAPwDuMREAREQBERAEREAREQBERAEREAREQBEx6mOpKQrVEDHcCwBPgCZfBi4PYiIAiIgCIiAIiIAiIgCIiAIiIAiIgCIiAIiIAiU1HCi5IA5k2EiMZ0pwdL4q6E8lu5/Decckt2dUW9kTMTS8Z8o2HX+HTqOe+yD319pCYv5RcS38OnTTxu5/Qe0pliaa4lqw9R8Dp8s4jFU6Yu7qg5swX85xvGdJ8ZV+Ku4HJTkH4bSGqVCWu128SSfUymWMXBFywj4s7FjOmuBp/wCcHPKmC3uNPeQWL+UtN1HDu5OgzkLc+C5jNGpIjE9SockG9Kp8Q3aowPa8tecIbrlANUDU0nutRefV6nh48LiZpY2o9tCaoU13k1j/AJQ8cSVCpS7shLfjP6SFq7fxFU/PYiodfhLtTQj7SGyn7S2loPm0saqLway1U4G1iSwHmNOEx/8AB5gWpHOBvX6YHMqN47xKXWnLrMujCCWisSWHooR/BTeA4qXBOY9khy5FuRXXwmXsna+NwjEUXzoD/DqEEcyAuclSLHcfGa1SqsosLFfqnVfLivipEyaVZTpob6BKpvb7FQix+ywERbTumRlGS31R1fYfTvD1iErfMVdNHIyE9z7vW02sGcFrNTdwpV73HYAc1NwuNbqb2v575IbG2/jMJfqz82P8qowaw4WF8y+U208W1pMzyoJ9XQ7XE1Po908w2IsrnqanJz2Se593rabYDNsJxmrxZmlCUXZoRESREREQBERAEREAREQBERAEREATkGO6YYuo7qK5SzMuVQq7mI32v7zr80Xpf0Zp16jMtlfTUacOPPn+280V4Tkugy6jOEX0kc/xVd3PzjM5/mJP5yrB4rJoURlO8lRmA/X2PIyjH4WrhzlqrdeDflLOhF1N55co62Z6OklpsZtTDI92pOv2Ce14AXJvv0PLjMGVpWK6gkHyIPGxB0Ydxkido06qZKyor6BagBAAA3dnQa8GNu+R1RG7juRJlt2mZtDBGlYlkYEX7LC47mXePHUd8wM0XuWJp7HjG8vf4zN/EGYgAK9yGWxuDp8R8de+YrSgzjR1q5MZgxuW6waHrqYIqLb6ykgnz323z0vftm75deupAqy8usUghj795kVSqFTcGxHL+9fCZlHFKWzMxpvwemoCgWsbooB15j0kbEHGxerBN9Q5gxFqtO1+/PTv+QB8bzEr4JgCRZk+spDL52+HwNjK81J9/wA21viFyjHvB7S356iUVKT0SDprqrAhkYdxGhnUdRaFUgZWAZOCtw+yw1XwGndMqlWZiuR3YqAFQsqVFA3BHynNbuse4TwPTqcqTctTTbw3lD46d4mNiaDIcrjhfgQQe8aGSTOOKZnYOlTbRkBa5zKXu1u/MUynvGbfqJK7D6R4rCXFKoKtFTojEspF/okC6edh3Ga6MUdA4zgbiTZ15ZX3+RuPCZFPa7gkFmdbWBYgOADcC4vfW3HW2+STcXdFcovirnW+j3TrC4qysepqn6DnQn+V9zex7ptM+dcVicy2yKvazFjbMdNxJG7j5yc6O9NMVhbLm62kPoPfQfyudV9x3TdSxL2mvyZ6mHW8fI7dEhujfSWhjVJpmzj46bfEt+PeO8SZmxNNXRlaa0YiInTgiIgCIiAIiIAiIgCarS2tSxRdqRPZYqytYMpU5dRc2BIuL7+FzoNqnENu7MxeArl2zKC7FKqHSzMTlv8AmraHvlFaq6dnbQupU1Uur6nQ8XhUqqVqAEcbjXvvfv3+9zpNG250RemS+HNx9X87f187bpKbD6ZpUsmJsjbhUGiHlf8A3Z/DyKzaremnhru0Htby5w1TrRCc6LOOjE65XGVhzFvUHdKmnRNudGqOJG7K/Ai36b9f7Y6zne1dl18IbOMycGG7+n5TFVw8oa7o2U68Z+JlbN2k1AnKqkXvY6EHmD4d0yKuCoVgWo1VVt7I5IH/AElgG9iL8ZCU8QG3ekqD2IKmxBuO4zK4634lmXjE8q0yvxAg8Ljf+8oklh9pKwy4hSw5qBe/Ekc/5hMDEFMx6ssV4ZwAfYmFckpPZoonplAMHvsP75b5JJvY62luVKZfw+LZAwFirCxVhdT32voe+Y4HIE+39faVeYHgLn3ksnaQc0eWJ4SrrWy5c5Kg3ygkgHuA0ErbDkauMvI1WC+gbX0EttXpj6TN/wAtbD7z2P4TO2RB1LnoHd6n9B+89poW+G7Hkg/bWX/8PV+jRQGytZmFSoVZgqtlJAtcj6MqpYJnFq1RrXpZQrA0ytSr1ZsE7I1DDQbxGZIi5XMZlC/E1NTxBbM3mqZiPO0ttiafAO3jamD6Zj+UlMBspFZGFyRVTQ2ChOvKG4ZLOMik5geemhMjdsGn2CvVqxz51pm9vnGyX1OuXLxnM1ziavYlOguMYbRwxWy5nyELexVlIscxJPA+InfZ879C2/8AkML/AM5f1n0RPQwnVfiZ8R1kIiJqM4iIgCIiAIiIAiIgCW8RQWopR1DKwsVYXBHeDLkQDmXSr5NyL1MF4mix/wBDH8j6zUdj9I8RgmNNgSqmzUal1y88pIvT8LFTxE73NN6U7NwuOZ0NjUpdhmXsurEAgXI7QsRvuOVzuyzoZXmpuzNMa91lqaosbH21Qxak0W1Au6Noy3+sL7v5gSp5rumXiKKuCrrcHgd+o9/bTkN/Ktt9H8TgXFQElVN0rU7qVPfxT8uHdJ/o90/U2p42yncKyiynX/MUDsc8ygrxKyUK2uWasyM6P8oaotdIug2+phT/ANHDXXTl/eltZpa4hlYrUFmBsb8PH953EG4DAggi4YEEFTre+oYd+o58pz/5U9nJlp1wLNmyNb6QILAnjcWO/nw0EhXoRtmROjWlezNXBHDXwH6mwntjyA8df2mNg8VZRcZraWvl97GXWxzfQCp9lbn7z5j6WmLRGhykzJp4dmFwGK8/hX10WU5qa6F18KYLn1Fk/FM6rshGSm7vVdqhphXNmKhyg1TMco7YAuwudwl3DbLpJaqQcgGgqC4Liv1Y0BXNdQSFudSPiE5nIXRGs5ADCkSpUsGqtYEKQCQq23Ej6Rl+nQrWfrH6hRTaoLKFBClQwOTt37Y33J5S9jNpoudHLZyKyMlMXAL1QyjN2Vayra4lrGbRqtmJpIitnGbEML2d1cg/Bn+FeBO/fecV2cuW9nbMHX1qTpndUqWCta7i1jmsTxvu8Z5tHDUqaEdkt83kZXzFyVJqkgGwUEhRoN3HWR2NxdNmL1apqMxu3VoFBP2mCgeSmW6dZj/Bw4+096n52T1UzuR7sOdiWG02z0hh8zinTRSuQAMVBuTl7RXtG2bdLb46ogsXpUQAgA0qMAhLLZRnYHMzNcganeJitgsRVGWrVsv1Ru+4tllynsaknxXPico9BHR8SmVaKMXE7Qpse01Wub3AY5FudSQO0eJ4LvlVN65/hUlpjnlF/vVLkeVpK0lRfgT0GX3OvtPWqHuHuffT2i74LzKpYh8DGweBcMXqMXfxJt5nfNw2H02r4ayswq0x9FiSw+ywuR56TWmpMRdgbc3IVfxWWWzVQfTv3U1J92yr6ExFuLzJlLk27s7j0f6R0MYpNIkMPiRhZh324jvEmJ89bM2k1LEUqlK6FXXe2YkFgCDYAWIJFp9Cz0qFZ1E78DsXcRES8kIiIAiIgCIiAIiIAnKel9GvQxlStZkDNdKi7rZQCL7uHwnfylW3PlFxQr1qNEUk6urUp6gsxyOy31NtbbrTVNp9JMZXBWrXcqd6g5V8woF/OYMTUjNWTd0z0I8l1ZrVpG67K6VU6gyYjKpOmf8Ayz3Nf4OWvZ5FZFdJegKvephbI2/IfgPh9Un0PDnNSp4rn6j9ZObF6SVcPZR26f8Au2O4Hf1bfQ+ybqeI4yuGIv0aq/JlnCrhpWkvhkDsrbmM2bUNOxyg3ahVvlP8yEaoeTLoe+Xel3TEY1EppRamqtmYswNzYgAZRa2p108OM6HUp4LadI3AJA1BstWn393jcqbbwNJzzpB0HxOHYmmrVqfAoCXH2lAv5j2l7U1Hou6JxlCbu9yBoNZZk0sO7C6oSOdrL5sbAesysB0Z2gRnSiyAbi9gfJWub8Rp3iYNTBsXtialS4P0iWI82v7TNKFtWTlWjEzqu1GG/EU0AVVth1zGyfAMw32sNS8xE2jqTSWs7Hez1H1+0KZBPm8zaeAoLwBP83bPoJlB/qr69kegvIX7EZ5YhcERiJimFgVojkgCf6O16mVUtiLvdieZ+EeZOvvJEZjpfXko197mevRy/HZT/wARu193Vvacu+3yKnWkyxRw1FPhUHvAzH7x095kGoeQH2jf2H7y02JpjizfZARfVrn8M866oVLLSAUEAtlNSxJsLs91vqOA3yOhW23uXkVm3Zm+wLD2/UyglF3ug55TnP4Li/iRMltj1GJ6+roCAQWzZWL5AoViq77/AA/VNryjZi5RX3dkAK2ZaRzCqo7NR1unZDbtbRmO5WYzYtOCs32iFH3VufxCZmEwtd2ygdUxUsoWmVzWIFgxu4+Ia34yvEbVoq7shzXNUlSmju1S6MWtbKFtbjcbtby0u0aozNTp9WCahz1HK2NVlZyHumtkUCx3A77zmrOpIjKygMe0HP1wS1/BjqfGUXlzF4pCzPUqKSTciimlzv8AqoPIme4GlVrG2FwlSqebBnH4AqL5kyag2QsU0G7a/aX/AFCfSonJOiHyf4pq9OtjVSnTpkMtNcuZmBuAQgsBfU3JJ3Trc34am4J3JxVhERNRMREQBERAEREAREQDnHTnoRSrVGqUQKdQ9psugZiTdmHeeOniTpOa46lVoNkxCkHcG527+PhvncK+Op1nc0mDdW5pta4K1EJDLu1I/wDVtTI/aOzaVdCtRQQe79v08vrTPUw8Z6rRno4flCpS6M9V6rw+DjZGlwb+EqWpJrb/AEMrYcl8Pd0+rvNvXtD+wTNbTEq2h7LDeDz/AEPdMM6bjpJHsRnSxENNUZtHEsjB0Yq66qymzDwI/LdN02F05U2TF2Q7hVUWQ/bUA9We8ArzA3zQGnmaKc5U30TycTyZKPSo6rs+O37udwPMG4IvcWII58QR36jnc6TUPlB2SjUTXAAqIRcj6Sk2I8iQdde/W01DYPSSvgzamQ9K9zRY2W/NGGtJu9fMGTXSbprQxGGNKlTqB3y5gwACgMCbkGzbtLW8Bvmx1YVIO55b7GazgsQALHgeG+0yWxg+jTHi7FvZcoHvI2gdDLoNzYak8BqfSeeyoyHxdQi2cgclsg9EtfzmbSWklGm3VjO4qqAFYkuCFRg18q2Y3O8m1rSOegy/Hlpj/iMFP3fiPkJbr46nYBqlSqALBRdEHgXvbySMrZ1X4my4rF0Uqu7NSVhUqAZBnYqaVlYgZhfrNb6WtMWltt6lMp1PXMVIYn4R21YNoCR8FPs3AJFyTfTXDtA/5dJE7yOsP4+z6LLOIrVKmlRyw5E3Hku4ek7za4munhq9TqR+/kncTtOpft11pDXs0yWIu2bcpYjXddhbhaRb4yiDojVDzYhB6Lcn1ExRh+Y9dJdWgP8A0P3k1HuNUeTX/wBJJerKztKp9ALT+wAD943b3mNUVmN2JZuZuT6nWZGRRy89f6Txq4539h6CdNUMFQj/ABb8X8Ez0T2pRwtS9fCUa633uL1F+ze48rDxndOjm3MNi6ebDMLDelsrL3FeHjunza2IPAWHCS3QvatSjjsMyNbNWp0270qOqsD638QJdSrZWkcr4OMk3FWfcfSURE3njCIiAIiIAiIgCIiAIiIBwPpHUxeAx9d7NT6ytVdDoVqU2qMwuNzixGh1HdNu6O9NqOJsla1KqdBc9hyfqsdxOnZY3723TT+k2HqJXqpikYXqOVY69ksStjuItaa7isCV1U5l7tfWcq4KtQWem80TXS5QwuM/11lkmtL8H97/ADNp6edMqoxBoUHKJSbtMu9ntrvHwjcQd+t9LCRoxuFxwtXtQr7hWXSmx4Zx9Dz071mqUzfUye6EbIGIxiK2qKC7DgQtrA9xJH9d0wqo5zs+J9FVwFKhh860cVutyztTAV8K2Wst1+i41BHCx/SWFqg6gzuONwVOqpSogK2sbjdwNwf753Ok5r0m6AVKRNTCnMupKX1HPKf0PnbdJVMNxiebh+UlLSpo/vkauTylOaYy17Gzgqw0IIsb94O6ZGTwHjv9BrMuVmjE4ajXV3o+37uedeQdBfx1HnLlTH1mFs+Ucksg9Etfzni0h3n2lWUDkPf85KxjhyfRju2/T9mNToX3A/kJdWj3jy1/p7ypqy+PjPOscgFVNibAgG1ybAX3XvOaGuFOEOpFL38y51Y5ep/QfvHWAcfTT+spo4OtUNgjWzhGYg5EYsF7TblsSJmUth3uDUUlazo+TtgBKT1SQLDMbU2Fr+NpzNY7Ka/kzBbEgbhLfXMxsLk8ABc+gmwYTYtAAM6uVLUbtUfqxTSrTd2LW0zLlX6VrOtxqIGOwdKnR7XztJ6Tg0FF2Kg9YrObWBJGuYg5bgAaHma5Xz0VpFEXR2NiHt2CoJC3qHILkEgdrU6AnQcDMHD26xdQRnXUbiMw58JKLt1VWuweqXqK1NVcAhEJurB829Q1YWA+n3mQSYjKQRwIPobwkyUZt3zE1t7cg/4uJ/75mPsA/wC14b/7FH/upLdJcVjWy0aD1SGdrUkLZesfMbkaAX4mdE+Tr5NcSmITE41Qi0yHSnmDMXHwlraAKdd97gS6nRk2iqVeMIWb7TscRE9I8MREQBERAEREAREQBESnMIBrfSTZtKuzLUUG4Gu/hp/fpbfOabb6J1sOS9Htp9XfoeXP+7Xm34HpfTr1Xp1itOoKjov1GCuQouTbNYC4Nr8L7pOMOB3a793fv3Hne3fYaTRCpVoSt6GadOliI39T50Slqw3EE6ecrwO0KuHrLUpOyONxU8OII3MDxB0Mkem9IU9oYkKLDODb7SK36yGw1QdYMwuDofOeVGGetlWl2faVK7jgs8ldZU7HV+jHyhUq+WnistGroFcaUm5an+Ee49nkVm6MLe39Lj8reV98+f8AFYDQmmcw5cRJbov03xGCtTb56gNOrY2ZBx6t7HL9k3U8pqkqlF5aq/J8+oUsRHPh34rijY/lV2FTFNcVTUKwYLUt9INop00uCLee82mh4TE2UDiJt/TrpthsXhhRoCpmZ1Zs65QoU35m53DS48N00fD7vOZMRa90b8Hm5u0uBlvXJl7ZqhnIYXHVVTrzWk7A+RAMwi0uYPGCmxNr3Sov36bJfyveZmmapPRmTtUAOthb5midOZooSfWTdXaYRgz4jNfD0qZVWLkVAULOQOyCuUnfcm1uM1bGY7OQSLWRF+4gQHzteWVDtuUycKMp6JXM1WdNRTm7GxY7b6kt1atvqZSWyrlev192prvYGy77WANtJhY7pDWqcVQZs1qYy2bXUNqw+JuP0jMKns523m3hrMins1B8Rv539hNtPkyq91bxPOnynhodXpPu+2MCriCxuSWPM3Y353MqWjUbcLeOklkpqu5f0/eXKTMxsgJPJBc/qZuhyXBazbfp7mOpyxVekIpevsRtPZjH4jp3ae5mSmApjv8Af+kyqtLL/EZE+02ZvuJmb1All8TSX69T0pL/AOTH0E106NGPUj/frsYamIr1OvN+3otTM2ftKphmD0Hamw4hreRA0I7jedX6A/KAMW4w+Ista10ZdFqWFyLcGtryPtOLnaLD+GqU+8Lmb7z5iPK0kuhmIY7SwjMxJNemLk3Opy/rJ1KWeLclw/PwV0qmSSUWfSsRE8o9QREQBERAEREAREQC3WvbSRWJrMJMyxWw4MA4z0m6IVFZ6tAmoGLMyH4hckm31hru3+Mxej3TOrhrJVvUpDTKT20A4Kx3gfVbdwKzrWLwBG6ad0m6J0cTqwKVPrrx+0PpfnNixWaOSor95jeFyzz03btRy3pHjVxGJrVl0V27N9DYAKPYTzovglqYuijC6ltR3TJ2psStg27a2BuA63KkEWIue7gZIfJziMOmJzYh+rYC1Mtolzzb6B5XsDzE8+WBqQmpJ3T1uj6f/NYarhZ0suVpKKT3d0SnSPoO9ImphjddTl/Yn8j7bppWJUMStQZHHdb1HCd/It7eHdpw7reXOa90i6J0MUL2y1ODD23b/wC7XOs3wxF1kqq6PmpYdxlnouzOIV8Oy793OU08x0AJ8JN7Y2dWwdXq6o03qbaMOan8xwM8Rxa4At3n9BIf42lJ3jLTs/ZoXLFZRyyis3b+iLTB1D3TIXZgHxH109t8kqdGowuoYjmBlXzbQeplBWmvxVU8Kfzp/D2fxS6GFw9PS1336+iMtTG4mp/Ky7tPVlmlh0XcL+A/U/tLpflYe5/b2lWcZC6Uajqu96hIQHgCEtr3Zpdw1PF1MmQdWtQ2DIBTGoYjtL2iCFa2+9ja5mjOorTReKXtr5mXJmd3q/P3PHw72u4yjnVYUx6MQT5CWWq0l31C3dSX/wA3tb7pmSdhrTNQ4moy5Sg7KE362mzobtZvokFbXvy1nu3dm0qVM5UKMr07Z3u7q9HO5ym1wrlVuo01v3VKvByUU9+xeHF77rYm6bSvbbtfwUvh6wF0wttAfnD1j2YhQwpmwIJIF8hGsuU8DWqArXqOoBpWTTIy1KvV37By6EN9E7p6NsFXoDDjrerpItQLTILFb3GYDMVuSRoNRexlv/HVKYy/MUQqoAtRs9QCm7VFOUXN87M2qjhylMpVLbLuvvv339Fx4FqjG+/38GVs/YaBgQczLVTsdggIcT1XaVhdgVDHMBb0No/pFRpqUKKqFjUzoHzEWqHISpJK3Wx4DkJj4raqvo9SvXNyQoIpU7kkmy6neT9EbzL2CwmLf+DhlpDgzJr96rcnyAnYSqKeecv6Xhw8dg4RccsV9+95gYfB1HF0RiOdrL946e8l+hdAnaWFUEHLWR2KkMAqHO2qkjcLTKp9D61Q3xOIJ7gS59W0HkJsmwNj0sISaQOYixZjdrchyEsni9Gvvn+hDC6pnZqdUHdK5pWytrsLAzbMHiM4nnm4yYiIAiIgCIiAIiIAiIgFLKDMHF4ANJCIBp20tlggqyhlO8EXB8pzjpD0JIu+G1HGmx1/6Tx8D6zudWgGkNj9k8pZTqypvoldSlGorSOJdHumGJwR6twalIGxpVCQyDiKbH4PsG6nlOn7F21h8Yheg97fGjaOn21vpyzAlTzA0kT0k6MUq4+cWzcHX4h48x3Gc22lsnFYCoKqMy5T2K1M2t3Hl4HQ98vap1ttGZ1zlHfVG8fKxQU4am5HaWqACd9mU3F+I0U+QtYTmOGxLJYqbEbtAbeFwbHv3zN230lxWLVFr1AVQ3AVQgLWtmIHHU7rDXdI/DUmc5VFzv3gac7nQTTQjkhaZnrSU53gV167vq7M5/nYt+Zlu8yGoIv8Ssi9yXqt+HsjzaKNSmTajQqVj/MTb7lPX1aWc9CK6K8vtiPNSb1M7ZtegKRWqxOatSbq0UsxWmKgYXuAt84trwMka218QQCtJaK2UXrMFUqtNqQCqwU/Cx17RvuIEx8LsfaD7gmHU/Vsh/Ddz5mZ+G6DpfNWqu7Hfl0v4k3JmCpklJuXz7W92a4QkkkiGx22C4tWxTuNBkorlSy/CLkKCBc20IF5j4UO5/2fCF773q3qE+J7KD0M3zBbAw1L4KK35sMx9WvJVKJO4SPOxirRX9exZzTerf38miUejeNq6Vawpp9RTp/+aAIJJYLoVh0+MvUPInKvouvvNzo7NduEk8N0fY75DnZcNPAmqcTVsHs2lT/h0kX7KgHzO8yQp4Vjwm34bo8BvkpQ2Ui8JXe5YaTh9ju3CSuF6OnjNsSgo4S4BAIbC7DVeElaNALul2IAiIgCIiAIiIAiIgCIiAIiIAnhE9iAYWLwCsN01raext+lwd4OoM3KUVKYO+AcI290FBOagQh4o18vkd6+H5SMw3QEnWtWAH1UW/4m/ady2hscNuE16tsVr6CW8/O1rlXMwvexpOD6J4Snr1ec86hLe3w+0maVEAWVQByAsPQTZMP0fJ3yVw2wFG+VuTe7LEktjTaeDY8Jn4fYrtwm60dmovCZSUQOE4dNWwvR3nJXD7EReElwJ7AMalg1HCXwgEqiAIiIAiIgCIiAIiIAiIgCIiAIiIAiIgCIiAIiIAiIgCUGkOURAKgonsRAEREAREQBERAEREAREQBERAEREAREQD//2Q=="/>
          <p:cNvSpPr>
            <a:spLocks noChangeAspect="1" noChangeArrowheads="1"/>
          </p:cNvSpPr>
          <p:nvPr/>
        </p:nvSpPr>
        <p:spPr bwMode="auto">
          <a:xfrm>
            <a:off x="98425" y="-2127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75792" name="AutoShape 16" descr="data:image/jpeg;base64,/9j/4AAQSkZJRgABAQAAAQABAAD/2wCEAAkGBxISEhQUEhMWFhUXFRgYFxgVGBsXGRkYGBUWFxcYGhkZHCggGCAmHBcUITEhJiosLi4uGCA2ODMsNygtLisBCgoKDg0OGhAQGjcmICQtLDQ0LTQyLDQ0NCwsLCwsLCwtNCwsLDAsLCwsNCwsLCwsNDQ1LCwsLCwsNCwsLCwsLP/AABEIAMUBAAMBIgACEQEDEQH/xAAcAAEAAQUBAQAAAAAAAAAAAAAABQIDBAYHAQj/xABEEAACAQIDBAgBCgQDCAMAAAABAgADEQQSIQUxQVEGEyJhcYGRoTIHI0JScpKiscHRM2Lh8BRDsiRTY3OCs8LxJXST/8QAGgEBAAMBAQEAAAAAAAAAAAAAAAIDBAEFBv/EADARAAIBAgQBDAICAwAAAAAAAAABAgMRBBIhMUEFEyIyUWFxkaGx0fCB4ULBFSND/9oADAMBAAIRAxEAPwDuMREAREQBERAEREAREQBERAEREAREQBEx6mOpKQrVEDHcCwBPgCZfBi4PYiIAiIgCIiAIiIAiIgCIiAIiIAiIgCIiAIiIAiU1HCi5IA5k2EiMZ0pwdL4q6E8lu5/Decckt2dUW9kTMTS8Z8o2HX+HTqOe+yD319pCYv5RcS38OnTTxu5/Qe0pliaa4lqw9R8Dp8s4jFU6Yu7qg5swX85xvGdJ8ZV+Ku4HJTkH4bSGqVCWu128SSfUymWMXBFywj4s7FjOmuBp/wCcHPKmC3uNPeQWL+UtN1HDu5OgzkLc+C5jNGpIjE9SockG9Kp8Q3aowPa8tecIbrlANUDU0nutRefV6nh48LiZpY2o9tCaoU13k1j/AJQ8cSVCpS7shLfjP6SFq7fxFU/PYiodfhLtTQj7SGyn7S2loPm0saqLway1U4G1iSwHmNOEx/8AB5gWpHOBvX6YHMqN47xKXWnLrMujCCWisSWHooR/BTeA4qXBOY9khy5FuRXXwmXsna+NwjEUXzoD/DqEEcyAuclSLHcfGa1SqsosLFfqnVfLivipEyaVZTpob6BKpvb7FQix+ywERbTumRlGS31R1fYfTvD1iErfMVdNHIyE9z7vW02sGcFrNTdwpV73HYAc1NwuNbqb2v575IbG2/jMJfqz82P8qowaw4WF8y+U208W1pMzyoJ9XQ7XE1Po908w2IsrnqanJz2Se593rabYDNsJxmrxZmlCUXZoRESREREQBERAEREAREQBERAEREATkGO6YYuo7qK5SzMuVQq7mI32v7zr80Xpf0Zp16jMtlfTUacOPPn+280V4Tkugy6jOEX0kc/xVd3PzjM5/mJP5yrB4rJoURlO8lRmA/X2PIyjH4WrhzlqrdeDflLOhF1N55co62Z6OklpsZtTDI92pOv2Ce14AXJvv0PLjMGVpWK6gkHyIPGxB0Ydxkido06qZKyor6BagBAAA3dnQa8GNu+R1RG7juRJlt2mZtDBGlYlkYEX7LC47mXePHUd8wM0XuWJp7HjG8vf4zN/EGYgAK9yGWxuDp8R8de+YrSgzjR1q5MZgxuW6waHrqYIqLb6ykgnz323z0vftm75deupAqy8usUghj795kVSqFTcGxHL+9fCZlHFKWzMxpvwemoCgWsbooB15j0kbEHGxerBN9Q5gxFqtO1+/PTv+QB8bzEr4JgCRZk+spDL52+HwNjK81J9/wA21viFyjHvB7S356iUVKT0SDprqrAhkYdxGhnUdRaFUgZWAZOCtw+yw1XwGndMqlWZiuR3YqAFQsqVFA3BHynNbuse4TwPTqcqTctTTbw3lD46d4mNiaDIcrjhfgQQe8aGSTOOKZnYOlTbRkBa5zKXu1u/MUynvGbfqJK7D6R4rCXFKoKtFTojEspF/okC6edh3Ga6MUdA4zgbiTZ15ZX3+RuPCZFPa7gkFmdbWBYgOADcC4vfW3HW2+STcXdFcovirnW+j3TrC4qysepqn6DnQn+V9zex7ptM+dcVicy2yKvazFjbMdNxJG7j5yc6O9NMVhbLm62kPoPfQfyudV9x3TdSxL2mvyZ6mHW8fI7dEhujfSWhjVJpmzj46bfEt+PeO8SZmxNNXRlaa0YiInTgiIgCIiAIiIAiIgCarS2tSxRdqRPZYqytYMpU5dRc2BIuL7+FzoNqnENu7MxeArl2zKC7FKqHSzMTlv8AmraHvlFaq6dnbQupU1Uur6nQ8XhUqqVqAEcbjXvvfv3+9zpNG250RemS+HNx9X87f187bpKbD6ZpUsmJsjbhUGiHlf8A3Z/DyKzaremnhru0Htby5w1TrRCc6LOOjE65XGVhzFvUHdKmnRNudGqOJG7K/Ai36b9f7Y6zne1dl18IbOMycGG7+n5TFVw8oa7o2U68Z+JlbN2k1AnKqkXvY6EHmD4d0yKuCoVgWo1VVt7I5IH/AElgG9iL8ZCU8QG3ekqD2IKmxBuO4zK4634lmXjE8q0yvxAg8Ljf+8oklh9pKwy4hSw5qBe/Ekc/5hMDEFMx6ssV4ZwAfYmFckpPZoonplAMHvsP75b5JJvY62luVKZfw+LZAwFirCxVhdT32voe+Y4HIE+39faVeYHgLn3ksnaQc0eWJ4SrrWy5c5Kg3ygkgHuA0ErbDkauMvI1WC+gbX0EttXpj6TN/wAtbD7z2P4TO2RB1LnoHd6n9B+89poW+G7Hkg/bWX/8PV+jRQGytZmFSoVZgqtlJAtcj6MqpYJnFq1RrXpZQrA0ytSr1ZsE7I1DDQbxGZIi5XMZlC/E1NTxBbM3mqZiPO0ttiafAO3jamD6Zj+UlMBspFZGFyRVTQ2ChOvKG4ZLOMik5geemhMjdsGn2CvVqxz51pm9vnGyX1OuXLxnM1ziavYlOguMYbRwxWy5nyELexVlIscxJPA+InfZ879C2/8AkML/AM5f1n0RPQwnVfiZ8R1kIiJqM4iIgCIiAIiIAiIgCW8RQWopR1DKwsVYXBHeDLkQDmXSr5NyL1MF4mix/wBDH8j6zUdj9I8RgmNNgSqmzUal1y88pIvT8LFTxE73NN6U7NwuOZ0NjUpdhmXsurEAgXI7QsRvuOVzuyzoZXmpuzNMa91lqaosbH21Qxak0W1Au6Noy3+sL7v5gSp5rumXiKKuCrrcHgd+o9/bTkN/Ktt9H8TgXFQElVN0rU7qVPfxT8uHdJ/o90/U2p42yncKyiynX/MUDsc8ygrxKyUK2uWasyM6P8oaotdIug2+phT/ANHDXXTl/eltZpa4hlYrUFmBsb8PH953EG4DAggi4YEEFTre+oYd+o58pz/5U9nJlp1wLNmyNb6QILAnjcWO/nw0EhXoRtmROjWlezNXBHDXwH6mwntjyA8df2mNg8VZRcZraWvl97GXWxzfQCp9lbn7z5j6WmLRGhykzJp4dmFwGK8/hX10WU5qa6F18KYLn1Fk/FM6rshGSm7vVdqhphXNmKhyg1TMco7YAuwudwl3DbLpJaqQcgGgqC4Liv1Y0BXNdQSFudSPiE5nIXRGs5ADCkSpUsGqtYEKQCQq23Ej6Rl+nQrWfrH6hRTaoLKFBClQwOTt37Y33J5S9jNpoudHLZyKyMlMXAL1QyjN2Vayra4lrGbRqtmJpIitnGbEML2d1cg/Bn+FeBO/fecV2cuW9nbMHX1qTpndUqWCta7i1jmsTxvu8Z5tHDUqaEdkt83kZXzFyVJqkgGwUEhRoN3HWR2NxdNmL1apqMxu3VoFBP2mCgeSmW6dZj/Bw4+096n52T1UzuR7sOdiWG02z0hh8zinTRSuQAMVBuTl7RXtG2bdLb46ogsXpUQAgA0qMAhLLZRnYHMzNcganeJitgsRVGWrVsv1Ru+4tllynsaknxXPico9BHR8SmVaKMXE7Qpse01Wub3AY5FudSQO0eJ4LvlVN65/hUlpjnlF/vVLkeVpK0lRfgT0GX3OvtPWqHuHuffT2i74LzKpYh8DGweBcMXqMXfxJt5nfNw2H02r4ayswq0x9FiSw+ywuR56TWmpMRdgbc3IVfxWWWzVQfTv3U1J92yr6ExFuLzJlLk27s7j0f6R0MYpNIkMPiRhZh324jvEmJ89bM2k1LEUqlK6FXXe2YkFgCDYAWIJFp9Cz0qFZ1E78DsXcRES8kIiIAiIgCIiAIiIAnKel9GvQxlStZkDNdKi7rZQCL7uHwnfylW3PlFxQr1qNEUk6urUp6gsxyOy31NtbbrTVNp9JMZXBWrXcqd6g5V8woF/OYMTUjNWTd0z0I8l1ZrVpG67K6VU6gyYjKpOmf8Ayz3Nf4OWvZ5FZFdJegKvephbI2/IfgPh9Un0PDnNSp4rn6j9ZObF6SVcPZR26f8Au2O4Hf1bfQ+ybqeI4yuGIv0aq/JlnCrhpWkvhkDsrbmM2bUNOxyg3ahVvlP8yEaoeTLoe+Xel3TEY1EppRamqtmYswNzYgAZRa2p108OM6HUp4LadI3AJA1BstWn393jcqbbwNJzzpB0HxOHYmmrVqfAoCXH2lAv5j2l7U1Hou6JxlCbu9yBoNZZk0sO7C6oSOdrL5sbAesysB0Z2gRnSiyAbi9gfJWub8Rp3iYNTBsXtialS4P0iWI82v7TNKFtWTlWjEzqu1GG/EU0AVVth1zGyfAMw32sNS8xE2jqTSWs7Hez1H1+0KZBPm8zaeAoLwBP83bPoJlB/qr69kegvIX7EZ5YhcERiJimFgVojkgCf6O16mVUtiLvdieZ+EeZOvvJEZjpfXko197mevRy/HZT/wARu193Vvacu+3yKnWkyxRw1FPhUHvAzH7x095kGoeQH2jf2H7y02JpjizfZARfVrn8M866oVLLSAUEAtlNSxJsLs91vqOA3yOhW23uXkVm3Zm+wLD2/UyglF3ug55TnP4Li/iRMltj1GJ6+roCAQWzZWL5AoViq77/AA/VNryjZi5RX3dkAK2ZaRzCqo7NR1unZDbtbRmO5WYzYtOCs32iFH3VufxCZmEwtd2ygdUxUsoWmVzWIFgxu4+Ia34yvEbVoq7shzXNUlSmju1S6MWtbKFtbjcbtby0u0aozNTp9WCahz1HK2NVlZyHumtkUCx3A77zmrOpIjKygMe0HP1wS1/BjqfGUXlzF4pCzPUqKSTciimlzv8AqoPIme4GlVrG2FwlSqebBnH4AqL5kyag2QsU0G7a/aX/AFCfSonJOiHyf4pq9OtjVSnTpkMtNcuZmBuAQgsBfU3JJ3Trc34am4J3JxVhERNRMREQBERAEREAREQDnHTnoRSrVGqUQKdQ9psugZiTdmHeeOniTpOa46lVoNkxCkHcG527+PhvncK+Op1nc0mDdW5pta4K1EJDLu1I/wDVtTI/aOzaVdCtRQQe79v08vrTPUw8Z6rRno4flCpS6M9V6rw+DjZGlwb+EqWpJrb/AEMrYcl8Pd0+rvNvXtD+wTNbTEq2h7LDeDz/AEPdMM6bjpJHsRnSxENNUZtHEsjB0Yq66qymzDwI/LdN02F05U2TF2Q7hVUWQ/bUA9We8ArzA3zQGnmaKc5U30TycTyZKPSo6rs+O37udwPMG4IvcWII58QR36jnc6TUPlB2SjUTXAAqIRcj6Sk2I8iQdde/W01DYPSSvgzamQ9K9zRY2W/NGGtJu9fMGTXSbprQxGGNKlTqB3y5gwACgMCbkGzbtLW8Bvmx1YVIO55b7GazgsQALHgeG+0yWxg+jTHi7FvZcoHvI2gdDLoNzYak8BqfSeeyoyHxdQi2cgclsg9EtfzmbSWklGm3VjO4qqAFYkuCFRg18q2Y3O8m1rSOegy/Hlpj/iMFP3fiPkJbr46nYBqlSqALBRdEHgXvbySMrZ1X4my4rF0Uqu7NSVhUqAZBnYqaVlYgZhfrNb6WtMWltt6lMp1PXMVIYn4R21YNoCR8FPs3AJFyTfTXDtA/5dJE7yOsP4+z6LLOIrVKmlRyw5E3Hku4ek7za4munhq9TqR+/kncTtOpft11pDXs0yWIu2bcpYjXddhbhaRb4yiDojVDzYhB6Lcn1ExRh+Y9dJdWgP8A0P3k1HuNUeTX/wBJJerKztKp9ALT+wAD943b3mNUVmN2JZuZuT6nWZGRRy89f6Txq4539h6CdNUMFQj/ABb8X8Ez0T2pRwtS9fCUa633uL1F+ze48rDxndOjm3MNi6ebDMLDelsrL3FeHjunza2IPAWHCS3QvatSjjsMyNbNWp0270qOqsD638QJdSrZWkcr4OMk3FWfcfSURE3njCIiAIiIAiIgCIiAIiIBwPpHUxeAx9d7NT6ytVdDoVqU2qMwuNzixGh1HdNu6O9NqOJsla1KqdBc9hyfqsdxOnZY3723TT+k2HqJXqpikYXqOVY69ksStjuItaa7isCV1U5l7tfWcq4KtQWem80TXS5QwuM/11lkmtL8H97/ADNp6edMqoxBoUHKJSbtMu9ntrvHwjcQd+t9LCRoxuFxwtXtQr7hWXSmx4Zx9Dz071mqUzfUye6EbIGIxiK2qKC7DgQtrA9xJH9d0wqo5zs+J9FVwFKhh860cVutyztTAV8K2Wst1+i41BHCx/SWFqg6gzuONwVOqpSogK2sbjdwNwf753Ok5r0m6AVKRNTCnMupKX1HPKf0PnbdJVMNxiebh+UlLSpo/vkauTylOaYy17Gzgqw0IIsb94O6ZGTwHjv9BrMuVmjE4ajXV3o+37uedeQdBfx1HnLlTH1mFs+Ucksg9Etfzni0h3n2lWUDkPf85KxjhyfRju2/T9mNToX3A/kJdWj3jy1/p7ypqy+PjPOscgFVNibAgG1ybAX3XvOaGuFOEOpFL38y51Y5ep/QfvHWAcfTT+spo4OtUNgjWzhGYg5EYsF7TblsSJmUth3uDUUlazo+TtgBKT1SQLDMbU2Fr+NpzNY7Ka/kzBbEgbhLfXMxsLk8ABc+gmwYTYtAAM6uVLUbtUfqxTSrTd2LW0zLlX6VrOtxqIGOwdKnR7XztJ6Tg0FF2Kg9YrObWBJGuYg5bgAaHma5Xz0VpFEXR2NiHt2CoJC3qHILkEgdrU6AnQcDMHD26xdQRnXUbiMw58JKLt1VWuweqXqK1NVcAhEJurB829Q1YWA+n3mQSYjKQRwIPobwkyUZt3zE1t7cg/4uJ/75mPsA/wC14b/7FH/upLdJcVjWy0aD1SGdrUkLZesfMbkaAX4mdE+Tr5NcSmITE41Qi0yHSnmDMXHwlraAKdd97gS6nRk2iqVeMIWb7TscRE9I8MREQBERAEREAREQBESnMIBrfSTZtKuzLUUG4Gu/hp/fpbfOabb6J1sOS9Htp9XfoeXP+7Xm34HpfTr1Xp1itOoKjov1GCuQouTbNYC4Nr8L7pOMOB3a793fv3Hne3fYaTRCpVoSt6GadOliI39T50Slqw3EE6ecrwO0KuHrLUpOyONxU8OII3MDxB0Mkem9IU9oYkKLDODb7SK36yGw1QdYMwuDofOeVGGetlWl2faVK7jgs8ldZU7HV+jHyhUq+WnistGroFcaUm5an+Ee49nkVm6MLe39Lj8reV98+f8AFYDQmmcw5cRJbov03xGCtTb56gNOrY2ZBx6t7HL9k3U8pqkqlF5aq/J8+oUsRHPh34rijY/lV2FTFNcVTUKwYLUt9INop00uCLee82mh4TE2UDiJt/TrpthsXhhRoCpmZ1Zs65QoU35m53DS48N00fD7vOZMRa90b8Hm5u0uBlvXJl7ZqhnIYXHVVTrzWk7A+RAMwi0uYPGCmxNr3Sov36bJfyveZmmapPRmTtUAOthb5midOZooSfWTdXaYRgz4jNfD0qZVWLkVAULOQOyCuUnfcm1uM1bGY7OQSLWRF+4gQHzteWVDtuUycKMp6JXM1WdNRTm7GxY7b6kt1atvqZSWyrlev192prvYGy77WANtJhY7pDWqcVQZs1qYy2bXUNqw+JuP0jMKns523m3hrMins1B8Rv539hNtPkyq91bxPOnynhodXpPu+2MCriCxuSWPM3Y353MqWjUbcLeOklkpqu5f0/eXKTMxsgJPJBc/qZuhyXBazbfp7mOpyxVekIpevsRtPZjH4jp3ae5mSmApjv8Af+kyqtLL/EZE+02ZvuJmb1All8TSX69T0pL/AOTH0E106NGPUj/frsYamIr1OvN+3otTM2ftKphmD0Hamw4hreRA0I7jedX6A/KAMW4w+Ista10ZdFqWFyLcGtryPtOLnaLD+GqU+8Lmb7z5iPK0kuhmIY7SwjMxJNemLk3Opy/rJ1KWeLclw/PwV0qmSSUWfSsRE8o9QREQBERAEREAREQC3WvbSRWJrMJMyxWw4MA4z0m6IVFZ6tAmoGLMyH4hckm31hru3+Mxej3TOrhrJVvUpDTKT20A4Kx3gfVbdwKzrWLwBG6ad0m6J0cTqwKVPrrx+0PpfnNixWaOSor95jeFyzz03btRy3pHjVxGJrVl0V27N9DYAKPYTzovglqYuijC6ltR3TJ2psStg27a2BuA63KkEWIue7gZIfJziMOmJzYh+rYC1Mtolzzb6B5XsDzE8+WBqQmpJ3T1uj6f/NYarhZ0suVpKKT3d0SnSPoO9ImphjddTl/Yn8j7bppWJUMStQZHHdb1HCd/It7eHdpw7reXOa90i6J0MUL2y1ODD23b/wC7XOs3wxF1kqq6PmpYdxlnouzOIV8Oy793OU08x0AJ8JN7Y2dWwdXq6o03qbaMOan8xwM8Rxa4At3n9BIf42lJ3jLTs/ZoXLFZRyyis3b+iLTB1D3TIXZgHxH109t8kqdGowuoYjmBlXzbQeplBWmvxVU8Kfzp/D2fxS6GFw9PS1336+iMtTG4mp/Ky7tPVlmlh0XcL+A/U/tLpflYe5/b2lWcZC6Uajqu96hIQHgCEtr3Zpdw1PF1MmQdWtQ2DIBTGoYjtL2iCFa2+9ja5mjOorTReKXtr5mXJmd3q/P3PHw72u4yjnVYUx6MQT5CWWq0l31C3dSX/wA3tb7pmSdhrTNQ4moy5Sg7KE362mzobtZvokFbXvy1nu3dm0qVM5UKMr07Z3u7q9HO5ym1wrlVuo01v3VKvByUU9+xeHF77rYm6bSvbbtfwUvh6wF0wttAfnD1j2YhQwpmwIJIF8hGsuU8DWqArXqOoBpWTTIy1KvV37By6EN9E7p6NsFXoDDjrerpItQLTILFb3GYDMVuSRoNRexlv/HVKYy/MUQqoAtRs9QCm7VFOUXN87M2qjhylMpVLbLuvvv339Fx4FqjG+/38GVs/YaBgQczLVTsdggIcT1XaVhdgVDHMBb0No/pFRpqUKKqFjUzoHzEWqHISpJK3Wx4DkJj4raqvo9SvXNyQoIpU7kkmy6neT9EbzL2CwmLf+DhlpDgzJr96rcnyAnYSqKeecv6Xhw8dg4RccsV9+95gYfB1HF0RiOdrL946e8l+hdAnaWFUEHLWR2KkMAqHO2qkjcLTKp9D61Q3xOIJ7gS59W0HkJsmwNj0sISaQOYixZjdrchyEsni9Gvvn+hDC6pnZqdUHdK5pWytrsLAzbMHiM4nnm4yYiIAiIgCIiAIiIAiIgFLKDMHF4ANJCIBp20tlggqyhlO8EXB8pzjpD0JIu+G1HGmx1/6Tx8D6zudWgGkNj9k8pZTqypvoldSlGorSOJdHumGJwR6twalIGxpVCQyDiKbH4PsG6nlOn7F21h8Yheg97fGjaOn21vpyzAlTzA0kT0k6MUq4+cWzcHX4h48x3Gc22lsnFYCoKqMy5T2K1M2t3Hl4HQ98vap1ttGZ1zlHfVG8fKxQU4am5HaWqACd9mU3F+I0U+QtYTmOGxLJYqbEbtAbeFwbHv3zN230lxWLVFr1AVQ3AVQgLWtmIHHU7rDXdI/DUmc5VFzv3gac7nQTTQjkhaZnrSU53gV167vq7M5/nYt+Zlu8yGoIv8Ssi9yXqt+HsjzaKNSmTajQqVj/MTb7lPX1aWc9CK6K8vtiPNSb1M7ZtegKRWqxOatSbq0UsxWmKgYXuAt84trwMka218QQCtJaK2UXrMFUqtNqQCqwU/Cx17RvuIEx8LsfaD7gmHU/Vsh/Ddz5mZ+G6DpfNWqu7Hfl0v4k3JmCpklJuXz7W92a4QkkkiGx22C4tWxTuNBkorlSy/CLkKCBc20IF5j4UO5/2fCF773q3qE+J7KD0M3zBbAw1L4KK35sMx9WvJVKJO4SPOxirRX9exZzTerf38miUejeNq6Vawpp9RTp/+aAIJJYLoVh0+MvUPInKvouvvNzo7NduEk8N0fY75DnZcNPAmqcTVsHs2lT/h0kX7KgHzO8yQp4Vjwm34bo8BvkpQ2Ui8JXe5YaTh9ju3CSuF6OnjNsSgo4S4BAIbC7DVeElaNALul2IAiIgCIiAIiIAiIgCIiAIiIAnhE9iAYWLwCsN01raext+lwd4OoM3KUVKYO+AcI290FBOagQh4o18vkd6+H5SMw3QEnWtWAH1UW/4m/ady2hscNuE16tsVr6CW8/O1rlXMwvexpOD6J4Snr1ec86hLe3w+0maVEAWVQByAsPQTZMP0fJ3yVw2wFG+VuTe7LEktjTaeDY8Jn4fYrtwm60dmovCZSUQOE4dNWwvR3nJXD7EReElwJ7AMalg1HCXwgEqiAIiIAiIgCIiAIiIAiIgCIiAIiIAiIgCIiAIiIAiIgCUGkOURAKgonsRAEREAREQBERAEREAREQBERAEREAREQD//2Q=="/>
          <p:cNvSpPr>
            <a:spLocks noChangeAspect="1" noChangeArrowheads="1"/>
          </p:cNvSpPr>
          <p:nvPr/>
        </p:nvSpPr>
        <p:spPr bwMode="auto">
          <a:xfrm>
            <a:off x="98425" y="-2127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pic>
        <p:nvPicPr>
          <p:cNvPr id="75794" name="Picture 18" descr="http://worldthai.webs.com/book_icon21.jp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5494" y="0"/>
            <a:ext cx="2118996" cy="1634332"/>
          </a:xfrm>
          <a:prstGeom prst="rect">
            <a:avLst/>
          </a:prstGeom>
          <a:noFill/>
        </p:spPr>
      </p:pic>
      <p:pic>
        <p:nvPicPr>
          <p:cNvPr id="75798" name="Picture 22" descr="http://www.graphicsfuel.com/wp-content/uploads/2012/07/books-icon-512.png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708620" y="457200"/>
            <a:ext cx="2096900" cy="2096901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1777859" y="26894"/>
            <a:ext cx="2646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8</a:t>
            </a:r>
            <a:r>
              <a:rPr lang="th-TH" dirty="0" smtClean="0"/>
              <a:t> distinct books</a:t>
            </a:r>
            <a:endParaRPr lang="th-TH" dirty="0"/>
          </a:p>
        </p:txBody>
      </p:sp>
      <p:pic>
        <p:nvPicPr>
          <p:cNvPr id="75800" name="Picture 24" descr="http://icons.iconarchive.com/icons/aha-soft/people/256/user-group-icon.png">
            <a:hlinkClick r:id="rId6"/>
          </p:cNvPr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819900" y="281545"/>
            <a:ext cx="1757269" cy="1757269"/>
          </a:xfrm>
          <a:prstGeom prst="rect">
            <a:avLst/>
          </a:prstGeom>
          <a:noFill/>
        </p:spPr>
      </p:pic>
      <p:pic>
        <p:nvPicPr>
          <p:cNvPr id="75814" name="Picture 38" descr="http://www.vectors4all.net/preview/green-right-double-arrows-set-clip-art.jpg">
            <a:hlinkClick r:id="rId8"/>
          </p:cNvPr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507004" y="875629"/>
            <a:ext cx="1409701" cy="1028252"/>
          </a:xfrm>
          <a:prstGeom prst="rect">
            <a:avLst/>
          </a:prstGeom>
          <a:noFill/>
        </p:spPr>
      </p:pic>
      <p:sp>
        <p:nvSpPr>
          <p:cNvPr id="16" name="Rectangle 15"/>
          <p:cNvSpPr/>
          <p:nvPr/>
        </p:nvSpPr>
        <p:spPr>
          <a:xfrm>
            <a:off x="6625921" y="6120063"/>
            <a:ext cx="201529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sz="1600" i="1" dirty="0" smtClean="0">
                <a:sym typeface="Symbol" pitchFamily="18" charset="2"/>
              </a:rPr>
              <a:t>C</a:t>
            </a:r>
            <a:r>
              <a:rPr lang="en-US" sz="1600" dirty="0" smtClean="0">
                <a:sym typeface="Symbol" pitchFamily="18" charset="2"/>
              </a:rPr>
              <a:t>(8, 4) </a:t>
            </a:r>
            <a:r>
              <a:rPr lang="en-US" sz="2400" dirty="0" smtClean="0">
                <a:sym typeface="Symbol" pitchFamily="18" charset="2"/>
              </a:rPr>
              <a:t> </a:t>
            </a:r>
            <a:r>
              <a:rPr lang="en-US" sz="1600" i="1" dirty="0" smtClean="0">
                <a:sym typeface="Symbol" pitchFamily="18" charset="2"/>
              </a:rPr>
              <a:t>C</a:t>
            </a:r>
            <a:r>
              <a:rPr lang="en-US" sz="1600" dirty="0" smtClean="0">
                <a:sym typeface="Symbol" pitchFamily="18" charset="2"/>
              </a:rPr>
              <a:t>(4, 2)</a:t>
            </a:r>
            <a:endParaRPr lang="th-TH" sz="1600" dirty="0"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h-TH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ngsana New" pitchFamily="18" charset="-34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266511" y="5395728"/>
            <a:ext cx="4919021" cy="7817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70000"/>
              </a:lnSpc>
            </a:pPr>
            <a:r>
              <a:rPr lang="en-US" i="1" dirty="0" smtClean="0"/>
              <a:t>  </a:t>
            </a:r>
            <a:r>
              <a:rPr lang="en-US" sz="1800" dirty="0" smtClean="0">
                <a:latin typeface="Segoe Print" pitchFamily="2" charset="0"/>
              </a:rPr>
              <a:t>Club      Spade    Heart   Diamond</a:t>
            </a:r>
            <a:endParaRPr lang="en-US" sz="2400" dirty="0" smtClean="0">
              <a:latin typeface="Segoe Print" pitchFamily="2" charset="0"/>
            </a:endParaRPr>
          </a:p>
          <a:p>
            <a:pPr>
              <a:lnSpc>
                <a:spcPct val="70000"/>
              </a:lnSpc>
            </a:pPr>
            <a:r>
              <a:rPr lang="en-US" sz="4400" dirty="0" smtClean="0">
                <a:solidFill>
                  <a:srgbClr val="FF3300"/>
                </a:solidFill>
                <a:sym typeface="Symbol" pitchFamily="18" charset="2"/>
              </a:rPr>
              <a:t> </a:t>
            </a:r>
            <a:r>
              <a:rPr lang="en-US" sz="4400" dirty="0" smtClean="0">
                <a:sym typeface="Symbol" pitchFamily="18" charset="2"/>
              </a:rPr>
              <a:t></a:t>
            </a:r>
            <a:r>
              <a:rPr lang="en-US" sz="4400" dirty="0" smtClean="0">
                <a:solidFill>
                  <a:srgbClr val="FF3300"/>
                </a:solidFill>
                <a:sym typeface="Symbol" pitchFamily="18" charset="2"/>
              </a:rPr>
              <a:t>     </a:t>
            </a:r>
            <a:r>
              <a:rPr lang="en-US" sz="4400" dirty="0" smtClean="0">
                <a:sym typeface="Symbol" pitchFamily="18" charset="2"/>
              </a:rPr>
              <a:t>     </a:t>
            </a:r>
            <a:r>
              <a:rPr lang="en-US" sz="4400" dirty="0" smtClean="0">
                <a:solidFill>
                  <a:srgbClr val="FF3300"/>
                </a:solidFill>
                <a:sym typeface="Symbol" pitchFamily="18" charset="2"/>
              </a:rPr>
              <a:t>     </a:t>
            </a:r>
            <a:endParaRPr lang="en-US" sz="4400" dirty="0">
              <a:sym typeface="Monotype Sorts" pitchFamily="2" charset="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77115" y="5651655"/>
            <a:ext cx="1970411" cy="461665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rtlCol="0">
            <a:spAutoFit/>
          </a:bodyPr>
          <a:lstStyle/>
          <a:p>
            <a:r>
              <a:rPr lang="en-US" dirty="0" smtClean="0"/>
              <a:t> </a:t>
            </a:r>
            <a:r>
              <a:rPr lang="en-US" sz="2400" b="1" dirty="0" smtClean="0">
                <a:latin typeface="Segoe Print" pitchFamily="2" charset="0"/>
              </a:rPr>
              <a:t>Four suits: </a:t>
            </a:r>
            <a:endParaRPr lang="th-TH" sz="2400" b="1" dirty="0">
              <a:latin typeface="Segoe Print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04240" y="6334701"/>
            <a:ext cx="55194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Segoe Print" pitchFamily="2" charset="0"/>
                <a:cs typeface="Arial" pitchFamily="34" charset="0"/>
                <a:sym typeface="Monotype Sorts" pitchFamily="2" charset="2"/>
              </a:rPr>
              <a:t>Ace, 2, 3, 4, 5, 6, 7, 8, 9, 10, Jack, Queen, King.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22050" y="6257578"/>
            <a:ext cx="3369833" cy="461665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Segoe Print" pitchFamily="2" charset="0"/>
                <a:cs typeface="Arial" pitchFamily="34" charset="0"/>
                <a:sym typeface="Monotype Sorts" pitchFamily="2" charset="2"/>
              </a:rPr>
              <a:t> </a:t>
            </a:r>
            <a:r>
              <a:rPr lang="en-US" sz="2400" b="1" dirty="0" smtClean="0">
                <a:latin typeface="Segoe Print" pitchFamily="2" charset="0"/>
                <a:cs typeface="Arial" pitchFamily="34" charset="0"/>
                <a:sym typeface="Monotype Sorts" pitchFamily="2" charset="2"/>
              </a:rPr>
              <a:t>13 denominations: </a:t>
            </a:r>
            <a:endParaRPr lang="th-TH" sz="2400" b="1" dirty="0">
              <a:latin typeface="Segoe Print" pitchFamily="2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0" y="-2"/>
            <a:ext cx="9144000" cy="5056743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h-TH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ngsana New" pitchFamily="18" charset="-34"/>
            </a:endParaRPr>
          </a:p>
        </p:txBody>
      </p:sp>
      <p:pic>
        <p:nvPicPr>
          <p:cNvPr id="2" name="Picture 1" descr="card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625" y="857012"/>
            <a:ext cx="9048750" cy="37338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8131" y="110156"/>
            <a:ext cx="7338869" cy="58477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lgerian" pitchFamily="82" charset="0"/>
                <a:cs typeface="Arial" pitchFamily="34" charset="0"/>
              </a:rPr>
              <a:t> </a:t>
            </a:r>
            <a:r>
              <a:rPr lang="en-US" sz="2800" b="1" dirty="0" smtClean="0">
                <a:solidFill>
                  <a:srgbClr val="FFCC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itchFamily="2" charset="0"/>
                <a:cs typeface="Andalus" pitchFamily="18" charset="-78"/>
              </a:rPr>
              <a:t>An Ordinary </a:t>
            </a:r>
            <a:r>
              <a:rPr lang="en-US" sz="3200" b="1" dirty="0" smtClean="0">
                <a:solidFill>
                  <a:srgbClr val="FFCC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itchFamily="2" charset="0"/>
                <a:cs typeface="Andalus" pitchFamily="18" charset="-78"/>
              </a:rPr>
              <a:t>Card Deck</a:t>
            </a:r>
            <a:r>
              <a:rPr lang="en-US" sz="2800" dirty="0" smtClean="0">
                <a:solidFill>
                  <a:srgbClr val="FFCC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itchFamily="2" charset="0"/>
                <a:cs typeface="Andalus" pitchFamily="18" charset="-78"/>
              </a:rPr>
              <a:t>:</a:t>
            </a:r>
            <a:r>
              <a:rPr lang="en-US" sz="3200" b="1" dirty="0" smtClean="0">
                <a:solidFill>
                  <a:srgbClr val="FFCC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itchFamily="2" charset="0"/>
                <a:cs typeface="Andalus" pitchFamily="18" charset="-78"/>
              </a:rPr>
              <a:t>  </a:t>
            </a:r>
            <a:r>
              <a:rPr lang="en-US" sz="3200" dirty="0" smtClean="0"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itchFamily="2" charset="0"/>
                <a:cs typeface="Andalus" pitchFamily="18" charset="-78"/>
              </a:rPr>
              <a:t>52</a:t>
            </a:r>
            <a:r>
              <a:rPr lang="en-US" sz="2800" dirty="0" smtClean="0"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itchFamily="2" charset="0"/>
                <a:cs typeface="Andalus" pitchFamily="18" charset="-78"/>
              </a:rPr>
              <a:t> cards</a:t>
            </a:r>
            <a:r>
              <a:rPr lang="en-US" sz="2800" b="1" dirty="0" smtClean="0"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itchFamily="2" charset="0"/>
                <a:cs typeface="Andalus" pitchFamily="18" charset="-78"/>
              </a:rPr>
              <a:t> </a:t>
            </a:r>
            <a:endParaRPr lang="th-TH" b="1" dirty="0">
              <a:solidFill>
                <a:srgbClr val="FFFF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Print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7"/>
          <p:cNvSpPr>
            <a:spLocks noChangeArrowheads="1"/>
          </p:cNvSpPr>
          <p:nvPr/>
        </p:nvSpPr>
        <p:spPr bwMode="auto">
          <a:xfrm rot="-5400000" flipH="1" flipV="1">
            <a:off x="56108" y="-57945"/>
            <a:ext cx="1233488" cy="1349375"/>
          </a:xfrm>
          <a:prstGeom prst="rtTriangle">
            <a:avLst/>
          </a:prstGeom>
          <a:solidFill>
            <a:srgbClr val="CC99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269875" y="136525"/>
            <a:ext cx="8561959" cy="5447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b="1" dirty="0" smtClean="0"/>
              <a:t>E</a:t>
            </a:r>
            <a:r>
              <a:rPr lang="en-US" sz="1600" b="1" dirty="0" smtClean="0"/>
              <a:t>XAMPLE</a:t>
            </a:r>
          </a:p>
          <a:p>
            <a:pPr>
              <a:lnSpc>
                <a:spcPct val="70000"/>
              </a:lnSpc>
            </a:pPr>
            <a:endParaRPr lang="en-US" dirty="0"/>
          </a:p>
          <a:p>
            <a:pPr lvl="1">
              <a:lnSpc>
                <a:spcPct val="70000"/>
              </a:lnSpc>
            </a:pPr>
            <a:endParaRPr lang="en-US" dirty="0"/>
          </a:p>
          <a:p>
            <a:pPr lvl="1">
              <a:lnSpc>
                <a:spcPct val="80000"/>
              </a:lnSpc>
            </a:pPr>
            <a:endParaRPr lang="en-US" sz="1800" dirty="0" smtClean="0">
              <a:latin typeface="Arial" pitchFamily="34" charset="0"/>
              <a:cs typeface="Arial" pitchFamily="34" charset="0"/>
              <a:sym typeface="Monotype Sorts" pitchFamily="2" charset="2"/>
            </a:endParaRPr>
          </a:p>
          <a:p>
            <a:r>
              <a:rPr lang="en-US" sz="1800" dirty="0" smtClean="0">
                <a:latin typeface="+mj-lt"/>
                <a:sym typeface="Monotype Sorts" pitchFamily="2" charset="2"/>
              </a:rPr>
              <a:t> </a:t>
            </a:r>
            <a:r>
              <a:rPr lang="en-US" dirty="0" smtClean="0">
                <a:latin typeface="+mj-lt"/>
                <a:sym typeface="Monotype Sorts" pitchFamily="2" charset="2"/>
              </a:rPr>
              <a:t>A “</a:t>
            </a:r>
            <a:r>
              <a:rPr lang="en-US" b="1" dirty="0" smtClean="0">
                <a:latin typeface="+mj-lt"/>
                <a:sym typeface="Monotype Sorts" pitchFamily="2" charset="2"/>
              </a:rPr>
              <a:t>poker hand</a:t>
            </a:r>
            <a:r>
              <a:rPr lang="en-US" dirty="0" smtClean="0">
                <a:latin typeface="+mj-lt"/>
                <a:sym typeface="Monotype Sorts" pitchFamily="2" charset="2"/>
              </a:rPr>
              <a:t>” is a set </a:t>
            </a:r>
            <a:r>
              <a:rPr lang="en-US" smtClean="0">
                <a:latin typeface="+mj-lt"/>
                <a:sym typeface="Monotype Sorts" pitchFamily="2" charset="2"/>
              </a:rPr>
              <a:t>of 5 </a:t>
            </a:r>
            <a:r>
              <a:rPr lang="en-US" dirty="0" smtClean="0">
                <a:latin typeface="+mj-lt"/>
                <a:sym typeface="Monotype Sorts" pitchFamily="2" charset="2"/>
              </a:rPr>
              <a:t>cards </a:t>
            </a:r>
          </a:p>
          <a:p>
            <a:r>
              <a:rPr lang="en-US" dirty="0" smtClean="0">
                <a:latin typeface="+mj-lt"/>
                <a:sym typeface="Monotype Sorts" pitchFamily="2" charset="2"/>
              </a:rPr>
              <a:t> (i.e., </a:t>
            </a:r>
            <a:r>
              <a:rPr lang="en-US" dirty="0" smtClean="0">
                <a:latin typeface="+mj-lt"/>
                <a:cs typeface="Arial" pitchFamily="34" charset="0"/>
                <a:sym typeface="Monotype Sorts" pitchFamily="2" charset="2"/>
              </a:rPr>
              <a:t>an unordered collection of 5 cards).</a:t>
            </a:r>
          </a:p>
          <a:p>
            <a:pPr lvl="1">
              <a:lnSpc>
                <a:spcPct val="80000"/>
              </a:lnSpc>
            </a:pPr>
            <a:endParaRPr lang="en-US" sz="1800" dirty="0" smtClean="0">
              <a:latin typeface="Arial" pitchFamily="34" charset="0"/>
              <a:cs typeface="Arial" pitchFamily="34" charset="0"/>
              <a:sym typeface="Monotype Sorts" pitchFamily="2" charset="2"/>
            </a:endParaRPr>
          </a:p>
          <a:p>
            <a:pPr lvl="1">
              <a:lnSpc>
                <a:spcPct val="80000"/>
              </a:lnSpc>
            </a:pPr>
            <a:endParaRPr lang="en-US" sz="1800" dirty="0" smtClean="0">
              <a:latin typeface="Arial" pitchFamily="34" charset="0"/>
              <a:cs typeface="Arial" pitchFamily="34" charset="0"/>
              <a:sym typeface="Monotype Sorts" pitchFamily="2" charset="2"/>
            </a:endParaRPr>
          </a:p>
          <a:p>
            <a:pPr lvl="1">
              <a:lnSpc>
                <a:spcPct val="80000"/>
              </a:lnSpc>
            </a:pPr>
            <a:endParaRPr lang="en-US" sz="1800" dirty="0" smtClean="0">
              <a:latin typeface="Arial" pitchFamily="34" charset="0"/>
              <a:cs typeface="Arial" pitchFamily="34" charset="0"/>
              <a:sym typeface="Monotype Sorts" pitchFamily="2" charset="2"/>
            </a:endParaRPr>
          </a:p>
          <a:p>
            <a:pPr lvl="1">
              <a:lnSpc>
                <a:spcPct val="80000"/>
              </a:lnSpc>
            </a:pPr>
            <a:endParaRPr lang="en-US" sz="1800" dirty="0">
              <a:latin typeface="Arial" pitchFamily="34" charset="0"/>
              <a:cs typeface="Arial" pitchFamily="34" charset="0"/>
              <a:sym typeface="Monotype Sorts" pitchFamily="2" charset="2"/>
            </a:endParaRPr>
          </a:p>
          <a:p>
            <a:pPr>
              <a:lnSpc>
                <a:spcPct val="80000"/>
              </a:lnSpc>
            </a:pPr>
            <a:endParaRPr lang="en-US" dirty="0">
              <a:sym typeface="Monotype Sorts" pitchFamily="2" charset="2"/>
            </a:endParaRPr>
          </a:p>
          <a:p>
            <a:pPr>
              <a:lnSpc>
                <a:spcPct val="80000"/>
              </a:lnSpc>
            </a:pPr>
            <a:r>
              <a:rPr lang="en-US" dirty="0" smtClean="0">
                <a:sym typeface="Monotype Sorts" pitchFamily="2" charset="2"/>
              </a:rPr>
              <a:t>(A)	How many </a:t>
            </a:r>
            <a:r>
              <a:rPr lang="en-US" dirty="0" smtClean="0">
                <a:sym typeface="Monotype Sorts" pitchFamily="2" charset="2"/>
              </a:rPr>
              <a:t>(unordered) five-card poker </a:t>
            </a:r>
            <a:r>
              <a:rPr lang="en-US" dirty="0" smtClean="0">
                <a:sym typeface="Monotype Sorts" pitchFamily="2" charset="2"/>
              </a:rPr>
              <a:t>hands, selected from an ordinary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sym typeface="Monotype Sorts" pitchFamily="2" charset="2"/>
              </a:rPr>
              <a:t>	52-card deck, are there?</a:t>
            </a:r>
          </a:p>
          <a:p>
            <a:pPr>
              <a:lnSpc>
                <a:spcPct val="90000"/>
              </a:lnSpc>
            </a:pPr>
            <a:endParaRPr lang="en-US" dirty="0" smtClean="0">
              <a:sym typeface="Monotype Sorts" pitchFamily="2" charset="2"/>
            </a:endParaRPr>
          </a:p>
          <a:p>
            <a:pPr>
              <a:lnSpc>
                <a:spcPct val="90000"/>
              </a:lnSpc>
            </a:pPr>
            <a:endParaRPr lang="en-US" dirty="0" smtClean="0">
              <a:sym typeface="Monotype Sorts" pitchFamily="2" charset="2"/>
            </a:endParaRPr>
          </a:p>
          <a:p>
            <a:pPr>
              <a:lnSpc>
                <a:spcPct val="90000"/>
              </a:lnSpc>
            </a:pPr>
            <a:endParaRPr lang="en-US" dirty="0" smtClean="0">
              <a:sym typeface="Monotype Sorts" pitchFamily="2" charset="2"/>
            </a:endParaRPr>
          </a:p>
          <a:p>
            <a:pPr>
              <a:lnSpc>
                <a:spcPct val="90000"/>
              </a:lnSpc>
            </a:pPr>
            <a:r>
              <a:rPr lang="en-US" dirty="0" smtClean="0">
                <a:sym typeface="Monotype Sorts" pitchFamily="2" charset="2"/>
              </a:rPr>
              <a:t>		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sym typeface="Monotype Sorts" pitchFamily="2" charset="2"/>
              </a:rPr>
              <a:t>(B)	How many poker hands contain cards all of the same suit?   </a:t>
            </a:r>
            <a:r>
              <a:rPr lang="en-US" sz="1800" b="1" dirty="0" smtClean="0">
                <a:solidFill>
                  <a:srgbClr val="FF0000"/>
                </a:solidFill>
                <a:latin typeface="Segoe Print" pitchFamily="2" charset="0"/>
                <a:cs typeface="Arial" pitchFamily="34" charset="0"/>
              </a:rPr>
              <a:t>(Flush)</a:t>
            </a:r>
            <a:endParaRPr lang="th-TH" sz="2400" b="1" dirty="0" smtClean="0">
              <a:solidFill>
                <a:srgbClr val="FF0000"/>
              </a:solidFill>
              <a:latin typeface="Segoe Print" pitchFamily="2" charset="0"/>
            </a:endParaRPr>
          </a:p>
          <a:p>
            <a:pPr>
              <a:lnSpc>
                <a:spcPct val="90000"/>
              </a:lnSpc>
            </a:pPr>
            <a:endParaRPr lang="en-US" dirty="0" smtClean="0">
              <a:sym typeface="Monotype Sorts" pitchFamily="2" charset="2"/>
            </a:endParaRPr>
          </a:p>
          <a:p>
            <a:pPr>
              <a:lnSpc>
                <a:spcPct val="90000"/>
              </a:lnSpc>
            </a:pPr>
            <a:r>
              <a:rPr lang="en-US" dirty="0" smtClean="0">
                <a:sym typeface="Monotype Sorts" pitchFamily="2" charset="2"/>
              </a:rPr>
              <a:t>	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sym typeface="Monotype Sorts" pitchFamily="2" charset="2"/>
              </a:rPr>
              <a:t>		</a:t>
            </a:r>
            <a:endParaRPr lang="en-US" sz="1800" dirty="0">
              <a:sym typeface="Monotype Sorts" pitchFamily="2" charset="2"/>
            </a:endParaRPr>
          </a:p>
        </p:txBody>
      </p:sp>
      <p:pic>
        <p:nvPicPr>
          <p:cNvPr id="10" name="Picture 9" descr="Poker-hands-flush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81349" y="4759297"/>
            <a:ext cx="1958556" cy="1709750"/>
          </a:xfrm>
          <a:prstGeom prst="rect">
            <a:avLst/>
          </a:prstGeom>
        </p:spPr>
      </p:pic>
      <p:pic>
        <p:nvPicPr>
          <p:cNvPr id="11" name="Picture 10" descr="flush-poker-blatt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941885" y="4891501"/>
            <a:ext cx="2200403" cy="1597446"/>
          </a:xfrm>
          <a:prstGeom prst="rect">
            <a:avLst/>
          </a:prstGeom>
        </p:spPr>
      </p:pic>
      <p:pic>
        <p:nvPicPr>
          <p:cNvPr id="12" name="Picture 11" descr="poker-hand-rankings3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924540" y="0"/>
            <a:ext cx="4219460" cy="2092986"/>
          </a:xfrm>
          <a:prstGeom prst="rect">
            <a:avLst/>
          </a:prstGeom>
        </p:spPr>
      </p:pic>
      <p:sp>
        <p:nvSpPr>
          <p:cNvPr id="21508" name="Line 4"/>
          <p:cNvSpPr>
            <a:spLocks noChangeShapeType="1"/>
          </p:cNvSpPr>
          <p:nvPr/>
        </p:nvSpPr>
        <p:spPr bwMode="auto">
          <a:xfrm flipV="1">
            <a:off x="372274" y="2156604"/>
            <a:ext cx="8771726" cy="418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th-T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ChangeArrowheads="1"/>
          </p:cNvSpPr>
          <p:nvPr/>
        </p:nvSpPr>
        <p:spPr bwMode="auto">
          <a:xfrm>
            <a:off x="304800" y="507058"/>
            <a:ext cx="8458200" cy="36009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ym typeface="Monotype Sorts" pitchFamily="2" charset="2"/>
              </a:rPr>
              <a:t>(C)	How many poker hands contain three cards of one denomination</a:t>
            </a:r>
          </a:p>
          <a:p>
            <a:pPr>
              <a:lnSpc>
                <a:spcPct val="90000"/>
              </a:lnSpc>
            </a:pPr>
            <a:r>
              <a:rPr lang="en-US" dirty="0">
                <a:sym typeface="Monotype Sorts" pitchFamily="2" charset="2"/>
              </a:rPr>
              <a:t>	and two cards of a second denomination</a:t>
            </a:r>
            <a:r>
              <a:rPr lang="en-US" dirty="0" smtClean="0">
                <a:sym typeface="Monotype Sorts" pitchFamily="2" charset="2"/>
              </a:rPr>
              <a:t>?    </a:t>
            </a:r>
            <a:r>
              <a:rPr lang="en-US" sz="1800" b="1" dirty="0" smtClean="0">
                <a:solidFill>
                  <a:srgbClr val="FF0000"/>
                </a:solidFill>
                <a:latin typeface="Segoe Print" pitchFamily="2" charset="0"/>
                <a:cs typeface="Arial" pitchFamily="34" charset="0"/>
              </a:rPr>
              <a:t>(Full House)</a:t>
            </a:r>
            <a:endParaRPr lang="th-TH" sz="2400" b="1" dirty="0" smtClean="0">
              <a:solidFill>
                <a:srgbClr val="FF0000"/>
              </a:solidFill>
              <a:latin typeface="Segoe Print" pitchFamily="2" charset="0"/>
            </a:endParaRPr>
          </a:p>
          <a:p>
            <a:pPr>
              <a:lnSpc>
                <a:spcPct val="90000"/>
              </a:lnSpc>
            </a:pPr>
            <a:endParaRPr lang="en-US" dirty="0" smtClean="0">
              <a:sym typeface="Monotype Sorts" pitchFamily="2" charset="2"/>
            </a:endParaRPr>
          </a:p>
          <a:p>
            <a:pPr>
              <a:lnSpc>
                <a:spcPct val="90000"/>
              </a:lnSpc>
            </a:pPr>
            <a:endParaRPr lang="en-US" dirty="0" smtClean="0">
              <a:sym typeface="Monotype Sorts" pitchFamily="2" charset="2"/>
            </a:endParaRPr>
          </a:p>
          <a:p>
            <a:pPr>
              <a:lnSpc>
                <a:spcPct val="90000"/>
              </a:lnSpc>
            </a:pPr>
            <a:endParaRPr lang="en-US" dirty="0">
              <a:sym typeface="Monotype Sorts" pitchFamily="2" charset="2"/>
            </a:endParaRPr>
          </a:p>
          <a:p>
            <a:pPr>
              <a:lnSpc>
                <a:spcPct val="90000"/>
              </a:lnSpc>
            </a:pPr>
            <a:endParaRPr lang="en-US" dirty="0">
              <a:sym typeface="Monotype Sorts" pitchFamily="2" charset="2"/>
            </a:endParaRPr>
          </a:p>
          <a:p>
            <a:pPr>
              <a:lnSpc>
                <a:spcPct val="90000"/>
              </a:lnSpc>
            </a:pPr>
            <a:r>
              <a:rPr lang="en-US" dirty="0">
                <a:sym typeface="Monotype Sorts" pitchFamily="2" charset="2"/>
              </a:rPr>
              <a:t>		</a:t>
            </a:r>
            <a:endParaRPr lang="en-US" sz="1800" dirty="0">
              <a:sym typeface="Monotype Sorts" pitchFamily="2" charset="2"/>
            </a:endParaRPr>
          </a:p>
          <a:p>
            <a:pPr>
              <a:lnSpc>
                <a:spcPct val="90000"/>
              </a:lnSpc>
              <a:spcBef>
                <a:spcPct val="50000"/>
              </a:spcBef>
            </a:pPr>
            <a:endParaRPr lang="en-US" dirty="0">
              <a:sym typeface="Monotype Sorts" pitchFamily="2" charset="2"/>
            </a:endParaRPr>
          </a:p>
          <a:p>
            <a:pPr>
              <a:lnSpc>
                <a:spcPct val="90000"/>
              </a:lnSpc>
              <a:spcBef>
                <a:spcPct val="50000"/>
              </a:spcBef>
            </a:pPr>
            <a:endParaRPr lang="en-US" dirty="0" smtClean="0">
              <a:sym typeface="Monotype Sorts" pitchFamily="2" charset="2"/>
            </a:endParaRP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dirty="0" smtClean="0">
                <a:sym typeface="Monotype Sorts" pitchFamily="2" charset="2"/>
              </a:rPr>
              <a:t>(</a:t>
            </a:r>
            <a:r>
              <a:rPr lang="en-US" dirty="0">
                <a:sym typeface="Monotype Sorts" pitchFamily="2" charset="2"/>
              </a:rPr>
              <a:t>D)	How many poker hands contain three cards of one suit and two cards of 	a second suit?</a:t>
            </a:r>
          </a:p>
        </p:txBody>
      </p:sp>
      <p:pic>
        <p:nvPicPr>
          <p:cNvPr id="7" name="Picture 6" descr="fullhous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93757" y="1311010"/>
            <a:ext cx="2268845" cy="1922750"/>
          </a:xfrm>
          <a:prstGeom prst="rect">
            <a:avLst/>
          </a:prstGeom>
        </p:spPr>
      </p:pic>
      <p:pic>
        <p:nvPicPr>
          <p:cNvPr id="9" name="Picture 8" descr="Full-House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915338" y="1325699"/>
            <a:ext cx="1832933" cy="19093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66098" y="6152682"/>
            <a:ext cx="9132987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lphaUcParenBoth"/>
            </a:pPr>
            <a:r>
              <a:rPr lang="en-US" sz="1400" dirty="0" smtClean="0">
                <a:sym typeface="Monotype Sorts" pitchFamily="2" charset="2"/>
              </a:rPr>
              <a:t>   </a:t>
            </a:r>
            <a:r>
              <a:rPr lang="en-US" sz="1400" i="1" dirty="0" smtClean="0">
                <a:sym typeface="Monotype Sorts" pitchFamily="2" charset="2"/>
              </a:rPr>
              <a:t>C</a:t>
            </a:r>
            <a:r>
              <a:rPr lang="en-US" sz="1400" dirty="0" smtClean="0">
                <a:sym typeface="Monotype Sorts" pitchFamily="2" charset="2"/>
              </a:rPr>
              <a:t>(52</a:t>
            </a:r>
            <a:r>
              <a:rPr lang="en-US" sz="1400" dirty="0">
                <a:sym typeface="Monotype Sorts" pitchFamily="2" charset="2"/>
              </a:rPr>
              <a:t>, </a:t>
            </a:r>
            <a:r>
              <a:rPr lang="en-US" sz="1400" dirty="0" smtClean="0">
                <a:sym typeface="Monotype Sorts" pitchFamily="2" charset="2"/>
              </a:rPr>
              <a:t>5</a:t>
            </a:r>
            <a:r>
              <a:rPr lang="en-US" sz="1400" dirty="0" smtClean="0">
                <a:sym typeface="Monotype Sorts" pitchFamily="2" charset="2"/>
              </a:rPr>
              <a:t>)	</a:t>
            </a:r>
            <a:r>
              <a:rPr lang="en-US" sz="1400" dirty="0" smtClean="0">
                <a:sym typeface="Monotype Sorts" pitchFamily="2" charset="2"/>
              </a:rPr>
              <a:t>	</a:t>
            </a:r>
            <a:r>
              <a:rPr lang="en-US" sz="1400" dirty="0" smtClean="0">
                <a:sym typeface="Monotype Sorts" pitchFamily="2" charset="2"/>
              </a:rPr>
              <a:t>   (B)    4 </a:t>
            </a:r>
            <a:r>
              <a:rPr lang="en-US" sz="1400" dirty="0" smtClean="0">
                <a:sym typeface="Symbol" pitchFamily="18" charset="2"/>
              </a:rPr>
              <a:t> </a:t>
            </a:r>
            <a:r>
              <a:rPr lang="en-US" sz="1400" i="1" dirty="0" smtClean="0">
                <a:sym typeface="Monotype Sorts" pitchFamily="2" charset="2"/>
              </a:rPr>
              <a:t>C</a:t>
            </a:r>
            <a:r>
              <a:rPr lang="en-US" sz="1400" dirty="0" smtClean="0">
                <a:sym typeface="Monotype Sorts" pitchFamily="2" charset="2"/>
              </a:rPr>
              <a:t>(13</a:t>
            </a:r>
            <a:r>
              <a:rPr lang="en-US" sz="1400" dirty="0" smtClean="0">
                <a:sym typeface="Monotype Sorts" pitchFamily="2" charset="2"/>
              </a:rPr>
              <a:t>, 5)    </a:t>
            </a:r>
            <a:r>
              <a:rPr lang="en-US" sz="1400" dirty="0" smtClean="0">
                <a:sym typeface="Monotype Sorts" pitchFamily="2" charset="2"/>
              </a:rPr>
              <a:t> </a:t>
            </a:r>
            <a:r>
              <a:rPr lang="en-US" sz="1400" dirty="0" smtClean="0">
                <a:sym typeface="Monotype Sorts" pitchFamily="2" charset="2"/>
              </a:rPr>
              <a:t>	 </a:t>
            </a:r>
            <a:r>
              <a:rPr lang="en-US" sz="1400" dirty="0" smtClean="0">
                <a:sym typeface="Monotype Sorts" pitchFamily="2" charset="2"/>
              </a:rPr>
              <a:t>         	        </a:t>
            </a:r>
            <a:r>
              <a:rPr lang="en-US" sz="1200" dirty="0" smtClean="0">
                <a:sym typeface="Monotype Sorts" pitchFamily="2" charset="2"/>
              </a:rPr>
              <a:t> </a:t>
            </a:r>
            <a:r>
              <a:rPr lang="en-US" sz="1400" dirty="0" smtClean="0">
                <a:sym typeface="Monotype Sorts" pitchFamily="2" charset="2"/>
              </a:rPr>
              <a:t>(C)    13 </a:t>
            </a:r>
            <a:r>
              <a:rPr lang="en-US" sz="1400" dirty="0">
                <a:sym typeface="Symbol" pitchFamily="18" charset="2"/>
              </a:rPr>
              <a:t> </a:t>
            </a:r>
            <a:r>
              <a:rPr lang="en-US" sz="1400" i="1" dirty="0">
                <a:sym typeface="Monotype Sorts" pitchFamily="2" charset="2"/>
              </a:rPr>
              <a:t>C</a:t>
            </a:r>
            <a:r>
              <a:rPr lang="en-US" sz="1400" dirty="0">
                <a:sym typeface="Monotype Sorts" pitchFamily="2" charset="2"/>
              </a:rPr>
              <a:t>(4, 3) </a:t>
            </a:r>
            <a:r>
              <a:rPr lang="en-US" sz="1400" dirty="0">
                <a:sym typeface="Symbol" pitchFamily="18" charset="2"/>
              </a:rPr>
              <a:t> 12  </a:t>
            </a:r>
            <a:r>
              <a:rPr lang="en-US" sz="1400" i="1" dirty="0">
                <a:sym typeface="Symbol" pitchFamily="18" charset="2"/>
              </a:rPr>
              <a:t>C</a:t>
            </a:r>
            <a:r>
              <a:rPr lang="en-US" sz="1400" dirty="0">
                <a:sym typeface="Symbol" pitchFamily="18" charset="2"/>
              </a:rPr>
              <a:t>(4, </a:t>
            </a:r>
            <a:r>
              <a:rPr lang="en-US" sz="1400" dirty="0" smtClean="0">
                <a:sym typeface="Symbol" pitchFamily="18" charset="2"/>
              </a:rPr>
              <a:t>2)</a:t>
            </a:r>
          </a:p>
          <a:p>
            <a:pPr marL="342900" indent="-342900">
              <a:lnSpc>
                <a:spcPct val="150000"/>
              </a:lnSpc>
            </a:pPr>
            <a:r>
              <a:rPr lang="en-US" sz="1400" dirty="0" smtClean="0">
                <a:sym typeface="Symbol" pitchFamily="18" charset="2"/>
              </a:rPr>
              <a:t>(D)</a:t>
            </a:r>
            <a:r>
              <a:rPr lang="en-US" sz="1400" dirty="0" smtClean="0">
                <a:sym typeface="Symbol" pitchFamily="18" charset="2"/>
              </a:rPr>
              <a:t>    </a:t>
            </a:r>
            <a:r>
              <a:rPr lang="en-US" sz="1400" dirty="0" smtClean="0">
                <a:sym typeface="Monotype Sorts" pitchFamily="2" charset="2"/>
              </a:rPr>
              <a:t>4 </a:t>
            </a:r>
            <a:r>
              <a:rPr lang="en-US" sz="1400" dirty="0" smtClean="0">
                <a:sym typeface="Symbol" pitchFamily="18" charset="2"/>
              </a:rPr>
              <a:t> </a:t>
            </a:r>
            <a:r>
              <a:rPr lang="en-US" sz="1400" i="1" dirty="0" smtClean="0">
                <a:sym typeface="Monotype Sorts" pitchFamily="2" charset="2"/>
              </a:rPr>
              <a:t>C</a:t>
            </a:r>
            <a:r>
              <a:rPr lang="en-US" sz="1400" dirty="0" smtClean="0">
                <a:sym typeface="Monotype Sorts" pitchFamily="2" charset="2"/>
              </a:rPr>
              <a:t>(13, 3) </a:t>
            </a:r>
            <a:r>
              <a:rPr lang="en-US" sz="1400" dirty="0" smtClean="0">
                <a:sym typeface="Symbol" pitchFamily="18" charset="2"/>
              </a:rPr>
              <a:t> 3  </a:t>
            </a:r>
            <a:r>
              <a:rPr lang="en-US" sz="1400" i="1" dirty="0" smtClean="0">
                <a:sym typeface="Symbol" pitchFamily="18" charset="2"/>
              </a:rPr>
              <a:t>C</a:t>
            </a:r>
            <a:r>
              <a:rPr lang="en-US" sz="1400" dirty="0" smtClean="0">
                <a:sym typeface="Symbol" pitchFamily="18" charset="2"/>
              </a:rPr>
              <a:t>(13, 2) </a:t>
            </a:r>
            <a:r>
              <a:rPr lang="en-US" sz="1400" dirty="0" smtClean="0">
                <a:sym typeface="Symbol" pitchFamily="18" charset="2"/>
              </a:rPr>
              <a:t>	   (E)    13 </a:t>
            </a:r>
            <a:r>
              <a:rPr lang="en-US" sz="1400" dirty="0" smtClean="0">
                <a:sym typeface="Symbol" pitchFamily="18" charset="2"/>
              </a:rPr>
              <a:t> </a:t>
            </a:r>
            <a:r>
              <a:rPr lang="en-US" sz="1400" i="1" dirty="0" smtClean="0">
                <a:sym typeface="Symbol" pitchFamily="18" charset="2"/>
              </a:rPr>
              <a:t>C</a:t>
            </a:r>
            <a:r>
              <a:rPr lang="en-US" sz="1400" dirty="0" smtClean="0">
                <a:sym typeface="Symbol" pitchFamily="18" charset="2"/>
              </a:rPr>
              <a:t>(4, 3)</a:t>
            </a:r>
            <a:r>
              <a:rPr lang="en-US" sz="1400" dirty="0" smtClean="0">
                <a:sym typeface="Symbol" pitchFamily="18" charset="2"/>
              </a:rPr>
              <a:t>  </a:t>
            </a:r>
            <a:r>
              <a:rPr lang="en-US" sz="1400" i="1" dirty="0" smtClean="0">
                <a:sym typeface="Symbol" pitchFamily="18" charset="2"/>
              </a:rPr>
              <a:t>C</a:t>
            </a:r>
            <a:r>
              <a:rPr lang="en-US" sz="1400" dirty="0" smtClean="0">
                <a:sym typeface="Symbol" pitchFamily="18" charset="2"/>
              </a:rPr>
              <a:t>(12, 2) </a:t>
            </a:r>
            <a:r>
              <a:rPr lang="en-US" sz="1400" dirty="0" smtClean="0">
                <a:sym typeface="Symbol" pitchFamily="18" charset="2"/>
              </a:rPr>
              <a:t> </a:t>
            </a:r>
            <a:r>
              <a:rPr lang="en-US" sz="1400" dirty="0" smtClean="0">
                <a:sym typeface="Symbol" pitchFamily="18" charset="2"/>
              </a:rPr>
              <a:t>4</a:t>
            </a:r>
            <a:r>
              <a:rPr lang="en-US" sz="1400" dirty="0" smtClean="0">
                <a:sym typeface="Symbol" pitchFamily="18" charset="2"/>
              </a:rPr>
              <a:t>  </a:t>
            </a:r>
            <a:r>
              <a:rPr lang="en-US" sz="1400" dirty="0" smtClean="0">
                <a:sym typeface="Symbol" pitchFamily="18" charset="2"/>
              </a:rPr>
              <a:t>4              (F)     </a:t>
            </a:r>
            <a:r>
              <a:rPr lang="en-US" sz="1400" i="1" dirty="0" smtClean="0">
                <a:sym typeface="Symbol" pitchFamily="18" charset="2"/>
              </a:rPr>
              <a:t>C</a:t>
            </a:r>
            <a:r>
              <a:rPr lang="en-US" sz="1400" dirty="0" smtClean="0">
                <a:sym typeface="Symbol" pitchFamily="18" charset="2"/>
              </a:rPr>
              <a:t>(13, 2)</a:t>
            </a:r>
            <a:r>
              <a:rPr lang="en-US" sz="1400" dirty="0" smtClean="0">
                <a:sym typeface="Symbol" pitchFamily="18" charset="2"/>
              </a:rPr>
              <a:t>  </a:t>
            </a:r>
            <a:r>
              <a:rPr lang="en-US" sz="1400" i="1" dirty="0" smtClean="0">
                <a:sym typeface="Symbol" pitchFamily="18" charset="2"/>
              </a:rPr>
              <a:t>C</a:t>
            </a:r>
            <a:r>
              <a:rPr lang="en-US" sz="1400" dirty="0" smtClean="0">
                <a:sym typeface="Symbol" pitchFamily="18" charset="2"/>
              </a:rPr>
              <a:t>(4, 2</a:t>
            </a:r>
            <a:r>
              <a:rPr lang="en-US" sz="1400" dirty="0" smtClean="0">
                <a:sym typeface="Symbol" pitchFamily="18" charset="2"/>
              </a:rPr>
              <a:t>)</a:t>
            </a:r>
            <a:r>
              <a:rPr lang="en-US" sz="1400" dirty="0" smtClean="0">
                <a:sym typeface="Symbol" pitchFamily="18" charset="2"/>
              </a:rPr>
              <a:t>  </a:t>
            </a:r>
            <a:r>
              <a:rPr lang="en-US" sz="1400" i="1" dirty="0" smtClean="0">
                <a:sym typeface="Symbol" pitchFamily="18" charset="2"/>
              </a:rPr>
              <a:t>C</a:t>
            </a:r>
            <a:r>
              <a:rPr lang="en-US" sz="1400" dirty="0" smtClean="0">
                <a:sym typeface="Symbol" pitchFamily="18" charset="2"/>
              </a:rPr>
              <a:t>(4, 2</a:t>
            </a:r>
            <a:r>
              <a:rPr lang="en-US" sz="1400" dirty="0" smtClean="0">
                <a:sym typeface="Symbol" pitchFamily="18" charset="2"/>
              </a:rPr>
              <a:t>)</a:t>
            </a:r>
            <a:r>
              <a:rPr lang="en-US" sz="1400" dirty="0" smtClean="0">
                <a:sym typeface="Symbol" pitchFamily="18" charset="2"/>
              </a:rPr>
              <a:t>  </a:t>
            </a:r>
            <a:r>
              <a:rPr lang="en-US" sz="1400" dirty="0" smtClean="0">
                <a:sym typeface="Symbol" pitchFamily="18" charset="2"/>
              </a:rPr>
              <a:t>11</a:t>
            </a:r>
            <a:r>
              <a:rPr lang="en-US" sz="1400" dirty="0" smtClean="0">
                <a:sym typeface="Symbol" pitchFamily="18" charset="2"/>
              </a:rPr>
              <a:t>  </a:t>
            </a:r>
            <a:r>
              <a:rPr lang="en-US" sz="1400" dirty="0" smtClean="0">
                <a:sym typeface="Symbol" pitchFamily="18" charset="2"/>
              </a:rPr>
              <a:t>4</a:t>
            </a:r>
            <a:endParaRPr lang="th-TH" sz="1400" dirty="0"/>
          </a:p>
        </p:txBody>
      </p:sp>
      <p:cxnSp>
        <p:nvCxnSpPr>
          <p:cNvPr id="3" name="Straight Connector 2"/>
          <p:cNvCxnSpPr/>
          <p:nvPr/>
        </p:nvCxnSpPr>
        <p:spPr bwMode="auto">
          <a:xfrm>
            <a:off x="0" y="6158436"/>
            <a:ext cx="4120308" cy="0"/>
          </a:xfrm>
          <a:prstGeom prst="line">
            <a:avLst/>
          </a:prstGeom>
          <a:solidFill>
            <a:schemeClr val="accent1"/>
          </a:solidFill>
          <a:ln w="25400" cap="flat" cmpd="tri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00208" y="527213"/>
            <a:ext cx="9086163" cy="36933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 smtClean="0">
                <a:sym typeface="Monotype Sorts" pitchFamily="2" charset="2"/>
              </a:rPr>
              <a:t>(E)</a:t>
            </a:r>
            <a:r>
              <a:rPr lang="en-US" dirty="0">
                <a:sym typeface="Monotype Sorts" pitchFamily="2" charset="2"/>
              </a:rPr>
              <a:t>	How many poker hands contain three cards of one </a:t>
            </a:r>
            <a:r>
              <a:rPr lang="en-US" dirty="0" smtClean="0">
                <a:sym typeface="Monotype Sorts" pitchFamily="2" charset="2"/>
              </a:rPr>
              <a:t>denomination, </a:t>
            </a:r>
            <a:endParaRPr lang="en-US" dirty="0">
              <a:sym typeface="Monotype Sorts" pitchFamily="2" charset="2"/>
            </a:endParaRPr>
          </a:p>
          <a:p>
            <a:pPr>
              <a:lnSpc>
                <a:spcPct val="90000"/>
              </a:lnSpc>
            </a:pPr>
            <a:r>
              <a:rPr lang="en-US" dirty="0">
                <a:sym typeface="Monotype Sorts" pitchFamily="2" charset="2"/>
              </a:rPr>
              <a:t>	</a:t>
            </a:r>
            <a:r>
              <a:rPr lang="en-US" dirty="0" smtClean="0">
                <a:sym typeface="Monotype Sorts" pitchFamily="2" charset="2"/>
              </a:rPr>
              <a:t>one card </a:t>
            </a:r>
            <a:r>
              <a:rPr lang="en-US" dirty="0">
                <a:sym typeface="Monotype Sorts" pitchFamily="2" charset="2"/>
              </a:rPr>
              <a:t>of a second </a:t>
            </a:r>
            <a:r>
              <a:rPr lang="en-US" dirty="0" smtClean="0">
                <a:sym typeface="Monotype Sorts" pitchFamily="2" charset="2"/>
              </a:rPr>
              <a:t>denomination, and one card of a third denomination?    	</a:t>
            </a:r>
            <a:r>
              <a:rPr lang="en-US" sz="1800" b="1" dirty="0" smtClean="0">
                <a:solidFill>
                  <a:srgbClr val="FF0000"/>
                </a:solidFill>
                <a:latin typeface="Segoe Print" pitchFamily="2" charset="0"/>
                <a:cs typeface="Arial" pitchFamily="34" charset="0"/>
              </a:rPr>
              <a:t>(Three of a Kind)</a:t>
            </a:r>
            <a:endParaRPr lang="en-US" dirty="0" smtClean="0">
              <a:sym typeface="Monotype Sorts" pitchFamily="2" charset="2"/>
            </a:endParaRPr>
          </a:p>
          <a:p>
            <a:pPr>
              <a:lnSpc>
                <a:spcPct val="90000"/>
              </a:lnSpc>
            </a:pPr>
            <a:endParaRPr lang="en-US" dirty="0" smtClean="0">
              <a:sym typeface="Monotype Sorts" pitchFamily="2" charset="2"/>
            </a:endParaRPr>
          </a:p>
          <a:p>
            <a:pPr>
              <a:lnSpc>
                <a:spcPct val="90000"/>
              </a:lnSpc>
            </a:pPr>
            <a:endParaRPr lang="en-US" dirty="0" smtClean="0">
              <a:sym typeface="Monotype Sorts" pitchFamily="2" charset="2"/>
            </a:endParaRPr>
          </a:p>
          <a:p>
            <a:pPr>
              <a:lnSpc>
                <a:spcPct val="90000"/>
              </a:lnSpc>
            </a:pPr>
            <a:endParaRPr lang="en-US" dirty="0" smtClean="0">
              <a:sym typeface="Monotype Sorts" pitchFamily="2" charset="2"/>
            </a:endParaRPr>
          </a:p>
          <a:p>
            <a:pPr>
              <a:lnSpc>
                <a:spcPct val="90000"/>
              </a:lnSpc>
            </a:pPr>
            <a:endParaRPr lang="en-US" dirty="0" smtClean="0">
              <a:sym typeface="Monotype Sorts" pitchFamily="2" charset="2"/>
            </a:endParaRPr>
          </a:p>
          <a:p>
            <a:pPr>
              <a:lnSpc>
                <a:spcPct val="90000"/>
              </a:lnSpc>
            </a:pPr>
            <a:endParaRPr lang="en-US" dirty="0" smtClean="0">
              <a:sym typeface="Monotype Sorts" pitchFamily="2" charset="2"/>
            </a:endParaRPr>
          </a:p>
          <a:p>
            <a:pPr>
              <a:lnSpc>
                <a:spcPct val="90000"/>
              </a:lnSpc>
            </a:pPr>
            <a:endParaRPr lang="en-US" dirty="0" smtClean="0">
              <a:sym typeface="Monotype Sorts" pitchFamily="2" charset="2"/>
            </a:endParaRPr>
          </a:p>
          <a:p>
            <a:pPr>
              <a:lnSpc>
                <a:spcPct val="90000"/>
              </a:lnSpc>
            </a:pPr>
            <a:endParaRPr lang="en-US" dirty="0" smtClean="0">
              <a:sym typeface="Monotype Sorts" pitchFamily="2" charset="2"/>
            </a:endParaRPr>
          </a:p>
          <a:p>
            <a:pPr>
              <a:lnSpc>
                <a:spcPct val="90000"/>
              </a:lnSpc>
            </a:pPr>
            <a:r>
              <a:rPr lang="en-US" dirty="0" smtClean="0">
                <a:sym typeface="Monotype Sorts" pitchFamily="2" charset="2"/>
              </a:rPr>
              <a:t>(F)</a:t>
            </a:r>
            <a:r>
              <a:rPr lang="en-US" dirty="0">
                <a:sym typeface="Monotype Sorts" pitchFamily="2" charset="2"/>
              </a:rPr>
              <a:t>	</a:t>
            </a:r>
            <a:r>
              <a:rPr lang="en-US" dirty="0" smtClean="0">
                <a:sym typeface="Monotype Sorts" pitchFamily="2" charset="2"/>
              </a:rPr>
              <a:t>How </a:t>
            </a:r>
            <a:r>
              <a:rPr lang="en-US" dirty="0" smtClean="0">
                <a:sym typeface="Monotype Sorts" pitchFamily="2" charset="2"/>
              </a:rPr>
              <a:t>many poker hands contain </a:t>
            </a:r>
            <a:r>
              <a:rPr lang="en-US" dirty="0" smtClean="0">
                <a:sym typeface="Monotype Sorts" pitchFamily="2" charset="2"/>
              </a:rPr>
              <a:t>two </a:t>
            </a:r>
            <a:r>
              <a:rPr lang="en-US" dirty="0" smtClean="0">
                <a:sym typeface="Monotype Sorts" pitchFamily="2" charset="2"/>
              </a:rPr>
              <a:t>cards of one denomination, 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sym typeface="Monotype Sorts" pitchFamily="2" charset="2"/>
              </a:rPr>
              <a:t>	</a:t>
            </a:r>
            <a:r>
              <a:rPr lang="en-US" dirty="0" smtClean="0">
                <a:sym typeface="Monotype Sorts" pitchFamily="2" charset="2"/>
              </a:rPr>
              <a:t>two cards </a:t>
            </a:r>
            <a:r>
              <a:rPr lang="en-US" dirty="0" smtClean="0">
                <a:sym typeface="Monotype Sorts" pitchFamily="2" charset="2"/>
              </a:rPr>
              <a:t>of a second denomination, and one card of a third </a:t>
            </a:r>
            <a:r>
              <a:rPr lang="en-US" dirty="0" smtClean="0">
                <a:sym typeface="Monotype Sorts" pitchFamily="2" charset="2"/>
              </a:rPr>
              <a:t>denomination?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sym typeface="Monotype Sorts" pitchFamily="2" charset="2"/>
              </a:rPr>
              <a:t>	</a:t>
            </a:r>
            <a:r>
              <a:rPr lang="en-US" b="1" dirty="0" smtClean="0">
                <a:solidFill>
                  <a:srgbClr val="FF0000"/>
                </a:solidFill>
                <a:latin typeface="Segoe Print" pitchFamily="2" charset="0"/>
                <a:cs typeface="Arial" pitchFamily="34" charset="0"/>
              </a:rPr>
              <a:t> </a:t>
            </a:r>
            <a:r>
              <a:rPr lang="en-US" b="1" dirty="0" smtClean="0">
                <a:solidFill>
                  <a:srgbClr val="FF0000"/>
                </a:solidFill>
                <a:latin typeface="Segoe Print" pitchFamily="2" charset="0"/>
                <a:cs typeface="Arial" pitchFamily="34" charset="0"/>
              </a:rPr>
              <a:t>(Two pairs)</a:t>
            </a:r>
            <a:endParaRPr lang="en-US" dirty="0">
              <a:sym typeface="Monotype Sorts" pitchFamily="2" charset="2"/>
            </a:endParaRPr>
          </a:p>
        </p:txBody>
      </p:sp>
      <p:pic>
        <p:nvPicPr>
          <p:cNvPr id="6" name="Picture 5" descr="Poker-hands-three-of-a-kind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67791" y="1432192"/>
            <a:ext cx="1895670" cy="1663547"/>
          </a:xfrm>
          <a:prstGeom prst="rect">
            <a:avLst/>
          </a:prstGeom>
        </p:spPr>
      </p:pic>
      <p:pic>
        <p:nvPicPr>
          <p:cNvPr id="8" name="Picture 7" descr="two-pairs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932138" y="3966072"/>
            <a:ext cx="1727181" cy="1663548"/>
          </a:xfrm>
          <a:prstGeom prst="rect">
            <a:avLst/>
          </a:prstGeom>
        </p:spPr>
      </p:pic>
      <p:pic>
        <p:nvPicPr>
          <p:cNvPr id="9" name="Picture 8" descr="three-of-a-kind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905236" y="1354434"/>
            <a:ext cx="1798089" cy="16641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important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46964" y="3468077"/>
            <a:ext cx="1822503" cy="1048837"/>
          </a:xfrm>
          <a:prstGeom prst="rect">
            <a:avLst/>
          </a:prstGeom>
        </p:spPr>
      </p:pic>
      <p:sp>
        <p:nvSpPr>
          <p:cNvPr id="36868" name="AutoShape 4"/>
          <p:cNvSpPr>
            <a:spLocks noChangeArrowheads="1"/>
          </p:cNvSpPr>
          <p:nvPr/>
        </p:nvSpPr>
        <p:spPr bwMode="auto">
          <a:xfrm rot="-5400000" flipH="1" flipV="1">
            <a:off x="210344" y="30956"/>
            <a:ext cx="1233488" cy="1349375"/>
          </a:xfrm>
          <a:prstGeom prst="rtTriangle">
            <a:avLst/>
          </a:prstGeom>
          <a:solidFill>
            <a:srgbClr val="CC99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36867" name="Text Box 3"/>
          <p:cNvSpPr txBox="1">
            <a:spLocks noChangeArrowheads="1"/>
          </p:cNvSpPr>
          <p:nvPr/>
        </p:nvSpPr>
        <p:spPr bwMode="auto">
          <a:xfrm>
            <a:off x="273050" y="30163"/>
            <a:ext cx="8360494" cy="3108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endParaRPr lang="en-US" dirty="0"/>
          </a:p>
          <a:p>
            <a:pPr>
              <a:lnSpc>
                <a:spcPct val="110000"/>
              </a:lnSpc>
            </a:pPr>
            <a:r>
              <a:rPr lang="en-US" b="1" dirty="0"/>
              <a:t>E</a:t>
            </a:r>
            <a:r>
              <a:rPr lang="en-US" sz="1600" b="1" dirty="0"/>
              <a:t>XERCISE</a:t>
            </a:r>
            <a:endParaRPr lang="en-US" b="1" dirty="0"/>
          </a:p>
          <a:p>
            <a:pPr>
              <a:lnSpc>
                <a:spcPct val="110000"/>
              </a:lnSpc>
            </a:pPr>
            <a:endParaRPr lang="en-US" b="1" dirty="0"/>
          </a:p>
          <a:p>
            <a:pPr lvl="1">
              <a:lnSpc>
                <a:spcPct val="110000"/>
              </a:lnSpc>
            </a:pPr>
            <a:r>
              <a:rPr lang="en-US" dirty="0"/>
              <a:t>From the five letters A, B, C, D, E,</a:t>
            </a:r>
          </a:p>
          <a:p>
            <a:pPr lvl="2">
              <a:lnSpc>
                <a:spcPct val="110000"/>
              </a:lnSpc>
            </a:pPr>
            <a:r>
              <a:rPr lang="en-US" dirty="0"/>
              <a:t>how many strings in which A appears before C and C appears before E</a:t>
            </a:r>
          </a:p>
          <a:p>
            <a:pPr lvl="2">
              <a:lnSpc>
                <a:spcPct val="110000"/>
              </a:lnSpc>
            </a:pPr>
            <a:r>
              <a:rPr lang="en-US" dirty="0"/>
              <a:t>can be formed?</a:t>
            </a:r>
          </a:p>
          <a:p>
            <a:pPr lvl="1">
              <a:lnSpc>
                <a:spcPct val="110000"/>
              </a:lnSpc>
            </a:pPr>
            <a:endParaRPr lang="en-US" dirty="0"/>
          </a:p>
          <a:p>
            <a:pPr lvl="1">
              <a:lnSpc>
                <a:spcPct val="110000"/>
              </a:lnSpc>
            </a:pPr>
            <a:endParaRPr lang="en-US" dirty="0"/>
          </a:p>
          <a:p>
            <a:pPr lvl="1">
              <a:lnSpc>
                <a:spcPct val="110000"/>
              </a:lnSpc>
            </a:pPr>
            <a:r>
              <a:rPr lang="en-US" i="1" dirty="0"/>
              <a:t>	</a:t>
            </a:r>
            <a:r>
              <a:rPr lang="en-US" sz="1800" i="1" dirty="0"/>
              <a:t>C</a:t>
            </a:r>
            <a:r>
              <a:rPr lang="en-US" sz="1800" dirty="0"/>
              <a:t>(5, 3) </a:t>
            </a:r>
            <a:r>
              <a:rPr lang="en-US" sz="1800" dirty="0">
                <a:sym typeface="Symbol" pitchFamily="18" charset="2"/>
              </a:rPr>
              <a:t> 2</a:t>
            </a:r>
            <a:r>
              <a:rPr lang="en-US" sz="1800" dirty="0" smtClean="0">
                <a:sym typeface="Symbol" pitchFamily="18" charset="2"/>
              </a:rPr>
              <a:t>!</a:t>
            </a:r>
          </a:p>
        </p:txBody>
      </p:sp>
      <p:sp>
        <p:nvSpPr>
          <p:cNvPr id="6" name="AutoShape 9"/>
          <p:cNvSpPr>
            <a:spLocks noChangeArrowheads="1"/>
          </p:cNvSpPr>
          <p:nvPr/>
        </p:nvSpPr>
        <p:spPr bwMode="auto">
          <a:xfrm rot="-5400000" flipH="1" flipV="1">
            <a:off x="197644" y="3740873"/>
            <a:ext cx="1233488" cy="1349375"/>
          </a:xfrm>
          <a:prstGeom prst="rtTriangle">
            <a:avLst/>
          </a:prstGeom>
          <a:solidFill>
            <a:srgbClr val="CC99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262451" y="3947469"/>
            <a:ext cx="7571303" cy="1877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h-TH" b="1" dirty="0"/>
              <a:t>E</a:t>
            </a:r>
            <a:r>
              <a:rPr lang="th-TH" sz="1600" b="1" dirty="0"/>
              <a:t>XAMPLE</a:t>
            </a:r>
            <a:endParaRPr lang="th-TH" b="1" i="1" dirty="0"/>
          </a:p>
          <a:p>
            <a:endParaRPr lang="th-TH" b="1" dirty="0"/>
          </a:p>
          <a:p>
            <a:pPr lvl="1"/>
            <a:r>
              <a:rPr lang="th-TH" dirty="0"/>
              <a:t>How many eight-bit strings contain exactly four</a:t>
            </a:r>
            <a:r>
              <a:rPr lang="en-US" dirty="0"/>
              <a:t> </a:t>
            </a:r>
            <a:r>
              <a:rPr lang="en-US" dirty="0" smtClean="0"/>
              <a:t>1’s</a:t>
            </a:r>
            <a:r>
              <a:rPr lang="en-US" dirty="0"/>
              <a:t>?</a:t>
            </a:r>
            <a:endParaRPr lang="th-TH" dirty="0"/>
          </a:p>
          <a:p>
            <a:pPr lvl="1"/>
            <a:endParaRPr lang="en-US" dirty="0"/>
          </a:p>
          <a:p>
            <a:pPr lvl="1"/>
            <a:r>
              <a:rPr lang="en-US" sz="1800" i="1" dirty="0"/>
              <a:t>								</a:t>
            </a:r>
            <a:endParaRPr lang="en-US" sz="1800" i="1" dirty="0" smtClean="0"/>
          </a:p>
          <a:p>
            <a:pPr lvl="1"/>
            <a:r>
              <a:rPr lang="en-US" sz="1800" i="1" dirty="0" smtClean="0"/>
              <a:t>   </a:t>
            </a:r>
            <a:r>
              <a:rPr lang="en-US" sz="1800" i="1" dirty="0" smtClean="0"/>
              <a:t>     C</a:t>
            </a:r>
            <a:r>
              <a:rPr lang="en-US" sz="1800" dirty="0" smtClean="0"/>
              <a:t>(8,4</a:t>
            </a:r>
            <a:r>
              <a:rPr lang="en-US" sz="1800" dirty="0"/>
              <a:t>)</a:t>
            </a:r>
            <a:endParaRPr lang="th-TH" sz="1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AutoShape 9"/>
          <p:cNvSpPr>
            <a:spLocks noChangeArrowheads="1"/>
          </p:cNvSpPr>
          <p:nvPr/>
        </p:nvSpPr>
        <p:spPr bwMode="auto">
          <a:xfrm rot="-5400000" flipH="1" flipV="1">
            <a:off x="197644" y="3432397"/>
            <a:ext cx="1233488" cy="1349375"/>
          </a:xfrm>
          <a:prstGeom prst="rtTriangle">
            <a:avLst/>
          </a:prstGeom>
          <a:solidFill>
            <a:srgbClr val="CC99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73730" name="Text Box 2"/>
          <p:cNvSpPr txBox="1">
            <a:spLocks noChangeArrowheads="1"/>
          </p:cNvSpPr>
          <p:nvPr/>
        </p:nvSpPr>
        <p:spPr bwMode="auto">
          <a:xfrm>
            <a:off x="441325" y="3710439"/>
            <a:ext cx="8446543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h-TH" b="1" dirty="0"/>
              <a:t>E</a:t>
            </a:r>
            <a:r>
              <a:rPr lang="th-TH" sz="1600" b="1" dirty="0"/>
              <a:t>XERCISE</a:t>
            </a:r>
            <a:endParaRPr lang="th-TH" b="1" dirty="0"/>
          </a:p>
          <a:p>
            <a:endParaRPr lang="th-TH" b="1" dirty="0"/>
          </a:p>
          <a:p>
            <a:pPr lvl="1"/>
            <a:r>
              <a:rPr lang="th-TH" dirty="0"/>
              <a:t>How many routes are there from the lower left corner of an</a:t>
            </a:r>
            <a:r>
              <a:rPr lang="th-TH" i="1" dirty="0"/>
              <a:t> n</a:t>
            </a:r>
            <a:r>
              <a:rPr lang="th-TH" dirty="0">
                <a:sym typeface="Symbol" pitchFamily="18" charset="2"/>
              </a:rPr>
              <a:t></a:t>
            </a:r>
            <a:r>
              <a:rPr lang="th-TH" i="1" dirty="0"/>
              <a:t>n</a:t>
            </a:r>
            <a:r>
              <a:rPr lang="th-TH" dirty="0"/>
              <a:t> square grid </a:t>
            </a:r>
          </a:p>
          <a:p>
            <a:pPr lvl="1"/>
            <a:r>
              <a:rPr lang="th-TH" dirty="0"/>
              <a:t>to the upper right corner if we are restricted to traveling only to the </a:t>
            </a:r>
            <a:r>
              <a:rPr lang="th-TH" b="1" i="1" dirty="0"/>
              <a:t>right</a:t>
            </a:r>
            <a:r>
              <a:rPr lang="th-TH" dirty="0"/>
              <a:t> or </a:t>
            </a:r>
          </a:p>
          <a:p>
            <a:pPr lvl="1"/>
            <a:r>
              <a:rPr lang="en-US" b="1" i="1" dirty="0"/>
              <a:t>u</a:t>
            </a:r>
            <a:r>
              <a:rPr lang="th-TH" b="1" i="1" dirty="0"/>
              <a:t>pwar</a:t>
            </a:r>
            <a:r>
              <a:rPr lang="en-US" b="1" i="1" dirty="0"/>
              <a:t>d</a:t>
            </a:r>
            <a:r>
              <a:rPr lang="en-US" dirty="0"/>
              <a:t>?</a:t>
            </a:r>
            <a:endParaRPr lang="th-TH" dirty="0"/>
          </a:p>
          <a:p>
            <a:pPr lvl="1"/>
            <a:endParaRPr lang="th-TH" dirty="0" smtClean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th-TH" dirty="0"/>
              <a:t>	</a:t>
            </a:r>
            <a:r>
              <a:rPr lang="en-US" sz="1600" i="1" dirty="0"/>
              <a:t>C</a:t>
            </a:r>
            <a:r>
              <a:rPr lang="en-US" sz="1600" dirty="0"/>
              <a:t>(2</a:t>
            </a:r>
            <a:r>
              <a:rPr lang="en-US" sz="1600" i="1" dirty="0"/>
              <a:t>n</a:t>
            </a:r>
            <a:r>
              <a:rPr lang="en-US" sz="1600" dirty="0"/>
              <a:t>, </a:t>
            </a:r>
            <a:r>
              <a:rPr lang="en-US" sz="1600" i="1" dirty="0"/>
              <a:t>n</a:t>
            </a:r>
            <a:r>
              <a:rPr lang="en-US" sz="1600" dirty="0"/>
              <a:t>)</a:t>
            </a:r>
            <a:endParaRPr lang="th-TH" sz="1600" dirty="0"/>
          </a:p>
        </p:txBody>
      </p:sp>
      <p:grpSp>
        <p:nvGrpSpPr>
          <p:cNvPr id="73731" name="Group 3"/>
          <p:cNvGrpSpPr>
            <a:grpSpLocks/>
          </p:cNvGrpSpPr>
          <p:nvPr/>
        </p:nvGrpSpPr>
        <p:grpSpPr bwMode="auto">
          <a:xfrm>
            <a:off x="646019" y="582145"/>
            <a:ext cx="2057400" cy="1981200"/>
            <a:chOff x="4080" y="144"/>
            <a:chExt cx="1296" cy="1248"/>
          </a:xfrm>
        </p:grpSpPr>
        <p:sp>
          <p:nvSpPr>
            <p:cNvPr id="73732" name="Rectangle 4"/>
            <p:cNvSpPr>
              <a:spLocks noChangeArrowheads="1"/>
            </p:cNvSpPr>
            <p:nvPr/>
          </p:nvSpPr>
          <p:spPr bwMode="auto">
            <a:xfrm>
              <a:off x="4080" y="144"/>
              <a:ext cx="324" cy="31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73733" name="Rectangle 5"/>
            <p:cNvSpPr>
              <a:spLocks noChangeArrowheads="1"/>
            </p:cNvSpPr>
            <p:nvPr/>
          </p:nvSpPr>
          <p:spPr bwMode="auto">
            <a:xfrm>
              <a:off x="4404" y="144"/>
              <a:ext cx="324" cy="31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73734" name="Rectangle 6"/>
            <p:cNvSpPr>
              <a:spLocks noChangeArrowheads="1"/>
            </p:cNvSpPr>
            <p:nvPr/>
          </p:nvSpPr>
          <p:spPr bwMode="auto">
            <a:xfrm>
              <a:off x="5052" y="144"/>
              <a:ext cx="324" cy="31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73735" name="Rectangle 7"/>
            <p:cNvSpPr>
              <a:spLocks noChangeArrowheads="1"/>
            </p:cNvSpPr>
            <p:nvPr/>
          </p:nvSpPr>
          <p:spPr bwMode="auto">
            <a:xfrm>
              <a:off x="4728" y="144"/>
              <a:ext cx="324" cy="31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73736" name="Rectangle 8"/>
            <p:cNvSpPr>
              <a:spLocks noChangeArrowheads="1"/>
            </p:cNvSpPr>
            <p:nvPr/>
          </p:nvSpPr>
          <p:spPr bwMode="auto">
            <a:xfrm>
              <a:off x="4080" y="456"/>
              <a:ext cx="324" cy="31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73737" name="Rectangle 9"/>
            <p:cNvSpPr>
              <a:spLocks noChangeArrowheads="1"/>
            </p:cNvSpPr>
            <p:nvPr/>
          </p:nvSpPr>
          <p:spPr bwMode="auto">
            <a:xfrm>
              <a:off x="4404" y="456"/>
              <a:ext cx="324" cy="31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73738" name="Rectangle 10"/>
            <p:cNvSpPr>
              <a:spLocks noChangeArrowheads="1"/>
            </p:cNvSpPr>
            <p:nvPr/>
          </p:nvSpPr>
          <p:spPr bwMode="auto">
            <a:xfrm>
              <a:off x="5052" y="456"/>
              <a:ext cx="324" cy="31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73739" name="Rectangle 11"/>
            <p:cNvSpPr>
              <a:spLocks noChangeArrowheads="1"/>
            </p:cNvSpPr>
            <p:nvPr/>
          </p:nvSpPr>
          <p:spPr bwMode="auto">
            <a:xfrm>
              <a:off x="4728" y="456"/>
              <a:ext cx="324" cy="31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73740" name="Rectangle 12"/>
            <p:cNvSpPr>
              <a:spLocks noChangeArrowheads="1"/>
            </p:cNvSpPr>
            <p:nvPr/>
          </p:nvSpPr>
          <p:spPr bwMode="auto">
            <a:xfrm>
              <a:off x="4080" y="768"/>
              <a:ext cx="324" cy="31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73741" name="Rectangle 13"/>
            <p:cNvSpPr>
              <a:spLocks noChangeArrowheads="1"/>
            </p:cNvSpPr>
            <p:nvPr/>
          </p:nvSpPr>
          <p:spPr bwMode="auto">
            <a:xfrm>
              <a:off x="4404" y="768"/>
              <a:ext cx="324" cy="31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73742" name="Rectangle 14"/>
            <p:cNvSpPr>
              <a:spLocks noChangeArrowheads="1"/>
            </p:cNvSpPr>
            <p:nvPr/>
          </p:nvSpPr>
          <p:spPr bwMode="auto">
            <a:xfrm>
              <a:off x="5052" y="768"/>
              <a:ext cx="324" cy="31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73743" name="Rectangle 15"/>
            <p:cNvSpPr>
              <a:spLocks noChangeArrowheads="1"/>
            </p:cNvSpPr>
            <p:nvPr/>
          </p:nvSpPr>
          <p:spPr bwMode="auto">
            <a:xfrm>
              <a:off x="4728" y="768"/>
              <a:ext cx="324" cy="31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73744" name="Rectangle 16"/>
            <p:cNvSpPr>
              <a:spLocks noChangeArrowheads="1"/>
            </p:cNvSpPr>
            <p:nvPr/>
          </p:nvSpPr>
          <p:spPr bwMode="auto">
            <a:xfrm>
              <a:off x="4080" y="1080"/>
              <a:ext cx="324" cy="31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73745" name="Rectangle 17"/>
            <p:cNvSpPr>
              <a:spLocks noChangeArrowheads="1"/>
            </p:cNvSpPr>
            <p:nvPr/>
          </p:nvSpPr>
          <p:spPr bwMode="auto">
            <a:xfrm>
              <a:off x="4404" y="1080"/>
              <a:ext cx="324" cy="31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73746" name="Rectangle 18"/>
            <p:cNvSpPr>
              <a:spLocks noChangeArrowheads="1"/>
            </p:cNvSpPr>
            <p:nvPr/>
          </p:nvSpPr>
          <p:spPr bwMode="auto">
            <a:xfrm>
              <a:off x="5052" y="1080"/>
              <a:ext cx="324" cy="31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73747" name="Rectangle 19"/>
            <p:cNvSpPr>
              <a:spLocks noChangeArrowheads="1"/>
            </p:cNvSpPr>
            <p:nvPr/>
          </p:nvSpPr>
          <p:spPr bwMode="auto">
            <a:xfrm>
              <a:off x="4728" y="1080"/>
              <a:ext cx="324" cy="31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th-TH"/>
            </a:p>
          </p:txBody>
        </p:sp>
      </p:grpSp>
      <p:grpSp>
        <p:nvGrpSpPr>
          <p:cNvPr id="73748" name="Group 20"/>
          <p:cNvGrpSpPr>
            <a:grpSpLocks/>
          </p:cNvGrpSpPr>
          <p:nvPr/>
        </p:nvGrpSpPr>
        <p:grpSpPr bwMode="auto">
          <a:xfrm>
            <a:off x="3627344" y="610720"/>
            <a:ext cx="2057400" cy="1981200"/>
            <a:chOff x="4080" y="144"/>
            <a:chExt cx="1296" cy="1248"/>
          </a:xfrm>
        </p:grpSpPr>
        <p:sp>
          <p:nvSpPr>
            <p:cNvPr id="73749" name="Rectangle 21"/>
            <p:cNvSpPr>
              <a:spLocks noChangeArrowheads="1"/>
            </p:cNvSpPr>
            <p:nvPr/>
          </p:nvSpPr>
          <p:spPr bwMode="auto">
            <a:xfrm>
              <a:off x="4080" y="144"/>
              <a:ext cx="324" cy="31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73750" name="Rectangle 22"/>
            <p:cNvSpPr>
              <a:spLocks noChangeArrowheads="1"/>
            </p:cNvSpPr>
            <p:nvPr/>
          </p:nvSpPr>
          <p:spPr bwMode="auto">
            <a:xfrm>
              <a:off x="4404" y="144"/>
              <a:ext cx="324" cy="31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73751" name="Rectangle 23"/>
            <p:cNvSpPr>
              <a:spLocks noChangeArrowheads="1"/>
            </p:cNvSpPr>
            <p:nvPr/>
          </p:nvSpPr>
          <p:spPr bwMode="auto">
            <a:xfrm>
              <a:off x="5052" y="144"/>
              <a:ext cx="324" cy="31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73752" name="Rectangle 24"/>
            <p:cNvSpPr>
              <a:spLocks noChangeArrowheads="1"/>
            </p:cNvSpPr>
            <p:nvPr/>
          </p:nvSpPr>
          <p:spPr bwMode="auto">
            <a:xfrm>
              <a:off x="4728" y="144"/>
              <a:ext cx="324" cy="31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73753" name="Rectangle 25"/>
            <p:cNvSpPr>
              <a:spLocks noChangeArrowheads="1"/>
            </p:cNvSpPr>
            <p:nvPr/>
          </p:nvSpPr>
          <p:spPr bwMode="auto">
            <a:xfrm>
              <a:off x="4080" y="456"/>
              <a:ext cx="324" cy="31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73754" name="Rectangle 26"/>
            <p:cNvSpPr>
              <a:spLocks noChangeArrowheads="1"/>
            </p:cNvSpPr>
            <p:nvPr/>
          </p:nvSpPr>
          <p:spPr bwMode="auto">
            <a:xfrm>
              <a:off x="4404" y="456"/>
              <a:ext cx="324" cy="31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73755" name="Rectangle 27"/>
            <p:cNvSpPr>
              <a:spLocks noChangeArrowheads="1"/>
            </p:cNvSpPr>
            <p:nvPr/>
          </p:nvSpPr>
          <p:spPr bwMode="auto">
            <a:xfrm>
              <a:off x="5052" y="456"/>
              <a:ext cx="324" cy="31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73756" name="Rectangle 28"/>
            <p:cNvSpPr>
              <a:spLocks noChangeArrowheads="1"/>
            </p:cNvSpPr>
            <p:nvPr/>
          </p:nvSpPr>
          <p:spPr bwMode="auto">
            <a:xfrm>
              <a:off x="4728" y="456"/>
              <a:ext cx="324" cy="31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73757" name="Rectangle 29"/>
            <p:cNvSpPr>
              <a:spLocks noChangeArrowheads="1"/>
            </p:cNvSpPr>
            <p:nvPr/>
          </p:nvSpPr>
          <p:spPr bwMode="auto">
            <a:xfrm>
              <a:off x="4080" y="768"/>
              <a:ext cx="324" cy="31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73758" name="Rectangle 30"/>
            <p:cNvSpPr>
              <a:spLocks noChangeArrowheads="1"/>
            </p:cNvSpPr>
            <p:nvPr/>
          </p:nvSpPr>
          <p:spPr bwMode="auto">
            <a:xfrm>
              <a:off x="4404" y="768"/>
              <a:ext cx="324" cy="31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73759" name="Rectangle 31"/>
            <p:cNvSpPr>
              <a:spLocks noChangeArrowheads="1"/>
            </p:cNvSpPr>
            <p:nvPr/>
          </p:nvSpPr>
          <p:spPr bwMode="auto">
            <a:xfrm>
              <a:off x="5052" y="768"/>
              <a:ext cx="324" cy="31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73760" name="Rectangle 32"/>
            <p:cNvSpPr>
              <a:spLocks noChangeArrowheads="1"/>
            </p:cNvSpPr>
            <p:nvPr/>
          </p:nvSpPr>
          <p:spPr bwMode="auto">
            <a:xfrm>
              <a:off x="4728" y="768"/>
              <a:ext cx="324" cy="31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73761" name="Rectangle 33"/>
            <p:cNvSpPr>
              <a:spLocks noChangeArrowheads="1"/>
            </p:cNvSpPr>
            <p:nvPr/>
          </p:nvSpPr>
          <p:spPr bwMode="auto">
            <a:xfrm>
              <a:off x="4080" y="1080"/>
              <a:ext cx="324" cy="31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73762" name="Rectangle 34"/>
            <p:cNvSpPr>
              <a:spLocks noChangeArrowheads="1"/>
            </p:cNvSpPr>
            <p:nvPr/>
          </p:nvSpPr>
          <p:spPr bwMode="auto">
            <a:xfrm>
              <a:off x="4404" y="1080"/>
              <a:ext cx="324" cy="31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73763" name="Rectangle 35"/>
            <p:cNvSpPr>
              <a:spLocks noChangeArrowheads="1"/>
            </p:cNvSpPr>
            <p:nvPr/>
          </p:nvSpPr>
          <p:spPr bwMode="auto">
            <a:xfrm>
              <a:off x="5052" y="1080"/>
              <a:ext cx="324" cy="31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73764" name="Rectangle 36"/>
            <p:cNvSpPr>
              <a:spLocks noChangeArrowheads="1"/>
            </p:cNvSpPr>
            <p:nvPr/>
          </p:nvSpPr>
          <p:spPr bwMode="auto">
            <a:xfrm>
              <a:off x="4728" y="1080"/>
              <a:ext cx="324" cy="31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th-TH"/>
            </a:p>
          </p:txBody>
        </p:sp>
      </p:grpSp>
      <p:sp>
        <p:nvSpPr>
          <p:cNvPr id="73765" name="Freeform 37"/>
          <p:cNvSpPr>
            <a:spLocks/>
          </p:cNvSpPr>
          <p:nvPr/>
        </p:nvSpPr>
        <p:spPr bwMode="auto">
          <a:xfrm>
            <a:off x="3627344" y="610720"/>
            <a:ext cx="2057400" cy="1971675"/>
          </a:xfrm>
          <a:custGeom>
            <a:avLst/>
            <a:gdLst/>
            <a:ahLst/>
            <a:cxnLst>
              <a:cxn ang="0">
                <a:pos x="0" y="1242"/>
              </a:cxn>
              <a:cxn ang="0">
                <a:pos x="0" y="624"/>
              </a:cxn>
              <a:cxn ang="0">
                <a:pos x="324" y="624"/>
              </a:cxn>
              <a:cxn ang="0">
                <a:pos x="324" y="312"/>
              </a:cxn>
              <a:cxn ang="0">
                <a:pos x="972" y="312"/>
              </a:cxn>
              <a:cxn ang="0">
                <a:pos x="972" y="0"/>
              </a:cxn>
              <a:cxn ang="0">
                <a:pos x="1296" y="0"/>
              </a:cxn>
            </a:cxnLst>
            <a:rect l="0" t="0" r="r" b="b"/>
            <a:pathLst>
              <a:path w="1296" h="1242">
                <a:moveTo>
                  <a:pt x="0" y="1242"/>
                </a:moveTo>
                <a:lnTo>
                  <a:pt x="0" y="624"/>
                </a:lnTo>
                <a:lnTo>
                  <a:pt x="324" y="624"/>
                </a:lnTo>
                <a:lnTo>
                  <a:pt x="324" y="312"/>
                </a:lnTo>
                <a:lnTo>
                  <a:pt x="972" y="312"/>
                </a:lnTo>
                <a:lnTo>
                  <a:pt x="972" y="0"/>
                </a:lnTo>
                <a:lnTo>
                  <a:pt x="1296" y="0"/>
                </a:lnTo>
              </a:path>
            </a:pathLst>
          </a:custGeom>
          <a:noFill/>
          <a:ln w="38100" cmpd="sng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th-TH"/>
          </a:p>
        </p:txBody>
      </p:sp>
      <p:grpSp>
        <p:nvGrpSpPr>
          <p:cNvPr id="73766" name="Group 38"/>
          <p:cNvGrpSpPr>
            <a:grpSpLocks/>
          </p:cNvGrpSpPr>
          <p:nvPr/>
        </p:nvGrpSpPr>
        <p:grpSpPr bwMode="auto">
          <a:xfrm>
            <a:off x="6551519" y="591670"/>
            <a:ext cx="2057400" cy="1981200"/>
            <a:chOff x="3522" y="312"/>
            <a:chExt cx="1296" cy="1248"/>
          </a:xfrm>
        </p:grpSpPr>
        <p:grpSp>
          <p:nvGrpSpPr>
            <p:cNvPr id="73767" name="Group 39"/>
            <p:cNvGrpSpPr>
              <a:grpSpLocks/>
            </p:cNvGrpSpPr>
            <p:nvPr/>
          </p:nvGrpSpPr>
          <p:grpSpPr bwMode="auto">
            <a:xfrm>
              <a:off x="3522" y="312"/>
              <a:ext cx="1296" cy="1248"/>
              <a:chOff x="4080" y="144"/>
              <a:chExt cx="1296" cy="1248"/>
            </a:xfrm>
          </p:grpSpPr>
          <p:sp>
            <p:nvSpPr>
              <p:cNvPr id="73768" name="Rectangle 40"/>
              <p:cNvSpPr>
                <a:spLocks noChangeArrowheads="1"/>
              </p:cNvSpPr>
              <p:nvPr/>
            </p:nvSpPr>
            <p:spPr bwMode="auto">
              <a:xfrm>
                <a:off x="4080" y="144"/>
                <a:ext cx="324" cy="31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h-TH"/>
              </a:p>
            </p:txBody>
          </p:sp>
          <p:sp>
            <p:nvSpPr>
              <p:cNvPr id="73769" name="Rectangle 41"/>
              <p:cNvSpPr>
                <a:spLocks noChangeArrowheads="1"/>
              </p:cNvSpPr>
              <p:nvPr/>
            </p:nvSpPr>
            <p:spPr bwMode="auto">
              <a:xfrm>
                <a:off x="4404" y="144"/>
                <a:ext cx="324" cy="31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h-TH"/>
              </a:p>
            </p:txBody>
          </p:sp>
          <p:sp>
            <p:nvSpPr>
              <p:cNvPr id="73770" name="Rectangle 42"/>
              <p:cNvSpPr>
                <a:spLocks noChangeArrowheads="1"/>
              </p:cNvSpPr>
              <p:nvPr/>
            </p:nvSpPr>
            <p:spPr bwMode="auto">
              <a:xfrm>
                <a:off x="5052" y="144"/>
                <a:ext cx="324" cy="31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h-TH"/>
              </a:p>
            </p:txBody>
          </p:sp>
          <p:sp>
            <p:nvSpPr>
              <p:cNvPr id="73771" name="Rectangle 43"/>
              <p:cNvSpPr>
                <a:spLocks noChangeArrowheads="1"/>
              </p:cNvSpPr>
              <p:nvPr/>
            </p:nvSpPr>
            <p:spPr bwMode="auto">
              <a:xfrm>
                <a:off x="4728" y="144"/>
                <a:ext cx="324" cy="31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h-TH"/>
              </a:p>
            </p:txBody>
          </p:sp>
          <p:sp>
            <p:nvSpPr>
              <p:cNvPr id="73772" name="Rectangle 44"/>
              <p:cNvSpPr>
                <a:spLocks noChangeArrowheads="1"/>
              </p:cNvSpPr>
              <p:nvPr/>
            </p:nvSpPr>
            <p:spPr bwMode="auto">
              <a:xfrm>
                <a:off x="4080" y="456"/>
                <a:ext cx="324" cy="31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h-TH"/>
              </a:p>
            </p:txBody>
          </p:sp>
          <p:sp>
            <p:nvSpPr>
              <p:cNvPr id="73773" name="Rectangle 45"/>
              <p:cNvSpPr>
                <a:spLocks noChangeArrowheads="1"/>
              </p:cNvSpPr>
              <p:nvPr/>
            </p:nvSpPr>
            <p:spPr bwMode="auto">
              <a:xfrm>
                <a:off x="4404" y="456"/>
                <a:ext cx="324" cy="31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h-TH"/>
              </a:p>
            </p:txBody>
          </p:sp>
          <p:sp>
            <p:nvSpPr>
              <p:cNvPr id="73774" name="Rectangle 46"/>
              <p:cNvSpPr>
                <a:spLocks noChangeArrowheads="1"/>
              </p:cNvSpPr>
              <p:nvPr/>
            </p:nvSpPr>
            <p:spPr bwMode="auto">
              <a:xfrm>
                <a:off x="5052" y="456"/>
                <a:ext cx="324" cy="31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h-TH"/>
              </a:p>
            </p:txBody>
          </p:sp>
          <p:sp>
            <p:nvSpPr>
              <p:cNvPr id="73775" name="Rectangle 47"/>
              <p:cNvSpPr>
                <a:spLocks noChangeArrowheads="1"/>
              </p:cNvSpPr>
              <p:nvPr/>
            </p:nvSpPr>
            <p:spPr bwMode="auto">
              <a:xfrm>
                <a:off x="4728" y="456"/>
                <a:ext cx="324" cy="31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h-TH"/>
              </a:p>
            </p:txBody>
          </p:sp>
          <p:sp>
            <p:nvSpPr>
              <p:cNvPr id="73776" name="Rectangle 48"/>
              <p:cNvSpPr>
                <a:spLocks noChangeArrowheads="1"/>
              </p:cNvSpPr>
              <p:nvPr/>
            </p:nvSpPr>
            <p:spPr bwMode="auto">
              <a:xfrm>
                <a:off x="4080" y="768"/>
                <a:ext cx="324" cy="31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h-TH"/>
              </a:p>
            </p:txBody>
          </p:sp>
          <p:sp>
            <p:nvSpPr>
              <p:cNvPr id="73777" name="Rectangle 49"/>
              <p:cNvSpPr>
                <a:spLocks noChangeArrowheads="1"/>
              </p:cNvSpPr>
              <p:nvPr/>
            </p:nvSpPr>
            <p:spPr bwMode="auto">
              <a:xfrm>
                <a:off x="4404" y="768"/>
                <a:ext cx="324" cy="31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h-TH"/>
              </a:p>
            </p:txBody>
          </p:sp>
          <p:sp>
            <p:nvSpPr>
              <p:cNvPr id="73778" name="Rectangle 50"/>
              <p:cNvSpPr>
                <a:spLocks noChangeArrowheads="1"/>
              </p:cNvSpPr>
              <p:nvPr/>
            </p:nvSpPr>
            <p:spPr bwMode="auto">
              <a:xfrm>
                <a:off x="5052" y="768"/>
                <a:ext cx="324" cy="31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h-TH"/>
              </a:p>
            </p:txBody>
          </p:sp>
          <p:sp>
            <p:nvSpPr>
              <p:cNvPr id="73779" name="Rectangle 51"/>
              <p:cNvSpPr>
                <a:spLocks noChangeArrowheads="1"/>
              </p:cNvSpPr>
              <p:nvPr/>
            </p:nvSpPr>
            <p:spPr bwMode="auto">
              <a:xfrm>
                <a:off x="4728" y="768"/>
                <a:ext cx="324" cy="31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h-TH"/>
              </a:p>
            </p:txBody>
          </p:sp>
          <p:sp>
            <p:nvSpPr>
              <p:cNvPr id="73780" name="Rectangle 52"/>
              <p:cNvSpPr>
                <a:spLocks noChangeArrowheads="1"/>
              </p:cNvSpPr>
              <p:nvPr/>
            </p:nvSpPr>
            <p:spPr bwMode="auto">
              <a:xfrm>
                <a:off x="4080" y="1080"/>
                <a:ext cx="324" cy="31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h-TH"/>
              </a:p>
            </p:txBody>
          </p:sp>
          <p:sp>
            <p:nvSpPr>
              <p:cNvPr id="73781" name="Rectangle 53"/>
              <p:cNvSpPr>
                <a:spLocks noChangeArrowheads="1"/>
              </p:cNvSpPr>
              <p:nvPr/>
            </p:nvSpPr>
            <p:spPr bwMode="auto">
              <a:xfrm>
                <a:off x="4404" y="1080"/>
                <a:ext cx="324" cy="31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h-TH"/>
              </a:p>
            </p:txBody>
          </p:sp>
          <p:sp>
            <p:nvSpPr>
              <p:cNvPr id="73782" name="Rectangle 54"/>
              <p:cNvSpPr>
                <a:spLocks noChangeArrowheads="1"/>
              </p:cNvSpPr>
              <p:nvPr/>
            </p:nvSpPr>
            <p:spPr bwMode="auto">
              <a:xfrm>
                <a:off x="5052" y="1080"/>
                <a:ext cx="324" cy="31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h-TH"/>
              </a:p>
            </p:txBody>
          </p:sp>
          <p:sp>
            <p:nvSpPr>
              <p:cNvPr id="73783" name="Rectangle 55"/>
              <p:cNvSpPr>
                <a:spLocks noChangeArrowheads="1"/>
              </p:cNvSpPr>
              <p:nvPr/>
            </p:nvSpPr>
            <p:spPr bwMode="auto">
              <a:xfrm>
                <a:off x="4728" y="1080"/>
                <a:ext cx="324" cy="31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h-TH"/>
              </a:p>
            </p:txBody>
          </p:sp>
        </p:grpSp>
        <p:sp>
          <p:nvSpPr>
            <p:cNvPr id="73784" name="Freeform 56"/>
            <p:cNvSpPr>
              <a:spLocks/>
            </p:cNvSpPr>
            <p:nvPr/>
          </p:nvSpPr>
          <p:spPr bwMode="auto">
            <a:xfrm>
              <a:off x="3522" y="312"/>
              <a:ext cx="1296" cy="1248"/>
            </a:xfrm>
            <a:custGeom>
              <a:avLst/>
              <a:gdLst/>
              <a:ahLst/>
              <a:cxnLst>
                <a:cxn ang="0">
                  <a:pos x="0" y="1248"/>
                </a:cxn>
                <a:cxn ang="0">
                  <a:pos x="324" y="1242"/>
                </a:cxn>
                <a:cxn ang="0">
                  <a:pos x="324" y="936"/>
                </a:cxn>
                <a:cxn ang="0">
                  <a:pos x="642" y="936"/>
                </a:cxn>
                <a:cxn ang="0">
                  <a:pos x="642" y="624"/>
                </a:cxn>
                <a:cxn ang="0">
                  <a:pos x="1296" y="624"/>
                </a:cxn>
                <a:cxn ang="0">
                  <a:pos x="1296" y="0"/>
                </a:cxn>
              </a:cxnLst>
              <a:rect l="0" t="0" r="r" b="b"/>
              <a:pathLst>
                <a:path w="1296" h="1248">
                  <a:moveTo>
                    <a:pt x="0" y="1248"/>
                  </a:moveTo>
                  <a:lnTo>
                    <a:pt x="324" y="1242"/>
                  </a:lnTo>
                  <a:lnTo>
                    <a:pt x="324" y="936"/>
                  </a:lnTo>
                  <a:lnTo>
                    <a:pt x="642" y="936"/>
                  </a:lnTo>
                  <a:lnTo>
                    <a:pt x="642" y="624"/>
                  </a:lnTo>
                  <a:lnTo>
                    <a:pt x="1296" y="624"/>
                  </a:lnTo>
                  <a:lnTo>
                    <a:pt x="1296" y="0"/>
                  </a:ln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th-TH"/>
            </a:p>
          </p:txBody>
        </p:sp>
      </p:grpSp>
      <p:pic>
        <p:nvPicPr>
          <p:cNvPr id="76810" name="Picture 10" descr="http://files.softicons.com/download/object-icons/large-android-icons-by-aha-soft/png/256/Sad%20robot.pn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335577"/>
            <a:ext cx="1112703" cy="1112703"/>
          </a:xfrm>
          <a:prstGeom prst="rect">
            <a:avLst/>
          </a:prstGeom>
          <a:noFill/>
        </p:spPr>
      </p:pic>
      <p:pic>
        <p:nvPicPr>
          <p:cNvPr id="76816" name="Picture 16" descr="http://www.designdownloader.com/item/pngs/flags_06/flags_06-20110903142337-00001.png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718547" y="-2239"/>
            <a:ext cx="697006" cy="69700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1133475" y="3006725"/>
            <a:ext cx="6026150" cy="3802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sz="1600"/>
              <a:t>1)  4!		  2)		  3)  P(4,3) 	       </a:t>
            </a:r>
          </a:p>
          <a:p>
            <a:pPr>
              <a:lnSpc>
                <a:spcPct val="80000"/>
              </a:lnSpc>
            </a:pPr>
            <a:endParaRPr lang="en-US" sz="1600"/>
          </a:p>
          <a:p>
            <a:pPr>
              <a:lnSpc>
                <a:spcPct val="80000"/>
              </a:lnSpc>
            </a:pPr>
            <a:r>
              <a:rPr lang="en-US" sz="1600"/>
              <a:t>4)   		  5)  11!		  6)  P(11,5)</a:t>
            </a:r>
          </a:p>
          <a:p>
            <a:pPr>
              <a:lnSpc>
                <a:spcPct val="80000"/>
              </a:lnSpc>
            </a:pPr>
            <a:endParaRPr lang="en-US" sz="1600"/>
          </a:p>
          <a:p>
            <a:pPr>
              <a:lnSpc>
                <a:spcPct val="80000"/>
              </a:lnSpc>
            </a:pPr>
            <a:r>
              <a:rPr lang="en-US" sz="1600"/>
              <a:t>7)  P(11,3)		  8)  P(12,4)	  9)  P(12,3)</a:t>
            </a:r>
          </a:p>
          <a:p>
            <a:pPr>
              <a:lnSpc>
                <a:spcPct val="80000"/>
              </a:lnSpc>
            </a:pPr>
            <a:endParaRPr lang="en-US" sz="1600"/>
          </a:p>
          <a:p>
            <a:pPr>
              <a:lnSpc>
                <a:spcPct val="80000"/>
              </a:lnSpc>
            </a:pPr>
            <a:r>
              <a:rPr lang="en-US" sz="1600"/>
              <a:t>10)  3!		  11)  3! </a:t>
            </a:r>
            <a:r>
              <a:rPr lang="en-US" sz="1600">
                <a:sym typeface="Symbol" pitchFamily="18" charset="2"/>
              </a:rPr>
              <a:t> 3!	  12)  3!</a:t>
            </a:r>
          </a:p>
          <a:p>
            <a:pPr>
              <a:lnSpc>
                <a:spcPct val="80000"/>
              </a:lnSpc>
            </a:pPr>
            <a:endParaRPr lang="en-US" sz="1600">
              <a:sym typeface="Symbol" pitchFamily="18" charset="2"/>
            </a:endParaRPr>
          </a:p>
          <a:p>
            <a:pPr>
              <a:lnSpc>
                <a:spcPct val="80000"/>
              </a:lnSpc>
            </a:pPr>
            <a:r>
              <a:rPr lang="en-US" sz="1600"/>
              <a:t>13)  2</a:t>
            </a:r>
            <a:r>
              <a:rPr lang="en-US" sz="1600">
                <a:sym typeface="Symbol" pitchFamily="18" charset="2"/>
              </a:rPr>
              <a:t>4!		  14)  5!/2		  15)  5! - (4! + 4! - 3!)</a:t>
            </a:r>
          </a:p>
          <a:p>
            <a:pPr>
              <a:lnSpc>
                <a:spcPct val="80000"/>
              </a:lnSpc>
            </a:pPr>
            <a:endParaRPr lang="en-US" sz="1600">
              <a:sym typeface="Symbol" pitchFamily="18" charset="2"/>
            </a:endParaRPr>
          </a:p>
          <a:p>
            <a:pPr>
              <a:lnSpc>
                <a:spcPct val="80000"/>
              </a:lnSpc>
            </a:pPr>
            <a:r>
              <a:rPr lang="en-US" sz="1600">
                <a:sym typeface="Symbol" pitchFamily="18" charset="2"/>
              </a:rPr>
              <a:t>16)  5! - (4! + 4! - 3!)	  17)  C(5,3)2!	  18)  4! + 4! - 3!</a:t>
            </a:r>
          </a:p>
          <a:p>
            <a:pPr>
              <a:lnSpc>
                <a:spcPct val="80000"/>
              </a:lnSpc>
            </a:pPr>
            <a:endParaRPr lang="en-US" sz="1600">
              <a:sym typeface="Symbol" pitchFamily="18" charset="2"/>
            </a:endParaRPr>
          </a:p>
          <a:p>
            <a:pPr>
              <a:lnSpc>
                <a:spcPct val="80000"/>
              </a:lnSpc>
            </a:pPr>
            <a:r>
              <a:rPr lang="en-US" sz="1600">
                <a:sym typeface="Symbol" pitchFamily="18" charset="2"/>
              </a:rPr>
              <a:t>19)  8!P(9,5)	  20)  18!P(19,5)	  21)  10!</a:t>
            </a:r>
          </a:p>
          <a:p>
            <a:pPr>
              <a:lnSpc>
                <a:spcPct val="80000"/>
              </a:lnSpc>
            </a:pPr>
            <a:endParaRPr lang="en-US" sz="1600">
              <a:sym typeface="Symbol" pitchFamily="18" charset="2"/>
            </a:endParaRPr>
          </a:p>
          <a:p>
            <a:pPr>
              <a:lnSpc>
                <a:spcPct val="80000"/>
              </a:lnSpc>
            </a:pPr>
            <a:r>
              <a:rPr lang="en-US" sz="1600">
                <a:sym typeface="Symbol" pitchFamily="18" charset="2"/>
              </a:rPr>
              <a:t>22)  9!		  23)  4!5!		  24)  7!P(8,5)</a:t>
            </a:r>
          </a:p>
          <a:p>
            <a:pPr>
              <a:lnSpc>
                <a:spcPct val="80000"/>
              </a:lnSpc>
            </a:pPr>
            <a:endParaRPr lang="en-US" sz="1600">
              <a:sym typeface="Symbol" pitchFamily="18" charset="2"/>
            </a:endParaRPr>
          </a:p>
          <a:p>
            <a:pPr>
              <a:lnSpc>
                <a:spcPct val="80000"/>
              </a:lnSpc>
            </a:pPr>
            <a:r>
              <a:rPr lang="en-US" sz="1600">
                <a:sym typeface="Symbol" pitchFamily="18" charset="2"/>
              </a:rPr>
              <a:t>25)  4		  26)		  27)</a:t>
            </a:r>
          </a:p>
          <a:p>
            <a:pPr>
              <a:lnSpc>
                <a:spcPct val="80000"/>
              </a:lnSpc>
            </a:pPr>
            <a:endParaRPr lang="en-US" sz="1600">
              <a:sym typeface="Symbol" pitchFamily="18" charset="2"/>
            </a:endParaRPr>
          </a:p>
          <a:p>
            <a:pPr>
              <a:lnSpc>
                <a:spcPct val="80000"/>
              </a:lnSpc>
            </a:pPr>
            <a:r>
              <a:rPr lang="en-US" sz="1600">
                <a:sym typeface="Symbol" pitchFamily="18" charset="2"/>
              </a:rPr>
              <a:t>28)  C(11,3)	  29)  C(12,4)	  30)  C(44,6),  C(48,6)</a:t>
            </a:r>
          </a:p>
        </p:txBody>
      </p:sp>
      <p:sp>
        <p:nvSpPr>
          <p:cNvPr id="37914" name="Text Box 26"/>
          <p:cNvSpPr txBox="1">
            <a:spLocks noChangeArrowheads="1"/>
          </p:cNvSpPr>
          <p:nvPr/>
        </p:nvSpPr>
        <p:spPr bwMode="auto">
          <a:xfrm>
            <a:off x="328613" y="938213"/>
            <a:ext cx="51657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>
                <a:cs typeface="Times New Roman" pitchFamily="18" charset="0"/>
              </a:rPr>
              <a:t>E</a:t>
            </a:r>
            <a:r>
              <a:rPr lang="en-US" sz="1800" b="1">
                <a:cs typeface="Times New Roman" pitchFamily="18" charset="0"/>
              </a:rPr>
              <a:t>XECISES</a:t>
            </a:r>
            <a:r>
              <a:rPr lang="en-US" b="1">
                <a:cs typeface="Times New Roman" pitchFamily="18" charset="0"/>
              </a:rPr>
              <a:t> on </a:t>
            </a:r>
            <a:r>
              <a:rPr lang="en-US" b="1" u="sng">
                <a:cs typeface="Times New Roman" pitchFamily="18" charset="0"/>
              </a:rPr>
              <a:t>Pages 288-289</a:t>
            </a:r>
            <a:r>
              <a:rPr lang="en-US" b="1">
                <a:cs typeface="Times New Roman" pitchFamily="18" charset="0"/>
              </a:rPr>
              <a:t> of the Main Text</a:t>
            </a:r>
            <a:endParaRPr lang="en-US">
              <a:cs typeface="Times New Roman" pitchFamily="18" charset="0"/>
            </a:endParaRPr>
          </a:p>
        </p:txBody>
      </p:sp>
      <p:sp>
        <p:nvSpPr>
          <p:cNvPr id="37915" name="Text Box 27"/>
          <p:cNvSpPr txBox="1">
            <a:spLocks noChangeArrowheads="1"/>
          </p:cNvSpPr>
          <p:nvPr/>
        </p:nvSpPr>
        <p:spPr bwMode="auto">
          <a:xfrm>
            <a:off x="611188" y="1609725"/>
            <a:ext cx="42433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Solve Problems </a:t>
            </a:r>
            <a:r>
              <a:rPr lang="en-US" u="sng"/>
              <a:t>1-26, 28-30, and 33-38</a:t>
            </a:r>
            <a:r>
              <a:rPr lang="en-US"/>
              <a:t>.</a:t>
            </a:r>
          </a:p>
        </p:txBody>
      </p:sp>
      <p:sp>
        <p:nvSpPr>
          <p:cNvPr id="37916" name="Text Box 28"/>
          <p:cNvSpPr txBox="1">
            <a:spLocks noChangeArrowheads="1"/>
          </p:cNvSpPr>
          <p:nvPr/>
        </p:nvSpPr>
        <p:spPr bwMode="auto">
          <a:xfrm>
            <a:off x="569913" y="2390775"/>
            <a:ext cx="58435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Answers to Problems 1, 3, 5-25, and 28-30 (Page 288): </a:t>
            </a:r>
          </a:p>
        </p:txBody>
      </p:sp>
      <p:grpSp>
        <p:nvGrpSpPr>
          <p:cNvPr id="37917" name="Group 29"/>
          <p:cNvGrpSpPr>
            <a:grpSpLocks/>
          </p:cNvGrpSpPr>
          <p:nvPr/>
        </p:nvGrpSpPr>
        <p:grpSpPr bwMode="auto">
          <a:xfrm>
            <a:off x="0" y="0"/>
            <a:ext cx="9144000" cy="5292725"/>
            <a:chOff x="0" y="0"/>
            <a:chExt cx="5760" cy="3334"/>
          </a:xfrm>
        </p:grpSpPr>
        <p:sp>
          <p:nvSpPr>
            <p:cNvPr id="37918" name="Rectangle 30"/>
            <p:cNvSpPr>
              <a:spLocks noChangeArrowheads="1"/>
            </p:cNvSpPr>
            <p:nvPr/>
          </p:nvSpPr>
          <p:spPr bwMode="auto">
            <a:xfrm>
              <a:off x="0" y="0"/>
              <a:ext cx="4608" cy="328"/>
            </a:xfrm>
            <a:prstGeom prst="rect">
              <a:avLst/>
            </a:prstGeom>
            <a:solidFill>
              <a:srgbClr val="9999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37919" name="Rectangle 31"/>
            <p:cNvSpPr>
              <a:spLocks noChangeArrowheads="1"/>
            </p:cNvSpPr>
            <p:nvPr/>
          </p:nvSpPr>
          <p:spPr bwMode="auto">
            <a:xfrm>
              <a:off x="28" y="8"/>
              <a:ext cx="500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b="1">
                  <a:latin typeface="Arial Narrow" pitchFamily="34" charset="0"/>
                </a:rPr>
                <a:t>Selected Exercises from the Main Text </a:t>
              </a:r>
              <a:r>
                <a:rPr lang="en-US">
                  <a:latin typeface="Arial Narrow" pitchFamily="34" charset="0"/>
                </a:rPr>
                <a:t>(Johnsonbaugh, 7</a:t>
              </a:r>
              <a:r>
                <a:rPr lang="en-US" baseline="30000">
                  <a:latin typeface="Arial Narrow" pitchFamily="34" charset="0"/>
                </a:rPr>
                <a:t>th</a:t>
              </a:r>
              <a:r>
                <a:rPr lang="en-US">
                  <a:latin typeface="Arial Narrow" pitchFamily="34" charset="0"/>
                </a:rPr>
                <a:t> Ed)</a:t>
              </a:r>
            </a:p>
          </p:txBody>
        </p:sp>
        <p:pic>
          <p:nvPicPr>
            <p:cNvPr id="37920" name="Picture 32" descr="hw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900" y="2120"/>
              <a:ext cx="860" cy="1214"/>
            </a:xfrm>
            <a:prstGeom prst="rect">
              <a:avLst/>
            </a:prstGeom>
            <a:noFill/>
          </p:spPr>
        </p:pic>
        <p:pic>
          <p:nvPicPr>
            <p:cNvPr id="37921" name="Picture 33" descr="hw1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898" y="904"/>
              <a:ext cx="862" cy="1217"/>
            </a:xfrm>
            <a:prstGeom prst="rect">
              <a:avLst/>
            </a:prstGeom>
            <a:noFill/>
          </p:spPr>
        </p:pic>
        <p:pic>
          <p:nvPicPr>
            <p:cNvPr id="37922" name="Picture 34" descr="hw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404" y="0"/>
              <a:ext cx="1356" cy="905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6" name="Rectangle 4"/>
          <p:cNvSpPr>
            <a:spLocks noChangeArrowheads="1"/>
          </p:cNvSpPr>
          <p:nvPr/>
        </p:nvSpPr>
        <p:spPr bwMode="auto">
          <a:xfrm>
            <a:off x="838200" y="2328863"/>
            <a:ext cx="5716588" cy="1068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>
              <a:lnSpc>
                <a:spcPct val="80000"/>
              </a:lnSpc>
            </a:pPr>
            <a:r>
              <a:rPr lang="en-US" sz="1600">
                <a:sym typeface="Symbol" pitchFamily="18" charset="2"/>
              </a:rPr>
              <a:t>33)  C(13,5)			34)  C(6,3)C(7,4)		   </a:t>
            </a:r>
          </a:p>
          <a:p>
            <a:pPr marL="457200" indent="-457200">
              <a:lnSpc>
                <a:spcPct val="80000"/>
              </a:lnSpc>
            </a:pPr>
            <a:r>
              <a:rPr lang="en-US" sz="1600">
                <a:sym typeface="Symbol" pitchFamily="18" charset="2"/>
              </a:rPr>
              <a:t>35)  C(13,4) - C(6,4)			36)  6C(7,3) + C(7,4)</a:t>
            </a:r>
          </a:p>
          <a:p>
            <a:pPr marL="457200" indent="-457200">
              <a:lnSpc>
                <a:spcPct val="80000"/>
              </a:lnSpc>
            </a:pPr>
            <a:endParaRPr lang="en-US" sz="1600">
              <a:sym typeface="Symbol" pitchFamily="18" charset="2"/>
            </a:endParaRPr>
          </a:p>
          <a:p>
            <a:pPr marL="457200" indent="-457200">
              <a:lnSpc>
                <a:spcPct val="80000"/>
              </a:lnSpc>
            </a:pPr>
            <a:r>
              <a:rPr lang="en-US" sz="1600">
                <a:sym typeface="Symbol" pitchFamily="18" charset="2"/>
              </a:rPr>
              <a:t>37)  C(13,4) - [C(6,4) + C(7,4)]		38)  C(13,4) - C(11,2)</a:t>
            </a:r>
          </a:p>
        </p:txBody>
      </p:sp>
      <p:sp>
        <p:nvSpPr>
          <p:cNvPr id="74767" name="Text Box 15"/>
          <p:cNvSpPr txBox="1">
            <a:spLocks noChangeArrowheads="1"/>
          </p:cNvSpPr>
          <p:nvPr/>
        </p:nvSpPr>
        <p:spPr bwMode="auto">
          <a:xfrm>
            <a:off x="584200" y="1676400"/>
            <a:ext cx="42497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Answers to Problems 33-38 (Page 289):</a:t>
            </a:r>
          </a:p>
        </p:txBody>
      </p:sp>
      <p:grpSp>
        <p:nvGrpSpPr>
          <p:cNvPr id="74768" name="Group 16"/>
          <p:cNvGrpSpPr>
            <a:grpSpLocks/>
          </p:cNvGrpSpPr>
          <p:nvPr/>
        </p:nvGrpSpPr>
        <p:grpSpPr bwMode="auto">
          <a:xfrm>
            <a:off x="0" y="0"/>
            <a:ext cx="9144000" cy="5292725"/>
            <a:chOff x="0" y="0"/>
            <a:chExt cx="5760" cy="3334"/>
          </a:xfrm>
        </p:grpSpPr>
        <p:sp>
          <p:nvSpPr>
            <p:cNvPr id="74769" name="Rectangle 17"/>
            <p:cNvSpPr>
              <a:spLocks noChangeArrowheads="1"/>
            </p:cNvSpPr>
            <p:nvPr/>
          </p:nvSpPr>
          <p:spPr bwMode="auto">
            <a:xfrm>
              <a:off x="0" y="0"/>
              <a:ext cx="4608" cy="328"/>
            </a:xfrm>
            <a:prstGeom prst="rect">
              <a:avLst/>
            </a:prstGeom>
            <a:solidFill>
              <a:srgbClr val="9999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74770" name="Rectangle 18"/>
            <p:cNvSpPr>
              <a:spLocks noChangeArrowheads="1"/>
            </p:cNvSpPr>
            <p:nvPr/>
          </p:nvSpPr>
          <p:spPr bwMode="auto">
            <a:xfrm>
              <a:off x="28" y="8"/>
              <a:ext cx="500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b="1">
                  <a:latin typeface="Arial Narrow" pitchFamily="34" charset="0"/>
                </a:rPr>
                <a:t>Selected Exercises from the Main Text </a:t>
              </a:r>
              <a:r>
                <a:rPr lang="en-US">
                  <a:latin typeface="Arial Narrow" pitchFamily="34" charset="0"/>
                </a:rPr>
                <a:t>(Johnsonbaugh, 7</a:t>
              </a:r>
              <a:r>
                <a:rPr lang="en-US" baseline="30000">
                  <a:latin typeface="Arial Narrow" pitchFamily="34" charset="0"/>
                </a:rPr>
                <a:t>th</a:t>
              </a:r>
              <a:r>
                <a:rPr lang="en-US">
                  <a:latin typeface="Arial Narrow" pitchFamily="34" charset="0"/>
                </a:rPr>
                <a:t> Ed)</a:t>
              </a:r>
            </a:p>
          </p:txBody>
        </p:sp>
        <p:pic>
          <p:nvPicPr>
            <p:cNvPr id="74771" name="Picture 19" descr="hw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900" y="2120"/>
              <a:ext cx="860" cy="1214"/>
            </a:xfrm>
            <a:prstGeom prst="rect">
              <a:avLst/>
            </a:prstGeom>
            <a:noFill/>
          </p:spPr>
        </p:pic>
        <p:pic>
          <p:nvPicPr>
            <p:cNvPr id="74772" name="Picture 20" descr="hw1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898" y="904"/>
              <a:ext cx="862" cy="1217"/>
            </a:xfrm>
            <a:prstGeom prst="rect">
              <a:avLst/>
            </a:prstGeom>
            <a:noFill/>
          </p:spPr>
        </p:pic>
        <p:pic>
          <p:nvPicPr>
            <p:cNvPr id="74773" name="Picture 21" descr="hw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404" y="0"/>
              <a:ext cx="1356" cy="905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5"/>
          <p:cNvSpPr>
            <a:spLocks noChangeArrowheads="1"/>
          </p:cNvSpPr>
          <p:nvPr/>
        </p:nvSpPr>
        <p:spPr bwMode="auto">
          <a:xfrm rot="-5400000" flipH="1" flipV="1">
            <a:off x="245566" y="1347"/>
            <a:ext cx="1067864" cy="1349375"/>
          </a:xfrm>
          <a:prstGeom prst="rtTriangle">
            <a:avLst/>
          </a:prstGeom>
          <a:solidFill>
            <a:srgbClr val="CC99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h-TH" dirty="0"/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 rot="-5400000" flipH="1" flipV="1">
            <a:off x="245567" y="1951369"/>
            <a:ext cx="1067864" cy="1349375"/>
          </a:xfrm>
          <a:prstGeom prst="rtTriangle">
            <a:avLst/>
          </a:prstGeom>
          <a:solidFill>
            <a:srgbClr val="CC99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h-TH" dirty="0"/>
          </a:p>
        </p:txBody>
      </p:sp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0" y="238603"/>
            <a:ext cx="8445197" cy="1600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/>
              <a:t>  </a:t>
            </a:r>
            <a:r>
              <a:rPr lang="th-TH" b="1" dirty="0"/>
              <a:t>E</a:t>
            </a:r>
            <a:r>
              <a:rPr lang="th-TH" sz="1600" b="1" dirty="0"/>
              <a:t>XAMPLE</a:t>
            </a:r>
            <a:endParaRPr lang="th-TH" b="1" dirty="0"/>
          </a:p>
          <a:p>
            <a:endParaRPr lang="th-TH" b="1" dirty="0"/>
          </a:p>
          <a:p>
            <a:pPr lvl="1"/>
            <a:r>
              <a:rPr lang="th-TH" dirty="0"/>
              <a:t>How many permutations of the letter</a:t>
            </a:r>
            <a:r>
              <a:rPr lang="en-US" dirty="0"/>
              <a:t>s</a:t>
            </a:r>
            <a:r>
              <a:rPr lang="th-TH" dirty="0"/>
              <a:t> ABCDEF contain the substring DE</a:t>
            </a:r>
            <a:r>
              <a:rPr lang="en-US" dirty="0"/>
              <a:t>F?</a:t>
            </a:r>
            <a:endParaRPr lang="th-TH" dirty="0"/>
          </a:p>
          <a:p>
            <a:pPr lvl="1"/>
            <a:endParaRPr lang="th-TH" dirty="0"/>
          </a:p>
          <a:p>
            <a:pPr lvl="2"/>
            <a:r>
              <a:rPr lang="en-US" sz="1800" dirty="0" smtClean="0"/>
              <a:t>4</a:t>
            </a:r>
            <a:r>
              <a:rPr lang="en-US" sz="1800" dirty="0"/>
              <a:t>!</a:t>
            </a:r>
            <a:endParaRPr lang="th-TH" sz="1800" dirty="0"/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11017" y="2199286"/>
            <a:ext cx="8919686" cy="19082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  </a:t>
            </a:r>
            <a:r>
              <a:rPr lang="th-TH" b="1" dirty="0"/>
              <a:t>E</a:t>
            </a:r>
            <a:r>
              <a:rPr lang="th-TH" sz="1600" b="1" dirty="0"/>
              <a:t>XAMPLE</a:t>
            </a:r>
            <a:endParaRPr lang="en-US" sz="1600" b="1" dirty="0"/>
          </a:p>
          <a:p>
            <a:endParaRPr lang="th-TH" b="1" dirty="0"/>
          </a:p>
          <a:p>
            <a:pPr lvl="1"/>
            <a:r>
              <a:rPr lang="th-TH" dirty="0"/>
              <a:t>How many permutations of the letter</a:t>
            </a:r>
            <a:r>
              <a:rPr lang="en-US" dirty="0"/>
              <a:t>s</a:t>
            </a:r>
            <a:r>
              <a:rPr lang="th-TH" dirty="0"/>
              <a:t> ABCDEF contain the letters DEF together</a:t>
            </a:r>
          </a:p>
          <a:p>
            <a:pPr lvl="2"/>
            <a:r>
              <a:rPr lang="th-TH" dirty="0"/>
              <a:t>in any orde</a:t>
            </a:r>
            <a:r>
              <a:rPr lang="en-US" dirty="0"/>
              <a:t>r</a:t>
            </a:r>
            <a:r>
              <a:rPr lang="en-US" dirty="0" smtClean="0"/>
              <a:t>?</a:t>
            </a:r>
            <a:endParaRPr lang="en-US" dirty="0"/>
          </a:p>
          <a:p>
            <a:pPr lvl="1"/>
            <a:endParaRPr lang="th-TH" dirty="0"/>
          </a:p>
          <a:p>
            <a:pPr lvl="2"/>
            <a:r>
              <a:rPr lang="en-US" sz="1800" dirty="0" smtClean="0"/>
              <a:t>4!</a:t>
            </a:r>
            <a:r>
              <a:rPr lang="th-TH" sz="1800" dirty="0" smtClean="0"/>
              <a:t> </a:t>
            </a:r>
            <a:r>
              <a:rPr lang="en-US" sz="1800" dirty="0">
                <a:sym typeface="Symbol" pitchFamily="18" charset="2"/>
              </a:rPr>
              <a:t> 3!</a:t>
            </a:r>
            <a:endParaRPr lang="th-TH" sz="1800" dirty="0">
              <a:sym typeface="Symbol" pitchFamily="18" charset="2"/>
            </a:endParaRPr>
          </a:p>
        </p:txBody>
      </p:sp>
      <p:sp>
        <p:nvSpPr>
          <p:cNvPr id="4" name="AutoShape 5"/>
          <p:cNvSpPr>
            <a:spLocks noChangeArrowheads="1"/>
          </p:cNvSpPr>
          <p:nvPr/>
        </p:nvSpPr>
        <p:spPr bwMode="auto">
          <a:xfrm rot="-5400000" flipH="1" flipV="1">
            <a:off x="236387" y="4244730"/>
            <a:ext cx="1067864" cy="1349375"/>
          </a:xfrm>
          <a:prstGeom prst="rtTriangle">
            <a:avLst/>
          </a:prstGeom>
          <a:solidFill>
            <a:srgbClr val="CC99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h-TH" dirty="0"/>
          </a:p>
        </p:txBody>
      </p:sp>
      <p:sp>
        <p:nvSpPr>
          <p:cNvPr id="5" name="TextBox 4"/>
          <p:cNvSpPr txBox="1"/>
          <p:nvPr/>
        </p:nvSpPr>
        <p:spPr>
          <a:xfrm>
            <a:off x="143218" y="4461839"/>
            <a:ext cx="8347157" cy="25299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b="1" dirty="0" smtClean="0"/>
              <a:t>E</a:t>
            </a:r>
            <a:r>
              <a:rPr lang="en-US" sz="1600" b="1" dirty="0" smtClean="0"/>
              <a:t>XERCISE</a:t>
            </a:r>
            <a:endParaRPr lang="en-US" b="1" dirty="0" smtClean="0"/>
          </a:p>
          <a:p>
            <a:pPr lvl="1">
              <a:lnSpc>
                <a:spcPct val="110000"/>
              </a:lnSpc>
            </a:pPr>
            <a:endParaRPr lang="en-US" dirty="0" smtClean="0"/>
          </a:p>
          <a:p>
            <a:pPr lvl="1">
              <a:lnSpc>
                <a:spcPct val="110000"/>
              </a:lnSpc>
            </a:pPr>
            <a:r>
              <a:rPr lang="en-US" dirty="0" smtClean="0"/>
              <a:t>From the five letters A, B, C, D, E,</a:t>
            </a:r>
          </a:p>
          <a:p>
            <a:pPr lvl="2">
              <a:lnSpc>
                <a:spcPct val="110000"/>
              </a:lnSpc>
            </a:pPr>
            <a:r>
              <a:rPr lang="en-US" dirty="0" smtClean="0"/>
              <a:t>how many strings which contain the substring DB </a:t>
            </a:r>
            <a:r>
              <a:rPr lang="en-US" sz="2400" i="1" dirty="0" smtClean="0"/>
              <a:t>or</a:t>
            </a:r>
            <a:r>
              <a:rPr lang="en-US" dirty="0" smtClean="0"/>
              <a:t> the substring BE</a:t>
            </a:r>
          </a:p>
          <a:p>
            <a:pPr lvl="2">
              <a:lnSpc>
                <a:spcPct val="110000"/>
              </a:lnSpc>
            </a:pPr>
            <a:r>
              <a:rPr lang="en-US" dirty="0" smtClean="0"/>
              <a:t>can be formed?</a:t>
            </a:r>
          </a:p>
          <a:p>
            <a:pPr lvl="1"/>
            <a:r>
              <a:rPr lang="en-US" dirty="0" smtClean="0"/>
              <a:t>	</a:t>
            </a:r>
          </a:p>
          <a:p>
            <a:pPr lvl="1"/>
            <a:r>
              <a:rPr lang="en-US" dirty="0" smtClean="0"/>
              <a:t>	</a:t>
            </a:r>
            <a:r>
              <a:rPr lang="en-US" sz="1800" dirty="0" smtClean="0"/>
              <a:t>4! + 4! </a:t>
            </a:r>
            <a:r>
              <a:rPr lang="en-US" sz="1800" dirty="0" smtClean="0">
                <a:sym typeface="Symbol" pitchFamily="18" charset="2"/>
              </a:rPr>
              <a:t></a:t>
            </a:r>
            <a:r>
              <a:rPr lang="en-US" sz="1800" dirty="0" smtClean="0"/>
              <a:t> 3!</a:t>
            </a:r>
            <a:endParaRPr lang="th-T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30" name="Text Box 18"/>
          <p:cNvSpPr txBox="1">
            <a:spLocks noChangeArrowheads="1"/>
          </p:cNvSpPr>
          <p:nvPr/>
        </p:nvSpPr>
        <p:spPr bwMode="auto">
          <a:xfrm>
            <a:off x="680751" y="755805"/>
            <a:ext cx="73834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th-TH" dirty="0"/>
              <a:t>In how many ways can </a:t>
            </a:r>
            <a:r>
              <a:rPr lang="en-US" dirty="0"/>
              <a:t>three</a:t>
            </a:r>
            <a:r>
              <a:rPr lang="th-TH" dirty="0"/>
              <a:t> persons be seated</a:t>
            </a:r>
            <a:r>
              <a:rPr lang="en-US" dirty="0"/>
              <a:t> </a:t>
            </a:r>
            <a:r>
              <a:rPr lang="th-TH" dirty="0"/>
              <a:t>around a circular tabl</a:t>
            </a:r>
            <a:r>
              <a:rPr lang="en-US" dirty="0"/>
              <a:t>e?</a:t>
            </a:r>
            <a:endParaRPr lang="th-TH" dirty="0"/>
          </a:p>
        </p:txBody>
      </p:sp>
      <p:sp>
        <p:nvSpPr>
          <p:cNvPr id="64533" name="Text Box 21"/>
          <p:cNvSpPr txBox="1">
            <a:spLocks noChangeArrowheads="1"/>
          </p:cNvSpPr>
          <p:nvPr/>
        </p:nvSpPr>
        <p:spPr bwMode="auto">
          <a:xfrm>
            <a:off x="3063875" y="1997075"/>
            <a:ext cx="962025" cy="410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/>
              <a:t>A  B  C</a:t>
            </a:r>
          </a:p>
          <a:p>
            <a:pPr>
              <a:lnSpc>
                <a:spcPct val="120000"/>
              </a:lnSpc>
            </a:pPr>
            <a:endParaRPr lang="en-US"/>
          </a:p>
          <a:p>
            <a:pPr>
              <a:lnSpc>
                <a:spcPct val="120000"/>
              </a:lnSpc>
            </a:pPr>
            <a:r>
              <a:rPr lang="en-US"/>
              <a:t>A  C  B</a:t>
            </a:r>
          </a:p>
          <a:p>
            <a:pPr>
              <a:lnSpc>
                <a:spcPct val="120000"/>
              </a:lnSpc>
            </a:pPr>
            <a:endParaRPr lang="en-US"/>
          </a:p>
          <a:p>
            <a:pPr>
              <a:lnSpc>
                <a:spcPct val="120000"/>
              </a:lnSpc>
            </a:pPr>
            <a:r>
              <a:rPr lang="en-US"/>
              <a:t>C  A  B</a:t>
            </a:r>
          </a:p>
          <a:p>
            <a:pPr>
              <a:lnSpc>
                <a:spcPct val="120000"/>
              </a:lnSpc>
            </a:pPr>
            <a:endParaRPr lang="en-US"/>
          </a:p>
          <a:p>
            <a:pPr>
              <a:lnSpc>
                <a:spcPct val="120000"/>
              </a:lnSpc>
            </a:pPr>
            <a:r>
              <a:rPr lang="en-US"/>
              <a:t>C  B  A</a:t>
            </a:r>
          </a:p>
          <a:p>
            <a:pPr>
              <a:lnSpc>
                <a:spcPct val="120000"/>
              </a:lnSpc>
            </a:pPr>
            <a:endParaRPr lang="en-US"/>
          </a:p>
          <a:p>
            <a:pPr>
              <a:lnSpc>
                <a:spcPct val="120000"/>
              </a:lnSpc>
            </a:pPr>
            <a:r>
              <a:rPr lang="en-US"/>
              <a:t>B  C  A</a:t>
            </a:r>
          </a:p>
          <a:p>
            <a:pPr>
              <a:lnSpc>
                <a:spcPct val="120000"/>
              </a:lnSpc>
            </a:pPr>
            <a:endParaRPr lang="en-US"/>
          </a:p>
          <a:p>
            <a:pPr>
              <a:lnSpc>
                <a:spcPct val="120000"/>
              </a:lnSpc>
            </a:pPr>
            <a:r>
              <a:rPr lang="en-US"/>
              <a:t>B  A  C</a:t>
            </a:r>
            <a:endParaRPr lang="th-TH"/>
          </a:p>
        </p:txBody>
      </p:sp>
      <p:sp>
        <p:nvSpPr>
          <p:cNvPr id="64534" name="Line 22"/>
          <p:cNvSpPr>
            <a:spLocks noChangeShapeType="1"/>
          </p:cNvSpPr>
          <p:nvPr/>
        </p:nvSpPr>
        <p:spPr bwMode="auto">
          <a:xfrm flipH="1">
            <a:off x="4527550" y="1524000"/>
            <a:ext cx="0" cy="4762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th-TH"/>
          </a:p>
        </p:txBody>
      </p:sp>
      <p:sp>
        <p:nvSpPr>
          <p:cNvPr id="64538" name="Oval 26" descr="50%"/>
          <p:cNvSpPr>
            <a:spLocks noChangeArrowheads="1"/>
          </p:cNvSpPr>
          <p:nvPr/>
        </p:nvSpPr>
        <p:spPr bwMode="auto">
          <a:xfrm>
            <a:off x="5502275" y="1931988"/>
            <a:ext cx="704850" cy="666750"/>
          </a:xfrm>
          <a:prstGeom prst="ellipse">
            <a:avLst/>
          </a:prstGeom>
          <a:pattFill prst="pct50">
            <a:fgClr>
              <a:srgbClr val="99CCFF"/>
            </a:fgClr>
            <a:bgClr>
              <a:srgbClr val="FFFFFF"/>
            </a:bgClr>
          </a:patt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64541" name="Rectangle 29"/>
          <p:cNvSpPr>
            <a:spLocks noChangeArrowheads="1"/>
          </p:cNvSpPr>
          <p:nvPr/>
        </p:nvSpPr>
        <p:spPr bwMode="auto">
          <a:xfrm>
            <a:off x="8328025" y="6521450"/>
            <a:ext cx="8159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>
                <a:latin typeface="Arial" pitchFamily="34" charset="0"/>
                <a:cs typeface="Arial" pitchFamily="34" charset="0"/>
              </a:rPr>
              <a:t>2</a:t>
            </a:r>
            <a:r>
              <a:rPr lang="th-TH" sz="1600">
                <a:latin typeface="Arial" pitchFamily="34" charset="0"/>
                <a:cs typeface="Arial" pitchFamily="34" charset="0"/>
              </a:rPr>
              <a:t> ways</a:t>
            </a:r>
          </a:p>
        </p:txBody>
      </p:sp>
      <p:sp>
        <p:nvSpPr>
          <p:cNvPr id="64542" name="Oval 30" descr="50%"/>
          <p:cNvSpPr>
            <a:spLocks noChangeArrowheads="1"/>
          </p:cNvSpPr>
          <p:nvPr/>
        </p:nvSpPr>
        <p:spPr bwMode="auto">
          <a:xfrm>
            <a:off x="5514975" y="4929188"/>
            <a:ext cx="704850" cy="666750"/>
          </a:xfrm>
          <a:prstGeom prst="ellipse">
            <a:avLst/>
          </a:prstGeom>
          <a:pattFill prst="pct50">
            <a:fgClr>
              <a:srgbClr val="99CCFF"/>
            </a:fgClr>
            <a:bgClr>
              <a:srgbClr val="FFFFFF"/>
            </a:bgClr>
          </a:patt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64545" name="Text Box 33"/>
          <p:cNvSpPr txBox="1">
            <a:spLocks noChangeArrowheads="1"/>
          </p:cNvSpPr>
          <p:nvPr/>
        </p:nvSpPr>
        <p:spPr bwMode="auto">
          <a:xfrm>
            <a:off x="5680075" y="1525588"/>
            <a:ext cx="368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A</a:t>
            </a:r>
            <a:endParaRPr lang="th-TH"/>
          </a:p>
        </p:txBody>
      </p:sp>
      <p:sp>
        <p:nvSpPr>
          <p:cNvPr id="64548" name="Text Box 36"/>
          <p:cNvSpPr txBox="1">
            <a:spLocks noChangeArrowheads="1"/>
          </p:cNvSpPr>
          <p:nvPr/>
        </p:nvSpPr>
        <p:spPr bwMode="auto">
          <a:xfrm>
            <a:off x="6188075" y="2312988"/>
            <a:ext cx="3540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B</a:t>
            </a:r>
            <a:endParaRPr lang="th-TH"/>
          </a:p>
        </p:txBody>
      </p:sp>
      <p:sp>
        <p:nvSpPr>
          <p:cNvPr id="64549" name="Text Box 37"/>
          <p:cNvSpPr txBox="1">
            <a:spLocks noChangeArrowheads="1"/>
          </p:cNvSpPr>
          <p:nvPr/>
        </p:nvSpPr>
        <p:spPr bwMode="auto">
          <a:xfrm>
            <a:off x="5210175" y="2351088"/>
            <a:ext cx="3540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C</a:t>
            </a:r>
            <a:endParaRPr lang="th-TH"/>
          </a:p>
        </p:txBody>
      </p:sp>
      <p:sp>
        <p:nvSpPr>
          <p:cNvPr id="64550" name="Text Box 38"/>
          <p:cNvSpPr txBox="1">
            <a:spLocks noChangeArrowheads="1"/>
          </p:cNvSpPr>
          <p:nvPr/>
        </p:nvSpPr>
        <p:spPr bwMode="auto">
          <a:xfrm>
            <a:off x="5692775" y="4548188"/>
            <a:ext cx="3540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B</a:t>
            </a:r>
            <a:endParaRPr lang="th-TH"/>
          </a:p>
        </p:txBody>
      </p:sp>
      <p:sp>
        <p:nvSpPr>
          <p:cNvPr id="64551" name="Text Box 39"/>
          <p:cNvSpPr txBox="1">
            <a:spLocks noChangeArrowheads="1"/>
          </p:cNvSpPr>
          <p:nvPr/>
        </p:nvSpPr>
        <p:spPr bwMode="auto">
          <a:xfrm>
            <a:off x="6162675" y="5310188"/>
            <a:ext cx="3540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C</a:t>
            </a:r>
            <a:endParaRPr lang="th-TH"/>
          </a:p>
        </p:txBody>
      </p:sp>
      <p:sp>
        <p:nvSpPr>
          <p:cNvPr id="64552" name="Text Box 40"/>
          <p:cNvSpPr txBox="1">
            <a:spLocks noChangeArrowheads="1"/>
          </p:cNvSpPr>
          <p:nvPr/>
        </p:nvSpPr>
        <p:spPr bwMode="auto">
          <a:xfrm>
            <a:off x="5248275" y="5310188"/>
            <a:ext cx="368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A</a:t>
            </a:r>
            <a:endParaRPr lang="th-TH"/>
          </a:p>
        </p:txBody>
      </p:sp>
      <p:sp>
        <p:nvSpPr>
          <p:cNvPr id="64544" name="Oval 32" descr="50%"/>
          <p:cNvSpPr>
            <a:spLocks noChangeArrowheads="1"/>
          </p:cNvSpPr>
          <p:nvPr/>
        </p:nvSpPr>
        <p:spPr bwMode="auto">
          <a:xfrm>
            <a:off x="5514975" y="3392488"/>
            <a:ext cx="704850" cy="666750"/>
          </a:xfrm>
          <a:prstGeom prst="ellipse">
            <a:avLst/>
          </a:prstGeom>
          <a:pattFill prst="pct50">
            <a:fgClr>
              <a:srgbClr val="99CCFF"/>
            </a:fgClr>
            <a:bgClr>
              <a:srgbClr val="FFFFFF"/>
            </a:bgClr>
          </a:patt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64553" name="Text Box 41"/>
          <p:cNvSpPr txBox="1">
            <a:spLocks noChangeArrowheads="1"/>
          </p:cNvSpPr>
          <p:nvPr/>
        </p:nvSpPr>
        <p:spPr bwMode="auto">
          <a:xfrm>
            <a:off x="5692775" y="3011488"/>
            <a:ext cx="3540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C</a:t>
            </a:r>
            <a:endParaRPr lang="th-TH"/>
          </a:p>
        </p:txBody>
      </p:sp>
      <p:sp>
        <p:nvSpPr>
          <p:cNvPr id="64554" name="Text Box 42"/>
          <p:cNvSpPr txBox="1">
            <a:spLocks noChangeArrowheads="1"/>
          </p:cNvSpPr>
          <p:nvPr/>
        </p:nvSpPr>
        <p:spPr bwMode="auto">
          <a:xfrm>
            <a:off x="6124575" y="3824288"/>
            <a:ext cx="368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A</a:t>
            </a:r>
            <a:endParaRPr lang="th-TH"/>
          </a:p>
        </p:txBody>
      </p:sp>
      <p:sp>
        <p:nvSpPr>
          <p:cNvPr id="64555" name="Text Box 43"/>
          <p:cNvSpPr txBox="1">
            <a:spLocks noChangeArrowheads="1"/>
          </p:cNvSpPr>
          <p:nvPr/>
        </p:nvSpPr>
        <p:spPr bwMode="auto">
          <a:xfrm>
            <a:off x="5248275" y="3811588"/>
            <a:ext cx="3540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B</a:t>
            </a:r>
            <a:endParaRPr lang="th-TH"/>
          </a:p>
        </p:txBody>
      </p:sp>
      <p:sp>
        <p:nvSpPr>
          <p:cNvPr id="64557" name="Line 45"/>
          <p:cNvSpPr>
            <a:spLocks noChangeShapeType="1"/>
          </p:cNvSpPr>
          <p:nvPr/>
        </p:nvSpPr>
        <p:spPr bwMode="auto">
          <a:xfrm>
            <a:off x="4083050" y="2260600"/>
            <a:ext cx="1016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th-TH"/>
          </a:p>
        </p:txBody>
      </p:sp>
      <p:sp>
        <p:nvSpPr>
          <p:cNvPr id="64558" name="Line 46"/>
          <p:cNvSpPr>
            <a:spLocks noChangeShapeType="1"/>
          </p:cNvSpPr>
          <p:nvPr/>
        </p:nvSpPr>
        <p:spPr bwMode="auto">
          <a:xfrm>
            <a:off x="4095750" y="3695700"/>
            <a:ext cx="10287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th-TH"/>
          </a:p>
        </p:txBody>
      </p:sp>
      <p:sp>
        <p:nvSpPr>
          <p:cNvPr id="64559" name="Line 47"/>
          <p:cNvSpPr>
            <a:spLocks noChangeShapeType="1"/>
          </p:cNvSpPr>
          <p:nvPr/>
        </p:nvSpPr>
        <p:spPr bwMode="auto">
          <a:xfrm flipV="1">
            <a:off x="4083050" y="5156200"/>
            <a:ext cx="1016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th-TH"/>
          </a:p>
        </p:txBody>
      </p:sp>
      <p:sp>
        <p:nvSpPr>
          <p:cNvPr id="64564" name="Oval 52" descr="50%"/>
          <p:cNvSpPr>
            <a:spLocks noChangeArrowheads="1"/>
          </p:cNvSpPr>
          <p:nvPr/>
        </p:nvSpPr>
        <p:spPr bwMode="auto">
          <a:xfrm>
            <a:off x="7502525" y="2566988"/>
            <a:ext cx="1530350" cy="1498600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64568" name="Freeform 56"/>
          <p:cNvSpPr>
            <a:spLocks/>
          </p:cNvSpPr>
          <p:nvPr/>
        </p:nvSpPr>
        <p:spPr bwMode="auto">
          <a:xfrm>
            <a:off x="7378700" y="3276600"/>
            <a:ext cx="241300" cy="203200"/>
          </a:xfrm>
          <a:custGeom>
            <a:avLst/>
            <a:gdLst/>
            <a:ahLst/>
            <a:cxnLst>
              <a:cxn ang="0">
                <a:pos x="0" y="224"/>
              </a:cxn>
              <a:cxn ang="0">
                <a:pos x="96" y="0"/>
              </a:cxn>
              <a:cxn ang="0">
                <a:pos x="184" y="232"/>
              </a:cxn>
            </a:cxnLst>
            <a:rect l="0" t="0" r="r" b="b"/>
            <a:pathLst>
              <a:path w="184" h="232">
                <a:moveTo>
                  <a:pt x="0" y="224"/>
                </a:moveTo>
                <a:lnTo>
                  <a:pt x="96" y="0"/>
                </a:lnTo>
                <a:lnTo>
                  <a:pt x="184" y="232"/>
                </a:lnTo>
              </a:path>
            </a:pathLst>
          </a:custGeom>
          <a:noFill/>
          <a:ln w="28575" cmpd="sng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th-TH"/>
          </a:p>
        </p:txBody>
      </p:sp>
      <p:sp>
        <p:nvSpPr>
          <p:cNvPr id="64569" name="Freeform 57"/>
          <p:cNvSpPr>
            <a:spLocks/>
          </p:cNvSpPr>
          <p:nvPr/>
        </p:nvSpPr>
        <p:spPr bwMode="auto">
          <a:xfrm flipV="1">
            <a:off x="8902700" y="3187700"/>
            <a:ext cx="241300" cy="203200"/>
          </a:xfrm>
          <a:custGeom>
            <a:avLst/>
            <a:gdLst/>
            <a:ahLst/>
            <a:cxnLst>
              <a:cxn ang="0">
                <a:pos x="0" y="224"/>
              </a:cxn>
              <a:cxn ang="0">
                <a:pos x="96" y="0"/>
              </a:cxn>
              <a:cxn ang="0">
                <a:pos x="184" y="232"/>
              </a:cxn>
            </a:cxnLst>
            <a:rect l="0" t="0" r="r" b="b"/>
            <a:pathLst>
              <a:path w="184" h="232">
                <a:moveTo>
                  <a:pt x="0" y="224"/>
                </a:moveTo>
                <a:lnTo>
                  <a:pt x="96" y="0"/>
                </a:lnTo>
                <a:lnTo>
                  <a:pt x="184" y="232"/>
                </a:lnTo>
              </a:path>
            </a:pathLst>
          </a:custGeom>
          <a:noFill/>
          <a:ln w="28575" cmpd="sng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th-TH"/>
          </a:p>
        </p:txBody>
      </p:sp>
      <p:sp>
        <p:nvSpPr>
          <p:cNvPr id="64570" name="AutoShape 58"/>
          <p:cNvSpPr>
            <a:spLocks/>
          </p:cNvSpPr>
          <p:nvPr/>
        </p:nvSpPr>
        <p:spPr bwMode="auto">
          <a:xfrm>
            <a:off x="6546850" y="1828800"/>
            <a:ext cx="457200" cy="3873500"/>
          </a:xfrm>
          <a:prstGeom prst="rightBracket">
            <a:avLst>
              <a:gd name="adj" fmla="val 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64572" name="Text Box 60"/>
          <p:cNvSpPr txBox="1">
            <a:spLocks noChangeArrowheads="1"/>
          </p:cNvSpPr>
          <p:nvPr/>
        </p:nvSpPr>
        <p:spPr bwMode="auto">
          <a:xfrm>
            <a:off x="7578725" y="4065588"/>
            <a:ext cx="13462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/>
              <a:t>Same order</a:t>
            </a:r>
          </a:p>
          <a:p>
            <a:pPr algn="ctr"/>
            <a:r>
              <a:rPr lang="en-US"/>
              <a:t>clockwise</a:t>
            </a:r>
            <a:endParaRPr lang="th-TH"/>
          </a:p>
        </p:txBody>
      </p:sp>
      <p:sp>
        <p:nvSpPr>
          <p:cNvPr id="64573" name="Line 61"/>
          <p:cNvSpPr>
            <a:spLocks noChangeShapeType="1"/>
          </p:cNvSpPr>
          <p:nvPr/>
        </p:nvSpPr>
        <p:spPr bwMode="auto">
          <a:xfrm flipH="1">
            <a:off x="2584450" y="1562100"/>
            <a:ext cx="0" cy="4762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th-TH"/>
          </a:p>
        </p:txBody>
      </p:sp>
      <p:sp>
        <p:nvSpPr>
          <p:cNvPr id="64574" name="Oval 62" descr="50%"/>
          <p:cNvSpPr>
            <a:spLocks noChangeArrowheads="1"/>
          </p:cNvSpPr>
          <p:nvPr/>
        </p:nvSpPr>
        <p:spPr bwMode="auto">
          <a:xfrm>
            <a:off x="879475" y="2676525"/>
            <a:ext cx="704850" cy="666750"/>
          </a:xfrm>
          <a:prstGeom prst="ellipse">
            <a:avLst/>
          </a:prstGeom>
          <a:pattFill prst="pct50">
            <a:fgClr>
              <a:srgbClr val="99CCFF"/>
            </a:fgClr>
            <a:bgClr>
              <a:srgbClr val="FFFFFF"/>
            </a:bgClr>
          </a:patt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64575" name="Oval 63" descr="50%"/>
          <p:cNvSpPr>
            <a:spLocks noChangeArrowheads="1"/>
          </p:cNvSpPr>
          <p:nvPr/>
        </p:nvSpPr>
        <p:spPr bwMode="auto">
          <a:xfrm>
            <a:off x="892175" y="5673725"/>
            <a:ext cx="704850" cy="666750"/>
          </a:xfrm>
          <a:prstGeom prst="ellipse">
            <a:avLst/>
          </a:prstGeom>
          <a:pattFill prst="pct50">
            <a:fgClr>
              <a:srgbClr val="99CCFF"/>
            </a:fgClr>
            <a:bgClr>
              <a:srgbClr val="FFFFFF"/>
            </a:bgClr>
          </a:patt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64576" name="Text Box 64"/>
          <p:cNvSpPr txBox="1">
            <a:spLocks noChangeArrowheads="1"/>
          </p:cNvSpPr>
          <p:nvPr/>
        </p:nvSpPr>
        <p:spPr bwMode="auto">
          <a:xfrm>
            <a:off x="1057275" y="2270125"/>
            <a:ext cx="368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A</a:t>
            </a:r>
            <a:endParaRPr lang="th-TH"/>
          </a:p>
        </p:txBody>
      </p:sp>
      <p:sp>
        <p:nvSpPr>
          <p:cNvPr id="64577" name="Text Box 65"/>
          <p:cNvSpPr txBox="1">
            <a:spLocks noChangeArrowheads="1"/>
          </p:cNvSpPr>
          <p:nvPr/>
        </p:nvSpPr>
        <p:spPr bwMode="auto">
          <a:xfrm>
            <a:off x="1565275" y="3057525"/>
            <a:ext cx="3540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C</a:t>
            </a:r>
            <a:endParaRPr lang="th-TH"/>
          </a:p>
        </p:txBody>
      </p:sp>
      <p:sp>
        <p:nvSpPr>
          <p:cNvPr id="64578" name="Text Box 66"/>
          <p:cNvSpPr txBox="1">
            <a:spLocks noChangeArrowheads="1"/>
          </p:cNvSpPr>
          <p:nvPr/>
        </p:nvSpPr>
        <p:spPr bwMode="auto">
          <a:xfrm>
            <a:off x="587375" y="3095625"/>
            <a:ext cx="3540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B</a:t>
            </a:r>
            <a:endParaRPr lang="th-TH"/>
          </a:p>
        </p:txBody>
      </p:sp>
      <p:sp>
        <p:nvSpPr>
          <p:cNvPr id="64579" name="Text Box 67"/>
          <p:cNvSpPr txBox="1">
            <a:spLocks noChangeArrowheads="1"/>
          </p:cNvSpPr>
          <p:nvPr/>
        </p:nvSpPr>
        <p:spPr bwMode="auto">
          <a:xfrm>
            <a:off x="1069975" y="5292725"/>
            <a:ext cx="3540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B</a:t>
            </a:r>
            <a:endParaRPr lang="th-TH"/>
          </a:p>
        </p:txBody>
      </p:sp>
      <p:sp>
        <p:nvSpPr>
          <p:cNvPr id="64580" name="Text Box 68"/>
          <p:cNvSpPr txBox="1">
            <a:spLocks noChangeArrowheads="1"/>
          </p:cNvSpPr>
          <p:nvPr/>
        </p:nvSpPr>
        <p:spPr bwMode="auto">
          <a:xfrm>
            <a:off x="1539875" y="6054725"/>
            <a:ext cx="368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A</a:t>
            </a:r>
            <a:endParaRPr lang="th-TH"/>
          </a:p>
        </p:txBody>
      </p:sp>
      <p:sp>
        <p:nvSpPr>
          <p:cNvPr id="64581" name="Text Box 69"/>
          <p:cNvSpPr txBox="1">
            <a:spLocks noChangeArrowheads="1"/>
          </p:cNvSpPr>
          <p:nvPr/>
        </p:nvSpPr>
        <p:spPr bwMode="auto">
          <a:xfrm>
            <a:off x="625475" y="6054725"/>
            <a:ext cx="3540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C</a:t>
            </a:r>
            <a:endParaRPr lang="th-TH"/>
          </a:p>
        </p:txBody>
      </p:sp>
      <p:sp>
        <p:nvSpPr>
          <p:cNvPr id="64582" name="Oval 70" descr="50%"/>
          <p:cNvSpPr>
            <a:spLocks noChangeArrowheads="1"/>
          </p:cNvSpPr>
          <p:nvPr/>
        </p:nvSpPr>
        <p:spPr bwMode="auto">
          <a:xfrm>
            <a:off x="892175" y="4137025"/>
            <a:ext cx="704850" cy="666750"/>
          </a:xfrm>
          <a:prstGeom prst="ellipse">
            <a:avLst/>
          </a:prstGeom>
          <a:pattFill prst="pct50">
            <a:fgClr>
              <a:srgbClr val="99CCFF"/>
            </a:fgClr>
            <a:bgClr>
              <a:srgbClr val="FFFFFF"/>
            </a:bgClr>
          </a:patt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64583" name="Text Box 71"/>
          <p:cNvSpPr txBox="1">
            <a:spLocks noChangeArrowheads="1"/>
          </p:cNvSpPr>
          <p:nvPr/>
        </p:nvSpPr>
        <p:spPr bwMode="auto">
          <a:xfrm>
            <a:off x="1069975" y="3756025"/>
            <a:ext cx="3540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C</a:t>
            </a:r>
            <a:endParaRPr lang="th-TH"/>
          </a:p>
        </p:txBody>
      </p:sp>
      <p:sp>
        <p:nvSpPr>
          <p:cNvPr id="64584" name="Text Box 72"/>
          <p:cNvSpPr txBox="1">
            <a:spLocks noChangeArrowheads="1"/>
          </p:cNvSpPr>
          <p:nvPr/>
        </p:nvSpPr>
        <p:spPr bwMode="auto">
          <a:xfrm>
            <a:off x="1501775" y="4568825"/>
            <a:ext cx="3540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B</a:t>
            </a:r>
            <a:endParaRPr lang="th-TH"/>
          </a:p>
        </p:txBody>
      </p:sp>
      <p:sp>
        <p:nvSpPr>
          <p:cNvPr id="64585" name="Text Box 73"/>
          <p:cNvSpPr txBox="1">
            <a:spLocks noChangeArrowheads="1"/>
          </p:cNvSpPr>
          <p:nvPr/>
        </p:nvSpPr>
        <p:spPr bwMode="auto">
          <a:xfrm>
            <a:off x="625475" y="4556125"/>
            <a:ext cx="368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A</a:t>
            </a:r>
            <a:endParaRPr lang="th-TH"/>
          </a:p>
        </p:txBody>
      </p:sp>
      <p:sp>
        <p:nvSpPr>
          <p:cNvPr id="64586" name="Line 74"/>
          <p:cNvSpPr>
            <a:spLocks noChangeShapeType="1"/>
          </p:cNvSpPr>
          <p:nvPr/>
        </p:nvSpPr>
        <p:spPr bwMode="auto">
          <a:xfrm>
            <a:off x="1974850" y="2997200"/>
            <a:ext cx="1016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th-TH"/>
          </a:p>
        </p:txBody>
      </p:sp>
      <p:sp>
        <p:nvSpPr>
          <p:cNvPr id="64587" name="Line 75"/>
          <p:cNvSpPr>
            <a:spLocks noChangeShapeType="1"/>
          </p:cNvSpPr>
          <p:nvPr/>
        </p:nvSpPr>
        <p:spPr bwMode="auto">
          <a:xfrm>
            <a:off x="1987550" y="4432300"/>
            <a:ext cx="10287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th-TH"/>
          </a:p>
        </p:txBody>
      </p:sp>
      <p:sp>
        <p:nvSpPr>
          <p:cNvPr id="64588" name="Line 76"/>
          <p:cNvSpPr>
            <a:spLocks noChangeShapeType="1"/>
          </p:cNvSpPr>
          <p:nvPr/>
        </p:nvSpPr>
        <p:spPr bwMode="auto">
          <a:xfrm flipV="1">
            <a:off x="1974850" y="5892800"/>
            <a:ext cx="1016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th-TH"/>
          </a:p>
        </p:txBody>
      </p:sp>
      <p:sp>
        <p:nvSpPr>
          <p:cNvPr id="64589" name="AutoShape 77"/>
          <p:cNvSpPr>
            <a:spLocks/>
          </p:cNvSpPr>
          <p:nvPr/>
        </p:nvSpPr>
        <p:spPr bwMode="auto">
          <a:xfrm flipH="1">
            <a:off x="171450" y="2565400"/>
            <a:ext cx="457200" cy="3873500"/>
          </a:xfrm>
          <a:prstGeom prst="rightBracket">
            <a:avLst>
              <a:gd name="adj" fmla="val 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44" name="AutoShape 7"/>
          <p:cNvSpPr>
            <a:spLocks noChangeArrowheads="1"/>
          </p:cNvSpPr>
          <p:nvPr/>
        </p:nvSpPr>
        <p:spPr bwMode="auto">
          <a:xfrm rot="-5400000" flipH="1" flipV="1">
            <a:off x="57943" y="-57942"/>
            <a:ext cx="1233488" cy="1349375"/>
          </a:xfrm>
          <a:prstGeom prst="rtTriangle">
            <a:avLst/>
          </a:prstGeom>
          <a:solidFill>
            <a:srgbClr val="CC99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64514" name="Text Box 2"/>
          <p:cNvSpPr txBox="1">
            <a:spLocks noChangeArrowheads="1"/>
          </p:cNvSpPr>
          <p:nvPr/>
        </p:nvSpPr>
        <p:spPr bwMode="auto">
          <a:xfrm>
            <a:off x="132204" y="110170"/>
            <a:ext cx="12319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h-TH" b="1"/>
              <a:t>E</a:t>
            </a:r>
            <a:r>
              <a:rPr lang="th-TH" sz="1600" b="1"/>
              <a:t>XAMPLE</a:t>
            </a:r>
            <a:endParaRPr lang="th-TH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AutoShape 7"/>
          <p:cNvSpPr>
            <a:spLocks noChangeArrowheads="1"/>
          </p:cNvSpPr>
          <p:nvPr/>
        </p:nvSpPr>
        <p:spPr bwMode="auto">
          <a:xfrm rot="-5400000" flipH="1" flipV="1">
            <a:off x="57943" y="-57942"/>
            <a:ext cx="1233488" cy="1349375"/>
          </a:xfrm>
          <a:prstGeom prst="rtTriangle">
            <a:avLst/>
          </a:prstGeom>
          <a:solidFill>
            <a:srgbClr val="CC99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132204" y="140619"/>
            <a:ext cx="12319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h-TH" b="1" dirty="0"/>
              <a:t>E</a:t>
            </a:r>
            <a:r>
              <a:rPr lang="th-TH" sz="1600" b="1" dirty="0"/>
              <a:t>XAMPLE</a:t>
            </a:r>
            <a:endParaRPr lang="th-TH" b="1" dirty="0"/>
          </a:p>
        </p:txBody>
      </p:sp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307975" y="5578666"/>
            <a:ext cx="8112125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th-TH"/>
              <a:t>In general</a:t>
            </a:r>
            <a:r>
              <a:rPr lang="en-US"/>
              <a:t>:</a:t>
            </a:r>
            <a:r>
              <a:rPr lang="th-TH"/>
              <a:t> </a:t>
            </a:r>
            <a:endParaRPr lang="en-US"/>
          </a:p>
          <a:p>
            <a:pPr>
              <a:lnSpc>
                <a:spcPct val="80000"/>
              </a:lnSpc>
            </a:pPr>
            <a:endParaRPr lang="th-TH"/>
          </a:p>
          <a:p>
            <a:pPr lvl="1">
              <a:lnSpc>
                <a:spcPct val="80000"/>
              </a:lnSpc>
            </a:pPr>
            <a:r>
              <a:rPr lang="en-US"/>
              <a:t>T</a:t>
            </a:r>
            <a:r>
              <a:rPr lang="th-TH"/>
              <a:t>here </a:t>
            </a:r>
            <a:r>
              <a:rPr lang="en-US"/>
              <a:t>are (</a:t>
            </a:r>
            <a:r>
              <a:rPr lang="en-US" i="1"/>
              <a:t>n</a:t>
            </a:r>
            <a:r>
              <a:rPr lang="en-US"/>
              <a:t>-1)!</a:t>
            </a:r>
            <a:r>
              <a:rPr lang="th-TH"/>
              <a:t> ways that </a:t>
            </a:r>
            <a:r>
              <a:rPr lang="th-TH" i="1"/>
              <a:t>n</a:t>
            </a:r>
            <a:r>
              <a:rPr lang="th-TH"/>
              <a:t> persons can be seated around a circular table.</a:t>
            </a:r>
          </a:p>
        </p:txBody>
      </p:sp>
      <p:grpSp>
        <p:nvGrpSpPr>
          <p:cNvPr id="14358" name="Group 22"/>
          <p:cNvGrpSpPr>
            <a:grpSpLocks/>
          </p:cNvGrpSpPr>
          <p:nvPr/>
        </p:nvGrpSpPr>
        <p:grpSpPr bwMode="auto">
          <a:xfrm>
            <a:off x="6064250" y="147638"/>
            <a:ext cx="2216150" cy="2205037"/>
            <a:chOff x="3820" y="197"/>
            <a:chExt cx="1396" cy="1389"/>
          </a:xfrm>
        </p:grpSpPr>
        <p:sp>
          <p:nvSpPr>
            <p:cNvPr id="14356" name="Rectangle 20"/>
            <p:cNvSpPr>
              <a:spLocks noChangeArrowheads="1"/>
            </p:cNvSpPr>
            <p:nvPr/>
          </p:nvSpPr>
          <p:spPr bwMode="auto">
            <a:xfrm>
              <a:off x="4978" y="485"/>
              <a:ext cx="232" cy="216"/>
            </a:xfrm>
            <a:prstGeom prst="rect">
              <a:avLst/>
            </a:prstGeom>
            <a:solidFill>
              <a:srgbClr val="66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14355" name="Rectangle 19"/>
            <p:cNvSpPr>
              <a:spLocks noChangeArrowheads="1"/>
            </p:cNvSpPr>
            <p:nvPr/>
          </p:nvSpPr>
          <p:spPr bwMode="auto">
            <a:xfrm>
              <a:off x="4984" y="1043"/>
              <a:ext cx="232" cy="216"/>
            </a:xfrm>
            <a:prstGeom prst="rect">
              <a:avLst/>
            </a:prstGeom>
            <a:solidFill>
              <a:srgbClr val="66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14354" name="Rectangle 18"/>
            <p:cNvSpPr>
              <a:spLocks noChangeArrowheads="1"/>
            </p:cNvSpPr>
            <p:nvPr/>
          </p:nvSpPr>
          <p:spPr bwMode="auto">
            <a:xfrm>
              <a:off x="4402" y="1367"/>
              <a:ext cx="232" cy="216"/>
            </a:xfrm>
            <a:prstGeom prst="rect">
              <a:avLst/>
            </a:prstGeom>
            <a:solidFill>
              <a:srgbClr val="66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14357" name="Rectangle 21"/>
            <p:cNvSpPr>
              <a:spLocks noChangeArrowheads="1"/>
            </p:cNvSpPr>
            <p:nvPr/>
          </p:nvSpPr>
          <p:spPr bwMode="auto">
            <a:xfrm>
              <a:off x="3820" y="1031"/>
              <a:ext cx="232" cy="216"/>
            </a:xfrm>
            <a:prstGeom prst="rect">
              <a:avLst/>
            </a:prstGeom>
            <a:solidFill>
              <a:srgbClr val="66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14353" name="Rectangle 17"/>
            <p:cNvSpPr>
              <a:spLocks noChangeArrowheads="1"/>
            </p:cNvSpPr>
            <p:nvPr/>
          </p:nvSpPr>
          <p:spPr bwMode="auto">
            <a:xfrm>
              <a:off x="4402" y="203"/>
              <a:ext cx="232" cy="216"/>
            </a:xfrm>
            <a:prstGeom prst="rect">
              <a:avLst/>
            </a:prstGeom>
            <a:solidFill>
              <a:srgbClr val="66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14352" name="Rectangle 16"/>
            <p:cNvSpPr>
              <a:spLocks noChangeArrowheads="1"/>
            </p:cNvSpPr>
            <p:nvPr/>
          </p:nvSpPr>
          <p:spPr bwMode="auto">
            <a:xfrm>
              <a:off x="3832" y="503"/>
              <a:ext cx="232" cy="216"/>
            </a:xfrm>
            <a:prstGeom prst="rect">
              <a:avLst/>
            </a:prstGeom>
            <a:solidFill>
              <a:srgbClr val="66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14340" name="Oval 4" descr="50%"/>
            <p:cNvSpPr>
              <a:spLocks noChangeArrowheads="1"/>
            </p:cNvSpPr>
            <p:nvPr/>
          </p:nvSpPr>
          <p:spPr bwMode="auto">
            <a:xfrm>
              <a:off x="4077" y="463"/>
              <a:ext cx="908" cy="876"/>
            </a:xfrm>
            <a:prstGeom prst="ellipse">
              <a:avLst/>
            </a:prstGeom>
            <a:pattFill prst="pct50">
              <a:fgClr>
                <a:srgbClr val="99CCFF"/>
              </a:fgClr>
              <a:bgClr>
                <a:srgbClr val="FFFFFF"/>
              </a:bgClr>
            </a:pattFill>
            <a:ln w="19050">
              <a:solidFill>
                <a:schemeClr val="tx1"/>
              </a:solidFill>
              <a:round/>
              <a:headEnd/>
              <a:tailEnd/>
            </a:ln>
            <a:effectLst>
              <a:glow rad="63500">
                <a:schemeClr val="accent2">
                  <a:satMod val="175000"/>
                  <a:alpha val="40000"/>
                </a:schemeClr>
              </a:glow>
            </a:effectLst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14341" name="Text Box 5"/>
            <p:cNvSpPr txBox="1">
              <a:spLocks noChangeArrowheads="1"/>
            </p:cNvSpPr>
            <p:nvPr/>
          </p:nvSpPr>
          <p:spPr bwMode="auto">
            <a:xfrm>
              <a:off x="4410" y="1355"/>
              <a:ext cx="22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th-TH" sz="1800" b="1"/>
                <a:t>A</a:t>
              </a:r>
              <a:endParaRPr lang="th-TH" b="1"/>
            </a:p>
          </p:txBody>
        </p:sp>
        <p:sp>
          <p:nvSpPr>
            <p:cNvPr id="14342" name="Text Box 6"/>
            <p:cNvSpPr txBox="1">
              <a:spLocks noChangeArrowheads="1"/>
            </p:cNvSpPr>
            <p:nvPr/>
          </p:nvSpPr>
          <p:spPr bwMode="auto">
            <a:xfrm>
              <a:off x="4992" y="1033"/>
              <a:ext cx="21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th-TH" sz="1800" b="1"/>
                <a:t>B</a:t>
              </a:r>
              <a:endParaRPr lang="th-TH" b="1"/>
            </a:p>
          </p:txBody>
        </p:sp>
        <p:sp>
          <p:nvSpPr>
            <p:cNvPr id="14343" name="Text Box 7"/>
            <p:cNvSpPr txBox="1">
              <a:spLocks noChangeArrowheads="1"/>
            </p:cNvSpPr>
            <p:nvPr/>
          </p:nvSpPr>
          <p:spPr bwMode="auto">
            <a:xfrm>
              <a:off x="4990" y="479"/>
              <a:ext cx="22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th-TH" sz="1800" b="1"/>
                <a:t>C</a:t>
              </a:r>
              <a:endParaRPr lang="th-TH" b="1"/>
            </a:p>
          </p:txBody>
        </p:sp>
        <p:sp>
          <p:nvSpPr>
            <p:cNvPr id="14344" name="Text Box 8"/>
            <p:cNvSpPr txBox="1">
              <a:spLocks noChangeArrowheads="1"/>
            </p:cNvSpPr>
            <p:nvPr/>
          </p:nvSpPr>
          <p:spPr bwMode="auto">
            <a:xfrm>
              <a:off x="4404" y="197"/>
              <a:ext cx="22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th-TH" sz="1800" b="1"/>
                <a:t>D</a:t>
              </a:r>
              <a:endParaRPr lang="th-TH" b="1"/>
            </a:p>
          </p:txBody>
        </p:sp>
        <p:sp>
          <p:nvSpPr>
            <p:cNvPr id="14345" name="Text Box 9"/>
            <p:cNvSpPr txBox="1">
              <a:spLocks noChangeArrowheads="1"/>
            </p:cNvSpPr>
            <p:nvPr/>
          </p:nvSpPr>
          <p:spPr bwMode="auto">
            <a:xfrm>
              <a:off x="3841" y="503"/>
              <a:ext cx="21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th-TH" sz="1800" b="1" dirty="0"/>
                <a:t>E</a:t>
              </a:r>
            </a:p>
          </p:txBody>
        </p:sp>
        <p:sp>
          <p:nvSpPr>
            <p:cNvPr id="14346" name="Text Box 10"/>
            <p:cNvSpPr txBox="1">
              <a:spLocks noChangeArrowheads="1"/>
            </p:cNvSpPr>
            <p:nvPr/>
          </p:nvSpPr>
          <p:spPr bwMode="auto">
            <a:xfrm>
              <a:off x="3840" y="1025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th-TH" sz="1800" b="1"/>
                <a:t>F</a:t>
              </a:r>
              <a:endParaRPr lang="th-TH" b="1"/>
            </a:p>
          </p:txBody>
        </p:sp>
      </p:grpSp>
      <p:sp>
        <p:nvSpPr>
          <p:cNvPr id="14347" name="Text Box 11"/>
          <p:cNvSpPr txBox="1">
            <a:spLocks noChangeArrowheads="1"/>
          </p:cNvSpPr>
          <p:nvPr/>
        </p:nvSpPr>
        <p:spPr bwMode="auto">
          <a:xfrm>
            <a:off x="635000" y="822325"/>
            <a:ext cx="478631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th-TH"/>
              <a:t>In how many ways can six persons be seated </a:t>
            </a:r>
            <a:endParaRPr lang="en-US"/>
          </a:p>
          <a:p>
            <a:pPr>
              <a:lnSpc>
                <a:spcPct val="90000"/>
              </a:lnSpc>
            </a:pPr>
            <a:r>
              <a:rPr lang="th-TH"/>
              <a:t>around a circular tabl</a:t>
            </a:r>
            <a:r>
              <a:rPr lang="en-US"/>
              <a:t>e?</a:t>
            </a:r>
            <a:endParaRPr lang="th-TH"/>
          </a:p>
        </p:txBody>
      </p:sp>
      <p:sp>
        <p:nvSpPr>
          <p:cNvPr id="14349" name="Text Box 13"/>
          <p:cNvSpPr txBox="1">
            <a:spLocks noChangeArrowheads="1"/>
          </p:cNvSpPr>
          <p:nvPr/>
        </p:nvSpPr>
        <p:spPr bwMode="auto">
          <a:xfrm>
            <a:off x="1182688" y="2236788"/>
            <a:ext cx="7397750" cy="180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h-TH" sz="1600">
                <a:latin typeface="Arial" pitchFamily="34" charset="0"/>
                <a:cs typeface="Arial" pitchFamily="34" charset="0"/>
              </a:rPr>
              <a:t>Denote the six person as A, B, C, D, E, F.</a:t>
            </a:r>
          </a:p>
          <a:p>
            <a:endParaRPr lang="th-TH" sz="1600">
              <a:latin typeface="Arial" pitchFamily="34" charset="0"/>
              <a:cs typeface="Arial" pitchFamily="34" charset="0"/>
            </a:endParaRPr>
          </a:p>
          <a:p>
            <a:r>
              <a:rPr lang="en-US" sz="1600">
                <a:latin typeface="Arial" pitchFamily="34" charset="0"/>
                <a:cs typeface="Arial" pitchFamily="34" charset="0"/>
              </a:rPr>
              <a:t>  </a:t>
            </a:r>
            <a:r>
              <a:rPr lang="th-TH" sz="1600">
                <a:latin typeface="Arial" pitchFamily="34" charset="0"/>
                <a:cs typeface="Arial" pitchFamily="34" charset="0"/>
              </a:rPr>
              <a:t>Since seatings obtained by rotations are considered to be identical, we might</a:t>
            </a:r>
          </a:p>
          <a:p>
            <a:pPr lvl="1">
              <a:lnSpc>
                <a:spcPct val="160000"/>
              </a:lnSpc>
              <a:buFontTx/>
              <a:buChar char="•"/>
            </a:pPr>
            <a:r>
              <a:rPr lang="th-TH" sz="1600">
                <a:latin typeface="Arial" pitchFamily="34" charset="0"/>
                <a:cs typeface="Arial" pitchFamily="34" charset="0"/>
              </a:rPr>
              <a:t> first, seat A arbitrarily, and, then</a:t>
            </a:r>
          </a:p>
          <a:p>
            <a:pPr lvl="1">
              <a:lnSpc>
                <a:spcPct val="140000"/>
              </a:lnSpc>
              <a:buFontTx/>
              <a:buChar char="•"/>
            </a:pPr>
            <a:r>
              <a:rPr lang="th-TH" sz="1600">
                <a:latin typeface="Arial" pitchFamily="34" charset="0"/>
                <a:cs typeface="Arial" pitchFamily="34" charset="0"/>
              </a:rPr>
              <a:t> order the remaining five persons (there are 5! ways to do this), and, then, </a:t>
            </a:r>
          </a:p>
          <a:p>
            <a:pPr lvl="1"/>
            <a:r>
              <a:rPr lang="th-TH" sz="1600">
                <a:latin typeface="Arial" pitchFamily="34" charset="0"/>
                <a:cs typeface="Arial" pitchFamily="34" charset="0"/>
              </a:rPr>
              <a:t> </a:t>
            </a:r>
            <a:r>
              <a:rPr lang="th-TH" sz="1200">
                <a:latin typeface="Arial" pitchFamily="34" charset="0"/>
                <a:cs typeface="Arial" pitchFamily="34" charset="0"/>
              </a:rPr>
              <a:t> </a:t>
            </a:r>
            <a:r>
              <a:rPr lang="th-TH" sz="1000">
                <a:latin typeface="Arial" pitchFamily="34" charset="0"/>
                <a:cs typeface="Arial" pitchFamily="34" charset="0"/>
              </a:rPr>
              <a:t> </a:t>
            </a:r>
            <a:r>
              <a:rPr lang="th-TH" sz="1600">
                <a:latin typeface="Arial" pitchFamily="34" charset="0"/>
                <a:cs typeface="Arial" pitchFamily="34" charset="0"/>
              </a:rPr>
              <a:t>seat them in this order clockwise from A.</a:t>
            </a:r>
            <a:r>
              <a:rPr lang="th-TH" sz="1600"/>
              <a:t> </a:t>
            </a:r>
          </a:p>
        </p:txBody>
      </p:sp>
      <p:sp>
        <p:nvSpPr>
          <p:cNvPr id="14351" name="Text Box 15"/>
          <p:cNvSpPr txBox="1">
            <a:spLocks noChangeArrowheads="1"/>
          </p:cNvSpPr>
          <p:nvPr/>
        </p:nvSpPr>
        <p:spPr bwMode="auto">
          <a:xfrm>
            <a:off x="1114425" y="4471988"/>
            <a:ext cx="62309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h-TH" sz="1600">
                <a:latin typeface="Arial" pitchFamily="34" charset="0"/>
                <a:cs typeface="Arial" pitchFamily="34" charset="0"/>
              </a:rPr>
              <a:t>Thus there are 5! ways to seats six persons around a circular table.</a:t>
            </a:r>
          </a:p>
        </p:txBody>
      </p:sp>
      <p:sp>
        <p:nvSpPr>
          <p:cNvPr id="14359" name="Rectangle 23"/>
          <p:cNvSpPr>
            <a:spLocks noChangeArrowheads="1"/>
          </p:cNvSpPr>
          <p:nvPr/>
        </p:nvSpPr>
        <p:spPr bwMode="auto">
          <a:xfrm>
            <a:off x="647700" y="5921566"/>
            <a:ext cx="7886700" cy="6223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 wrap="none" anchor="ctr"/>
          <a:lstStyle/>
          <a:p>
            <a:endParaRPr lang="th-TH"/>
          </a:p>
        </p:txBody>
      </p:sp>
      <p:sp>
        <p:nvSpPr>
          <p:cNvPr id="14360" name="Line 24"/>
          <p:cNvSpPr>
            <a:spLocks noChangeShapeType="1"/>
          </p:cNvSpPr>
          <p:nvPr/>
        </p:nvSpPr>
        <p:spPr bwMode="auto">
          <a:xfrm>
            <a:off x="0" y="5310128"/>
            <a:ext cx="48133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th-TH"/>
          </a:p>
        </p:txBody>
      </p:sp>
      <p:sp>
        <p:nvSpPr>
          <p:cNvPr id="14362" name="AutoShape 26"/>
          <p:cNvSpPr>
            <a:spLocks/>
          </p:cNvSpPr>
          <p:nvPr/>
        </p:nvSpPr>
        <p:spPr bwMode="auto">
          <a:xfrm>
            <a:off x="1257300" y="2679700"/>
            <a:ext cx="838200" cy="1473200"/>
          </a:xfrm>
          <a:prstGeom prst="leftBracket">
            <a:avLst>
              <a:gd name="adj" fmla="val 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7"/>
          <p:cNvSpPr>
            <a:spLocks noChangeArrowheads="1"/>
          </p:cNvSpPr>
          <p:nvPr/>
        </p:nvSpPr>
        <p:spPr bwMode="auto">
          <a:xfrm rot="-5400000" flipH="1" flipV="1">
            <a:off x="210346" y="3853047"/>
            <a:ext cx="1233488" cy="1349375"/>
          </a:xfrm>
          <a:prstGeom prst="rtTriangle">
            <a:avLst/>
          </a:prstGeom>
          <a:solidFill>
            <a:srgbClr val="CC99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77119" y="290513"/>
            <a:ext cx="2552700" cy="676275"/>
          </a:xfrm>
          <a:prstGeom prst="rect">
            <a:avLst/>
          </a:prstGeom>
          <a:solidFill>
            <a:srgbClr val="FFCC99"/>
          </a:solidFill>
          <a:ln w="9525">
            <a:noFill/>
            <a:miter lim="800000"/>
            <a:headEnd/>
            <a:tailEnd/>
          </a:ln>
          <a:effectLst>
            <a:outerShdw blurRad="50800" dist="1270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th-TH"/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293115" y="322263"/>
            <a:ext cx="8993187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h-TH" sz="2800" b="1" i="1" dirty="0"/>
              <a:t>r</a:t>
            </a:r>
            <a:r>
              <a:rPr lang="th-TH" sz="2400" b="1" dirty="0"/>
              <a:t>-Permutation  </a:t>
            </a:r>
            <a:r>
              <a:rPr lang="en-US" sz="2400" b="1" dirty="0"/>
              <a:t>    </a:t>
            </a:r>
            <a:r>
              <a:rPr lang="en-US" dirty="0" smtClean="0"/>
              <a:t>  A</a:t>
            </a:r>
            <a:r>
              <a:rPr lang="th-TH" dirty="0"/>
              <a:t>n ordering of</a:t>
            </a:r>
            <a:r>
              <a:rPr lang="th-TH" sz="2400" dirty="0"/>
              <a:t> </a:t>
            </a:r>
            <a:r>
              <a:rPr lang="th-TH" sz="2400" i="1" dirty="0"/>
              <a:t>r</a:t>
            </a:r>
            <a:r>
              <a:rPr lang="th-TH" dirty="0"/>
              <a:t> elements selected from </a:t>
            </a:r>
            <a:r>
              <a:rPr lang="th-TH" sz="2400" i="1" dirty="0"/>
              <a:t>n</a:t>
            </a:r>
            <a:r>
              <a:rPr lang="th-TH" dirty="0"/>
              <a:t> available elements </a:t>
            </a:r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338418" y="1328738"/>
            <a:ext cx="8651875" cy="200977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th-TH" dirty="0"/>
              <a:t>D</a:t>
            </a:r>
            <a:r>
              <a:rPr lang="th-TH" sz="1600" dirty="0"/>
              <a:t>EFINITION</a:t>
            </a:r>
            <a:endParaRPr lang="th-TH" dirty="0"/>
          </a:p>
          <a:p>
            <a:endParaRPr lang="th-TH" dirty="0"/>
          </a:p>
          <a:p>
            <a:pPr lvl="1"/>
            <a:r>
              <a:rPr lang="th-TH" dirty="0"/>
              <a:t>An </a:t>
            </a:r>
            <a:r>
              <a:rPr lang="th-TH" b="1" i="1" dirty="0"/>
              <a:t>r-permutation</a:t>
            </a:r>
            <a:r>
              <a:rPr lang="th-TH" dirty="0"/>
              <a:t> of </a:t>
            </a:r>
            <a:r>
              <a:rPr lang="th-TH" i="1" dirty="0"/>
              <a:t>n</a:t>
            </a:r>
            <a:r>
              <a:rPr lang="th-TH" dirty="0"/>
              <a:t> distinct elements </a:t>
            </a:r>
            <a:r>
              <a:rPr lang="th-TH" i="1" dirty="0"/>
              <a:t>x</a:t>
            </a:r>
            <a:r>
              <a:rPr lang="en-US" baseline="-25000" dirty="0"/>
              <a:t>1</a:t>
            </a:r>
            <a:r>
              <a:rPr lang="th-TH" dirty="0"/>
              <a:t>, …, </a:t>
            </a:r>
            <a:r>
              <a:rPr lang="th-TH" i="1" dirty="0"/>
              <a:t>x</a:t>
            </a:r>
            <a:r>
              <a:rPr lang="th-TH" i="1" baseline="-25000" dirty="0"/>
              <a:t>n</a:t>
            </a:r>
            <a:r>
              <a:rPr lang="th-TH" dirty="0"/>
              <a:t> is an ordering of an </a:t>
            </a:r>
          </a:p>
          <a:p>
            <a:pPr lvl="2"/>
            <a:r>
              <a:rPr lang="th-TH" i="1" dirty="0"/>
              <a:t>r</a:t>
            </a:r>
            <a:r>
              <a:rPr lang="th-TH" dirty="0"/>
              <a:t>-element subset </a:t>
            </a:r>
            <a:r>
              <a:rPr lang="en-US" dirty="0"/>
              <a:t>of { </a:t>
            </a:r>
            <a:r>
              <a:rPr lang="en-US" i="1" dirty="0"/>
              <a:t>x</a:t>
            </a:r>
            <a:r>
              <a:rPr lang="en-US" baseline="-25000" dirty="0"/>
              <a:t>1</a:t>
            </a:r>
            <a:r>
              <a:rPr lang="en-US" dirty="0"/>
              <a:t>, …, </a:t>
            </a:r>
            <a:r>
              <a:rPr lang="en-US" i="1" dirty="0" err="1"/>
              <a:t>x</a:t>
            </a:r>
            <a:r>
              <a:rPr lang="en-US" i="1" baseline="-25000" dirty="0" err="1"/>
              <a:t>n</a:t>
            </a:r>
            <a:r>
              <a:rPr lang="en-US" dirty="0"/>
              <a:t> }.</a:t>
            </a:r>
            <a:endParaRPr lang="th-TH" dirty="0"/>
          </a:p>
          <a:p>
            <a:pPr lvl="1">
              <a:lnSpc>
                <a:spcPct val="150000"/>
              </a:lnSpc>
            </a:pPr>
            <a:r>
              <a:rPr lang="th-TH" dirty="0"/>
              <a:t>The number of </a:t>
            </a:r>
            <a:r>
              <a:rPr lang="th-TH" i="1" dirty="0"/>
              <a:t>r</a:t>
            </a:r>
            <a:r>
              <a:rPr lang="th-TH" dirty="0"/>
              <a:t>-permutations of a set of </a:t>
            </a:r>
            <a:r>
              <a:rPr lang="th-TH" i="1" dirty="0"/>
              <a:t>n</a:t>
            </a:r>
            <a:r>
              <a:rPr lang="th-TH" dirty="0"/>
              <a:t> distinct elements is denoted </a:t>
            </a:r>
            <a:r>
              <a:rPr lang="en-US" i="1" dirty="0"/>
              <a:t>P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dirty="0"/>
              <a:t>, </a:t>
            </a:r>
            <a:r>
              <a:rPr lang="en-US" i="1" dirty="0"/>
              <a:t>r</a:t>
            </a:r>
            <a:r>
              <a:rPr lang="en-US" dirty="0"/>
              <a:t>)</a:t>
            </a:r>
            <a:r>
              <a:rPr lang="th-TH" dirty="0"/>
              <a:t>.</a:t>
            </a:r>
          </a:p>
          <a:p>
            <a:pPr lvl="1">
              <a:lnSpc>
                <a:spcPct val="70000"/>
              </a:lnSpc>
            </a:pPr>
            <a:endParaRPr lang="th-TH" dirty="0"/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307977" y="4095469"/>
            <a:ext cx="6051550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h-TH"/>
              <a:t>E</a:t>
            </a:r>
            <a:r>
              <a:rPr lang="th-TH" sz="1600"/>
              <a:t>XAMPLE</a:t>
            </a:r>
            <a:endParaRPr lang="th-TH"/>
          </a:p>
          <a:p>
            <a:endParaRPr lang="th-TH"/>
          </a:p>
          <a:p>
            <a:pPr lvl="1"/>
            <a:r>
              <a:rPr lang="th-TH"/>
              <a:t>Consider three distinct elements A, B, C.</a:t>
            </a:r>
          </a:p>
          <a:p>
            <a:pPr lvl="1"/>
            <a:r>
              <a:rPr lang="en-US"/>
              <a:t>2-p</a:t>
            </a:r>
            <a:r>
              <a:rPr lang="th-TH"/>
              <a:t>ermutations of these three elements are</a:t>
            </a:r>
          </a:p>
          <a:p>
            <a:pPr lvl="1"/>
            <a:endParaRPr lang="th-TH"/>
          </a:p>
          <a:p>
            <a:pPr lvl="1"/>
            <a:r>
              <a:rPr lang="th-TH"/>
              <a:t>	AB,	AC,	BA,	BC,	CA,	CB.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4" name="AutoShape 10"/>
          <p:cNvSpPr>
            <a:spLocks noChangeArrowheads="1"/>
          </p:cNvSpPr>
          <p:nvPr/>
        </p:nvSpPr>
        <p:spPr bwMode="auto">
          <a:xfrm rot="-5400000" flipH="1" flipV="1">
            <a:off x="237332" y="4493419"/>
            <a:ext cx="1233487" cy="1349375"/>
          </a:xfrm>
          <a:prstGeom prst="rtTriangle">
            <a:avLst/>
          </a:prstGeom>
          <a:solidFill>
            <a:srgbClr val="CC99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974725" y="871538"/>
            <a:ext cx="18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th-TH"/>
          </a:p>
        </p:txBody>
      </p:sp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1108075" y="452438"/>
            <a:ext cx="7026275" cy="194945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r>
              <a:rPr lang="th-TH"/>
              <a:t>T</a:t>
            </a:r>
            <a:r>
              <a:rPr lang="th-TH" sz="1600"/>
              <a:t>HEOREM</a:t>
            </a:r>
            <a:endParaRPr lang="th-TH"/>
          </a:p>
          <a:p>
            <a:endParaRPr lang="th-TH"/>
          </a:p>
          <a:p>
            <a:pPr lvl="1"/>
            <a:r>
              <a:rPr lang="th-TH"/>
              <a:t>The number of </a:t>
            </a:r>
            <a:r>
              <a:rPr lang="th-TH" i="1"/>
              <a:t>r</a:t>
            </a:r>
            <a:r>
              <a:rPr lang="th-TH"/>
              <a:t>-permutations of a set of </a:t>
            </a:r>
            <a:r>
              <a:rPr lang="th-TH" i="1"/>
              <a:t>n </a:t>
            </a:r>
            <a:r>
              <a:rPr lang="th-TH"/>
              <a:t>distinct objects is</a:t>
            </a:r>
          </a:p>
          <a:p>
            <a:pPr lvl="1"/>
            <a:endParaRPr lang="th-TH"/>
          </a:p>
          <a:p>
            <a:pPr lvl="1"/>
            <a:r>
              <a:rPr lang="th-TH"/>
              <a:t>	</a:t>
            </a:r>
            <a:r>
              <a:rPr lang="en-US" i="1"/>
              <a:t>P</a:t>
            </a:r>
            <a:r>
              <a:rPr lang="en-US"/>
              <a:t>(</a:t>
            </a:r>
            <a:r>
              <a:rPr lang="en-US" i="1"/>
              <a:t>n</a:t>
            </a:r>
            <a:r>
              <a:rPr lang="en-US"/>
              <a:t>, </a:t>
            </a:r>
            <a:r>
              <a:rPr lang="en-US" i="1"/>
              <a:t>r</a:t>
            </a:r>
            <a:r>
              <a:rPr lang="en-US"/>
              <a:t>)</a:t>
            </a:r>
            <a:r>
              <a:rPr lang="th-TH"/>
              <a:t> </a:t>
            </a:r>
            <a:r>
              <a:rPr lang="en-US"/>
              <a:t> </a:t>
            </a:r>
            <a:r>
              <a:rPr lang="th-TH"/>
              <a:t>=</a:t>
            </a:r>
            <a:r>
              <a:rPr lang="en-US"/>
              <a:t>  </a:t>
            </a:r>
            <a:r>
              <a:rPr lang="en-US" i="1"/>
              <a:t>n</a:t>
            </a:r>
            <a:r>
              <a:rPr lang="en-US"/>
              <a:t>(</a:t>
            </a:r>
            <a:r>
              <a:rPr lang="en-US" i="1"/>
              <a:t>n</a:t>
            </a:r>
            <a:r>
              <a:rPr lang="en-US"/>
              <a:t> – 1)(</a:t>
            </a:r>
            <a:r>
              <a:rPr lang="en-US" i="1"/>
              <a:t>n</a:t>
            </a:r>
            <a:r>
              <a:rPr lang="en-US"/>
              <a:t> – 2) … (</a:t>
            </a:r>
            <a:r>
              <a:rPr lang="en-US" i="1"/>
              <a:t>n</a:t>
            </a:r>
            <a:r>
              <a:rPr lang="en-US"/>
              <a:t> – </a:t>
            </a:r>
            <a:r>
              <a:rPr lang="en-US" i="1"/>
              <a:t>r</a:t>
            </a:r>
            <a:r>
              <a:rPr lang="en-US"/>
              <a:t> + 1)</a:t>
            </a:r>
            <a:r>
              <a:rPr lang="th-TH"/>
              <a:t>,	</a:t>
            </a:r>
            <a:r>
              <a:rPr lang="th-TH" i="1"/>
              <a:t>r</a:t>
            </a:r>
            <a:r>
              <a:rPr lang="th-TH"/>
              <a:t> </a:t>
            </a:r>
            <a:r>
              <a:rPr lang="th-TH">
                <a:sym typeface="Symbol" pitchFamily="18" charset="2"/>
              </a:rPr>
              <a:t></a:t>
            </a:r>
            <a:r>
              <a:rPr lang="th-TH"/>
              <a:t> </a:t>
            </a:r>
            <a:r>
              <a:rPr lang="th-TH" i="1"/>
              <a:t>n</a:t>
            </a:r>
            <a:r>
              <a:rPr lang="th-TH"/>
              <a:t>.</a:t>
            </a:r>
          </a:p>
          <a:p>
            <a:pPr lvl="1"/>
            <a:endParaRPr lang="th-TH"/>
          </a:p>
        </p:txBody>
      </p:sp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1520825" y="2909888"/>
            <a:ext cx="4762500" cy="13112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1"/>
              <a:t>P</a:t>
            </a:r>
            <a:r>
              <a:rPr lang="en-US"/>
              <a:t>(</a:t>
            </a:r>
            <a:r>
              <a:rPr lang="en-US" i="1"/>
              <a:t>n</a:t>
            </a:r>
            <a:r>
              <a:rPr lang="en-US"/>
              <a:t>, </a:t>
            </a:r>
            <a:r>
              <a:rPr lang="en-US" i="1"/>
              <a:t>r</a:t>
            </a:r>
            <a:r>
              <a:rPr lang="en-US"/>
              <a:t>)</a:t>
            </a:r>
            <a:r>
              <a:rPr lang="th-TH"/>
              <a:t> can also be writen in terms of fatorial:</a:t>
            </a:r>
          </a:p>
          <a:p>
            <a:endParaRPr lang="th-TH"/>
          </a:p>
          <a:p>
            <a:r>
              <a:rPr lang="th-TH"/>
              <a:t>	</a:t>
            </a:r>
          </a:p>
          <a:p>
            <a:endParaRPr lang="th-TH"/>
          </a:p>
        </p:txBody>
      </p:sp>
      <p:sp>
        <p:nvSpPr>
          <p:cNvPr id="16389" name="Text Box 5"/>
          <p:cNvSpPr txBox="1">
            <a:spLocks noChangeArrowheads="1"/>
          </p:cNvSpPr>
          <p:nvPr/>
        </p:nvSpPr>
        <p:spPr bwMode="auto">
          <a:xfrm>
            <a:off x="495300" y="4781550"/>
            <a:ext cx="8648700" cy="1890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th-TH" b="1"/>
              <a:t>E</a:t>
            </a:r>
            <a:r>
              <a:rPr lang="th-TH" sz="1600" b="1"/>
              <a:t>XAMPLE</a:t>
            </a:r>
            <a:endParaRPr lang="th-TH" b="1"/>
          </a:p>
          <a:p>
            <a:endParaRPr lang="th-TH"/>
          </a:p>
          <a:p>
            <a:r>
              <a:rPr lang="th-TH"/>
              <a:t>In how many ways can we select a chairperson, vice-chairperson, secretary,</a:t>
            </a:r>
            <a:r>
              <a:rPr lang="en-US"/>
              <a:t> </a:t>
            </a:r>
            <a:r>
              <a:rPr lang="th-TH"/>
              <a:t>and </a:t>
            </a:r>
            <a:endParaRPr lang="en-US"/>
          </a:p>
          <a:p>
            <a:r>
              <a:rPr lang="th-TH"/>
              <a:t>a treasurer from a group of </a:t>
            </a:r>
            <a:r>
              <a:rPr lang="en-US"/>
              <a:t>10 </a:t>
            </a:r>
            <a:r>
              <a:rPr lang="th-TH"/>
              <a:t>person</a:t>
            </a:r>
            <a:r>
              <a:rPr lang="en-US"/>
              <a:t>s?     </a:t>
            </a:r>
            <a:r>
              <a:rPr lang="en-US" sz="1800"/>
              <a:t>(No person takes more than one position.)</a:t>
            </a:r>
            <a:endParaRPr lang="th-TH" sz="1800"/>
          </a:p>
          <a:p>
            <a:endParaRPr lang="th-TH" sz="1800"/>
          </a:p>
          <a:p>
            <a:r>
              <a:rPr lang="th-TH"/>
              <a:t>	 </a:t>
            </a:r>
            <a:r>
              <a:rPr lang="en-US" i="1"/>
              <a:t>P</a:t>
            </a:r>
            <a:r>
              <a:rPr lang="en-US"/>
              <a:t>(10, 4)</a:t>
            </a:r>
            <a:r>
              <a:rPr lang="th-TH"/>
              <a:t> </a:t>
            </a:r>
            <a:r>
              <a:rPr lang="en-US"/>
              <a:t>=</a:t>
            </a:r>
            <a:r>
              <a:rPr lang="th-TH"/>
              <a:t> </a:t>
            </a:r>
            <a:r>
              <a:rPr lang="en-US"/>
              <a:t>10</a:t>
            </a:r>
            <a:r>
              <a:rPr lang="th-TH"/>
              <a:t> </a:t>
            </a:r>
            <a:r>
              <a:rPr lang="en-US">
                <a:sym typeface="Symbol" pitchFamily="18" charset="2"/>
              </a:rPr>
              <a:t> 9  8  7</a:t>
            </a:r>
            <a:endParaRPr lang="th-TH">
              <a:sym typeface="Symbol" pitchFamily="18" charset="2"/>
            </a:endParaRPr>
          </a:p>
        </p:txBody>
      </p:sp>
      <p:graphicFrame>
        <p:nvGraphicFramePr>
          <p:cNvPr id="16391" name="Object 7"/>
          <p:cNvGraphicFramePr>
            <a:graphicFrameLocks noChangeAspect="1"/>
          </p:cNvGraphicFramePr>
          <p:nvPr/>
        </p:nvGraphicFramePr>
        <p:xfrm>
          <a:off x="3371850" y="3587750"/>
          <a:ext cx="2193925" cy="723900"/>
        </p:xfrm>
        <a:graphic>
          <a:graphicData uri="http://schemas.openxmlformats.org/presentationml/2006/ole">
            <p:oleObj spid="_x0000_s16391" name="Equation" r:id="rId3" imgW="1269720" imgH="419040" progId="Equation.3">
              <p:embed/>
            </p:oleObj>
          </a:graphicData>
        </a:graphic>
      </p:graphicFrame>
      <p:sp>
        <p:nvSpPr>
          <p:cNvPr id="16393" name="Rectangle 9"/>
          <p:cNvSpPr>
            <a:spLocks noChangeArrowheads="1"/>
          </p:cNvSpPr>
          <p:nvPr/>
        </p:nvSpPr>
        <p:spPr bwMode="auto">
          <a:xfrm>
            <a:off x="3162300" y="3543300"/>
            <a:ext cx="2717800" cy="889000"/>
          </a:xfrm>
          <a:prstGeom prst="rect">
            <a:avLst/>
          </a:prstGeom>
          <a:noFill/>
          <a:ln w="28575">
            <a:solidFill>
              <a:srgbClr val="FF3300"/>
            </a:solidFill>
            <a:miter lim="800000"/>
            <a:headEnd/>
            <a:tailEnd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txBody>
          <a:bodyPr wrap="none" anchor="ctr"/>
          <a:lstStyle/>
          <a:p>
            <a:endParaRPr lang="th-T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AutoShape 7"/>
          <p:cNvSpPr>
            <a:spLocks noChangeArrowheads="1"/>
          </p:cNvSpPr>
          <p:nvPr/>
        </p:nvSpPr>
        <p:spPr bwMode="auto">
          <a:xfrm rot="-5400000" flipH="1" flipV="1">
            <a:off x="232378" y="151378"/>
            <a:ext cx="1233488" cy="1349375"/>
          </a:xfrm>
          <a:prstGeom prst="rtTriangle">
            <a:avLst/>
          </a:prstGeom>
          <a:solidFill>
            <a:srgbClr val="CC99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517525" y="357188"/>
            <a:ext cx="8355013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E</a:t>
            </a:r>
            <a:r>
              <a:rPr lang="en-US" sz="1600" b="1"/>
              <a:t>XAMPLE</a:t>
            </a:r>
            <a:endParaRPr lang="en-US" b="1"/>
          </a:p>
          <a:p>
            <a:endParaRPr lang="en-US" b="1"/>
          </a:p>
          <a:p>
            <a:pPr lvl="1"/>
            <a:r>
              <a:rPr lang="en-US"/>
              <a:t>In how many ways can seven boys and four girls wait in line if no two girls </a:t>
            </a:r>
          </a:p>
          <a:p>
            <a:pPr lvl="1"/>
            <a:r>
              <a:rPr lang="en-US"/>
              <a:t>stand together?</a:t>
            </a:r>
          </a:p>
        </p:txBody>
      </p:sp>
      <p:grpSp>
        <p:nvGrpSpPr>
          <p:cNvPr id="17421" name="Group 13"/>
          <p:cNvGrpSpPr>
            <a:grpSpLocks/>
          </p:cNvGrpSpPr>
          <p:nvPr/>
        </p:nvGrpSpPr>
        <p:grpSpPr bwMode="auto">
          <a:xfrm>
            <a:off x="2165350" y="2538413"/>
            <a:ext cx="4775200" cy="396875"/>
            <a:chOff x="1024" y="1863"/>
            <a:chExt cx="3008" cy="250"/>
          </a:xfrm>
        </p:grpSpPr>
        <p:sp>
          <p:nvSpPr>
            <p:cNvPr id="17411" name="Text Box 3"/>
            <p:cNvSpPr txBox="1">
              <a:spLocks noChangeArrowheads="1"/>
            </p:cNvSpPr>
            <p:nvPr/>
          </p:nvSpPr>
          <p:spPr bwMode="auto">
            <a:xfrm>
              <a:off x="1214" y="1863"/>
              <a:ext cx="266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th-TH"/>
                <a:t>B</a:t>
              </a:r>
              <a:r>
                <a:rPr lang="en-US" baseline="-25000"/>
                <a:t>1</a:t>
              </a:r>
              <a:r>
                <a:rPr lang="th-TH"/>
                <a:t>      B</a:t>
              </a:r>
              <a:r>
                <a:rPr lang="en-US" baseline="-25000"/>
                <a:t>2</a:t>
              </a:r>
              <a:r>
                <a:rPr lang="th-TH"/>
                <a:t>      B</a:t>
              </a:r>
              <a:r>
                <a:rPr lang="en-US" baseline="-25000"/>
                <a:t>3</a:t>
              </a:r>
              <a:r>
                <a:rPr lang="th-TH"/>
                <a:t>      B</a:t>
              </a:r>
              <a:r>
                <a:rPr lang="en-US" baseline="-25000"/>
                <a:t>4</a:t>
              </a:r>
              <a:r>
                <a:rPr lang="th-TH"/>
                <a:t>      B</a:t>
              </a:r>
              <a:r>
                <a:rPr lang="en-US" baseline="-25000"/>
                <a:t>5</a:t>
              </a:r>
              <a:r>
                <a:rPr lang="th-TH"/>
                <a:t>      B</a:t>
              </a:r>
              <a:r>
                <a:rPr lang="en-US" baseline="-25000"/>
                <a:t>6</a:t>
              </a:r>
              <a:r>
                <a:rPr lang="th-TH"/>
                <a:t>      B</a:t>
              </a:r>
              <a:r>
                <a:rPr lang="en-US" baseline="-25000"/>
                <a:t>7</a:t>
              </a:r>
              <a:endParaRPr lang="th-TH"/>
            </a:p>
          </p:txBody>
        </p:sp>
        <p:sp>
          <p:nvSpPr>
            <p:cNvPr id="17412" name="Rectangle 4"/>
            <p:cNvSpPr>
              <a:spLocks noChangeArrowheads="1"/>
            </p:cNvSpPr>
            <p:nvPr/>
          </p:nvSpPr>
          <p:spPr bwMode="auto">
            <a:xfrm>
              <a:off x="1024" y="1928"/>
              <a:ext cx="176" cy="15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17414" name="Rectangle 6"/>
            <p:cNvSpPr>
              <a:spLocks noChangeArrowheads="1"/>
            </p:cNvSpPr>
            <p:nvPr/>
          </p:nvSpPr>
          <p:spPr bwMode="auto">
            <a:xfrm>
              <a:off x="1440" y="1928"/>
              <a:ext cx="176" cy="15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17415" name="Rectangle 7"/>
            <p:cNvSpPr>
              <a:spLocks noChangeArrowheads="1"/>
            </p:cNvSpPr>
            <p:nvPr/>
          </p:nvSpPr>
          <p:spPr bwMode="auto">
            <a:xfrm>
              <a:off x="1848" y="1928"/>
              <a:ext cx="176" cy="15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17416" name="Rectangle 8"/>
            <p:cNvSpPr>
              <a:spLocks noChangeArrowheads="1"/>
            </p:cNvSpPr>
            <p:nvPr/>
          </p:nvSpPr>
          <p:spPr bwMode="auto">
            <a:xfrm>
              <a:off x="2240" y="1928"/>
              <a:ext cx="176" cy="15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17417" name="Rectangle 9"/>
            <p:cNvSpPr>
              <a:spLocks noChangeArrowheads="1"/>
            </p:cNvSpPr>
            <p:nvPr/>
          </p:nvSpPr>
          <p:spPr bwMode="auto">
            <a:xfrm>
              <a:off x="2648" y="1928"/>
              <a:ext cx="176" cy="15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17418" name="Rectangle 10"/>
            <p:cNvSpPr>
              <a:spLocks noChangeArrowheads="1"/>
            </p:cNvSpPr>
            <p:nvPr/>
          </p:nvSpPr>
          <p:spPr bwMode="auto">
            <a:xfrm>
              <a:off x="3040" y="1928"/>
              <a:ext cx="176" cy="15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17419" name="Rectangle 11"/>
            <p:cNvSpPr>
              <a:spLocks noChangeArrowheads="1"/>
            </p:cNvSpPr>
            <p:nvPr/>
          </p:nvSpPr>
          <p:spPr bwMode="auto">
            <a:xfrm>
              <a:off x="3448" y="1920"/>
              <a:ext cx="176" cy="15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17420" name="Rectangle 12"/>
            <p:cNvSpPr>
              <a:spLocks noChangeArrowheads="1"/>
            </p:cNvSpPr>
            <p:nvPr/>
          </p:nvSpPr>
          <p:spPr bwMode="auto">
            <a:xfrm>
              <a:off x="3856" y="1920"/>
              <a:ext cx="176" cy="15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th-TH"/>
            </a:p>
          </p:txBody>
        </p:sp>
      </p:grpSp>
      <p:sp>
        <p:nvSpPr>
          <p:cNvPr id="17422" name="Text Box 14"/>
          <p:cNvSpPr txBox="1">
            <a:spLocks noChangeArrowheads="1"/>
          </p:cNvSpPr>
          <p:nvPr/>
        </p:nvSpPr>
        <p:spPr bwMode="auto">
          <a:xfrm>
            <a:off x="2143125" y="5848350"/>
            <a:ext cx="117211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 smtClean="0"/>
              <a:t>7!</a:t>
            </a:r>
            <a:r>
              <a:rPr lang="en-US" sz="1800" dirty="0" smtClean="0">
                <a:sym typeface="Symbol" pitchFamily="18" charset="2"/>
              </a:rPr>
              <a:t> </a:t>
            </a:r>
            <a:r>
              <a:rPr lang="en-US" sz="1800" i="1" dirty="0">
                <a:sym typeface="Symbol" pitchFamily="18" charset="2"/>
              </a:rPr>
              <a:t>P</a:t>
            </a:r>
            <a:r>
              <a:rPr lang="en-US" sz="1800" dirty="0">
                <a:sym typeface="Symbol" pitchFamily="18" charset="2"/>
              </a:rPr>
              <a:t>(8, 4)</a:t>
            </a:r>
            <a:r>
              <a:rPr lang="th-TH" sz="1800" dirty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94" name="Rectangle 62"/>
          <p:cNvSpPr>
            <a:spLocks noChangeArrowheads="1"/>
          </p:cNvSpPr>
          <p:nvPr/>
        </p:nvSpPr>
        <p:spPr bwMode="auto">
          <a:xfrm>
            <a:off x="88136" y="239713"/>
            <a:ext cx="2362200" cy="676275"/>
          </a:xfrm>
          <a:prstGeom prst="rect">
            <a:avLst/>
          </a:prstGeom>
          <a:solidFill>
            <a:srgbClr val="FFCC99"/>
          </a:solidFill>
          <a:ln w="9525">
            <a:noFill/>
            <a:miter lim="800000"/>
            <a:headEnd/>
            <a:tailEnd/>
          </a:ln>
          <a:effectLst>
            <a:outerShdw blurRad="50800" dist="1270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th-TH"/>
          </a:p>
        </p:txBody>
      </p:sp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316736" y="342900"/>
            <a:ext cx="72183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h-TH" sz="2400" b="1" dirty="0"/>
              <a:t>Combination  </a:t>
            </a:r>
            <a:r>
              <a:rPr lang="en-US" sz="2400" b="1" dirty="0"/>
              <a:t>     </a:t>
            </a:r>
            <a:r>
              <a:rPr lang="en-US" sz="2400" dirty="0" smtClean="0"/>
              <a:t> </a:t>
            </a:r>
            <a:r>
              <a:rPr lang="en-US" dirty="0" smtClean="0"/>
              <a:t>A</a:t>
            </a:r>
            <a:r>
              <a:rPr lang="th-TH" dirty="0" smtClean="0"/>
              <a:t> </a:t>
            </a:r>
            <a:r>
              <a:rPr lang="th-TH" dirty="0"/>
              <a:t>selection of objects without regard to order</a:t>
            </a:r>
            <a:endParaRPr lang="th-TH" b="1" dirty="0"/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386043" y="1309688"/>
            <a:ext cx="8435228" cy="2862322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th-TH" dirty="0"/>
              <a:t>D</a:t>
            </a:r>
            <a:r>
              <a:rPr lang="th-TH" sz="1600" dirty="0"/>
              <a:t>EFINITION</a:t>
            </a:r>
            <a:endParaRPr lang="th-TH" dirty="0"/>
          </a:p>
          <a:p>
            <a:endParaRPr lang="th-TH" dirty="0"/>
          </a:p>
          <a:p>
            <a:pPr lvl="1"/>
            <a:r>
              <a:rPr lang="th-TH" dirty="0"/>
              <a:t>Given a set</a:t>
            </a:r>
            <a:r>
              <a:rPr lang="en-US" dirty="0"/>
              <a:t> </a:t>
            </a:r>
            <a:r>
              <a:rPr lang="en-US" i="1" dirty="0"/>
              <a:t>X</a:t>
            </a:r>
            <a:r>
              <a:rPr lang="en-US" dirty="0"/>
              <a:t> = { </a:t>
            </a:r>
            <a:r>
              <a:rPr lang="en-US" i="1" dirty="0"/>
              <a:t>x</a:t>
            </a:r>
            <a:r>
              <a:rPr lang="en-US" baseline="-25000" dirty="0"/>
              <a:t>1</a:t>
            </a:r>
            <a:r>
              <a:rPr lang="en-US" dirty="0"/>
              <a:t>, …, </a:t>
            </a:r>
            <a:r>
              <a:rPr lang="en-US" i="1" dirty="0" err="1"/>
              <a:t>x</a:t>
            </a:r>
            <a:r>
              <a:rPr lang="en-US" i="1" baseline="-25000" dirty="0" err="1"/>
              <a:t>n</a:t>
            </a:r>
            <a:r>
              <a:rPr lang="en-US" dirty="0"/>
              <a:t> }</a:t>
            </a:r>
            <a:r>
              <a:rPr lang="th-TH" dirty="0"/>
              <a:t> containing </a:t>
            </a:r>
            <a:r>
              <a:rPr lang="th-TH" i="1" dirty="0"/>
              <a:t>n</a:t>
            </a:r>
            <a:r>
              <a:rPr lang="th-TH" dirty="0"/>
              <a:t> </a:t>
            </a:r>
            <a:r>
              <a:rPr lang="en-US" dirty="0"/>
              <a:t>(d</a:t>
            </a:r>
            <a:r>
              <a:rPr lang="th-TH" dirty="0"/>
              <a:t>istinct) elements.</a:t>
            </a:r>
          </a:p>
          <a:p>
            <a:pPr lvl="1"/>
            <a:endParaRPr lang="en-US" dirty="0"/>
          </a:p>
          <a:p>
            <a:pPr lvl="1"/>
            <a:r>
              <a:rPr lang="th-TH" dirty="0"/>
              <a:t>An </a:t>
            </a:r>
            <a:r>
              <a:rPr lang="th-TH" b="1" i="1" dirty="0"/>
              <a:t>r-combination</a:t>
            </a:r>
            <a:r>
              <a:rPr lang="th-TH" dirty="0"/>
              <a:t> of </a:t>
            </a:r>
            <a:r>
              <a:rPr lang="th-TH" i="1" dirty="0"/>
              <a:t>X</a:t>
            </a:r>
            <a:r>
              <a:rPr lang="th-TH" dirty="0"/>
              <a:t> is a selectio</a:t>
            </a:r>
            <a:r>
              <a:rPr lang="en-US" dirty="0"/>
              <a:t>n (u</a:t>
            </a:r>
            <a:r>
              <a:rPr lang="th-TH" dirty="0"/>
              <a:t>nordered) of</a:t>
            </a:r>
            <a:r>
              <a:rPr lang="th-TH" i="1" dirty="0"/>
              <a:t> r</a:t>
            </a:r>
            <a:r>
              <a:rPr lang="th-TH" dirty="0"/>
              <a:t>-element subset of </a:t>
            </a:r>
            <a:r>
              <a:rPr lang="th-TH" i="1" dirty="0"/>
              <a:t>X</a:t>
            </a:r>
            <a:r>
              <a:rPr lang="th-TH" dirty="0"/>
              <a:t>.</a:t>
            </a:r>
          </a:p>
          <a:p>
            <a:pPr lvl="1"/>
            <a:endParaRPr lang="th-TH" dirty="0"/>
          </a:p>
          <a:p>
            <a:pPr lvl="1"/>
            <a:r>
              <a:rPr lang="th-TH" dirty="0"/>
              <a:t>The number of </a:t>
            </a:r>
            <a:r>
              <a:rPr lang="th-TH" i="1" dirty="0"/>
              <a:t>r</a:t>
            </a:r>
            <a:r>
              <a:rPr lang="th-TH" dirty="0"/>
              <a:t>-combinations of a set of </a:t>
            </a:r>
            <a:r>
              <a:rPr lang="th-TH" i="1" dirty="0"/>
              <a:t>n </a:t>
            </a:r>
            <a:r>
              <a:rPr lang="th-TH" dirty="0"/>
              <a:t>distinct elements is denoted</a:t>
            </a:r>
            <a:r>
              <a:rPr lang="en-US" dirty="0"/>
              <a:t> </a:t>
            </a:r>
            <a:r>
              <a:rPr lang="en-US" dirty="0" smtClean="0"/>
              <a:t>by </a:t>
            </a:r>
            <a:r>
              <a:rPr lang="en-US" i="1" dirty="0" smtClean="0"/>
              <a:t>C</a:t>
            </a:r>
            <a:r>
              <a:rPr lang="en-US" dirty="0" smtClean="0"/>
              <a:t>(</a:t>
            </a:r>
            <a:r>
              <a:rPr lang="en-US" i="1" dirty="0" smtClean="0"/>
              <a:t>n</a:t>
            </a:r>
            <a:r>
              <a:rPr lang="en-US" dirty="0"/>
              <a:t>, </a:t>
            </a:r>
            <a:r>
              <a:rPr lang="en-US" i="1" dirty="0"/>
              <a:t>r</a:t>
            </a:r>
            <a:r>
              <a:rPr lang="en-US" dirty="0" smtClean="0"/>
              <a:t>).</a:t>
            </a:r>
            <a:endParaRPr lang="th-TH" dirty="0"/>
          </a:p>
          <a:p>
            <a:pPr lvl="1">
              <a:lnSpc>
                <a:spcPct val="80000"/>
              </a:lnSpc>
            </a:pPr>
            <a:r>
              <a:rPr lang="th-TH" dirty="0"/>
              <a:t>	</a:t>
            </a:r>
          </a:p>
        </p:txBody>
      </p:sp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1549959" y="5091674"/>
            <a:ext cx="6054725" cy="133985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txBody>
          <a:bodyPr wrap="none">
            <a:spAutoFit/>
          </a:bodyPr>
          <a:lstStyle/>
          <a:p>
            <a:r>
              <a:rPr lang="th-TH"/>
              <a:t>T</a:t>
            </a:r>
            <a:r>
              <a:rPr lang="th-TH" sz="1600"/>
              <a:t>HEOREM</a:t>
            </a:r>
            <a:endParaRPr lang="th-TH"/>
          </a:p>
          <a:p>
            <a:endParaRPr lang="th-TH"/>
          </a:p>
          <a:p>
            <a:r>
              <a:rPr lang="th-TH"/>
              <a:t>                                                                                            </a:t>
            </a:r>
          </a:p>
          <a:p>
            <a:r>
              <a:rPr lang="th-TH"/>
              <a:t>                                            </a:t>
            </a:r>
          </a:p>
        </p:txBody>
      </p:sp>
      <p:sp>
        <p:nvSpPr>
          <p:cNvPr id="18461" name="Line 29"/>
          <p:cNvSpPr>
            <a:spLocks noChangeShapeType="1"/>
          </p:cNvSpPr>
          <p:nvPr/>
        </p:nvSpPr>
        <p:spPr bwMode="auto">
          <a:xfrm>
            <a:off x="3456547" y="5923524"/>
            <a:ext cx="700087" cy="1587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h-TH"/>
          </a:p>
        </p:txBody>
      </p:sp>
      <p:sp>
        <p:nvSpPr>
          <p:cNvPr id="18462" name="Line 30"/>
          <p:cNvSpPr>
            <a:spLocks noChangeShapeType="1"/>
          </p:cNvSpPr>
          <p:nvPr/>
        </p:nvSpPr>
        <p:spPr bwMode="auto">
          <a:xfrm>
            <a:off x="4780522" y="5923524"/>
            <a:ext cx="893762" cy="1587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h-TH"/>
          </a:p>
        </p:txBody>
      </p:sp>
      <p:sp>
        <p:nvSpPr>
          <p:cNvPr id="18464" name="Rectangle 32"/>
          <p:cNvSpPr>
            <a:spLocks noChangeArrowheads="1"/>
          </p:cNvSpPr>
          <p:nvPr/>
        </p:nvSpPr>
        <p:spPr bwMode="auto">
          <a:xfrm>
            <a:off x="6636309" y="5669524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i="1">
                <a:solidFill>
                  <a:srgbClr val="000000"/>
                </a:solidFill>
                <a:cs typeface="Times New Roman" pitchFamily="18" charset="0"/>
              </a:rPr>
              <a:t>r </a:t>
            </a:r>
            <a:r>
              <a:rPr lang="en-US">
                <a:solidFill>
                  <a:srgbClr val="000000"/>
                </a:solidFill>
                <a:cs typeface="Times New Roman" pitchFamily="18" charset="0"/>
                <a:sym typeface="Symbol" pitchFamily="18" charset="2"/>
              </a:rPr>
              <a:t> </a:t>
            </a:r>
            <a:r>
              <a:rPr lang="en-US" i="1">
                <a:solidFill>
                  <a:srgbClr val="000000"/>
                </a:solidFill>
                <a:cs typeface="Times New Roman" pitchFamily="18" charset="0"/>
              </a:rPr>
              <a:t>n</a:t>
            </a:r>
            <a:endParaRPr lang="en-US"/>
          </a:p>
        </p:txBody>
      </p:sp>
      <p:sp>
        <p:nvSpPr>
          <p:cNvPr id="18465" name="Rectangle 33"/>
          <p:cNvSpPr>
            <a:spLocks noChangeArrowheads="1"/>
          </p:cNvSpPr>
          <p:nvPr/>
        </p:nvSpPr>
        <p:spPr bwMode="auto">
          <a:xfrm>
            <a:off x="5513947" y="5958449"/>
            <a:ext cx="98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i="1">
                <a:solidFill>
                  <a:srgbClr val="000000"/>
                </a:solidFill>
                <a:cs typeface="Times New Roman" pitchFamily="18" charset="0"/>
              </a:rPr>
              <a:t>r</a:t>
            </a:r>
            <a:endParaRPr lang="en-US"/>
          </a:p>
        </p:txBody>
      </p:sp>
      <p:sp>
        <p:nvSpPr>
          <p:cNvPr id="18466" name="Rectangle 34"/>
          <p:cNvSpPr>
            <a:spLocks noChangeArrowheads="1"/>
          </p:cNvSpPr>
          <p:nvPr/>
        </p:nvSpPr>
        <p:spPr bwMode="auto">
          <a:xfrm>
            <a:off x="5229784" y="5958449"/>
            <a:ext cx="98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i="1">
                <a:solidFill>
                  <a:srgbClr val="000000"/>
                </a:solidFill>
                <a:cs typeface="Times New Roman" pitchFamily="18" charset="0"/>
              </a:rPr>
              <a:t>r</a:t>
            </a:r>
            <a:endParaRPr lang="en-US"/>
          </a:p>
        </p:txBody>
      </p:sp>
      <p:sp>
        <p:nvSpPr>
          <p:cNvPr id="18467" name="Rectangle 35"/>
          <p:cNvSpPr>
            <a:spLocks noChangeArrowheads="1"/>
          </p:cNvSpPr>
          <p:nvPr/>
        </p:nvSpPr>
        <p:spPr bwMode="auto">
          <a:xfrm>
            <a:off x="4882122" y="5958449"/>
            <a:ext cx="127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i="1">
                <a:solidFill>
                  <a:srgbClr val="000000"/>
                </a:solidFill>
                <a:cs typeface="Times New Roman" pitchFamily="18" charset="0"/>
              </a:rPr>
              <a:t>n</a:t>
            </a:r>
            <a:endParaRPr lang="en-US"/>
          </a:p>
        </p:txBody>
      </p:sp>
      <p:sp>
        <p:nvSpPr>
          <p:cNvPr id="18468" name="Rectangle 36"/>
          <p:cNvSpPr>
            <a:spLocks noChangeArrowheads="1"/>
          </p:cNvSpPr>
          <p:nvPr/>
        </p:nvSpPr>
        <p:spPr bwMode="auto">
          <a:xfrm>
            <a:off x="5147234" y="5607611"/>
            <a:ext cx="127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i="1">
                <a:solidFill>
                  <a:srgbClr val="000000"/>
                </a:solidFill>
                <a:cs typeface="Times New Roman" pitchFamily="18" charset="0"/>
              </a:rPr>
              <a:t>n</a:t>
            </a:r>
            <a:endParaRPr lang="en-US"/>
          </a:p>
        </p:txBody>
      </p:sp>
      <p:sp>
        <p:nvSpPr>
          <p:cNvPr id="18469" name="Rectangle 37"/>
          <p:cNvSpPr>
            <a:spLocks noChangeArrowheads="1"/>
          </p:cNvSpPr>
          <p:nvPr/>
        </p:nvSpPr>
        <p:spPr bwMode="auto">
          <a:xfrm>
            <a:off x="3734359" y="5958449"/>
            <a:ext cx="98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i="1">
                <a:solidFill>
                  <a:srgbClr val="000000"/>
                </a:solidFill>
                <a:cs typeface="Times New Roman" pitchFamily="18" charset="0"/>
              </a:rPr>
              <a:t>r</a:t>
            </a:r>
            <a:endParaRPr lang="en-US"/>
          </a:p>
        </p:txBody>
      </p:sp>
      <p:sp>
        <p:nvSpPr>
          <p:cNvPr id="18470" name="Rectangle 38"/>
          <p:cNvSpPr>
            <a:spLocks noChangeArrowheads="1"/>
          </p:cNvSpPr>
          <p:nvPr/>
        </p:nvSpPr>
        <p:spPr bwMode="auto">
          <a:xfrm>
            <a:off x="3948672" y="5607611"/>
            <a:ext cx="98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i="1">
                <a:solidFill>
                  <a:srgbClr val="000000"/>
                </a:solidFill>
                <a:cs typeface="Times New Roman" pitchFamily="18" charset="0"/>
              </a:rPr>
              <a:t>r</a:t>
            </a:r>
            <a:endParaRPr lang="en-US"/>
          </a:p>
        </p:txBody>
      </p:sp>
      <p:sp>
        <p:nvSpPr>
          <p:cNvPr id="18471" name="Rectangle 39"/>
          <p:cNvSpPr>
            <a:spLocks noChangeArrowheads="1"/>
          </p:cNvSpPr>
          <p:nvPr/>
        </p:nvSpPr>
        <p:spPr bwMode="auto">
          <a:xfrm>
            <a:off x="3729597" y="5607611"/>
            <a:ext cx="127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i="1">
                <a:solidFill>
                  <a:srgbClr val="000000"/>
                </a:solidFill>
                <a:cs typeface="Times New Roman" pitchFamily="18" charset="0"/>
              </a:rPr>
              <a:t>n</a:t>
            </a:r>
            <a:endParaRPr lang="en-US"/>
          </a:p>
        </p:txBody>
      </p:sp>
      <p:sp>
        <p:nvSpPr>
          <p:cNvPr id="18472" name="Rectangle 40"/>
          <p:cNvSpPr>
            <a:spLocks noChangeArrowheads="1"/>
          </p:cNvSpPr>
          <p:nvPr/>
        </p:nvSpPr>
        <p:spPr bwMode="auto">
          <a:xfrm>
            <a:off x="3480359" y="5607611"/>
            <a:ext cx="155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i="1">
                <a:solidFill>
                  <a:srgbClr val="000000"/>
                </a:solidFill>
                <a:cs typeface="Times New Roman" pitchFamily="18" charset="0"/>
              </a:rPr>
              <a:t>P</a:t>
            </a:r>
            <a:endParaRPr lang="en-US"/>
          </a:p>
        </p:txBody>
      </p:sp>
      <p:sp>
        <p:nvSpPr>
          <p:cNvPr id="18473" name="Rectangle 41"/>
          <p:cNvSpPr>
            <a:spLocks noChangeArrowheads="1"/>
          </p:cNvSpPr>
          <p:nvPr/>
        </p:nvSpPr>
        <p:spPr bwMode="auto">
          <a:xfrm>
            <a:off x="2645334" y="5764774"/>
            <a:ext cx="98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i="1">
                <a:solidFill>
                  <a:srgbClr val="000000"/>
                </a:solidFill>
                <a:cs typeface="Times New Roman" pitchFamily="18" charset="0"/>
              </a:rPr>
              <a:t>r</a:t>
            </a:r>
            <a:endParaRPr lang="en-US"/>
          </a:p>
        </p:txBody>
      </p:sp>
      <p:sp>
        <p:nvSpPr>
          <p:cNvPr id="18474" name="Rectangle 42"/>
          <p:cNvSpPr>
            <a:spLocks noChangeArrowheads="1"/>
          </p:cNvSpPr>
          <p:nvPr/>
        </p:nvSpPr>
        <p:spPr bwMode="auto">
          <a:xfrm>
            <a:off x="2427847" y="5764774"/>
            <a:ext cx="127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i="1">
                <a:solidFill>
                  <a:srgbClr val="000000"/>
                </a:solidFill>
                <a:cs typeface="Times New Roman" pitchFamily="18" charset="0"/>
              </a:rPr>
              <a:t>n</a:t>
            </a:r>
            <a:endParaRPr lang="en-US"/>
          </a:p>
        </p:txBody>
      </p:sp>
      <p:sp>
        <p:nvSpPr>
          <p:cNvPr id="18475" name="Rectangle 43"/>
          <p:cNvSpPr>
            <a:spLocks noChangeArrowheads="1"/>
          </p:cNvSpPr>
          <p:nvPr/>
        </p:nvSpPr>
        <p:spPr bwMode="auto">
          <a:xfrm>
            <a:off x="2154797" y="5764774"/>
            <a:ext cx="1698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i="1">
                <a:solidFill>
                  <a:srgbClr val="000000"/>
                </a:solidFill>
                <a:cs typeface="Times New Roman" pitchFamily="18" charset="0"/>
              </a:rPr>
              <a:t>C</a:t>
            </a:r>
            <a:endParaRPr lang="en-US"/>
          </a:p>
        </p:txBody>
      </p:sp>
      <p:sp>
        <p:nvSpPr>
          <p:cNvPr id="18477" name="Rectangle 45"/>
          <p:cNvSpPr>
            <a:spLocks noChangeArrowheads="1"/>
          </p:cNvSpPr>
          <p:nvPr/>
        </p:nvSpPr>
        <p:spPr bwMode="auto">
          <a:xfrm>
            <a:off x="5050397" y="5929874"/>
            <a:ext cx="1397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Symbol" pitchFamily="18" charset="2"/>
              </a:rPr>
              <a:t>-</a:t>
            </a:r>
            <a:endParaRPr lang="en-US"/>
          </a:p>
        </p:txBody>
      </p:sp>
      <p:sp>
        <p:nvSpPr>
          <p:cNvPr id="18478" name="Rectangle 46"/>
          <p:cNvSpPr>
            <a:spLocks noChangeArrowheads="1"/>
          </p:cNvSpPr>
          <p:nvPr/>
        </p:nvSpPr>
        <p:spPr bwMode="auto">
          <a:xfrm>
            <a:off x="4401109" y="5736199"/>
            <a:ext cx="1397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Symbol" pitchFamily="18" charset="2"/>
              </a:rPr>
              <a:t>=</a:t>
            </a:r>
            <a:endParaRPr lang="en-US"/>
          </a:p>
        </p:txBody>
      </p:sp>
      <p:sp>
        <p:nvSpPr>
          <p:cNvPr id="18479" name="Rectangle 47"/>
          <p:cNvSpPr>
            <a:spLocks noChangeArrowheads="1"/>
          </p:cNvSpPr>
          <p:nvPr/>
        </p:nvSpPr>
        <p:spPr bwMode="auto">
          <a:xfrm>
            <a:off x="3078722" y="5736199"/>
            <a:ext cx="1397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Symbol" pitchFamily="18" charset="2"/>
              </a:rPr>
              <a:t>=</a:t>
            </a:r>
            <a:endParaRPr lang="en-US"/>
          </a:p>
        </p:txBody>
      </p:sp>
      <p:sp>
        <p:nvSpPr>
          <p:cNvPr id="18481" name="Rectangle 49"/>
          <p:cNvSpPr>
            <a:spLocks noChangeArrowheads="1"/>
          </p:cNvSpPr>
          <p:nvPr/>
        </p:nvSpPr>
        <p:spPr bwMode="auto">
          <a:xfrm>
            <a:off x="5607609" y="5958449"/>
            <a:ext cx="841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rgbClr val="000000"/>
                </a:solidFill>
                <a:cs typeface="Times New Roman" pitchFamily="18" charset="0"/>
              </a:rPr>
              <a:t>!</a:t>
            </a:r>
            <a:endParaRPr lang="en-US"/>
          </a:p>
        </p:txBody>
      </p:sp>
      <p:sp>
        <p:nvSpPr>
          <p:cNvPr id="18482" name="Rectangle 50"/>
          <p:cNvSpPr>
            <a:spLocks noChangeArrowheads="1"/>
          </p:cNvSpPr>
          <p:nvPr/>
        </p:nvSpPr>
        <p:spPr bwMode="auto">
          <a:xfrm>
            <a:off x="5342497" y="5958449"/>
            <a:ext cx="1682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rgbClr val="000000"/>
                </a:solidFill>
                <a:cs typeface="Times New Roman" pitchFamily="18" charset="0"/>
              </a:rPr>
              <a:t>)!</a:t>
            </a:r>
            <a:endParaRPr lang="en-US"/>
          </a:p>
        </p:txBody>
      </p:sp>
      <p:sp>
        <p:nvSpPr>
          <p:cNvPr id="18483" name="Rectangle 51"/>
          <p:cNvSpPr>
            <a:spLocks noChangeArrowheads="1"/>
          </p:cNvSpPr>
          <p:nvPr/>
        </p:nvSpPr>
        <p:spPr bwMode="auto">
          <a:xfrm>
            <a:off x="4793222" y="5958449"/>
            <a:ext cx="841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rgbClr val="000000"/>
                </a:solidFill>
                <a:cs typeface="Times New Roman" pitchFamily="18" charset="0"/>
              </a:rPr>
              <a:t>(</a:t>
            </a:r>
            <a:endParaRPr lang="en-US"/>
          </a:p>
        </p:txBody>
      </p:sp>
      <p:sp>
        <p:nvSpPr>
          <p:cNvPr id="18484" name="Rectangle 52"/>
          <p:cNvSpPr>
            <a:spLocks noChangeArrowheads="1"/>
          </p:cNvSpPr>
          <p:nvPr/>
        </p:nvSpPr>
        <p:spPr bwMode="auto">
          <a:xfrm>
            <a:off x="5256772" y="5607611"/>
            <a:ext cx="841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rgbClr val="000000"/>
                </a:solidFill>
                <a:cs typeface="Times New Roman" pitchFamily="18" charset="0"/>
              </a:rPr>
              <a:t>!</a:t>
            </a:r>
            <a:endParaRPr lang="en-US"/>
          </a:p>
        </p:txBody>
      </p:sp>
      <p:sp>
        <p:nvSpPr>
          <p:cNvPr id="18485" name="Rectangle 53"/>
          <p:cNvSpPr>
            <a:spLocks noChangeArrowheads="1"/>
          </p:cNvSpPr>
          <p:nvPr/>
        </p:nvSpPr>
        <p:spPr bwMode="auto">
          <a:xfrm>
            <a:off x="3828022" y="5958449"/>
            <a:ext cx="841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rgbClr val="000000"/>
                </a:solidFill>
                <a:cs typeface="Times New Roman" pitchFamily="18" charset="0"/>
              </a:rPr>
              <a:t>!</a:t>
            </a:r>
            <a:endParaRPr lang="en-US"/>
          </a:p>
        </p:txBody>
      </p:sp>
      <p:sp>
        <p:nvSpPr>
          <p:cNvPr id="18486" name="Rectangle 54"/>
          <p:cNvSpPr>
            <a:spLocks noChangeArrowheads="1"/>
          </p:cNvSpPr>
          <p:nvPr/>
        </p:nvSpPr>
        <p:spPr bwMode="auto">
          <a:xfrm>
            <a:off x="4061384" y="5607611"/>
            <a:ext cx="841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rgbClr val="000000"/>
                </a:solidFill>
                <a:cs typeface="Times New Roman" pitchFamily="18" charset="0"/>
              </a:rPr>
              <a:t>)</a:t>
            </a:r>
            <a:endParaRPr lang="en-US"/>
          </a:p>
        </p:txBody>
      </p:sp>
      <p:sp>
        <p:nvSpPr>
          <p:cNvPr id="18487" name="Rectangle 55"/>
          <p:cNvSpPr>
            <a:spLocks noChangeArrowheads="1"/>
          </p:cNvSpPr>
          <p:nvPr/>
        </p:nvSpPr>
        <p:spPr bwMode="auto">
          <a:xfrm>
            <a:off x="3855009" y="5607611"/>
            <a:ext cx="635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rgbClr val="000000"/>
                </a:solidFill>
                <a:cs typeface="Times New Roman" pitchFamily="18" charset="0"/>
              </a:rPr>
              <a:t>,</a:t>
            </a:r>
            <a:endParaRPr lang="en-US"/>
          </a:p>
        </p:txBody>
      </p:sp>
      <p:sp>
        <p:nvSpPr>
          <p:cNvPr id="18488" name="Rectangle 56"/>
          <p:cNvSpPr>
            <a:spLocks noChangeArrowheads="1"/>
          </p:cNvSpPr>
          <p:nvPr/>
        </p:nvSpPr>
        <p:spPr bwMode="auto">
          <a:xfrm>
            <a:off x="3640697" y="5607611"/>
            <a:ext cx="841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rgbClr val="000000"/>
                </a:solidFill>
                <a:cs typeface="Times New Roman" pitchFamily="18" charset="0"/>
              </a:rPr>
              <a:t>(</a:t>
            </a:r>
            <a:endParaRPr lang="en-US"/>
          </a:p>
        </p:txBody>
      </p:sp>
      <p:sp>
        <p:nvSpPr>
          <p:cNvPr id="18489" name="Rectangle 57"/>
          <p:cNvSpPr>
            <a:spLocks noChangeArrowheads="1"/>
          </p:cNvSpPr>
          <p:nvPr/>
        </p:nvSpPr>
        <p:spPr bwMode="auto">
          <a:xfrm>
            <a:off x="2758047" y="5764774"/>
            <a:ext cx="841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rgbClr val="000000"/>
                </a:solidFill>
                <a:cs typeface="Times New Roman" pitchFamily="18" charset="0"/>
              </a:rPr>
              <a:t>)</a:t>
            </a:r>
            <a:endParaRPr lang="en-US"/>
          </a:p>
        </p:txBody>
      </p:sp>
      <p:sp>
        <p:nvSpPr>
          <p:cNvPr id="18490" name="Rectangle 58"/>
          <p:cNvSpPr>
            <a:spLocks noChangeArrowheads="1"/>
          </p:cNvSpPr>
          <p:nvPr/>
        </p:nvSpPr>
        <p:spPr bwMode="auto">
          <a:xfrm>
            <a:off x="2551672" y="5764774"/>
            <a:ext cx="635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rgbClr val="000000"/>
                </a:solidFill>
                <a:cs typeface="Times New Roman" pitchFamily="18" charset="0"/>
              </a:rPr>
              <a:t>,</a:t>
            </a:r>
            <a:endParaRPr lang="en-US"/>
          </a:p>
        </p:txBody>
      </p:sp>
      <p:sp>
        <p:nvSpPr>
          <p:cNvPr id="18491" name="Rectangle 59"/>
          <p:cNvSpPr>
            <a:spLocks noChangeArrowheads="1"/>
          </p:cNvSpPr>
          <p:nvPr/>
        </p:nvSpPr>
        <p:spPr bwMode="auto">
          <a:xfrm>
            <a:off x="2337359" y="5764774"/>
            <a:ext cx="841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rgbClr val="000000"/>
                </a:solidFill>
                <a:cs typeface="Times New Roman" pitchFamily="18" charset="0"/>
              </a:rPr>
              <a:t>(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4" name="AutoShape 8"/>
          <p:cNvSpPr>
            <a:spLocks noChangeArrowheads="1"/>
          </p:cNvSpPr>
          <p:nvPr/>
        </p:nvSpPr>
        <p:spPr bwMode="auto">
          <a:xfrm rot="-5400000" flipH="1" flipV="1">
            <a:off x="210344" y="3160980"/>
            <a:ext cx="1233488" cy="1349375"/>
          </a:xfrm>
          <a:prstGeom prst="rtTriangle">
            <a:avLst/>
          </a:prstGeom>
          <a:solidFill>
            <a:srgbClr val="CC99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19463" name="AutoShape 7"/>
          <p:cNvSpPr>
            <a:spLocks noChangeArrowheads="1"/>
          </p:cNvSpPr>
          <p:nvPr/>
        </p:nvSpPr>
        <p:spPr bwMode="auto">
          <a:xfrm rot="-5400000" flipH="1" flipV="1">
            <a:off x="210344" y="328415"/>
            <a:ext cx="1233488" cy="1349375"/>
          </a:xfrm>
          <a:prstGeom prst="rtTriangle">
            <a:avLst/>
          </a:prstGeom>
          <a:solidFill>
            <a:srgbClr val="CC99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511175" y="537995"/>
            <a:ext cx="8091488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h-TH" b="1" dirty="0"/>
              <a:t>E</a:t>
            </a:r>
            <a:r>
              <a:rPr lang="th-TH" sz="1600" b="1" dirty="0"/>
              <a:t>XAMPLE</a:t>
            </a:r>
            <a:endParaRPr lang="th-TH" b="1" dirty="0"/>
          </a:p>
          <a:p>
            <a:endParaRPr lang="th-TH" dirty="0"/>
          </a:p>
          <a:p>
            <a:pPr lvl="1"/>
            <a:r>
              <a:rPr lang="th-TH" dirty="0"/>
              <a:t>In how many ways can we select a committee of three </a:t>
            </a:r>
            <a:r>
              <a:rPr lang="th-TH" dirty="0" smtClean="0"/>
              <a:t>person</a:t>
            </a:r>
            <a:r>
              <a:rPr lang="en-US" dirty="0" smtClean="0"/>
              <a:t>s</a:t>
            </a:r>
            <a:r>
              <a:rPr lang="th-TH" dirty="0" smtClean="0"/>
              <a:t> </a:t>
            </a:r>
            <a:r>
              <a:rPr lang="th-TH" dirty="0"/>
              <a:t>from a</a:t>
            </a:r>
          </a:p>
          <a:p>
            <a:pPr lvl="1"/>
            <a:r>
              <a:rPr lang="th-TH" dirty="0"/>
              <a:t>group of </a:t>
            </a:r>
            <a:r>
              <a:rPr lang="en-US" dirty="0"/>
              <a:t>10</a:t>
            </a:r>
            <a:r>
              <a:rPr lang="th-TH" dirty="0"/>
              <a:t> person</a:t>
            </a:r>
            <a:r>
              <a:rPr lang="en-US" dirty="0"/>
              <a:t>s?</a:t>
            </a:r>
            <a:endParaRPr lang="th-TH" dirty="0"/>
          </a:p>
          <a:p>
            <a:pPr lvl="1"/>
            <a:r>
              <a:rPr lang="th-TH" dirty="0"/>
              <a:t> </a:t>
            </a:r>
            <a:endParaRPr lang="en-US" dirty="0"/>
          </a:p>
          <a:p>
            <a:pPr lvl="1"/>
            <a:r>
              <a:rPr lang="th-TH" dirty="0"/>
              <a:t>	</a:t>
            </a:r>
            <a:r>
              <a:rPr lang="en-US" dirty="0"/>
              <a:t>							</a:t>
            </a:r>
            <a:r>
              <a:rPr lang="en-US" sz="1400" i="1" dirty="0"/>
              <a:t>C</a:t>
            </a:r>
            <a:r>
              <a:rPr lang="en-US" sz="1400" dirty="0"/>
              <a:t>(10, 3)</a:t>
            </a:r>
            <a:endParaRPr lang="th-TH" sz="1400" dirty="0">
              <a:sym typeface="Symbol" pitchFamily="18" charset="2"/>
            </a:endParaRPr>
          </a:p>
        </p:txBody>
      </p:sp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4400550" y="0"/>
            <a:ext cx="47434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h-TH" sz="1400">
                <a:latin typeface="Arial" pitchFamily="34" charset="0"/>
                <a:cs typeface="Arial" pitchFamily="34" charset="0"/>
              </a:rPr>
              <a:t>(Note: A committee is considered as an</a:t>
            </a:r>
            <a:r>
              <a:rPr lang="th-TH" sz="1400" i="1">
                <a:latin typeface="Arial" pitchFamily="34" charset="0"/>
                <a:cs typeface="Arial" pitchFamily="34" charset="0"/>
              </a:rPr>
              <a:t> unordered</a:t>
            </a:r>
            <a:r>
              <a:rPr lang="th-TH" sz="1400">
                <a:latin typeface="Arial" pitchFamily="34" charset="0"/>
                <a:cs typeface="Arial" pitchFamily="34" charset="0"/>
              </a:rPr>
              <a:t> group.)</a:t>
            </a:r>
            <a:endParaRPr lang="th-TH" sz="1800">
              <a:latin typeface="Arial" pitchFamily="34" charset="0"/>
              <a:cs typeface="Arial" pitchFamily="34" charset="0"/>
            </a:endParaRPr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495300" y="3361226"/>
            <a:ext cx="8321675" cy="222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h-TH" b="1" dirty="0"/>
              <a:t>E</a:t>
            </a:r>
            <a:r>
              <a:rPr lang="th-TH" sz="1600" b="1" dirty="0"/>
              <a:t>XAMPLE</a:t>
            </a:r>
            <a:endParaRPr lang="th-TH" b="1" dirty="0"/>
          </a:p>
          <a:p>
            <a:endParaRPr lang="th-TH" dirty="0"/>
          </a:p>
          <a:p>
            <a:pPr lvl="1"/>
            <a:r>
              <a:rPr lang="th-TH" dirty="0"/>
              <a:t>In how many ways can we select a committee of two women and three men</a:t>
            </a:r>
          </a:p>
          <a:p>
            <a:pPr lvl="1"/>
            <a:r>
              <a:rPr lang="th-TH" dirty="0"/>
              <a:t>form a group of five distinct </a:t>
            </a:r>
            <a:r>
              <a:rPr lang="th-TH" dirty="0" smtClean="0"/>
              <a:t>wom</a:t>
            </a:r>
            <a:r>
              <a:rPr lang="en-US" dirty="0" smtClean="0"/>
              <a:t>e</a:t>
            </a:r>
            <a:r>
              <a:rPr lang="th-TH" dirty="0" smtClean="0"/>
              <a:t>n </a:t>
            </a:r>
            <a:r>
              <a:rPr lang="th-TH" dirty="0"/>
              <a:t>and six distinct me</a:t>
            </a:r>
            <a:r>
              <a:rPr lang="en-US" dirty="0"/>
              <a:t>n?</a:t>
            </a:r>
            <a:endParaRPr lang="th-TH" dirty="0"/>
          </a:p>
          <a:p>
            <a:pPr lvl="1"/>
            <a:endParaRPr lang="en-US" dirty="0"/>
          </a:p>
          <a:p>
            <a:pPr lvl="1"/>
            <a:endParaRPr lang="th-TH" dirty="0"/>
          </a:p>
          <a:p>
            <a:pPr lvl="1"/>
            <a:r>
              <a:rPr lang="th-TH" dirty="0"/>
              <a:t>	</a:t>
            </a:r>
            <a:r>
              <a:rPr lang="en-US" dirty="0"/>
              <a:t>						        </a:t>
            </a:r>
            <a:r>
              <a:rPr lang="en-US" sz="1400" i="1" dirty="0">
                <a:sym typeface="Symbol" pitchFamily="18" charset="2"/>
              </a:rPr>
              <a:t>C</a:t>
            </a:r>
            <a:r>
              <a:rPr lang="en-US" sz="1400" dirty="0">
                <a:sym typeface="Symbol" pitchFamily="18" charset="2"/>
              </a:rPr>
              <a:t>(5, 2) </a:t>
            </a:r>
            <a:r>
              <a:rPr lang="en-US" dirty="0">
                <a:sym typeface="Symbol" pitchFamily="18" charset="2"/>
              </a:rPr>
              <a:t> </a:t>
            </a:r>
            <a:r>
              <a:rPr lang="en-US" sz="1400" i="1" dirty="0">
                <a:sym typeface="Symbol" pitchFamily="18" charset="2"/>
              </a:rPr>
              <a:t>C</a:t>
            </a:r>
            <a:r>
              <a:rPr lang="en-US" sz="1400" dirty="0">
                <a:sym typeface="Symbol" pitchFamily="18" charset="2"/>
              </a:rPr>
              <a:t>(6, 3)</a:t>
            </a:r>
            <a:endParaRPr lang="th-TH" sz="1400" dirty="0"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Angsana New"/>
      </a:majorFont>
      <a:minorFont>
        <a:latin typeface="Times New Roman"/>
        <a:ea typeface=""/>
        <a:cs typeface="Angsana New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ngsana New" pitchFamily="18" charset="-34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ngsana New" pitchFamily="18" charset="-34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2570</TotalTime>
  <Words>971</Words>
  <Application>Microsoft Office PowerPoint</Application>
  <PresentationFormat>On-screen Show (4:3)</PresentationFormat>
  <Paragraphs>288</Paragraphs>
  <Slides>18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0" baseType="lpstr">
      <vt:lpstr>Default Design</vt:lpstr>
      <vt:lpstr>Equation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</vt:vector>
  </TitlesOfParts>
  <Company>SIIT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Ekawit</dc:creator>
  <cp:lastModifiedBy>Dr.Ekawit</cp:lastModifiedBy>
  <cp:revision>248</cp:revision>
  <cp:lastPrinted>1999-09-10T03:29:10Z</cp:lastPrinted>
  <dcterms:created xsi:type="dcterms:W3CDTF">1998-08-13T01:36:04Z</dcterms:created>
  <dcterms:modified xsi:type="dcterms:W3CDTF">2016-11-10T04:51:25Z</dcterms:modified>
</cp:coreProperties>
</file>