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5" r:id="rId2"/>
    <p:sldId id="276" r:id="rId3"/>
    <p:sldId id="296" r:id="rId4"/>
    <p:sldId id="277" r:id="rId5"/>
    <p:sldId id="279" r:id="rId6"/>
    <p:sldId id="284" r:id="rId7"/>
    <p:sldId id="280" r:id="rId8"/>
    <p:sldId id="281" r:id="rId9"/>
    <p:sldId id="298" r:id="rId10"/>
    <p:sldId id="306" r:id="rId11"/>
    <p:sldId id="307" r:id="rId12"/>
    <p:sldId id="282" r:id="rId13"/>
    <p:sldId id="283" r:id="rId14"/>
    <p:sldId id="285" r:id="rId15"/>
    <p:sldId id="286" r:id="rId16"/>
    <p:sldId id="299" r:id="rId17"/>
    <p:sldId id="287" r:id="rId18"/>
    <p:sldId id="308" r:id="rId19"/>
    <p:sldId id="293" r:id="rId20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FFCC"/>
    <a:srgbClr val="FF3300"/>
    <a:srgbClr val="66FF66"/>
    <a:srgbClr val="99CCFF"/>
    <a:srgbClr val="00CC00"/>
    <a:srgbClr val="99FF66"/>
    <a:srgbClr val="FFCC99"/>
    <a:srgbClr val="CCCCFF"/>
    <a:srgbClr val="808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08" autoAdjust="0"/>
    <p:restoredTop sz="94660" autoAdjust="0"/>
  </p:normalViewPr>
  <p:slideViewPr>
    <p:cSldViewPr snapToGrid="0">
      <p:cViewPr>
        <p:scale>
          <a:sx n="90" d="100"/>
          <a:sy n="90" d="100"/>
        </p:scale>
        <p:origin x="-1188" y="-24"/>
      </p:cViewPr>
      <p:guideLst>
        <p:guide orient="horz" pos="2160"/>
        <p:guide pos="51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9413" cy="535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163" y="0"/>
            <a:ext cx="2919412" cy="535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93151"/>
            <a:ext cx="2919413" cy="535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163" y="9393151"/>
            <a:ext cx="2919412" cy="535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BE102D-6596-4AA1-A9F9-7D41AD8A084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7218"/>
            <a:ext cx="4984750" cy="446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258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258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70CA4C7-97F7-48A8-B278-0FF9505D9DE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BB85DE-2172-4653-B6CD-2B7C7C44CD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77DC2-8AE6-4088-AF0B-209EAB3944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786D9E-9375-4D6A-9EE7-8E6AD331BB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8585E0-4CDC-4D91-88C5-4F2306D167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041284-5367-49E0-941C-5B588E4E11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C6E52E-DCEE-41CD-AFFC-BB784D76E6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60B477-F4BF-46C8-88DE-0009D86C50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FF041-A7FA-42E4-B9BF-E398AFA7F1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9D2EDC-7CB1-4BFB-81C4-66E1780F7E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E9F201-50F2-4D74-9974-F199D1BD49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907B8E-2D10-4DFD-843C-2CB5720699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4043DAC-FF9C-403A-A16C-DEFC1E5492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.th/url?sa=i&amp;rct=j&amp;q=&amp;esrc=s&amp;frm=1&amp;source=images&amp;cd=&amp;cad=rja&amp;docid=O0fq--bRW6dtyM&amp;tbnid=VNIXXYvCPUD0DM:&amp;ved=0CAUQjRw&amp;url=http://www.gettyicons.com/free-icon/108/medical-icon-set/free-nurse-female-icon-png/&amp;ei=IOIeUqLrF4XwrQftjoDIDg&amp;psig=AFQjCNFWoJIWdB_uSHhikkBvFIHlC0Na2Q&amp;ust=1377841879804157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hyperlink" Target="http://www.google.co.th/url?sa=i&amp;rct=j&amp;q=&amp;esrc=s&amp;frm=1&amp;source=images&amp;cd=&amp;cad=rja&amp;docid=7cbXye7SKmP_vM&amp;tbnid=urB5aRAucSWj0M:&amp;ved=0CAUQjRw&amp;url=http://findicons.com/icon/201067/person&amp;ei=YOEeUoeNDMWqrAfVzoEY&amp;psig=AFQjCNFWoJIWdB_uSHhikkBvFIHlC0Na2Q&amp;ust=1377841879804157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google.co.th/url?sa=i&amp;rct=j&amp;q=&amp;esrc=s&amp;frm=1&amp;source=images&amp;cd=&amp;cad=rja&amp;docid=O0fq--bRW6dtyM&amp;tbnid=VNIXXYvCPUD0DM:&amp;ved=0CAUQjRw&amp;url=http://cdn0.iconfinder.com/icondetails/80870/16/coffeebreak_female_light_person_icon&amp;ei=AuIeUv_hI8qHrgfcl4HIAQ&amp;psig=AFQjCNFWoJIWdB_uSHhikkBvFIHlC0Na2Q&amp;ust=1377841879804157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://www.google.co.th/url?sa=i&amp;rct=j&amp;q=&amp;esrc=s&amp;frm=1&amp;source=images&amp;cd=&amp;cad=rja&amp;docid=ahO68mgKtdQMPM&amp;tbnid=uJLZikMsEpwxqM:&amp;ved=0CAUQjRw&amp;url=http://www.clker.com/clipart-12291.html&amp;ei=nOEeUqPEDsGUrgf1x4HgBA&amp;psig=AFQjCNFWoJIWdB_uSHhikkBvFIHlC0Na2Q&amp;ust=1377841879804157" TargetMode="External"/><Relationship Id="rId9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.th/url?sa=i&amp;rct=j&amp;q=&amp;esrc=s&amp;frm=1&amp;source=images&amp;cd=&amp;cad=rja&amp;docid=1LOVaGxwY1JP-M&amp;tbnid=Kz8_Kva9q-lIQM:&amp;ved=0CAUQjRw&amp;url=http://readtiger.com/wkp/en/Asian_Games&amp;ei=nOAeUpTKM8LorQf3g4CYBw&amp;psig=AFQjCNE76eyl1gEW7bmJz28UGXjLOqMKqQ&amp;ust=1377840890177995" TargetMode="External"/><Relationship Id="rId3" Type="http://schemas.openxmlformats.org/officeDocument/2006/relationships/hyperlink" Target="http://www.google.co.th/url?sa=i&amp;rct=j&amp;q=&amp;esrc=s&amp;frm=1&amp;source=images&amp;cd=&amp;cad=rja&amp;docid=M3tDkECY10TmNM&amp;tbnid=SJ23YiaQ9W0tAM:&amp;ved=0CAUQjRw&amp;url=http://www.awordforthesoul.com/books/&amp;ei=qyIeUuzGFcfjrAer_ICoDw&amp;bvm=bv.51156542,d.bmk&amp;psig=AFQjCNH5-4r33ij3sAtdXuuT8PKAdX7Sdg&amp;ust=1377793026737692" TargetMode="External"/><Relationship Id="rId7" Type="http://schemas.openxmlformats.org/officeDocument/2006/relationships/hyperlink" Target="http://www.google.co.th/url?sa=i&amp;rct=j&amp;q=&amp;esrc=s&amp;frm=1&amp;source=images&amp;cd=&amp;cad=rja&amp;docid=UbUthBee03G53M&amp;tbnid=Mr4wZ3kYZPAeMM:&amp;ved=0CAUQjRw&amp;url=http://videox4u.blogspot.com/p/angkor-wat.html&amp;ei=v9weUtXWDserrAfs64CACQ&amp;bvm=bv.51495398,d.bmk&amp;psig=AFQjCNG5bsqtRVg1UrsJHOfXvJyFgtUDog&amp;ust=1377840695610586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google.co.th/url?sa=i&amp;rct=j&amp;q=&amp;esrc=s&amp;frm=1&amp;source=images&amp;cd=&amp;cad=rja&amp;docid=4o3hnd1WcO6vqM&amp;tbnid=vIikwNKJIh3p3M:&amp;ved=0CAUQjRw&amp;url=http://www.devata.org/landing-page/icon-dancer-1-1inch-l/&amp;ei=CsAeUojVMsa5rge194DYDg&amp;bvm=bv.51495398,d.bmk&amp;psig=AFQjCNFj_6FSGaEbLg3H1OJh4IwsNr8rjg&amp;ust=1377833271166741" TargetMode="External"/><Relationship Id="rId5" Type="http://schemas.openxmlformats.org/officeDocument/2006/relationships/hyperlink" Target="http://www.google.co.th/url?sa=i&amp;rct=j&amp;q=&amp;esrc=s&amp;frm=1&amp;source=images&amp;cd=&amp;cad=rja&amp;docid=4o3hnd1WcO6vqM&amp;tbnid=vIikwNKJIh3p3M:&amp;ved=0CAUQjRw&amp;url=http://www.devata.org/landing-page/icon-dancer-1-1inch-l/&amp;ei=2r8eUoqOLITxrQf2_oDICQ&amp;bvm=bv.51495398,d.bmk&amp;psig=AFQjCNFj_6FSGaEbLg3H1OJh4IwsNr8rjg&amp;ust=1377833271166741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266699" y="1499167"/>
            <a:ext cx="7314315" cy="7620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endParaRPr lang="th-TH"/>
          </a:p>
        </p:txBody>
      </p:sp>
      <p:sp>
        <p:nvSpPr>
          <p:cNvPr id="22536" name="Rectangle 8" descr="50%"/>
          <p:cNvSpPr>
            <a:spLocks noChangeArrowheads="1"/>
          </p:cNvSpPr>
          <p:nvPr/>
        </p:nvSpPr>
        <p:spPr bwMode="auto">
          <a:xfrm>
            <a:off x="-1" y="471860"/>
            <a:ext cx="7559749" cy="676455"/>
          </a:xfrm>
          <a:prstGeom prst="rect">
            <a:avLst/>
          </a:prstGeom>
          <a:pattFill prst="pct50">
            <a:fgClr>
              <a:srgbClr val="CCCCFF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h-TH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03225" y="1630349"/>
            <a:ext cx="71192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sz="2800" b="1" dirty="0"/>
              <a:t>Generalized Permutations and Combinations</a:t>
            </a:r>
            <a:endParaRPr lang="th-TH" sz="2400" dirty="0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0" y="-6350"/>
            <a:ext cx="7247497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th-TH" sz="1600" dirty="0">
                <a:latin typeface="Arial Narrow" pitchFamily="34" charset="0"/>
                <a:cs typeface="Arial" pitchFamily="34" charset="0"/>
              </a:rPr>
              <a:t>So far we have dealt with orderings and selections without allowing repetitions.</a:t>
            </a:r>
          </a:p>
          <a:p>
            <a:pPr>
              <a:lnSpc>
                <a:spcPct val="200000"/>
              </a:lnSpc>
            </a:pPr>
            <a:r>
              <a:rPr lang="th-TH" dirty="0">
                <a:latin typeface="Arial" pitchFamily="34" charset="0"/>
                <a:cs typeface="Arial" pitchFamily="34" charset="0"/>
              </a:rPr>
              <a:t>     </a:t>
            </a:r>
            <a:r>
              <a:rPr lang="th-TH" dirty="0">
                <a:latin typeface="Arial Narrow" pitchFamily="34" charset="0"/>
                <a:cs typeface="Arial" pitchFamily="34" charset="0"/>
              </a:rPr>
              <a:t>N</a:t>
            </a:r>
            <a:r>
              <a:rPr lang="en-US" dirty="0">
                <a:latin typeface="Arial Narrow" pitchFamily="34" charset="0"/>
                <a:cs typeface="Arial" pitchFamily="34" charset="0"/>
              </a:rPr>
              <a:t>ext,</a:t>
            </a:r>
            <a:r>
              <a:rPr lang="th-TH" dirty="0">
                <a:latin typeface="Arial Narrow" pitchFamily="34" charset="0"/>
                <a:cs typeface="Arial" pitchFamily="34" charset="0"/>
              </a:rPr>
              <a:t>  we consider the cases when </a:t>
            </a:r>
            <a:r>
              <a:rPr lang="th-TH" sz="2400" b="1" u="sng" dirty="0">
                <a:latin typeface="Arial" pitchFamily="34" charset="0"/>
                <a:cs typeface="Arial" pitchFamily="34" charset="0"/>
              </a:rPr>
              <a:t>repetitions are allowed</a:t>
            </a:r>
            <a:r>
              <a:rPr lang="th-TH" dirty="0">
                <a:latin typeface="Arial" pitchFamily="34" charset="0"/>
                <a:cs typeface="Arial" pitchFamily="34" charset="0"/>
              </a:rPr>
              <a:t>.</a:t>
            </a:r>
            <a:endParaRPr lang="th-TH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2003425" y="3035268"/>
            <a:ext cx="6184706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dirty="0"/>
              <a:t>How many permutations of the following letters are there?</a:t>
            </a:r>
          </a:p>
          <a:p>
            <a:pPr marL="190500" lvl="1" indent="190500">
              <a:lnSpc>
                <a:spcPct val="50000"/>
              </a:lnSpc>
            </a:pPr>
            <a:endParaRPr lang="th-TH" dirty="0"/>
          </a:p>
          <a:p>
            <a:pPr marL="666750" lvl="2" indent="438150"/>
            <a:r>
              <a:rPr lang="th-TH" dirty="0"/>
              <a:t>	</a:t>
            </a:r>
          </a:p>
          <a:p>
            <a:pPr marL="666750" lvl="2" indent="438150"/>
            <a:r>
              <a:rPr lang="th-TH" dirty="0"/>
              <a:t>	</a:t>
            </a:r>
            <a:r>
              <a:rPr lang="th-TH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B B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66750" lvl="2" indent="438150"/>
            <a:endParaRPr lang="en-US" dirty="0"/>
          </a:p>
          <a:p>
            <a:pPr marL="666750" lvl="2" indent="438150"/>
            <a:endParaRPr lang="en-US" dirty="0"/>
          </a:p>
          <a:p>
            <a:pPr marL="190500" lvl="1" indent="190500"/>
            <a:r>
              <a:rPr lang="th-TH" dirty="0"/>
              <a:t>The answer is not </a:t>
            </a:r>
            <a:r>
              <a:rPr lang="en-US" dirty="0" smtClean="0"/>
              <a:t>3!</a:t>
            </a:r>
            <a:r>
              <a:rPr lang="th-TH" dirty="0" smtClean="0"/>
              <a:t>.</a:t>
            </a:r>
            <a:endParaRPr lang="th-TH" dirty="0"/>
          </a:p>
          <a:p>
            <a:pPr marL="190500" lvl="1" indent="190500">
              <a:lnSpc>
                <a:spcPct val="200000"/>
              </a:lnSpc>
            </a:pPr>
            <a:r>
              <a:rPr lang="en-US" sz="1600" dirty="0" smtClean="0"/>
              <a:t>The answer</a:t>
            </a:r>
            <a:r>
              <a:rPr lang="th-TH" sz="1600" dirty="0" smtClean="0"/>
              <a:t> </a:t>
            </a:r>
            <a:r>
              <a:rPr lang="th-TH" sz="1600" dirty="0"/>
              <a:t>is less than </a:t>
            </a:r>
            <a:r>
              <a:rPr lang="en-US" sz="1600" dirty="0" smtClean="0"/>
              <a:t>3!.</a:t>
            </a:r>
            <a:endParaRPr lang="th-TH" sz="1600" dirty="0"/>
          </a:p>
          <a:p>
            <a:pPr marL="190500" lvl="1" indent="190500"/>
            <a:endParaRPr lang="th-TH" dirty="0"/>
          </a:p>
          <a:p>
            <a:pPr marL="190500" lvl="1" indent="190500"/>
            <a:r>
              <a:rPr lang="en-US" sz="1600" dirty="0"/>
              <a:t>Actually, t</a:t>
            </a:r>
            <a:r>
              <a:rPr lang="th-TH" sz="1600" dirty="0"/>
              <a:t>he answer </a:t>
            </a:r>
            <a:r>
              <a:rPr lang="th-TH" sz="1600" dirty="0" smtClean="0"/>
              <a:t>is </a:t>
            </a:r>
            <a:r>
              <a:rPr lang="en-US" sz="1600" dirty="0" smtClean="0"/>
              <a:t>just</a:t>
            </a:r>
            <a:r>
              <a:rPr lang="th-TH" sz="1600" dirty="0" smtClean="0"/>
              <a:t>  </a:t>
            </a:r>
            <a:r>
              <a:rPr lang="en-US" sz="1600" dirty="0"/>
              <a:t>3</a:t>
            </a:r>
            <a:r>
              <a:rPr lang="th-TH" sz="1600" dirty="0"/>
              <a:t>.</a:t>
            </a:r>
          </a:p>
          <a:p>
            <a:pPr marL="190500" lvl="1" indent="190500"/>
            <a:r>
              <a:rPr lang="th-TH" dirty="0" smtClean="0">
                <a:latin typeface="Arial" pitchFamily="34" charset="0"/>
                <a:cs typeface="Arial" pitchFamily="34" charset="0"/>
              </a:rPr>
              <a:t>How </a:t>
            </a:r>
            <a:r>
              <a:rPr lang="th-TH" dirty="0">
                <a:latin typeface="Arial" pitchFamily="34" charset="0"/>
                <a:cs typeface="Arial" pitchFamily="34" charset="0"/>
              </a:rPr>
              <a:t>do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we</a:t>
            </a:r>
            <a:r>
              <a:rPr lang="th-TH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h-TH" dirty="0">
                <a:latin typeface="Arial" pitchFamily="34" charset="0"/>
                <a:cs typeface="Arial" pitchFamily="34" charset="0"/>
              </a:rPr>
              <a:t>get this answer </a:t>
            </a:r>
            <a:r>
              <a:rPr lang="th-TH" sz="2800" dirty="0">
                <a:latin typeface="Arial" pitchFamily="34" charset="0"/>
                <a:cs typeface="Arial" pitchFamily="34" charset="0"/>
              </a:rPr>
              <a:t>?</a:t>
            </a:r>
            <a:endParaRPr lang="th-TH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540" name="AutoShape 12"/>
          <p:cNvSpPr>
            <a:spLocks noChangeArrowheads="1"/>
          </p:cNvSpPr>
          <p:nvPr/>
        </p:nvSpPr>
        <p:spPr bwMode="auto">
          <a:xfrm rot="-5400000" flipH="1" flipV="1">
            <a:off x="375444" y="2804286"/>
            <a:ext cx="1233488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638175" y="3003518"/>
            <a:ext cx="1231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b="1"/>
              <a:t>E</a:t>
            </a:r>
            <a:r>
              <a:rPr lang="th-TH" sz="1600" b="1"/>
              <a:t>XAMPLE</a:t>
            </a:r>
            <a:endParaRPr lang="en-US" b="1"/>
          </a:p>
        </p:txBody>
      </p:sp>
      <p:sp>
        <p:nvSpPr>
          <p:cNvPr id="10" name="Rectangle 9"/>
          <p:cNvSpPr/>
          <p:nvPr/>
        </p:nvSpPr>
        <p:spPr>
          <a:xfrm rot="5400000">
            <a:off x="6622451" y="1826622"/>
            <a:ext cx="4498347" cy="707886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th-TH" sz="40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Generalized </a:t>
            </a:r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Methods</a:t>
            </a:r>
            <a:r>
              <a:rPr lang="th-TH" sz="400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 </a:t>
            </a:r>
            <a:endParaRPr lang="th-TH" sz="40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-10633" y="1137682"/>
            <a:ext cx="7559746" cy="0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-7095" y="492607"/>
            <a:ext cx="7559746" cy="0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 flipH="1">
            <a:off x="4625163" y="1010092"/>
            <a:ext cx="138221" cy="595424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95" name="AutoShape 27"/>
          <p:cNvSpPr>
            <a:spLocks noChangeArrowheads="1"/>
          </p:cNvSpPr>
          <p:nvPr/>
        </p:nvSpPr>
        <p:spPr bwMode="auto">
          <a:xfrm rot="-5400000" flipH="1" flipV="1">
            <a:off x="57944" y="1732756"/>
            <a:ext cx="1233488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250825" y="2117725"/>
            <a:ext cx="8201025" cy="399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b="1"/>
              <a:t>E</a:t>
            </a:r>
            <a:r>
              <a:rPr lang="th-TH" sz="1600" b="1"/>
              <a:t>XAMPLE</a:t>
            </a:r>
            <a:r>
              <a:rPr lang="th-TH"/>
              <a:t> </a:t>
            </a:r>
          </a:p>
          <a:p>
            <a:endParaRPr lang="th-TH"/>
          </a:p>
          <a:p>
            <a:pPr lvl="1"/>
            <a:endParaRPr lang="th-TH"/>
          </a:p>
          <a:p>
            <a:pPr lvl="1"/>
            <a:r>
              <a:rPr lang="th-TH"/>
              <a:t>Suppose that there are three red balls, </a:t>
            </a:r>
            <a:r>
              <a:rPr lang="en-US"/>
              <a:t>three</a:t>
            </a:r>
            <a:r>
              <a:rPr lang="th-TH"/>
              <a:t> blue balls and nine green ball</a:t>
            </a:r>
            <a:r>
              <a:rPr lang="en-US"/>
              <a:t>s.</a:t>
            </a:r>
          </a:p>
          <a:p>
            <a:pPr lvl="1"/>
            <a:endParaRPr lang="th-TH"/>
          </a:p>
          <a:p>
            <a:pPr lvl="1"/>
            <a:r>
              <a:rPr lang="th-TH"/>
              <a:t>In how many ways can we select </a:t>
            </a:r>
            <a:r>
              <a:rPr lang="th-TH" b="1"/>
              <a:t>eight</a:t>
            </a:r>
            <a:r>
              <a:rPr lang="th-TH"/>
              <a:t> ball</a:t>
            </a:r>
            <a:r>
              <a:rPr lang="en-US"/>
              <a:t>s?</a:t>
            </a:r>
            <a:endParaRPr lang="th-TH"/>
          </a:p>
          <a:p>
            <a:endParaRPr lang="th-TH"/>
          </a:p>
          <a:p>
            <a:r>
              <a:rPr lang="th-TH"/>
              <a:t>	</a:t>
            </a:r>
            <a:endParaRPr lang="en-US"/>
          </a:p>
          <a:p>
            <a:r>
              <a:rPr lang="th-TH"/>
              <a:t>	</a:t>
            </a:r>
            <a:endParaRPr lang="en-US"/>
          </a:p>
          <a:p>
            <a:endParaRPr lang="en-US"/>
          </a:p>
          <a:p>
            <a:endParaRPr lang="th-TH"/>
          </a:p>
          <a:p>
            <a:r>
              <a:rPr lang="th-TH"/>
              <a:t>	 </a:t>
            </a:r>
            <a:r>
              <a:rPr lang="en-US" sz="1600" i="1"/>
              <a:t>C</a:t>
            </a:r>
            <a:r>
              <a:rPr lang="en-US" sz="1600"/>
              <a:t>(10, 2) </a:t>
            </a:r>
            <a:r>
              <a:rPr lang="en-US" sz="1600">
                <a:sym typeface="Symbol" pitchFamily="18" charset="2"/>
              </a:rPr>
              <a:t></a:t>
            </a:r>
            <a:r>
              <a:rPr lang="en-US" sz="1600"/>
              <a:t> </a:t>
            </a:r>
            <a:r>
              <a:rPr lang="en-US" sz="1600" i="1"/>
              <a:t>C</a:t>
            </a:r>
            <a:r>
              <a:rPr lang="en-US" sz="1600"/>
              <a:t>(6, 2)</a:t>
            </a:r>
            <a:r>
              <a:rPr lang="en-US" sz="1800"/>
              <a:t> </a:t>
            </a:r>
            <a:r>
              <a:rPr lang="en-US" sz="1600">
                <a:sym typeface="Symbol" pitchFamily="18" charset="2"/>
              </a:rPr>
              <a:t></a:t>
            </a:r>
            <a:r>
              <a:rPr lang="en-US" sz="1600"/>
              <a:t> </a:t>
            </a:r>
            <a:r>
              <a:rPr lang="en-US" sz="1600" i="1"/>
              <a:t>C</a:t>
            </a:r>
            <a:r>
              <a:rPr lang="en-US" sz="1600"/>
              <a:t>(6, 2) + 1</a:t>
            </a:r>
            <a:endParaRPr lang="th-TH" sz="1600"/>
          </a:p>
          <a:p>
            <a:endParaRPr lang="th-TH" sz="1600"/>
          </a:p>
        </p:txBody>
      </p:sp>
      <p:sp>
        <p:nvSpPr>
          <p:cNvPr id="58371" name="Oval 3"/>
          <p:cNvSpPr>
            <a:spLocks noChangeArrowheads="1"/>
          </p:cNvSpPr>
          <p:nvPr/>
        </p:nvSpPr>
        <p:spPr bwMode="auto">
          <a:xfrm>
            <a:off x="4067175" y="2209800"/>
            <a:ext cx="247650" cy="24765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8372" name="Oval 4"/>
          <p:cNvSpPr>
            <a:spLocks noChangeArrowheads="1"/>
          </p:cNvSpPr>
          <p:nvPr/>
        </p:nvSpPr>
        <p:spPr bwMode="auto">
          <a:xfrm>
            <a:off x="4067175" y="1933575"/>
            <a:ext cx="247650" cy="24765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8373" name="Oval 5"/>
          <p:cNvSpPr>
            <a:spLocks noChangeArrowheads="1"/>
          </p:cNvSpPr>
          <p:nvPr/>
        </p:nvSpPr>
        <p:spPr bwMode="auto">
          <a:xfrm>
            <a:off x="4067175" y="1657350"/>
            <a:ext cx="247650" cy="24765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197225" y="1693863"/>
            <a:ext cx="679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Red </a:t>
            </a:r>
          </a:p>
          <a:p>
            <a:pPr algn="ctr"/>
            <a:r>
              <a:rPr lang="en-US" sz="18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Balls</a:t>
            </a:r>
          </a:p>
        </p:txBody>
      </p:sp>
      <p:sp>
        <p:nvSpPr>
          <p:cNvPr id="58381" name="Oval 13"/>
          <p:cNvSpPr>
            <a:spLocks noChangeArrowheads="1"/>
          </p:cNvSpPr>
          <p:nvPr/>
        </p:nvSpPr>
        <p:spPr bwMode="auto">
          <a:xfrm>
            <a:off x="5895975" y="2209800"/>
            <a:ext cx="247650" cy="24765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8382" name="Oval 14"/>
          <p:cNvSpPr>
            <a:spLocks noChangeArrowheads="1"/>
          </p:cNvSpPr>
          <p:nvPr/>
        </p:nvSpPr>
        <p:spPr bwMode="auto">
          <a:xfrm>
            <a:off x="5895975" y="1933575"/>
            <a:ext cx="247650" cy="24765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8383" name="Oval 15"/>
          <p:cNvSpPr>
            <a:spLocks noChangeArrowheads="1"/>
          </p:cNvSpPr>
          <p:nvPr/>
        </p:nvSpPr>
        <p:spPr bwMode="auto">
          <a:xfrm>
            <a:off x="5895975" y="1657350"/>
            <a:ext cx="247650" cy="24765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5032375" y="1693863"/>
            <a:ext cx="704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Blue </a:t>
            </a:r>
          </a:p>
          <a:p>
            <a:pPr algn="ctr"/>
            <a:r>
              <a:rPr lang="en-US" sz="180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Balls</a:t>
            </a:r>
          </a:p>
        </p:txBody>
      </p:sp>
      <p:sp>
        <p:nvSpPr>
          <p:cNvPr id="58385" name="Oval 17"/>
          <p:cNvSpPr>
            <a:spLocks noChangeArrowheads="1"/>
          </p:cNvSpPr>
          <p:nvPr/>
        </p:nvSpPr>
        <p:spPr bwMode="auto">
          <a:xfrm>
            <a:off x="7867650" y="0"/>
            <a:ext cx="247650" cy="24765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8386" name="Oval 18"/>
          <p:cNvSpPr>
            <a:spLocks noChangeArrowheads="1"/>
          </p:cNvSpPr>
          <p:nvPr/>
        </p:nvSpPr>
        <p:spPr bwMode="auto">
          <a:xfrm>
            <a:off x="7867650" y="828675"/>
            <a:ext cx="247650" cy="24765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8387" name="Oval 19"/>
          <p:cNvSpPr>
            <a:spLocks noChangeArrowheads="1"/>
          </p:cNvSpPr>
          <p:nvPr/>
        </p:nvSpPr>
        <p:spPr bwMode="auto">
          <a:xfrm>
            <a:off x="7867650" y="552450"/>
            <a:ext cx="247650" cy="24765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8388" name="Oval 20"/>
          <p:cNvSpPr>
            <a:spLocks noChangeArrowheads="1"/>
          </p:cNvSpPr>
          <p:nvPr/>
        </p:nvSpPr>
        <p:spPr bwMode="auto">
          <a:xfrm>
            <a:off x="7867650" y="276225"/>
            <a:ext cx="247650" cy="24765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8389" name="Oval 21"/>
          <p:cNvSpPr>
            <a:spLocks noChangeArrowheads="1"/>
          </p:cNvSpPr>
          <p:nvPr/>
        </p:nvSpPr>
        <p:spPr bwMode="auto">
          <a:xfrm>
            <a:off x="7877175" y="1104900"/>
            <a:ext cx="247650" cy="24765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8390" name="Oval 22"/>
          <p:cNvSpPr>
            <a:spLocks noChangeArrowheads="1"/>
          </p:cNvSpPr>
          <p:nvPr/>
        </p:nvSpPr>
        <p:spPr bwMode="auto">
          <a:xfrm>
            <a:off x="7877175" y="1381125"/>
            <a:ext cx="247650" cy="24765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8391" name="Oval 23"/>
          <p:cNvSpPr>
            <a:spLocks noChangeArrowheads="1"/>
          </p:cNvSpPr>
          <p:nvPr/>
        </p:nvSpPr>
        <p:spPr bwMode="auto">
          <a:xfrm>
            <a:off x="7877175" y="2209800"/>
            <a:ext cx="247650" cy="24765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8392" name="Oval 24"/>
          <p:cNvSpPr>
            <a:spLocks noChangeArrowheads="1"/>
          </p:cNvSpPr>
          <p:nvPr/>
        </p:nvSpPr>
        <p:spPr bwMode="auto">
          <a:xfrm>
            <a:off x="7877175" y="1933575"/>
            <a:ext cx="247650" cy="24765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8393" name="Oval 25"/>
          <p:cNvSpPr>
            <a:spLocks noChangeArrowheads="1"/>
          </p:cNvSpPr>
          <p:nvPr/>
        </p:nvSpPr>
        <p:spPr bwMode="auto">
          <a:xfrm>
            <a:off x="7877175" y="1657350"/>
            <a:ext cx="247650" cy="24765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6956425" y="950913"/>
            <a:ext cx="81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Green</a:t>
            </a:r>
          </a:p>
          <a:p>
            <a:pPr algn="ctr"/>
            <a:r>
              <a:rPr lang="en-US" sz="180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Balls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16" name="AutoShape 24"/>
          <p:cNvSpPr>
            <a:spLocks noChangeArrowheads="1"/>
          </p:cNvSpPr>
          <p:nvPr/>
        </p:nvSpPr>
        <p:spPr bwMode="auto">
          <a:xfrm rot="-5400000" flipH="1" flipV="1">
            <a:off x="57944" y="1732756"/>
            <a:ext cx="1233488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250825" y="2117725"/>
            <a:ext cx="6532563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b="1"/>
              <a:t>E</a:t>
            </a:r>
            <a:r>
              <a:rPr lang="th-TH" sz="1600" b="1"/>
              <a:t>XAMPLE</a:t>
            </a:r>
            <a:r>
              <a:rPr lang="th-TH"/>
              <a:t> </a:t>
            </a:r>
          </a:p>
          <a:p>
            <a:endParaRPr lang="th-TH"/>
          </a:p>
          <a:p>
            <a:pPr lvl="1"/>
            <a:endParaRPr lang="th-TH"/>
          </a:p>
          <a:p>
            <a:pPr lvl="1"/>
            <a:r>
              <a:rPr lang="th-TH"/>
              <a:t>Suppose that there are three red balls, </a:t>
            </a:r>
            <a:r>
              <a:rPr lang="en-US"/>
              <a:t>three</a:t>
            </a:r>
            <a:r>
              <a:rPr lang="th-TH"/>
              <a:t> blue balls and </a:t>
            </a:r>
            <a:endParaRPr lang="en-US"/>
          </a:p>
          <a:p>
            <a:pPr lvl="1"/>
            <a:r>
              <a:rPr lang="en-US"/>
              <a:t>twelve</a:t>
            </a:r>
            <a:r>
              <a:rPr lang="th-TH"/>
              <a:t> green ball</a:t>
            </a:r>
            <a:r>
              <a:rPr lang="en-US"/>
              <a:t>s.</a:t>
            </a:r>
          </a:p>
          <a:p>
            <a:pPr lvl="1"/>
            <a:endParaRPr lang="th-TH"/>
          </a:p>
          <a:p>
            <a:pPr lvl="1"/>
            <a:r>
              <a:rPr lang="th-TH"/>
              <a:t>In how many ways can we select </a:t>
            </a:r>
            <a:r>
              <a:rPr lang="en-US" b="1"/>
              <a:t>ten</a:t>
            </a:r>
            <a:r>
              <a:rPr lang="th-TH"/>
              <a:t> ball</a:t>
            </a:r>
            <a:r>
              <a:rPr lang="en-US"/>
              <a:t>s?</a:t>
            </a:r>
            <a:endParaRPr lang="th-TH"/>
          </a:p>
          <a:p>
            <a:endParaRPr lang="th-TH"/>
          </a:p>
          <a:p>
            <a:r>
              <a:rPr lang="th-TH"/>
              <a:t>	</a:t>
            </a:r>
            <a:endParaRPr lang="en-US"/>
          </a:p>
          <a:p>
            <a:r>
              <a:rPr lang="th-TH"/>
              <a:t>	</a:t>
            </a:r>
            <a:endParaRPr lang="en-US"/>
          </a:p>
          <a:p>
            <a:endParaRPr lang="en-US"/>
          </a:p>
          <a:p>
            <a:endParaRPr lang="th-TH"/>
          </a:p>
          <a:p>
            <a:r>
              <a:rPr lang="th-TH" sz="1600"/>
              <a:t>	 </a:t>
            </a:r>
            <a:r>
              <a:rPr lang="en-US" sz="1600" i="1"/>
              <a:t>C</a:t>
            </a:r>
            <a:r>
              <a:rPr lang="en-US" sz="1600"/>
              <a:t>(12, 2)</a:t>
            </a:r>
            <a:r>
              <a:rPr lang="th-TH" sz="1600"/>
              <a:t> </a:t>
            </a:r>
            <a:r>
              <a:rPr lang="en-US" sz="1600">
                <a:sym typeface="Symbol" pitchFamily="18" charset="2"/>
              </a:rPr>
              <a:t></a:t>
            </a:r>
            <a:r>
              <a:rPr lang="th-TH" sz="1600"/>
              <a:t> </a:t>
            </a:r>
            <a:r>
              <a:rPr lang="en-US" sz="1600" i="1"/>
              <a:t>C</a:t>
            </a:r>
            <a:r>
              <a:rPr lang="en-US" sz="1600"/>
              <a:t>(8, 2) </a:t>
            </a:r>
            <a:r>
              <a:rPr lang="en-US" sz="1600">
                <a:sym typeface="Symbol" pitchFamily="18" charset="2"/>
              </a:rPr>
              <a:t></a:t>
            </a:r>
            <a:r>
              <a:rPr lang="en-US" sz="1600"/>
              <a:t> </a:t>
            </a:r>
            <a:r>
              <a:rPr lang="en-US" sz="1600" i="1"/>
              <a:t>C</a:t>
            </a:r>
            <a:r>
              <a:rPr lang="en-US" sz="1600"/>
              <a:t>(8, 2) + </a:t>
            </a:r>
            <a:r>
              <a:rPr lang="en-US" sz="1600" i="1"/>
              <a:t>C</a:t>
            </a:r>
            <a:r>
              <a:rPr lang="en-US" sz="1600"/>
              <a:t>(4, 2)</a:t>
            </a:r>
            <a:endParaRPr lang="th-TH" sz="1600"/>
          </a:p>
          <a:p>
            <a:endParaRPr lang="th-TH" sz="1600"/>
          </a:p>
        </p:txBody>
      </p:sp>
      <p:sp>
        <p:nvSpPr>
          <p:cNvPr id="59395" name="Oval 3"/>
          <p:cNvSpPr>
            <a:spLocks noChangeArrowheads="1"/>
          </p:cNvSpPr>
          <p:nvPr/>
        </p:nvSpPr>
        <p:spPr bwMode="auto">
          <a:xfrm>
            <a:off x="4067175" y="2209800"/>
            <a:ext cx="247650" cy="24765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9396" name="Oval 4"/>
          <p:cNvSpPr>
            <a:spLocks noChangeArrowheads="1"/>
          </p:cNvSpPr>
          <p:nvPr/>
        </p:nvSpPr>
        <p:spPr bwMode="auto">
          <a:xfrm>
            <a:off x="4067175" y="1933575"/>
            <a:ext cx="247650" cy="24765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4067175" y="1657350"/>
            <a:ext cx="247650" cy="24765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3197225" y="1693863"/>
            <a:ext cx="679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Red </a:t>
            </a:r>
          </a:p>
          <a:p>
            <a:pPr algn="ctr"/>
            <a:r>
              <a:rPr lang="en-US" sz="18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Balls</a:t>
            </a:r>
          </a:p>
        </p:txBody>
      </p:sp>
      <p:sp>
        <p:nvSpPr>
          <p:cNvPr id="59399" name="Oval 7"/>
          <p:cNvSpPr>
            <a:spLocks noChangeArrowheads="1"/>
          </p:cNvSpPr>
          <p:nvPr/>
        </p:nvSpPr>
        <p:spPr bwMode="auto">
          <a:xfrm>
            <a:off x="5895975" y="2209800"/>
            <a:ext cx="247650" cy="24765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5895975" y="1933575"/>
            <a:ext cx="247650" cy="24765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9401" name="Oval 9"/>
          <p:cNvSpPr>
            <a:spLocks noChangeArrowheads="1"/>
          </p:cNvSpPr>
          <p:nvPr/>
        </p:nvSpPr>
        <p:spPr bwMode="auto">
          <a:xfrm>
            <a:off x="5895975" y="1657350"/>
            <a:ext cx="247650" cy="24765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5032375" y="1693863"/>
            <a:ext cx="704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Blue </a:t>
            </a:r>
          </a:p>
          <a:p>
            <a:pPr algn="ctr"/>
            <a:r>
              <a:rPr lang="en-US" sz="180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Balls</a:t>
            </a:r>
          </a:p>
        </p:txBody>
      </p:sp>
      <p:sp>
        <p:nvSpPr>
          <p:cNvPr id="59403" name="Oval 11"/>
          <p:cNvSpPr>
            <a:spLocks noChangeArrowheads="1"/>
          </p:cNvSpPr>
          <p:nvPr/>
        </p:nvSpPr>
        <p:spPr bwMode="auto">
          <a:xfrm>
            <a:off x="7867650" y="0"/>
            <a:ext cx="247650" cy="24765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9404" name="Oval 12"/>
          <p:cNvSpPr>
            <a:spLocks noChangeArrowheads="1"/>
          </p:cNvSpPr>
          <p:nvPr/>
        </p:nvSpPr>
        <p:spPr bwMode="auto">
          <a:xfrm>
            <a:off x="7867650" y="828675"/>
            <a:ext cx="247650" cy="24765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9405" name="Oval 13"/>
          <p:cNvSpPr>
            <a:spLocks noChangeArrowheads="1"/>
          </p:cNvSpPr>
          <p:nvPr/>
        </p:nvSpPr>
        <p:spPr bwMode="auto">
          <a:xfrm>
            <a:off x="7867650" y="552450"/>
            <a:ext cx="247650" cy="24765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7867650" y="276225"/>
            <a:ext cx="247650" cy="24765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9407" name="Oval 15"/>
          <p:cNvSpPr>
            <a:spLocks noChangeArrowheads="1"/>
          </p:cNvSpPr>
          <p:nvPr/>
        </p:nvSpPr>
        <p:spPr bwMode="auto">
          <a:xfrm>
            <a:off x="7877175" y="1104900"/>
            <a:ext cx="247650" cy="24765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9408" name="Oval 16"/>
          <p:cNvSpPr>
            <a:spLocks noChangeArrowheads="1"/>
          </p:cNvSpPr>
          <p:nvPr/>
        </p:nvSpPr>
        <p:spPr bwMode="auto">
          <a:xfrm>
            <a:off x="7877175" y="1381125"/>
            <a:ext cx="247650" cy="24765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9409" name="Oval 17"/>
          <p:cNvSpPr>
            <a:spLocks noChangeArrowheads="1"/>
          </p:cNvSpPr>
          <p:nvPr/>
        </p:nvSpPr>
        <p:spPr bwMode="auto">
          <a:xfrm>
            <a:off x="7877175" y="2209800"/>
            <a:ext cx="247650" cy="24765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9410" name="Oval 18"/>
          <p:cNvSpPr>
            <a:spLocks noChangeArrowheads="1"/>
          </p:cNvSpPr>
          <p:nvPr/>
        </p:nvSpPr>
        <p:spPr bwMode="auto">
          <a:xfrm>
            <a:off x="7877175" y="1933575"/>
            <a:ext cx="247650" cy="24765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9411" name="Oval 19"/>
          <p:cNvSpPr>
            <a:spLocks noChangeArrowheads="1"/>
          </p:cNvSpPr>
          <p:nvPr/>
        </p:nvSpPr>
        <p:spPr bwMode="auto">
          <a:xfrm>
            <a:off x="7877175" y="1657350"/>
            <a:ext cx="247650" cy="24765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9412" name="Text Box 20"/>
          <p:cNvSpPr txBox="1">
            <a:spLocks noChangeArrowheads="1"/>
          </p:cNvSpPr>
          <p:nvPr/>
        </p:nvSpPr>
        <p:spPr bwMode="auto">
          <a:xfrm>
            <a:off x="6956425" y="950913"/>
            <a:ext cx="81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Green</a:t>
            </a:r>
          </a:p>
          <a:p>
            <a:pPr algn="ctr"/>
            <a:r>
              <a:rPr lang="en-US" sz="180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Balls</a:t>
            </a:r>
          </a:p>
        </p:txBody>
      </p:sp>
      <p:sp>
        <p:nvSpPr>
          <p:cNvPr id="59413" name="Oval 21"/>
          <p:cNvSpPr>
            <a:spLocks noChangeArrowheads="1"/>
          </p:cNvSpPr>
          <p:nvPr/>
        </p:nvSpPr>
        <p:spPr bwMode="auto">
          <a:xfrm>
            <a:off x="7877175" y="3048000"/>
            <a:ext cx="247650" cy="24765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9414" name="Oval 22"/>
          <p:cNvSpPr>
            <a:spLocks noChangeArrowheads="1"/>
          </p:cNvSpPr>
          <p:nvPr/>
        </p:nvSpPr>
        <p:spPr bwMode="auto">
          <a:xfrm>
            <a:off x="7877175" y="2771775"/>
            <a:ext cx="247650" cy="24765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9415" name="Oval 23"/>
          <p:cNvSpPr>
            <a:spLocks noChangeArrowheads="1"/>
          </p:cNvSpPr>
          <p:nvPr/>
        </p:nvSpPr>
        <p:spPr bwMode="auto">
          <a:xfrm>
            <a:off x="7877175" y="2495550"/>
            <a:ext cx="247650" cy="24765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1" name="AutoShape 15"/>
          <p:cNvSpPr>
            <a:spLocks noChangeArrowheads="1"/>
          </p:cNvSpPr>
          <p:nvPr/>
        </p:nvSpPr>
        <p:spPr bwMode="auto">
          <a:xfrm rot="-5400000" flipH="1" flipV="1">
            <a:off x="235744" y="246856"/>
            <a:ext cx="1233488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674688" y="1423988"/>
            <a:ext cx="7797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/>
            <a:r>
              <a:rPr lang="th-TH"/>
              <a:t>In how many ways can </a:t>
            </a:r>
            <a:r>
              <a:rPr lang="en-US"/>
              <a:t>12</a:t>
            </a:r>
            <a:r>
              <a:rPr lang="th-TH"/>
              <a:t> identical books be all distributed among the</a:t>
            </a:r>
          </a:p>
          <a:p>
            <a:pPr lvl="1"/>
            <a:r>
              <a:rPr lang="th-TH"/>
              <a:t>students Anna, Beth, </a:t>
            </a:r>
            <a:r>
              <a:rPr lang="en-US"/>
              <a:t>Candy</a:t>
            </a:r>
            <a:r>
              <a:rPr lang="th-TH"/>
              <a:t>, and Da</a:t>
            </a:r>
            <a:r>
              <a:rPr lang="en-US"/>
              <a:t>n?</a:t>
            </a:r>
            <a:endParaRPr lang="th-TH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879600" y="2659063"/>
            <a:ext cx="5041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   B   |   B   B   B   |   B   B   B   B   |   B   B   B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283037" y="6051872"/>
            <a:ext cx="1319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/>
            <a:r>
              <a:rPr lang="en-US" sz="1600" i="1" dirty="0"/>
              <a:t>C</a:t>
            </a:r>
            <a:r>
              <a:rPr lang="en-US" sz="1600" dirty="0"/>
              <a:t>(15, 3)</a:t>
            </a:r>
            <a:endParaRPr lang="th-TH" sz="1600" dirty="0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139848" y="4608314"/>
            <a:ext cx="45031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Anna          </a:t>
            </a:r>
            <a:r>
              <a:rPr lang="en-US" dirty="0" smtClean="0"/>
              <a:t> Beth            </a:t>
            </a:r>
            <a:r>
              <a:rPr lang="en-US" dirty="0"/>
              <a:t>Candy           Dan</a:t>
            </a:r>
          </a:p>
        </p:txBody>
      </p:sp>
      <p:sp>
        <p:nvSpPr>
          <p:cNvPr id="29702" name="AutoShape 6"/>
          <p:cNvSpPr>
            <a:spLocks/>
          </p:cNvSpPr>
          <p:nvPr/>
        </p:nvSpPr>
        <p:spPr bwMode="auto">
          <a:xfrm rot="-5424772">
            <a:off x="3236119" y="2786856"/>
            <a:ext cx="165100" cy="1036638"/>
          </a:xfrm>
          <a:prstGeom prst="leftBrace">
            <a:avLst>
              <a:gd name="adj1" fmla="val 52324"/>
              <a:gd name="adj2" fmla="val 50000"/>
            </a:avLst>
          </a:prstGeom>
          <a:noFill/>
          <a:ln w="9525">
            <a:solidFill>
              <a:srgbClr val="3399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9703" name="AutoShape 7"/>
          <p:cNvSpPr>
            <a:spLocks/>
          </p:cNvSpPr>
          <p:nvPr/>
        </p:nvSpPr>
        <p:spPr bwMode="auto">
          <a:xfrm rot="-5339055">
            <a:off x="6265069" y="2748756"/>
            <a:ext cx="165100" cy="1036638"/>
          </a:xfrm>
          <a:prstGeom prst="leftBrace">
            <a:avLst>
              <a:gd name="adj1" fmla="val 52324"/>
              <a:gd name="adj2" fmla="val 50000"/>
            </a:avLst>
          </a:prstGeom>
          <a:noFill/>
          <a:ln w="9525">
            <a:solidFill>
              <a:srgbClr val="3399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9704" name="AutoShape 8"/>
          <p:cNvSpPr>
            <a:spLocks/>
          </p:cNvSpPr>
          <p:nvPr/>
        </p:nvSpPr>
        <p:spPr bwMode="auto">
          <a:xfrm rot="-5428365">
            <a:off x="4779169" y="2537619"/>
            <a:ext cx="158750" cy="1471612"/>
          </a:xfrm>
          <a:prstGeom prst="leftBrace">
            <a:avLst>
              <a:gd name="adj1" fmla="val 77250"/>
              <a:gd name="adj2" fmla="val 50000"/>
            </a:avLst>
          </a:prstGeom>
          <a:noFill/>
          <a:ln w="9525">
            <a:solidFill>
              <a:srgbClr val="3399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9705" name="AutoShape 9"/>
          <p:cNvSpPr>
            <a:spLocks/>
          </p:cNvSpPr>
          <p:nvPr/>
        </p:nvSpPr>
        <p:spPr bwMode="auto">
          <a:xfrm rot="-5339055">
            <a:off x="2197100" y="2921000"/>
            <a:ext cx="149225" cy="739775"/>
          </a:xfrm>
          <a:prstGeom prst="leftBrace">
            <a:avLst>
              <a:gd name="adj1" fmla="val 41312"/>
              <a:gd name="adj2" fmla="val 50000"/>
            </a:avLst>
          </a:prstGeom>
          <a:noFill/>
          <a:ln w="9525">
            <a:solidFill>
              <a:srgbClr val="3399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2352675" y="3426703"/>
            <a:ext cx="171450" cy="638175"/>
          </a:xfrm>
          <a:prstGeom prst="line">
            <a:avLst/>
          </a:prstGeom>
          <a:noFill/>
          <a:ln w="38100">
            <a:solidFill>
              <a:srgbClr val="339966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3381375" y="3407653"/>
            <a:ext cx="304800" cy="657225"/>
          </a:xfrm>
          <a:prstGeom prst="line">
            <a:avLst/>
          </a:prstGeom>
          <a:noFill/>
          <a:ln w="38100">
            <a:solidFill>
              <a:srgbClr val="339966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4886325" y="3417178"/>
            <a:ext cx="123825" cy="638175"/>
          </a:xfrm>
          <a:prstGeom prst="line">
            <a:avLst/>
          </a:prstGeom>
          <a:noFill/>
          <a:ln w="38100">
            <a:solidFill>
              <a:srgbClr val="339966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 flipH="1">
            <a:off x="6248400" y="3436228"/>
            <a:ext cx="85725" cy="628650"/>
          </a:xfrm>
          <a:prstGeom prst="line">
            <a:avLst/>
          </a:prstGeom>
          <a:noFill/>
          <a:ln w="38100">
            <a:solidFill>
              <a:srgbClr val="339966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479425" y="609600"/>
            <a:ext cx="3136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b="1"/>
              <a:t>E</a:t>
            </a:r>
            <a:r>
              <a:rPr lang="en-US" sz="1600" b="1"/>
              <a:t>XAMPLE</a:t>
            </a:r>
            <a:endParaRPr lang="en-US" sz="1800" b="1"/>
          </a:p>
        </p:txBody>
      </p:sp>
      <p:pic>
        <p:nvPicPr>
          <p:cNvPr id="9220" name="Picture 4" descr="http://png-3.findicons.com/files/icons/1773/free/256/person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6226" y="3812980"/>
            <a:ext cx="857494" cy="857494"/>
          </a:xfrm>
          <a:prstGeom prst="rect">
            <a:avLst/>
          </a:prstGeom>
          <a:noFill/>
        </p:spPr>
      </p:pic>
      <p:pic>
        <p:nvPicPr>
          <p:cNvPr id="9222" name="Picture 6" descr="http://www.clker.com/cliparts/b/1/f/a/1195445301811339265dagobert83_female_user_icon.svg.med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1842" y="3885023"/>
            <a:ext cx="681697" cy="681697"/>
          </a:xfrm>
          <a:prstGeom prst="rect">
            <a:avLst/>
          </a:prstGeom>
          <a:noFill/>
        </p:spPr>
      </p:pic>
      <p:pic>
        <p:nvPicPr>
          <p:cNvPr id="9228" name="Picture 12" descr="http://cdn1.iconfinder.com/data/icons/IconsLandVistaPeopleIconsDemo/256/Person_CoffeeBreak_Female_Light.pn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21823" y="3812340"/>
            <a:ext cx="851143" cy="851143"/>
          </a:xfrm>
          <a:prstGeom prst="rect">
            <a:avLst/>
          </a:prstGeom>
          <a:noFill/>
        </p:spPr>
      </p:pic>
      <p:pic>
        <p:nvPicPr>
          <p:cNvPr id="9230" name="Picture 14" descr="https://encrypted-tbn0.gstatic.com/images?q=tbn:ANd9GcTudK2a_Z9seFo1tEgLXpbV6_ruF9SO4-ixVwvQEb4IHci6NAqC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97935" y="3770139"/>
            <a:ext cx="907413" cy="9074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AutoShape 6"/>
          <p:cNvSpPr>
            <a:spLocks noChangeArrowheads="1"/>
          </p:cNvSpPr>
          <p:nvPr/>
        </p:nvSpPr>
        <p:spPr bwMode="auto">
          <a:xfrm rot="-5400000" flipH="1" flipV="1">
            <a:off x="45244" y="-57944"/>
            <a:ext cx="1233488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50850" y="862013"/>
            <a:ext cx="8140700" cy="5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(A)	How many solutions in nonnegative integers are there to the equation</a:t>
            </a:r>
          </a:p>
          <a:p>
            <a:endParaRPr lang="en-US"/>
          </a:p>
          <a:p>
            <a:r>
              <a:rPr lang="en-US"/>
              <a:t>		</a:t>
            </a:r>
            <a:r>
              <a:rPr lang="en-US" sz="2400" i="1"/>
              <a:t>x</a:t>
            </a:r>
            <a:r>
              <a:rPr lang="en-US" sz="2400" baseline="-25000"/>
              <a:t>1</a:t>
            </a:r>
            <a:r>
              <a:rPr lang="en-US" sz="2400"/>
              <a:t> + </a:t>
            </a:r>
            <a:r>
              <a:rPr lang="en-US" sz="2400" i="1"/>
              <a:t>x</a:t>
            </a:r>
            <a:r>
              <a:rPr lang="en-US" sz="2400" baseline="-25000"/>
              <a:t>2</a:t>
            </a:r>
            <a:r>
              <a:rPr lang="en-US" sz="2400"/>
              <a:t> + </a:t>
            </a:r>
            <a:r>
              <a:rPr lang="en-US" sz="2400" i="1"/>
              <a:t>x</a:t>
            </a:r>
            <a:r>
              <a:rPr lang="en-US" sz="2400" baseline="-25000"/>
              <a:t>3</a:t>
            </a:r>
            <a:r>
              <a:rPr lang="en-US" sz="2400"/>
              <a:t> + </a:t>
            </a:r>
            <a:r>
              <a:rPr lang="en-US" sz="2400" i="1"/>
              <a:t>x</a:t>
            </a:r>
            <a:r>
              <a:rPr lang="en-US" sz="2400" baseline="-25000"/>
              <a:t>4</a:t>
            </a:r>
            <a:r>
              <a:rPr lang="en-US" sz="2400"/>
              <a:t>  =  29</a:t>
            </a:r>
            <a:r>
              <a:rPr lang="en-US"/>
              <a:t>          </a:t>
            </a:r>
            <a:r>
              <a:rPr lang="en-US" sz="2800"/>
              <a:t>?</a:t>
            </a:r>
            <a:endParaRPr lang="en-US"/>
          </a:p>
          <a:p>
            <a:endParaRPr lang="en-US"/>
          </a:p>
          <a:p>
            <a:r>
              <a:rPr lang="en-US"/>
              <a:t>	</a:t>
            </a:r>
          </a:p>
          <a:p>
            <a:r>
              <a:rPr lang="en-US"/>
              <a:t>	</a:t>
            </a:r>
          </a:p>
          <a:p>
            <a:r>
              <a:rPr lang="en-US"/>
              <a:t>	</a:t>
            </a:r>
            <a:r>
              <a:rPr lang="en-US" sz="1800" i="1"/>
              <a:t>C</a:t>
            </a:r>
            <a:r>
              <a:rPr lang="en-US" sz="1800"/>
              <a:t>(32, 3)</a:t>
            </a:r>
          </a:p>
          <a:p>
            <a:endParaRPr lang="en-US" sz="1800"/>
          </a:p>
          <a:p>
            <a:endParaRPr lang="en-US"/>
          </a:p>
          <a:p>
            <a:endParaRPr lang="en-US"/>
          </a:p>
          <a:p>
            <a:r>
              <a:rPr lang="en-US"/>
              <a:t>(B)	How many solutions in integers are there to this equation satisfying</a:t>
            </a:r>
          </a:p>
          <a:p>
            <a:endParaRPr lang="en-US"/>
          </a:p>
          <a:p>
            <a:r>
              <a:rPr lang="en-US"/>
              <a:t>		</a:t>
            </a:r>
            <a:r>
              <a:rPr lang="en-US" sz="2400" i="1"/>
              <a:t>x</a:t>
            </a:r>
            <a:r>
              <a:rPr lang="en-US" sz="2400" baseline="-25000"/>
              <a:t>1</a:t>
            </a:r>
            <a:r>
              <a:rPr lang="en-US" sz="2400"/>
              <a:t> &gt; 0,    </a:t>
            </a:r>
            <a:r>
              <a:rPr lang="en-US" sz="2400" i="1"/>
              <a:t>x</a:t>
            </a:r>
            <a:r>
              <a:rPr lang="en-US" sz="2400" baseline="-25000"/>
              <a:t>2</a:t>
            </a:r>
            <a:r>
              <a:rPr lang="en-US" sz="2400"/>
              <a:t> &gt; 1,    </a:t>
            </a:r>
            <a:r>
              <a:rPr lang="en-US" sz="2400" i="1"/>
              <a:t>x</a:t>
            </a:r>
            <a:r>
              <a:rPr lang="en-US" sz="2400" baseline="-25000"/>
              <a:t>3</a:t>
            </a:r>
            <a:r>
              <a:rPr lang="en-US" sz="2400"/>
              <a:t> &gt; 2,    </a:t>
            </a:r>
            <a:r>
              <a:rPr lang="en-US" sz="2400" i="1"/>
              <a:t>x</a:t>
            </a:r>
            <a:r>
              <a:rPr lang="en-US" sz="2400" baseline="-25000"/>
              <a:t>4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 0</a:t>
            </a:r>
            <a:r>
              <a:rPr lang="en-US">
                <a:sym typeface="Symbol" pitchFamily="18" charset="2"/>
              </a:rPr>
              <a:t>  ?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	</a:t>
            </a:r>
          </a:p>
          <a:p>
            <a:r>
              <a:rPr lang="en-US"/>
              <a:t>	</a:t>
            </a:r>
            <a:r>
              <a:rPr lang="en-US" sz="1800" i="1"/>
              <a:t>C</a:t>
            </a:r>
            <a:r>
              <a:rPr lang="en-US" sz="1800"/>
              <a:t>(26, 3)	</a:t>
            </a:r>
            <a:r>
              <a:rPr lang="en-US"/>
              <a:t>		</a:t>
            </a:r>
          </a:p>
        </p:txBody>
      </p:sp>
      <p:sp>
        <p:nvSpPr>
          <p:cNvPr id="30723" name="Line 3"/>
          <p:cNvSpPr>
            <a:spLocks noChangeShapeType="1"/>
          </p:cNvSpPr>
          <p:nvPr/>
        </p:nvSpPr>
        <p:spPr bwMode="auto">
          <a:xfrm flipH="1" flipV="1">
            <a:off x="4533900" y="2247900"/>
            <a:ext cx="1771650" cy="1758950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000250" y="1428750"/>
            <a:ext cx="3467100" cy="704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25425" y="254000"/>
            <a:ext cx="31369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400" b="1"/>
              <a:t>E</a:t>
            </a:r>
            <a:r>
              <a:rPr lang="en-US" sz="1800" b="1"/>
              <a:t>XAMPLE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9" name="AutoShape 21"/>
          <p:cNvSpPr>
            <a:spLocks noChangeArrowheads="1"/>
          </p:cNvSpPr>
          <p:nvPr/>
        </p:nvSpPr>
        <p:spPr bwMode="auto">
          <a:xfrm rot="-5400000" flipH="1" flipV="1">
            <a:off x="57944" y="-57944"/>
            <a:ext cx="1233488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46075" y="77788"/>
            <a:ext cx="6116638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E</a:t>
            </a:r>
            <a:r>
              <a:rPr lang="en-US" sz="1800" b="1"/>
              <a:t>XAMPLE</a:t>
            </a:r>
            <a:endParaRPr lang="en-US" sz="2400" b="1"/>
          </a:p>
          <a:p>
            <a:endParaRPr lang="en-US" b="1"/>
          </a:p>
          <a:p>
            <a:pPr lvl="1"/>
            <a:r>
              <a:rPr lang="en-US"/>
              <a:t>How many times is the statement </a:t>
            </a:r>
            <a:r>
              <a:rPr lang="en-US" i="1"/>
              <a:t>x</a:t>
            </a:r>
            <a:r>
              <a:rPr lang="en-US"/>
              <a:t> := </a:t>
            </a:r>
            <a:r>
              <a:rPr lang="en-US" i="1"/>
              <a:t>x </a:t>
            </a:r>
            <a:r>
              <a:rPr lang="en-US"/>
              <a:t>+ 1 executed?</a:t>
            </a:r>
          </a:p>
          <a:p>
            <a:pPr lvl="1"/>
            <a:endParaRPr lang="en-US"/>
          </a:p>
          <a:p>
            <a:pPr lvl="1">
              <a:lnSpc>
                <a:spcPct val="110000"/>
              </a:lnSpc>
            </a:pPr>
            <a:r>
              <a:rPr lang="en-US"/>
              <a:t>	</a:t>
            </a:r>
            <a:r>
              <a:rPr lang="en-US" b="1"/>
              <a:t>for</a:t>
            </a:r>
            <a:r>
              <a:rPr lang="en-US"/>
              <a:t>  </a:t>
            </a:r>
            <a:r>
              <a:rPr lang="en-US" i="1"/>
              <a:t>i</a:t>
            </a:r>
            <a:r>
              <a:rPr lang="en-US"/>
              <a:t> := 1 </a:t>
            </a:r>
            <a:r>
              <a:rPr lang="en-US" b="1"/>
              <a:t>to</a:t>
            </a:r>
            <a:r>
              <a:rPr lang="en-US"/>
              <a:t> 5  </a:t>
            </a:r>
            <a:r>
              <a:rPr lang="en-US" b="1"/>
              <a:t>do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/>
              <a:t>	     </a:t>
            </a:r>
            <a:r>
              <a:rPr lang="en-US" b="1"/>
              <a:t>for</a:t>
            </a:r>
            <a:r>
              <a:rPr lang="en-US"/>
              <a:t> </a:t>
            </a:r>
            <a:r>
              <a:rPr lang="en-US" i="1"/>
              <a:t> j</a:t>
            </a:r>
            <a:r>
              <a:rPr lang="en-US"/>
              <a:t> := 1 </a:t>
            </a:r>
            <a:r>
              <a:rPr lang="en-US" b="1"/>
              <a:t>to</a:t>
            </a:r>
            <a:r>
              <a:rPr lang="en-US"/>
              <a:t> </a:t>
            </a:r>
            <a:r>
              <a:rPr lang="en-US" i="1"/>
              <a:t>i</a:t>
            </a:r>
            <a:r>
              <a:rPr lang="en-US"/>
              <a:t>  </a:t>
            </a:r>
            <a:r>
              <a:rPr lang="en-US" b="1"/>
              <a:t>do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/>
              <a:t>		</a:t>
            </a:r>
            <a:r>
              <a:rPr lang="en-US" i="1"/>
              <a:t>x</a:t>
            </a:r>
            <a:r>
              <a:rPr lang="en-US"/>
              <a:t> := </a:t>
            </a:r>
            <a:r>
              <a:rPr lang="en-US" i="1"/>
              <a:t>x </a:t>
            </a:r>
            <a:r>
              <a:rPr lang="en-US"/>
              <a:t>+ 1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803275" y="3608388"/>
            <a:ext cx="286702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(1,1)</a:t>
            </a:r>
          </a:p>
          <a:p>
            <a:r>
              <a:rPr lang="en-US"/>
              <a:t>(2,1) (2,2)</a:t>
            </a:r>
          </a:p>
          <a:p>
            <a:r>
              <a:rPr lang="en-US"/>
              <a:t>(3,1) (3,2) (3,3)</a:t>
            </a:r>
          </a:p>
          <a:p>
            <a:r>
              <a:rPr lang="en-US"/>
              <a:t>(4,1) (4,2) (4,3) (4,4)</a:t>
            </a:r>
          </a:p>
          <a:p>
            <a:r>
              <a:rPr lang="en-US"/>
              <a:t>(5,1) (5,2) (5,3) (5,4) (5,5)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511175" y="2955925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(</a:t>
            </a:r>
            <a:r>
              <a:rPr lang="en-US" sz="2400" b="1" i="1"/>
              <a:t>i</a:t>
            </a:r>
            <a:r>
              <a:rPr lang="en-US" sz="2400" b="1"/>
              <a:t>, </a:t>
            </a:r>
            <a:r>
              <a:rPr lang="en-US" sz="2400" b="1" i="1"/>
              <a:t>j</a:t>
            </a:r>
            <a:r>
              <a:rPr lang="en-US" sz="2400" b="1"/>
              <a:t>)</a:t>
            </a:r>
            <a:endParaRPr lang="en-US"/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3413125" y="2965450"/>
            <a:ext cx="55546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We can get the answer by finding</a:t>
            </a:r>
          </a:p>
          <a:p>
            <a:r>
              <a:rPr lang="en-US">
                <a:latin typeface="Arial" pitchFamily="34" charset="0"/>
                <a:cs typeface="Arial" pitchFamily="34" charset="0"/>
              </a:rPr>
              <a:t>the number of pair</a:t>
            </a:r>
            <a:r>
              <a:rPr lang="en-US"/>
              <a:t> </a:t>
            </a:r>
            <a:r>
              <a:rPr lang="en-US" sz="2400"/>
              <a:t>(</a:t>
            </a:r>
            <a:r>
              <a:rPr lang="en-US" sz="2400" i="1"/>
              <a:t>i</a:t>
            </a:r>
            <a:r>
              <a:rPr lang="en-US" sz="2400"/>
              <a:t>, </a:t>
            </a:r>
            <a:r>
              <a:rPr lang="en-US" sz="2400" i="1"/>
              <a:t>j</a:t>
            </a:r>
            <a:r>
              <a:rPr lang="en-US" sz="2400"/>
              <a:t>)</a:t>
            </a:r>
            <a:r>
              <a:rPr lang="en-US"/>
              <a:t> </a:t>
            </a:r>
            <a:r>
              <a:rPr lang="en-US">
                <a:latin typeface="Arial" pitchFamily="34" charset="0"/>
                <a:cs typeface="Arial" pitchFamily="34" charset="0"/>
              </a:rPr>
              <a:t>such that</a:t>
            </a:r>
            <a:r>
              <a:rPr lang="en-US"/>
              <a:t> </a:t>
            </a:r>
            <a:r>
              <a:rPr lang="en-US" sz="2400"/>
              <a:t>5 </a:t>
            </a:r>
            <a:r>
              <a:rPr lang="en-US" sz="2400">
                <a:sym typeface="Symbol" pitchFamily="18" charset="2"/>
              </a:rPr>
              <a:t> </a:t>
            </a:r>
            <a:r>
              <a:rPr lang="en-US" sz="2400" i="1">
                <a:sym typeface="Symbol" pitchFamily="18" charset="2"/>
              </a:rPr>
              <a:t>i </a:t>
            </a:r>
            <a:r>
              <a:rPr lang="en-US" sz="2400">
                <a:sym typeface="Symbol" pitchFamily="18" charset="2"/>
              </a:rPr>
              <a:t> </a:t>
            </a:r>
            <a:r>
              <a:rPr lang="en-US" sz="2400" i="1">
                <a:sym typeface="Symbol" pitchFamily="18" charset="2"/>
              </a:rPr>
              <a:t>j </a:t>
            </a:r>
            <a:r>
              <a:rPr lang="en-US" sz="2400">
                <a:sym typeface="Symbol" pitchFamily="18" charset="2"/>
              </a:rPr>
              <a:t> 1.</a:t>
            </a:r>
            <a:r>
              <a:rPr lang="en-US"/>
              <a:t> 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5216525" y="4645025"/>
            <a:ext cx="1968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 X  |  X  |  X  X</a:t>
            </a:r>
          </a:p>
        </p:txBody>
      </p:sp>
      <p:sp>
        <p:nvSpPr>
          <p:cNvPr id="32777" name="AutoShape 9"/>
          <p:cNvSpPr>
            <a:spLocks/>
          </p:cNvSpPr>
          <p:nvPr/>
        </p:nvSpPr>
        <p:spPr bwMode="auto">
          <a:xfrm rot="-5373439">
            <a:off x="5511006" y="4350545"/>
            <a:ext cx="136525" cy="519112"/>
          </a:xfrm>
          <a:prstGeom prst="rightBrace">
            <a:avLst>
              <a:gd name="adj1" fmla="val 3168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2778" name="AutoShape 10"/>
          <p:cNvSpPr>
            <a:spLocks/>
          </p:cNvSpPr>
          <p:nvPr/>
        </p:nvSpPr>
        <p:spPr bwMode="auto">
          <a:xfrm rot="-5373439">
            <a:off x="5753894" y="3737769"/>
            <a:ext cx="182562" cy="1104900"/>
          </a:xfrm>
          <a:prstGeom prst="rightBrace">
            <a:avLst>
              <a:gd name="adj1" fmla="val 5043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5584825" y="3968750"/>
            <a:ext cx="558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i="1"/>
              <a:t>i</a:t>
            </a:r>
            <a:r>
              <a:rPr lang="en-US" sz="1600"/>
              <a:t> = 3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5349875" y="4273550"/>
            <a:ext cx="558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i="1"/>
              <a:t>j</a:t>
            </a:r>
            <a:r>
              <a:rPr lang="en-US" sz="1600"/>
              <a:t> = 2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5375275" y="5788025"/>
            <a:ext cx="1968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 X  |  X  |  X  X</a:t>
            </a:r>
          </a:p>
        </p:txBody>
      </p:sp>
      <p:sp>
        <p:nvSpPr>
          <p:cNvPr id="32782" name="Oval 14"/>
          <p:cNvSpPr>
            <a:spLocks noChangeArrowheads="1"/>
          </p:cNvSpPr>
          <p:nvPr/>
        </p:nvSpPr>
        <p:spPr bwMode="auto">
          <a:xfrm>
            <a:off x="5391150" y="5811838"/>
            <a:ext cx="330200" cy="368300"/>
          </a:xfrm>
          <a:prstGeom prst="ellipse">
            <a:avLst/>
          </a:prstGeom>
          <a:noFill/>
          <a:ln w="9525">
            <a:solidFill>
              <a:srgbClr val="3399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 flipH="1">
            <a:off x="5422900" y="6167438"/>
            <a:ext cx="82550" cy="368300"/>
          </a:xfrm>
          <a:prstGeom prst="line">
            <a:avLst/>
          </a:prstGeom>
          <a:noFill/>
          <a:ln w="38100">
            <a:solidFill>
              <a:srgbClr val="339966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4879975" y="6491288"/>
            <a:ext cx="164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This must be X.</a:t>
            </a:r>
          </a:p>
        </p:txBody>
      </p: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5695950" y="5722938"/>
            <a:ext cx="1676400" cy="4953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2786" name="Freeform 18"/>
          <p:cNvSpPr>
            <a:spLocks/>
          </p:cNvSpPr>
          <p:nvPr/>
        </p:nvSpPr>
        <p:spPr bwMode="auto">
          <a:xfrm>
            <a:off x="3321050" y="5448300"/>
            <a:ext cx="2717800" cy="515938"/>
          </a:xfrm>
          <a:custGeom>
            <a:avLst/>
            <a:gdLst/>
            <a:ahLst/>
            <a:cxnLst>
              <a:cxn ang="0">
                <a:pos x="1928" y="197"/>
              </a:cxn>
              <a:cxn ang="0">
                <a:pos x="1384" y="21"/>
              </a:cxn>
              <a:cxn ang="0">
                <a:pos x="0" y="325"/>
              </a:cxn>
            </a:cxnLst>
            <a:rect l="0" t="0" r="r" b="b"/>
            <a:pathLst>
              <a:path w="1928" h="325">
                <a:moveTo>
                  <a:pt x="1928" y="197"/>
                </a:moveTo>
                <a:cubicBezTo>
                  <a:pt x="1816" y="98"/>
                  <a:pt x="1705" y="0"/>
                  <a:pt x="1384" y="21"/>
                </a:cubicBezTo>
                <a:cubicBezTo>
                  <a:pt x="1063" y="42"/>
                  <a:pt x="531" y="183"/>
                  <a:pt x="0" y="325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ysDot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2428875" y="5965825"/>
            <a:ext cx="903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C</a:t>
            </a:r>
            <a:r>
              <a:rPr lang="en-US"/>
              <a:t>(6, 2)</a:t>
            </a:r>
          </a:p>
        </p:txBody>
      </p: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1212850" y="1300163"/>
            <a:ext cx="2501900" cy="12192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>
            <a:off x="0" y="2806700"/>
            <a:ext cx="4495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4" name="AutoShape 22"/>
          <p:cNvSpPr>
            <a:spLocks noChangeArrowheads="1"/>
          </p:cNvSpPr>
          <p:nvPr/>
        </p:nvSpPr>
        <p:spPr bwMode="auto">
          <a:xfrm rot="-5400000" flipH="1" flipV="1">
            <a:off x="57944" y="-57944"/>
            <a:ext cx="1233488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84175" y="76200"/>
            <a:ext cx="6116638" cy="265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r>
              <a:rPr lang="en-US" sz="1800" b="1"/>
              <a:t>XAMPLE</a:t>
            </a:r>
          </a:p>
          <a:p>
            <a:endParaRPr lang="en-US"/>
          </a:p>
          <a:p>
            <a:pPr lvl="1"/>
            <a:r>
              <a:rPr lang="en-US"/>
              <a:t>How many times is the statement </a:t>
            </a:r>
            <a:r>
              <a:rPr lang="en-US" i="1"/>
              <a:t>x</a:t>
            </a:r>
            <a:r>
              <a:rPr lang="en-US"/>
              <a:t> := </a:t>
            </a:r>
            <a:r>
              <a:rPr lang="en-US" i="1"/>
              <a:t>x </a:t>
            </a:r>
            <a:r>
              <a:rPr lang="en-US"/>
              <a:t>+ 1 executed?</a:t>
            </a:r>
          </a:p>
          <a:p>
            <a:pPr lvl="1"/>
            <a:endParaRPr lang="en-US"/>
          </a:p>
          <a:p>
            <a:pPr lvl="1">
              <a:lnSpc>
                <a:spcPct val="110000"/>
              </a:lnSpc>
            </a:pPr>
            <a:r>
              <a:rPr lang="en-US"/>
              <a:t>	</a:t>
            </a:r>
            <a:r>
              <a:rPr lang="en-US" b="1"/>
              <a:t>for</a:t>
            </a:r>
            <a:r>
              <a:rPr lang="en-US"/>
              <a:t>  </a:t>
            </a:r>
            <a:r>
              <a:rPr lang="en-US" i="1"/>
              <a:t>i</a:t>
            </a:r>
            <a:r>
              <a:rPr lang="en-US"/>
              <a:t> := 1 </a:t>
            </a:r>
            <a:r>
              <a:rPr lang="en-US" b="1"/>
              <a:t>to</a:t>
            </a:r>
            <a:r>
              <a:rPr lang="en-US"/>
              <a:t> 10  </a:t>
            </a:r>
            <a:r>
              <a:rPr lang="en-US" b="1"/>
              <a:t>do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/>
              <a:t>	     </a:t>
            </a:r>
            <a:r>
              <a:rPr lang="en-US" b="1"/>
              <a:t>for</a:t>
            </a:r>
            <a:r>
              <a:rPr lang="en-US"/>
              <a:t> </a:t>
            </a:r>
            <a:r>
              <a:rPr lang="en-US" i="1"/>
              <a:t> j</a:t>
            </a:r>
            <a:r>
              <a:rPr lang="en-US"/>
              <a:t> := 1 </a:t>
            </a:r>
            <a:r>
              <a:rPr lang="en-US" b="1"/>
              <a:t>to</a:t>
            </a:r>
            <a:r>
              <a:rPr lang="en-US"/>
              <a:t> </a:t>
            </a:r>
            <a:r>
              <a:rPr lang="en-US" i="1"/>
              <a:t>i</a:t>
            </a:r>
            <a:r>
              <a:rPr lang="en-US"/>
              <a:t>  </a:t>
            </a:r>
            <a:r>
              <a:rPr lang="en-US" b="1"/>
              <a:t>do</a:t>
            </a:r>
          </a:p>
          <a:p>
            <a:pPr lvl="1">
              <a:lnSpc>
                <a:spcPct val="110000"/>
              </a:lnSpc>
            </a:pPr>
            <a:r>
              <a:rPr lang="en-US" b="1"/>
              <a:t>	            for  </a:t>
            </a:r>
            <a:r>
              <a:rPr lang="en-US" i="1"/>
              <a:t>k</a:t>
            </a:r>
            <a:r>
              <a:rPr lang="en-US"/>
              <a:t> := 1</a:t>
            </a:r>
            <a:r>
              <a:rPr lang="en-US" b="1"/>
              <a:t> to </a:t>
            </a:r>
            <a:r>
              <a:rPr lang="en-US" i="1"/>
              <a:t>j</a:t>
            </a:r>
            <a:r>
              <a:rPr lang="en-US" b="1"/>
              <a:t>  do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/>
              <a:t>		     </a:t>
            </a:r>
            <a:r>
              <a:rPr lang="en-US" i="1"/>
              <a:t>x</a:t>
            </a:r>
            <a:r>
              <a:rPr lang="en-US"/>
              <a:t> := </a:t>
            </a:r>
            <a:r>
              <a:rPr lang="en-US" i="1"/>
              <a:t>x </a:t>
            </a:r>
            <a:r>
              <a:rPr lang="en-US"/>
              <a:t>+ 1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441325" y="3141663"/>
            <a:ext cx="572135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pitchFamily="34" charset="0"/>
                <a:cs typeface="Arial" pitchFamily="34" charset="0"/>
              </a:rPr>
              <a:t>We can get the answer by finding</a:t>
            </a:r>
            <a:endParaRPr lang="en-US"/>
          </a:p>
          <a:p>
            <a:r>
              <a:rPr lang="en-US" sz="1800">
                <a:latin typeface="Arial" pitchFamily="34" charset="0"/>
                <a:cs typeface="Arial" pitchFamily="34" charset="0"/>
              </a:rPr>
              <a:t>the number of pair</a:t>
            </a:r>
            <a:r>
              <a:rPr lang="en-US"/>
              <a:t>  (</a:t>
            </a:r>
            <a:r>
              <a:rPr lang="en-US" i="1"/>
              <a:t>i</a:t>
            </a:r>
            <a:r>
              <a:rPr lang="en-US"/>
              <a:t>, </a:t>
            </a:r>
            <a:r>
              <a:rPr lang="en-US" i="1"/>
              <a:t>j</a:t>
            </a:r>
            <a:r>
              <a:rPr lang="en-US"/>
              <a:t>,</a:t>
            </a:r>
            <a:r>
              <a:rPr lang="en-US" i="1"/>
              <a:t> k</a:t>
            </a:r>
            <a:r>
              <a:rPr lang="en-US"/>
              <a:t>) </a:t>
            </a:r>
            <a:r>
              <a:rPr lang="en-US" sz="1800">
                <a:latin typeface="Arial" pitchFamily="34" charset="0"/>
                <a:cs typeface="Arial" pitchFamily="34" charset="0"/>
              </a:rPr>
              <a:t>such that</a:t>
            </a:r>
            <a:r>
              <a:rPr lang="en-US"/>
              <a:t>  10 </a:t>
            </a:r>
            <a:r>
              <a:rPr lang="en-US">
                <a:sym typeface="Symbol" pitchFamily="18" charset="2"/>
              </a:rPr>
              <a:t> </a:t>
            </a:r>
            <a:r>
              <a:rPr lang="en-US" i="1">
                <a:sym typeface="Symbol" pitchFamily="18" charset="2"/>
              </a:rPr>
              <a:t>i </a:t>
            </a:r>
            <a:r>
              <a:rPr lang="en-US">
                <a:sym typeface="Symbol" pitchFamily="18" charset="2"/>
              </a:rPr>
              <a:t> </a:t>
            </a:r>
            <a:r>
              <a:rPr lang="en-US" i="1">
                <a:sym typeface="Symbol" pitchFamily="18" charset="2"/>
              </a:rPr>
              <a:t>j </a:t>
            </a:r>
            <a:r>
              <a:rPr lang="en-US">
                <a:sym typeface="Symbol" pitchFamily="18" charset="2"/>
              </a:rPr>
              <a:t> </a:t>
            </a:r>
            <a:r>
              <a:rPr lang="en-US" i="1">
                <a:sym typeface="Symbol" pitchFamily="18" charset="2"/>
              </a:rPr>
              <a:t>k </a:t>
            </a:r>
            <a:r>
              <a:rPr lang="en-US">
                <a:sym typeface="Symbol" pitchFamily="18" charset="2"/>
              </a:rPr>
              <a:t>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1</a:t>
            </a:r>
            <a:r>
              <a:rPr lang="en-US"/>
              <a:t> 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4937125" y="4872038"/>
            <a:ext cx="3702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 X  |  X  |  X  X  X  X  |  X  X  X</a:t>
            </a:r>
          </a:p>
        </p:txBody>
      </p:sp>
      <p:sp>
        <p:nvSpPr>
          <p:cNvPr id="33799" name="AutoShape 7"/>
          <p:cNvSpPr>
            <a:spLocks/>
          </p:cNvSpPr>
          <p:nvPr/>
        </p:nvSpPr>
        <p:spPr bwMode="auto">
          <a:xfrm rot="-5373439">
            <a:off x="5231606" y="4615657"/>
            <a:ext cx="136525" cy="519112"/>
          </a:xfrm>
          <a:prstGeom prst="rightBrace">
            <a:avLst>
              <a:gd name="adj1" fmla="val 3168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3800" name="AutoShape 8"/>
          <p:cNvSpPr>
            <a:spLocks/>
          </p:cNvSpPr>
          <p:nvPr/>
        </p:nvSpPr>
        <p:spPr bwMode="auto">
          <a:xfrm rot="-5373439">
            <a:off x="5455443" y="4021932"/>
            <a:ext cx="182563" cy="1104900"/>
          </a:xfrm>
          <a:prstGeom prst="rightBrace">
            <a:avLst>
              <a:gd name="adj1" fmla="val 5043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5305425" y="4233863"/>
            <a:ext cx="558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i="1"/>
              <a:t>j</a:t>
            </a:r>
            <a:r>
              <a:rPr lang="en-US" sz="1600"/>
              <a:t> = 3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5051425" y="4557713"/>
            <a:ext cx="592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i="1"/>
              <a:t>k</a:t>
            </a:r>
            <a:r>
              <a:rPr lang="en-US" sz="1600"/>
              <a:t> = 2</a:t>
            </a:r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4946650" y="5907088"/>
            <a:ext cx="330200" cy="3683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 flipH="1">
            <a:off x="4921250" y="6262688"/>
            <a:ext cx="139700" cy="254000"/>
          </a:xfrm>
          <a:prstGeom prst="line">
            <a:avLst/>
          </a:prstGeom>
          <a:noFill/>
          <a:ln w="38100">
            <a:solidFill>
              <a:srgbClr val="339966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4435475" y="6491288"/>
            <a:ext cx="164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This must be X.</a:t>
            </a:r>
          </a:p>
        </p:txBody>
      </p:sp>
      <p:sp>
        <p:nvSpPr>
          <p:cNvPr id="33807" name="Oval 15"/>
          <p:cNvSpPr>
            <a:spLocks noChangeArrowheads="1"/>
          </p:cNvSpPr>
          <p:nvPr/>
        </p:nvSpPr>
        <p:spPr bwMode="auto">
          <a:xfrm>
            <a:off x="5251450" y="5818188"/>
            <a:ext cx="3454400" cy="5461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3808" name="Freeform 16"/>
          <p:cNvSpPr>
            <a:spLocks/>
          </p:cNvSpPr>
          <p:nvPr/>
        </p:nvSpPr>
        <p:spPr bwMode="auto">
          <a:xfrm>
            <a:off x="3028950" y="5543550"/>
            <a:ext cx="2565400" cy="515938"/>
          </a:xfrm>
          <a:custGeom>
            <a:avLst/>
            <a:gdLst/>
            <a:ahLst/>
            <a:cxnLst>
              <a:cxn ang="0">
                <a:pos x="1928" y="197"/>
              </a:cxn>
              <a:cxn ang="0">
                <a:pos x="1384" y="21"/>
              </a:cxn>
              <a:cxn ang="0">
                <a:pos x="0" y="325"/>
              </a:cxn>
            </a:cxnLst>
            <a:rect l="0" t="0" r="r" b="b"/>
            <a:pathLst>
              <a:path w="1928" h="325">
                <a:moveTo>
                  <a:pt x="1928" y="197"/>
                </a:moveTo>
                <a:cubicBezTo>
                  <a:pt x="1816" y="98"/>
                  <a:pt x="1705" y="0"/>
                  <a:pt x="1384" y="21"/>
                </a:cubicBezTo>
                <a:cubicBezTo>
                  <a:pt x="1063" y="42"/>
                  <a:pt x="531" y="183"/>
                  <a:pt x="0" y="325"/>
                </a:cubicBezTo>
              </a:path>
            </a:pathLst>
          </a:custGeom>
          <a:noFill/>
          <a:ln w="38100" cap="rnd" cmpd="sng">
            <a:solidFill>
              <a:srgbClr val="FF3300"/>
            </a:solidFill>
            <a:prstDash val="sysDot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2003425" y="5965825"/>
            <a:ext cx="1030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C</a:t>
            </a:r>
            <a:r>
              <a:rPr lang="en-US"/>
              <a:t>(12, 3)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1189038" y="1192213"/>
            <a:ext cx="3041650" cy="15875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3811" name="AutoShape 19"/>
          <p:cNvSpPr>
            <a:spLocks/>
          </p:cNvSpPr>
          <p:nvPr/>
        </p:nvSpPr>
        <p:spPr bwMode="auto">
          <a:xfrm rot="-5373439">
            <a:off x="6143626" y="3014662"/>
            <a:ext cx="233362" cy="2462213"/>
          </a:xfrm>
          <a:prstGeom prst="rightBrace">
            <a:avLst>
              <a:gd name="adj1" fmla="val 8792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6010275" y="3865563"/>
            <a:ext cx="558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i="1"/>
              <a:t>i</a:t>
            </a:r>
            <a:r>
              <a:rPr lang="en-US" sz="1600"/>
              <a:t> = 7</a:t>
            </a:r>
            <a:endParaRPr lang="en-US"/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4930775" y="5895975"/>
            <a:ext cx="3702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 X  |  X  |  X  X  X  X  |  X  X  X</a:t>
            </a:r>
          </a:p>
        </p:txBody>
      </p:sp>
      <p:sp>
        <p:nvSpPr>
          <p:cNvPr id="33815" name="Line 23"/>
          <p:cNvSpPr>
            <a:spLocks noChangeShapeType="1"/>
          </p:cNvSpPr>
          <p:nvPr/>
        </p:nvSpPr>
        <p:spPr bwMode="auto">
          <a:xfrm>
            <a:off x="0" y="3086100"/>
            <a:ext cx="4495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AutoShape 5"/>
          <p:cNvSpPr>
            <a:spLocks noChangeArrowheads="1"/>
          </p:cNvSpPr>
          <p:nvPr/>
        </p:nvSpPr>
        <p:spPr bwMode="auto">
          <a:xfrm rot="-5400000" flipH="1" flipV="1">
            <a:off x="57944" y="-57944"/>
            <a:ext cx="1233488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22275" y="196850"/>
            <a:ext cx="6175088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E</a:t>
            </a:r>
            <a:r>
              <a:rPr lang="en-US" sz="1800" b="1" dirty="0"/>
              <a:t>XAMPLE</a:t>
            </a:r>
          </a:p>
          <a:p>
            <a:endParaRPr lang="en-US" sz="1800" dirty="0"/>
          </a:p>
          <a:p>
            <a:pPr lvl="1"/>
            <a:r>
              <a:rPr lang="en-US" dirty="0"/>
              <a:t>How many times is the statement </a:t>
            </a:r>
            <a:r>
              <a:rPr lang="en-US" i="1" dirty="0"/>
              <a:t>x</a:t>
            </a:r>
            <a:r>
              <a:rPr lang="en-US" dirty="0"/>
              <a:t> := </a:t>
            </a:r>
            <a:r>
              <a:rPr lang="en-US" i="1" dirty="0"/>
              <a:t>x </a:t>
            </a:r>
            <a:r>
              <a:rPr lang="en-US" dirty="0"/>
              <a:t>+ 1 executed?</a:t>
            </a:r>
          </a:p>
          <a:p>
            <a:pPr lvl="1"/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	</a:t>
            </a:r>
            <a:r>
              <a:rPr lang="en-US" b="1" dirty="0"/>
              <a:t>for</a:t>
            </a:r>
            <a:r>
              <a:rPr lang="en-US" dirty="0"/>
              <a:t>  </a:t>
            </a:r>
            <a:r>
              <a:rPr lang="en-US" i="1" dirty="0" err="1"/>
              <a:t>i</a:t>
            </a:r>
            <a:r>
              <a:rPr lang="en-US" dirty="0"/>
              <a:t> := 1 </a:t>
            </a:r>
            <a:r>
              <a:rPr lang="en-US" b="1" dirty="0"/>
              <a:t>to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 </a:t>
            </a:r>
            <a:r>
              <a:rPr lang="en-US" b="1" dirty="0"/>
              <a:t>do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	    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i="1" dirty="0"/>
              <a:t> j</a:t>
            </a:r>
            <a:r>
              <a:rPr lang="en-US" dirty="0"/>
              <a:t> := 1 </a:t>
            </a:r>
            <a:r>
              <a:rPr lang="en-US" b="1" dirty="0"/>
              <a:t>to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dirty="0"/>
              <a:t>  </a:t>
            </a:r>
            <a:r>
              <a:rPr lang="en-US" b="1" dirty="0"/>
              <a:t>do</a:t>
            </a:r>
          </a:p>
          <a:p>
            <a:pPr lvl="1">
              <a:lnSpc>
                <a:spcPct val="110000"/>
              </a:lnSpc>
            </a:pPr>
            <a:r>
              <a:rPr lang="en-US" b="1" dirty="0"/>
              <a:t>	           for  </a:t>
            </a:r>
            <a:r>
              <a:rPr lang="en-US" i="1" dirty="0"/>
              <a:t>k</a:t>
            </a:r>
            <a:r>
              <a:rPr lang="en-US" dirty="0"/>
              <a:t> := 1</a:t>
            </a:r>
            <a:r>
              <a:rPr lang="en-US" b="1" dirty="0"/>
              <a:t> to </a:t>
            </a:r>
            <a:r>
              <a:rPr lang="en-US" i="1" dirty="0"/>
              <a:t>j</a:t>
            </a:r>
            <a:r>
              <a:rPr lang="en-US" b="1" dirty="0"/>
              <a:t>  do</a:t>
            </a:r>
          </a:p>
          <a:p>
            <a:pPr lvl="1">
              <a:lnSpc>
                <a:spcPct val="110000"/>
              </a:lnSpc>
            </a:pPr>
            <a:r>
              <a:rPr lang="en-US" b="1" dirty="0"/>
              <a:t>	                 for</a:t>
            </a:r>
            <a:r>
              <a:rPr lang="en-US" dirty="0"/>
              <a:t>  </a:t>
            </a:r>
            <a:r>
              <a:rPr lang="en-US" i="1" dirty="0"/>
              <a:t>p</a:t>
            </a:r>
            <a:r>
              <a:rPr lang="en-US" dirty="0" smtClean="0"/>
              <a:t> </a:t>
            </a:r>
            <a:r>
              <a:rPr lang="en-US" dirty="0"/>
              <a:t>:= 1 </a:t>
            </a:r>
            <a:r>
              <a:rPr lang="en-US" b="1" dirty="0"/>
              <a:t>to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 </a:t>
            </a:r>
            <a:r>
              <a:rPr lang="en-US" b="1" dirty="0"/>
              <a:t>do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	                      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i="1" dirty="0"/>
              <a:t> 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/>
              <a:t>:= 1 </a:t>
            </a:r>
            <a:r>
              <a:rPr lang="en-US" b="1" dirty="0"/>
              <a:t>to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 smtClean="0"/>
              <a:t>  </a:t>
            </a:r>
            <a:r>
              <a:rPr lang="en-US" b="1" dirty="0"/>
              <a:t>do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		                 </a:t>
            </a:r>
            <a:r>
              <a:rPr lang="en-US" i="1" dirty="0"/>
              <a:t>x</a:t>
            </a:r>
            <a:r>
              <a:rPr lang="en-US" dirty="0"/>
              <a:t> := </a:t>
            </a:r>
            <a:r>
              <a:rPr lang="en-US" i="1" dirty="0"/>
              <a:t>x </a:t>
            </a:r>
            <a:r>
              <a:rPr lang="en-US" dirty="0"/>
              <a:t>+ 1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206500" y="1325563"/>
            <a:ext cx="4267200" cy="23495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254125" y="6218238"/>
            <a:ext cx="1300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C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 + 4, 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AutoShape 5"/>
          <p:cNvSpPr>
            <a:spLocks noChangeArrowheads="1"/>
          </p:cNvSpPr>
          <p:nvPr/>
        </p:nvSpPr>
        <p:spPr bwMode="auto">
          <a:xfrm rot="-5400000" flipH="1" flipV="1">
            <a:off x="57944" y="-57944"/>
            <a:ext cx="1233488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28625" y="198438"/>
            <a:ext cx="6116638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r>
              <a:rPr lang="en-US" sz="1800" b="1"/>
              <a:t>XAMPLE</a:t>
            </a:r>
            <a:endParaRPr lang="en-US" sz="2400" b="1"/>
          </a:p>
          <a:p>
            <a:endParaRPr lang="en-US" b="1"/>
          </a:p>
          <a:p>
            <a:pPr lvl="1"/>
            <a:r>
              <a:rPr lang="en-US"/>
              <a:t>How many times is the statement </a:t>
            </a:r>
            <a:r>
              <a:rPr lang="en-US" i="1"/>
              <a:t>x</a:t>
            </a:r>
            <a:r>
              <a:rPr lang="en-US"/>
              <a:t> := </a:t>
            </a:r>
            <a:r>
              <a:rPr lang="en-US" i="1"/>
              <a:t>x </a:t>
            </a:r>
            <a:r>
              <a:rPr lang="en-US"/>
              <a:t>+ 1 executed?</a:t>
            </a:r>
          </a:p>
          <a:p>
            <a:pPr lvl="1"/>
            <a:endParaRPr lang="en-US"/>
          </a:p>
          <a:p>
            <a:pPr lvl="1">
              <a:lnSpc>
                <a:spcPct val="110000"/>
              </a:lnSpc>
            </a:pPr>
            <a:r>
              <a:rPr lang="en-US"/>
              <a:t>	</a:t>
            </a:r>
            <a:r>
              <a:rPr lang="en-US" b="1"/>
              <a:t>for</a:t>
            </a:r>
            <a:r>
              <a:rPr lang="en-US"/>
              <a:t>  </a:t>
            </a:r>
            <a:r>
              <a:rPr lang="en-US" i="1"/>
              <a:t>i</a:t>
            </a:r>
            <a:r>
              <a:rPr lang="en-US" baseline="-25000"/>
              <a:t>1</a:t>
            </a:r>
            <a:r>
              <a:rPr lang="en-US"/>
              <a:t> := 1 </a:t>
            </a:r>
            <a:r>
              <a:rPr lang="en-US" b="1"/>
              <a:t>to</a:t>
            </a:r>
            <a:r>
              <a:rPr lang="en-US"/>
              <a:t> </a:t>
            </a:r>
            <a:r>
              <a:rPr lang="en-US" i="1"/>
              <a:t>n</a:t>
            </a:r>
            <a:r>
              <a:rPr lang="en-US"/>
              <a:t>  </a:t>
            </a:r>
            <a:r>
              <a:rPr lang="en-US" b="1"/>
              <a:t>do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/>
              <a:t>	     </a:t>
            </a:r>
            <a:r>
              <a:rPr lang="en-US" b="1"/>
              <a:t>for</a:t>
            </a:r>
            <a:r>
              <a:rPr lang="en-US"/>
              <a:t> </a:t>
            </a:r>
            <a:r>
              <a:rPr lang="en-US" i="1"/>
              <a:t> i</a:t>
            </a:r>
            <a:r>
              <a:rPr lang="en-US" baseline="-25000"/>
              <a:t>2</a:t>
            </a:r>
            <a:r>
              <a:rPr lang="en-US"/>
              <a:t> := 1 </a:t>
            </a:r>
            <a:r>
              <a:rPr lang="en-US" b="1"/>
              <a:t>to</a:t>
            </a:r>
            <a:r>
              <a:rPr lang="en-US"/>
              <a:t> </a:t>
            </a:r>
            <a:r>
              <a:rPr lang="en-US" i="1"/>
              <a:t>i</a:t>
            </a:r>
            <a:r>
              <a:rPr lang="en-US" baseline="-25000"/>
              <a:t>1</a:t>
            </a:r>
            <a:r>
              <a:rPr lang="en-US"/>
              <a:t>  </a:t>
            </a:r>
            <a:r>
              <a:rPr lang="en-US" b="1"/>
              <a:t>do</a:t>
            </a:r>
          </a:p>
          <a:p>
            <a:pPr lvl="1">
              <a:lnSpc>
                <a:spcPct val="110000"/>
              </a:lnSpc>
            </a:pPr>
            <a:r>
              <a:rPr lang="en-US" b="1"/>
              <a:t>                  for</a:t>
            </a:r>
            <a:r>
              <a:rPr lang="en-US"/>
              <a:t> </a:t>
            </a:r>
            <a:r>
              <a:rPr lang="en-US" i="1"/>
              <a:t> i</a:t>
            </a:r>
            <a:r>
              <a:rPr lang="en-US" baseline="-25000"/>
              <a:t>3</a:t>
            </a:r>
            <a:r>
              <a:rPr lang="en-US"/>
              <a:t> := 1 </a:t>
            </a:r>
            <a:r>
              <a:rPr lang="en-US" b="1"/>
              <a:t>to</a:t>
            </a:r>
            <a:r>
              <a:rPr lang="en-US"/>
              <a:t> </a:t>
            </a:r>
            <a:r>
              <a:rPr lang="en-US" i="1"/>
              <a:t>i</a:t>
            </a:r>
            <a:r>
              <a:rPr lang="en-US" baseline="-25000"/>
              <a:t>2 </a:t>
            </a:r>
            <a:r>
              <a:rPr lang="en-US"/>
              <a:t> </a:t>
            </a:r>
            <a:r>
              <a:rPr lang="en-US" b="1"/>
              <a:t>do</a:t>
            </a:r>
          </a:p>
          <a:p>
            <a:pPr lvl="1">
              <a:lnSpc>
                <a:spcPct val="130000"/>
              </a:lnSpc>
            </a:pPr>
            <a:r>
              <a:rPr lang="en-US"/>
              <a:t>		    . . .</a:t>
            </a:r>
          </a:p>
          <a:p>
            <a:pPr lvl="1">
              <a:lnSpc>
                <a:spcPct val="130000"/>
              </a:lnSpc>
            </a:pPr>
            <a:r>
              <a:rPr lang="en-US"/>
              <a:t>		       </a:t>
            </a:r>
            <a:r>
              <a:rPr lang="en-US" b="1"/>
              <a:t>for</a:t>
            </a:r>
            <a:r>
              <a:rPr lang="en-US"/>
              <a:t> </a:t>
            </a:r>
            <a:r>
              <a:rPr lang="en-US" i="1"/>
              <a:t> i</a:t>
            </a:r>
            <a:r>
              <a:rPr lang="en-US" i="1" baseline="-25000"/>
              <a:t>k</a:t>
            </a:r>
            <a:r>
              <a:rPr lang="en-US"/>
              <a:t> := 1 </a:t>
            </a:r>
            <a:r>
              <a:rPr lang="en-US" b="1"/>
              <a:t>to</a:t>
            </a:r>
            <a:r>
              <a:rPr lang="en-US"/>
              <a:t> </a:t>
            </a:r>
            <a:r>
              <a:rPr lang="en-US" i="1"/>
              <a:t>i</a:t>
            </a:r>
            <a:r>
              <a:rPr lang="en-US" i="1" baseline="-25000"/>
              <a:t>k</a:t>
            </a:r>
            <a:r>
              <a:rPr lang="en-US" baseline="-25000"/>
              <a:t>-1 </a:t>
            </a:r>
            <a:r>
              <a:rPr lang="en-US"/>
              <a:t> </a:t>
            </a:r>
            <a:r>
              <a:rPr lang="en-US" b="1"/>
              <a:t>do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/>
              <a:t>		              </a:t>
            </a:r>
            <a:r>
              <a:rPr lang="en-US" i="1"/>
              <a:t>x</a:t>
            </a:r>
            <a:r>
              <a:rPr lang="en-US"/>
              <a:t> := </a:t>
            </a:r>
            <a:r>
              <a:rPr lang="en-US" i="1"/>
              <a:t>x </a:t>
            </a:r>
            <a:r>
              <a:rPr lang="en-US"/>
              <a:t>+ 1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295400" y="1371600"/>
            <a:ext cx="3810000" cy="23368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711325" y="6286500"/>
            <a:ext cx="165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C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 + </a:t>
            </a:r>
            <a:r>
              <a:rPr lang="en-US" i="1"/>
              <a:t>k</a:t>
            </a:r>
            <a:r>
              <a:rPr lang="en-US"/>
              <a:t> </a:t>
            </a:r>
            <a:r>
              <a:rPr lang="en-US" sz="1800">
                <a:sym typeface="Symbol" pitchFamily="18" charset="2"/>
              </a:rPr>
              <a:t></a:t>
            </a:r>
            <a:r>
              <a:rPr lang="en-US"/>
              <a:t> 1, </a:t>
            </a:r>
            <a:r>
              <a:rPr lang="en-US" i="1"/>
              <a:t>k</a:t>
            </a:r>
            <a:r>
              <a:rPr lang="en-US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355600" y="1123950"/>
            <a:ext cx="5165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cs typeface="Times New Roman" pitchFamily="18" charset="0"/>
              </a:rPr>
              <a:t>E</a:t>
            </a:r>
            <a:r>
              <a:rPr lang="en-US" sz="1800" b="1">
                <a:cs typeface="Times New Roman" pitchFamily="18" charset="0"/>
              </a:rPr>
              <a:t>XECISES</a:t>
            </a:r>
            <a:r>
              <a:rPr lang="en-US" b="1">
                <a:cs typeface="Times New Roman" pitchFamily="18" charset="0"/>
              </a:rPr>
              <a:t> on </a:t>
            </a:r>
            <a:r>
              <a:rPr lang="en-US" b="1" u="sng">
                <a:cs typeface="Times New Roman" pitchFamily="18" charset="0"/>
              </a:rPr>
              <a:t>Pages 298-299</a:t>
            </a:r>
            <a:r>
              <a:rPr lang="en-US" b="1">
                <a:cs typeface="Times New Roman" pitchFamily="18" charset="0"/>
              </a:rPr>
              <a:t> of the Main Text</a:t>
            </a:r>
            <a:endParaRPr lang="en-US">
              <a:cs typeface="Times New Roman" pitchFamily="18" charset="0"/>
            </a:endParaRPr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849313" y="1922463"/>
            <a:ext cx="41163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Solve Problems </a:t>
            </a:r>
            <a:r>
              <a:rPr lang="en-US" u="sng"/>
              <a:t>1-3, 14-26, and 36-45</a:t>
            </a:r>
            <a:r>
              <a:rPr lang="en-US"/>
              <a:t>.</a:t>
            </a:r>
          </a:p>
        </p:txBody>
      </p: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1250950" y="3429000"/>
            <a:ext cx="5427663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1)  5!		   2)  6!/2!	   	   3)  12!/(4!2!)</a:t>
            </a:r>
          </a:p>
          <a:p>
            <a:endParaRPr lang="en-US" sz="1600"/>
          </a:p>
          <a:p>
            <a:r>
              <a:rPr lang="en-US" sz="1600"/>
              <a:t>14)  C(10,5)C(5,3)	   15)  C(12,2)	   16)  C(11,2)</a:t>
            </a:r>
          </a:p>
          <a:p>
            <a:endParaRPr lang="en-US" sz="1600"/>
          </a:p>
          <a:p>
            <a:r>
              <a:rPr lang="en-US" sz="1600"/>
              <a:t>17)  C(6,2)	   	   18)  10		   19)  9</a:t>
            </a:r>
          </a:p>
          <a:p>
            <a:endParaRPr lang="en-US" sz="1600"/>
          </a:p>
          <a:p>
            <a:r>
              <a:rPr lang="en-US" sz="1600"/>
              <a:t>20)  11 + 10	   21)  4		   22)  C(17,2)</a:t>
            </a:r>
          </a:p>
          <a:p>
            <a:endParaRPr lang="en-US" sz="1600"/>
          </a:p>
          <a:p>
            <a:r>
              <a:rPr lang="en-US" sz="1600"/>
              <a:t>23)  C(14,2)	   24)  15		   25)  14</a:t>
            </a:r>
          </a:p>
          <a:p>
            <a:endParaRPr lang="en-US" sz="1600"/>
          </a:p>
          <a:p>
            <a:r>
              <a:rPr lang="en-US" sz="1600"/>
              <a:t>26)  C(17,2) - C(10,2)</a:t>
            </a:r>
          </a:p>
        </p:txBody>
      </p:sp>
      <p:sp>
        <p:nvSpPr>
          <p:cNvPr id="74767" name="Text Box 15"/>
          <p:cNvSpPr txBox="1">
            <a:spLocks noChangeArrowheads="1"/>
          </p:cNvSpPr>
          <p:nvPr/>
        </p:nvSpPr>
        <p:spPr bwMode="auto">
          <a:xfrm>
            <a:off x="836613" y="2849563"/>
            <a:ext cx="5081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Answers to Problems 1-3 and 14-26 (Page 298):</a:t>
            </a:r>
          </a:p>
        </p:txBody>
      </p:sp>
      <p:grpSp>
        <p:nvGrpSpPr>
          <p:cNvPr id="74770" name="Group 18"/>
          <p:cNvGrpSpPr>
            <a:grpSpLocks/>
          </p:cNvGrpSpPr>
          <p:nvPr/>
        </p:nvGrpSpPr>
        <p:grpSpPr bwMode="auto">
          <a:xfrm>
            <a:off x="0" y="0"/>
            <a:ext cx="9144000" cy="5292725"/>
            <a:chOff x="0" y="0"/>
            <a:chExt cx="5760" cy="3334"/>
          </a:xfrm>
        </p:grpSpPr>
        <p:sp>
          <p:nvSpPr>
            <p:cNvPr id="74771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4608" cy="328"/>
            </a:xfrm>
            <a:prstGeom prst="rect">
              <a:avLst/>
            </a:prstGeom>
            <a:solidFill>
              <a:srgbClr val="99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4772" name="Rectangle 20"/>
            <p:cNvSpPr>
              <a:spLocks noChangeArrowheads="1"/>
            </p:cNvSpPr>
            <p:nvPr/>
          </p:nvSpPr>
          <p:spPr bwMode="auto">
            <a:xfrm>
              <a:off x="28" y="8"/>
              <a:ext cx="50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Arial Narrow" pitchFamily="34" charset="0"/>
                </a:rPr>
                <a:t>Selected Exercises from the Main Text </a:t>
              </a:r>
              <a:r>
                <a:rPr lang="en-US">
                  <a:latin typeface="Arial Narrow" pitchFamily="34" charset="0"/>
                </a:rPr>
                <a:t>(Johnsonbaugh, 7</a:t>
              </a:r>
              <a:r>
                <a:rPr lang="en-US" baseline="30000">
                  <a:latin typeface="Arial Narrow" pitchFamily="34" charset="0"/>
                </a:rPr>
                <a:t>th</a:t>
              </a:r>
              <a:r>
                <a:rPr lang="en-US">
                  <a:latin typeface="Arial Narrow" pitchFamily="34" charset="0"/>
                </a:rPr>
                <a:t> Ed)</a:t>
              </a:r>
            </a:p>
          </p:txBody>
        </p:sp>
        <p:pic>
          <p:nvPicPr>
            <p:cNvPr id="74773" name="Picture 21" descr="hw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00" y="2120"/>
              <a:ext cx="860" cy="1214"/>
            </a:xfrm>
            <a:prstGeom prst="rect">
              <a:avLst/>
            </a:prstGeom>
            <a:noFill/>
          </p:spPr>
        </p:pic>
        <p:pic>
          <p:nvPicPr>
            <p:cNvPr id="74774" name="Picture 22" descr="hw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98" y="904"/>
              <a:ext cx="862" cy="1217"/>
            </a:xfrm>
            <a:prstGeom prst="rect">
              <a:avLst/>
            </a:prstGeom>
            <a:noFill/>
          </p:spPr>
        </p:pic>
        <p:pic>
          <p:nvPicPr>
            <p:cNvPr id="74775" name="Picture 23" descr="hw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04" y="0"/>
              <a:ext cx="1356" cy="90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974725" y="2132013"/>
            <a:ext cx="6632575" cy="213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sz="1600"/>
              <a:t>36)  C(20,5)		37)  C(7,2)			</a:t>
            </a:r>
          </a:p>
          <a:p>
            <a:pPr marL="457200" indent="-457200">
              <a:lnSpc>
                <a:spcPct val="90000"/>
              </a:lnSpc>
            </a:pPr>
            <a:endParaRPr lang="en-US" sz="1600"/>
          </a:p>
          <a:p>
            <a:pPr marL="457200" indent="-457200">
              <a:lnSpc>
                <a:spcPct val="90000"/>
              </a:lnSpc>
            </a:pPr>
            <a:r>
              <a:rPr lang="en-US" sz="1600"/>
              <a:t>38)  C(6,2)C(6,3)C(8,2)	39)  C(20,5)C(20,5)</a:t>
            </a:r>
          </a:p>
          <a:p>
            <a:pPr marL="457200" indent="-457200">
              <a:lnSpc>
                <a:spcPct val="90000"/>
              </a:lnSpc>
              <a:buFontTx/>
              <a:buChar char="•"/>
            </a:pPr>
            <a:endParaRPr lang="en-US" sz="1600"/>
          </a:p>
          <a:p>
            <a:pPr marL="457200" indent="-457200">
              <a:lnSpc>
                <a:spcPct val="90000"/>
              </a:lnSpc>
            </a:pPr>
            <a:r>
              <a:rPr lang="en-US" sz="1600"/>
              <a:t>40)  C(20,5)C(15,5)		41)  </a:t>
            </a:r>
            <a:r>
              <a:rPr lang="en-US"/>
              <a:t>[</a:t>
            </a:r>
            <a:r>
              <a:rPr lang="en-US" sz="1600"/>
              <a:t>C(20,5) - C(14,5)</a:t>
            </a:r>
            <a:r>
              <a:rPr lang="en-US"/>
              <a:t>][</a:t>
            </a:r>
            <a:r>
              <a:rPr lang="en-US" sz="1600"/>
              <a:t>C(14,5) + 6C(14,4)</a:t>
            </a:r>
            <a:r>
              <a:rPr lang="en-US"/>
              <a:t>]</a:t>
            </a:r>
            <a:endParaRPr lang="en-US" sz="1600"/>
          </a:p>
          <a:p>
            <a:pPr marL="457200" indent="-457200">
              <a:lnSpc>
                <a:spcPct val="90000"/>
              </a:lnSpc>
            </a:pPr>
            <a:endParaRPr lang="en-US" sz="1600"/>
          </a:p>
          <a:p>
            <a:pPr marL="457200" indent="-457200">
              <a:lnSpc>
                <a:spcPct val="90000"/>
              </a:lnSpc>
            </a:pPr>
            <a:r>
              <a:rPr lang="en-US" sz="1600"/>
              <a:t>42)  C(20,5)		43)  C(19,4)C(14,4)</a:t>
            </a:r>
          </a:p>
          <a:p>
            <a:pPr marL="457200" indent="-457200">
              <a:lnSpc>
                <a:spcPct val="90000"/>
              </a:lnSpc>
              <a:buFontTx/>
              <a:buChar char="•"/>
            </a:pPr>
            <a:endParaRPr lang="en-US" sz="1600"/>
          </a:p>
          <a:p>
            <a:pPr marL="457200" indent="-457200">
              <a:lnSpc>
                <a:spcPct val="90000"/>
              </a:lnSpc>
            </a:pPr>
            <a:r>
              <a:rPr lang="en-US" sz="1600"/>
              <a:t>44)  C(12,10)		45)  C(21,11)</a:t>
            </a: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684213" y="1465263"/>
            <a:ext cx="4249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Answers to Problems 36-45 (Page 299):</a:t>
            </a:r>
          </a:p>
        </p:txBody>
      </p:sp>
      <p:grpSp>
        <p:nvGrpSpPr>
          <p:cNvPr id="40981" name="Group 21"/>
          <p:cNvGrpSpPr>
            <a:grpSpLocks/>
          </p:cNvGrpSpPr>
          <p:nvPr/>
        </p:nvGrpSpPr>
        <p:grpSpPr bwMode="auto">
          <a:xfrm>
            <a:off x="0" y="0"/>
            <a:ext cx="9144000" cy="5292725"/>
            <a:chOff x="0" y="0"/>
            <a:chExt cx="5760" cy="3334"/>
          </a:xfrm>
        </p:grpSpPr>
        <p:sp>
          <p:nvSpPr>
            <p:cNvPr id="40982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4608" cy="328"/>
            </a:xfrm>
            <a:prstGeom prst="rect">
              <a:avLst/>
            </a:prstGeom>
            <a:solidFill>
              <a:srgbClr val="99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0983" name="Rectangle 23"/>
            <p:cNvSpPr>
              <a:spLocks noChangeArrowheads="1"/>
            </p:cNvSpPr>
            <p:nvPr/>
          </p:nvSpPr>
          <p:spPr bwMode="auto">
            <a:xfrm>
              <a:off x="28" y="8"/>
              <a:ext cx="50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Arial Narrow" pitchFamily="34" charset="0"/>
                </a:rPr>
                <a:t>Selected Exercises from the Main Text </a:t>
              </a:r>
              <a:r>
                <a:rPr lang="en-US">
                  <a:latin typeface="Arial Narrow" pitchFamily="34" charset="0"/>
                </a:rPr>
                <a:t>(Johnsonbaugh, 7</a:t>
              </a:r>
              <a:r>
                <a:rPr lang="en-US" baseline="30000">
                  <a:latin typeface="Arial Narrow" pitchFamily="34" charset="0"/>
                </a:rPr>
                <a:t>th</a:t>
              </a:r>
              <a:r>
                <a:rPr lang="en-US">
                  <a:latin typeface="Arial Narrow" pitchFamily="34" charset="0"/>
                </a:rPr>
                <a:t> Ed)</a:t>
              </a:r>
            </a:p>
          </p:txBody>
        </p:sp>
        <p:pic>
          <p:nvPicPr>
            <p:cNvPr id="40984" name="Picture 24" descr="hw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00" y="2120"/>
              <a:ext cx="860" cy="1214"/>
            </a:xfrm>
            <a:prstGeom prst="rect">
              <a:avLst/>
            </a:prstGeom>
            <a:noFill/>
          </p:spPr>
        </p:pic>
        <p:pic>
          <p:nvPicPr>
            <p:cNvPr id="40985" name="Picture 25" descr="hw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98" y="904"/>
              <a:ext cx="862" cy="1217"/>
            </a:xfrm>
            <a:prstGeom prst="rect">
              <a:avLst/>
            </a:prstGeom>
            <a:noFill/>
          </p:spPr>
        </p:pic>
        <p:pic>
          <p:nvPicPr>
            <p:cNvPr id="40986" name="Picture 26" descr="hw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04" y="0"/>
              <a:ext cx="1356" cy="90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7"/>
          <p:cNvSpPr>
            <a:spLocks noChangeArrowheads="1"/>
          </p:cNvSpPr>
          <p:nvPr/>
        </p:nvSpPr>
        <p:spPr bwMode="auto">
          <a:xfrm rot="-5400000" flipH="1" flipV="1">
            <a:off x="153548" y="25250"/>
            <a:ext cx="1233488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grpSp>
        <p:nvGrpSpPr>
          <p:cNvPr id="11" name="Group 10"/>
          <p:cNvGrpSpPr/>
          <p:nvPr/>
        </p:nvGrpSpPr>
        <p:grpSpPr>
          <a:xfrm>
            <a:off x="1404607" y="1349427"/>
            <a:ext cx="5773760" cy="4093428"/>
            <a:chOff x="1362075" y="1179299"/>
            <a:chExt cx="5773760" cy="4093428"/>
          </a:xfrm>
        </p:grpSpPr>
        <p:sp>
          <p:nvSpPr>
            <p:cNvPr id="23554" name="Text Box 2"/>
            <p:cNvSpPr txBox="1">
              <a:spLocks noChangeArrowheads="1"/>
            </p:cNvSpPr>
            <p:nvPr/>
          </p:nvSpPr>
          <p:spPr bwMode="auto">
            <a:xfrm>
              <a:off x="1362075" y="1179299"/>
              <a:ext cx="5773760" cy="4093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1800" dirty="0"/>
                <a:t>     In how many ways can we order the following </a:t>
              </a:r>
              <a:r>
                <a:rPr lang="en-US" sz="1800" dirty="0"/>
                <a:t>11</a:t>
              </a:r>
              <a:r>
                <a:rPr lang="th-TH" sz="1800" dirty="0"/>
                <a:t> letter</a:t>
              </a:r>
              <a:r>
                <a:rPr lang="en-US" sz="1800" dirty="0"/>
                <a:t>s?</a:t>
              </a:r>
              <a:endParaRPr lang="th-TH" sz="1800" dirty="0"/>
            </a:p>
            <a:p>
              <a:endParaRPr lang="th-TH" sz="1800" dirty="0"/>
            </a:p>
            <a:p>
              <a:r>
                <a:rPr lang="th-TH" sz="1800" dirty="0"/>
                <a:t>	</a:t>
              </a:r>
              <a:r>
                <a:rPr lang="th-TH" sz="1800" dirty="0" smtClean="0"/>
                <a:t>          </a:t>
              </a:r>
              <a:r>
                <a:rPr lang="th-TH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  </a:t>
              </a:r>
              <a:r>
                <a:rPr lang="th-TH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  S  S  I  S  S  I  P  P  I</a:t>
              </a:r>
              <a:endParaRPr lang="th-T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th-TH" dirty="0"/>
            </a:p>
            <a:p>
              <a:endParaRPr lang="en-US" dirty="0"/>
            </a:p>
            <a:p>
              <a:endParaRPr lang="th-TH" dirty="0"/>
            </a:p>
            <a:p>
              <a:r>
                <a:rPr lang="th-TH" dirty="0"/>
                <a:t>	 </a:t>
              </a:r>
              <a:r>
                <a:rPr lang="en-US" dirty="0">
                  <a:sym typeface="Symbol" pitchFamily="18" charset="2"/>
                </a:rPr>
                <a:t>C(11, 1)</a:t>
              </a:r>
              <a:r>
                <a:rPr lang="th-TH" dirty="0"/>
                <a:t> </a:t>
              </a:r>
              <a:r>
                <a:rPr lang="en-US" dirty="0">
                  <a:sym typeface="Symbol" pitchFamily="18" charset="2"/>
                </a:rPr>
                <a:t> C(10, 4)  C(6, 4) </a:t>
              </a:r>
            </a:p>
            <a:p>
              <a:endParaRPr lang="en-US" dirty="0">
                <a:sym typeface="Symbol" pitchFamily="18" charset="2"/>
              </a:endParaRPr>
            </a:p>
            <a:p>
              <a:r>
                <a:rPr lang="en-US" dirty="0">
                  <a:sym typeface="Symbol" pitchFamily="18" charset="2"/>
                </a:rPr>
                <a:t>		=	 11!     10!    6!</a:t>
              </a:r>
            </a:p>
            <a:p>
              <a:r>
                <a:rPr lang="en-US" dirty="0">
                  <a:sym typeface="Symbol" pitchFamily="18" charset="2"/>
                </a:rPr>
                <a:t>			1!10!  4!6!  4!2!</a:t>
              </a:r>
            </a:p>
            <a:p>
              <a:endParaRPr lang="en-US" dirty="0">
                <a:sym typeface="Symbol" pitchFamily="18" charset="2"/>
              </a:endParaRPr>
            </a:p>
            <a:p>
              <a:r>
                <a:rPr lang="en-US" dirty="0">
                  <a:sym typeface="Symbol" pitchFamily="18" charset="2"/>
                </a:rPr>
                <a:t>		=	    11!     </a:t>
              </a:r>
            </a:p>
            <a:p>
              <a:r>
                <a:rPr lang="en-US" dirty="0">
                  <a:sym typeface="Symbol" pitchFamily="18" charset="2"/>
                </a:rPr>
                <a:t>			1!4!4!2! </a:t>
              </a:r>
              <a:endParaRPr lang="th-TH" dirty="0">
                <a:sym typeface="Symbol" pitchFamily="18" charset="2"/>
              </a:endParaRPr>
            </a:p>
          </p:txBody>
        </p:sp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4189413" y="3952003"/>
              <a:ext cx="542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3557" name="Line 5"/>
            <p:cNvSpPr>
              <a:spLocks noChangeShapeType="1"/>
            </p:cNvSpPr>
            <p:nvPr/>
          </p:nvSpPr>
          <p:spPr bwMode="auto">
            <a:xfrm>
              <a:off x="4195763" y="4867771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3558" name="Line 6"/>
            <p:cNvSpPr>
              <a:spLocks noChangeShapeType="1"/>
            </p:cNvSpPr>
            <p:nvPr/>
          </p:nvSpPr>
          <p:spPr bwMode="auto">
            <a:xfrm flipV="1">
              <a:off x="4837113" y="3952003"/>
              <a:ext cx="514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3559" name="Line 7"/>
            <p:cNvSpPr>
              <a:spLocks noChangeShapeType="1"/>
            </p:cNvSpPr>
            <p:nvPr/>
          </p:nvSpPr>
          <p:spPr bwMode="auto">
            <a:xfrm flipV="1">
              <a:off x="5437188" y="3952003"/>
              <a:ext cx="447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333375" y="290513"/>
            <a:ext cx="3136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b="1"/>
              <a:t>E</a:t>
            </a:r>
            <a:r>
              <a:rPr lang="en-US" sz="1600" b="1"/>
              <a:t>XAMPLE</a:t>
            </a:r>
            <a:endParaRPr lang="en-US" sz="1800" b="1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689838" y="212652"/>
            <a:ext cx="3626314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41275" cmpd="dbl">
            <a:solidFill>
              <a:schemeClr val="tx1"/>
            </a:solidFill>
            <a:miter lim="800000"/>
            <a:headEnd/>
            <a:tailEnd/>
          </a:ln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th-TH" sz="2400" b="1" dirty="0"/>
              <a:t>Generalized </a:t>
            </a:r>
            <a:r>
              <a:rPr lang="th-TH" sz="2400" b="1" dirty="0" smtClean="0"/>
              <a:t>Permutations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7"/>
          <p:cNvSpPr>
            <a:spLocks noChangeArrowheads="1"/>
          </p:cNvSpPr>
          <p:nvPr/>
        </p:nvSpPr>
        <p:spPr bwMode="auto">
          <a:xfrm rot="-5400000" flipH="1" flipV="1">
            <a:off x="374268" y="277503"/>
            <a:ext cx="1233488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4035" name="Text Box 1027"/>
          <p:cNvSpPr txBox="1">
            <a:spLocks noChangeArrowheads="1"/>
          </p:cNvSpPr>
          <p:nvPr/>
        </p:nvSpPr>
        <p:spPr bwMode="auto">
          <a:xfrm>
            <a:off x="587143" y="534988"/>
            <a:ext cx="6019800" cy="177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b="1" dirty="0"/>
              <a:t>E</a:t>
            </a:r>
            <a:r>
              <a:rPr lang="th-TH" sz="1600" b="1" dirty="0"/>
              <a:t>XAMPLE</a:t>
            </a:r>
            <a:r>
              <a:rPr lang="th-TH" sz="1600" dirty="0"/>
              <a:t> </a:t>
            </a:r>
            <a:endParaRPr lang="th-TH" sz="1800" dirty="0"/>
          </a:p>
          <a:p>
            <a:endParaRPr lang="th-TH" sz="1800" dirty="0"/>
          </a:p>
          <a:p>
            <a:endParaRPr lang="th-TH" sz="1800" dirty="0"/>
          </a:p>
          <a:p>
            <a:r>
              <a:rPr lang="th-TH" sz="1800" dirty="0"/>
              <a:t>     In how many ways can we order the following seven letter</a:t>
            </a:r>
            <a:r>
              <a:rPr lang="en-US" sz="1800" dirty="0"/>
              <a:t>s?</a:t>
            </a:r>
            <a:endParaRPr lang="th-TH" sz="1800" dirty="0"/>
          </a:p>
          <a:p>
            <a:endParaRPr lang="th-TH" sz="1800" dirty="0"/>
          </a:p>
          <a:p>
            <a:r>
              <a:rPr lang="th-TH" sz="1800" dirty="0"/>
              <a:t>		N A N G N A K</a:t>
            </a:r>
          </a:p>
        </p:txBody>
      </p:sp>
      <p:sp>
        <p:nvSpPr>
          <p:cNvPr id="44040" name="Text Box 1032"/>
          <p:cNvSpPr txBox="1">
            <a:spLocks noChangeArrowheads="1"/>
          </p:cNvSpPr>
          <p:nvPr/>
        </p:nvSpPr>
        <p:spPr bwMode="auto">
          <a:xfrm>
            <a:off x="2924175" y="5513388"/>
            <a:ext cx="5651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800"/>
              <a:t>  7!</a:t>
            </a:r>
          </a:p>
          <a:p>
            <a:pPr>
              <a:lnSpc>
                <a:spcPct val="110000"/>
              </a:lnSpc>
            </a:pPr>
            <a:r>
              <a:rPr lang="en-US" sz="1800"/>
              <a:t>3!2!</a:t>
            </a:r>
          </a:p>
        </p:txBody>
      </p:sp>
      <p:sp>
        <p:nvSpPr>
          <p:cNvPr id="44041" name="Line 1033"/>
          <p:cNvSpPr>
            <a:spLocks noChangeShapeType="1"/>
          </p:cNvSpPr>
          <p:nvPr/>
        </p:nvSpPr>
        <p:spPr bwMode="auto">
          <a:xfrm>
            <a:off x="2952750" y="5867400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597025" y="1100138"/>
            <a:ext cx="6149975" cy="4427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/>
              <a:t>T</a:t>
            </a:r>
            <a:r>
              <a:rPr lang="th-TH" sz="1600"/>
              <a:t>HEOREM</a:t>
            </a:r>
            <a:r>
              <a:rPr lang="th-TH"/>
              <a:t> </a:t>
            </a:r>
          </a:p>
          <a:p>
            <a:endParaRPr lang="th-TH"/>
          </a:p>
          <a:p>
            <a:pPr lvl="1"/>
            <a:r>
              <a:rPr lang="th-TH"/>
              <a:t>Suppose that a sequence </a:t>
            </a:r>
            <a:r>
              <a:rPr lang="th-TH" i="1"/>
              <a:t>S</a:t>
            </a:r>
            <a:r>
              <a:rPr lang="th-TH"/>
              <a:t> of </a:t>
            </a:r>
            <a:r>
              <a:rPr lang="th-TH" i="1"/>
              <a:t>n</a:t>
            </a:r>
            <a:r>
              <a:rPr lang="th-TH"/>
              <a:t> items has </a:t>
            </a:r>
          </a:p>
          <a:p>
            <a:pPr lvl="1">
              <a:lnSpc>
                <a:spcPct val="40000"/>
              </a:lnSpc>
            </a:pPr>
            <a:r>
              <a:rPr lang="th-TH"/>
              <a:t>	</a:t>
            </a:r>
          </a:p>
          <a:p>
            <a:pPr lvl="2">
              <a:lnSpc>
                <a:spcPct val="120000"/>
              </a:lnSpc>
              <a:buFontTx/>
              <a:buChar char="•"/>
            </a:pPr>
            <a:r>
              <a:rPr lang="th-TH"/>
              <a:t> </a:t>
            </a:r>
            <a:r>
              <a:rPr lang="th-TH" i="1"/>
              <a:t>n</a:t>
            </a:r>
            <a:r>
              <a:rPr lang="en-US" baseline="-25000"/>
              <a:t>1</a:t>
            </a:r>
            <a:r>
              <a:rPr lang="th-TH"/>
              <a:t> identical objects of type </a:t>
            </a:r>
            <a:r>
              <a:rPr lang="en-US"/>
              <a:t>1</a:t>
            </a:r>
            <a:r>
              <a:rPr lang="th-TH"/>
              <a:t>,</a:t>
            </a:r>
          </a:p>
          <a:p>
            <a:pPr lvl="2">
              <a:lnSpc>
                <a:spcPct val="120000"/>
              </a:lnSpc>
              <a:buFontTx/>
              <a:buChar char="•"/>
            </a:pPr>
            <a:r>
              <a:rPr lang="th-TH"/>
              <a:t> </a:t>
            </a:r>
            <a:r>
              <a:rPr lang="th-TH" i="1"/>
              <a:t>n</a:t>
            </a:r>
            <a:r>
              <a:rPr lang="en-US" baseline="-25000"/>
              <a:t>2</a:t>
            </a:r>
            <a:r>
              <a:rPr lang="th-TH"/>
              <a:t> identical objects of type </a:t>
            </a:r>
            <a:r>
              <a:rPr lang="en-US"/>
              <a:t>2</a:t>
            </a:r>
            <a:r>
              <a:rPr lang="th-TH"/>
              <a:t>,</a:t>
            </a:r>
          </a:p>
          <a:p>
            <a:pPr lvl="2">
              <a:lnSpc>
                <a:spcPct val="120000"/>
              </a:lnSpc>
              <a:buFontTx/>
              <a:buChar char="•"/>
            </a:pPr>
            <a:r>
              <a:rPr lang="th-TH"/>
              <a:t>                    . . .                     ,             </a:t>
            </a:r>
            <a:r>
              <a:rPr lang="en-US"/>
              <a:t>  </a:t>
            </a:r>
            <a:r>
              <a:rPr lang="th-TH"/>
              <a:t>                </a:t>
            </a:r>
          </a:p>
          <a:p>
            <a:pPr lvl="2">
              <a:lnSpc>
                <a:spcPct val="120000"/>
              </a:lnSpc>
              <a:buFontTx/>
              <a:buChar char="•"/>
            </a:pPr>
            <a:r>
              <a:rPr lang="th-TH"/>
              <a:t> </a:t>
            </a:r>
            <a:r>
              <a:rPr lang="th-TH" i="1"/>
              <a:t>n</a:t>
            </a:r>
            <a:r>
              <a:rPr lang="th-TH" i="1" baseline="-25000"/>
              <a:t>t</a:t>
            </a:r>
            <a:r>
              <a:rPr lang="th-TH"/>
              <a:t> identical objects of type </a:t>
            </a:r>
            <a:r>
              <a:rPr lang="th-TH" i="1"/>
              <a:t>t</a:t>
            </a:r>
            <a:r>
              <a:rPr lang="th-TH"/>
              <a:t>.</a:t>
            </a:r>
          </a:p>
          <a:p>
            <a:pPr lvl="1">
              <a:buFontTx/>
              <a:buChar char="•"/>
            </a:pPr>
            <a:endParaRPr lang="th-TH"/>
          </a:p>
          <a:p>
            <a:pPr lvl="1"/>
            <a:r>
              <a:rPr lang="th-TH"/>
              <a:t>Then the number of orderings of </a:t>
            </a:r>
            <a:r>
              <a:rPr lang="th-TH" i="1"/>
              <a:t>S</a:t>
            </a:r>
            <a:r>
              <a:rPr lang="th-TH"/>
              <a:t> is</a:t>
            </a:r>
          </a:p>
          <a:p>
            <a:pPr lvl="1"/>
            <a:endParaRPr lang="th-TH"/>
          </a:p>
          <a:p>
            <a:pPr lvl="1"/>
            <a:r>
              <a:rPr lang="th-TH"/>
              <a:t>	</a:t>
            </a:r>
          </a:p>
          <a:p>
            <a:pPr lvl="1"/>
            <a:r>
              <a:rPr lang="th-TH"/>
              <a:t> </a:t>
            </a:r>
          </a:p>
          <a:p>
            <a:pPr lvl="1"/>
            <a:endParaRPr lang="th-TH"/>
          </a:p>
        </p:txBody>
      </p:sp>
      <p:grpSp>
        <p:nvGrpSpPr>
          <p:cNvPr id="24594" name="Group 18"/>
          <p:cNvGrpSpPr>
            <a:grpSpLocks/>
          </p:cNvGrpSpPr>
          <p:nvPr/>
        </p:nvGrpSpPr>
        <p:grpSpPr bwMode="auto">
          <a:xfrm>
            <a:off x="4175125" y="4440238"/>
            <a:ext cx="1473200" cy="887412"/>
            <a:chOff x="2358" y="2797"/>
            <a:chExt cx="928" cy="559"/>
          </a:xfrm>
        </p:grpSpPr>
        <p:sp>
          <p:nvSpPr>
            <p:cNvPr id="24580" name="Line 4"/>
            <p:cNvSpPr>
              <a:spLocks noChangeShapeType="1"/>
            </p:cNvSpPr>
            <p:nvPr/>
          </p:nvSpPr>
          <p:spPr bwMode="auto">
            <a:xfrm>
              <a:off x="2358" y="3057"/>
              <a:ext cx="91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3217" y="3085"/>
              <a:ext cx="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000000"/>
                  </a:solidFill>
                  <a:cs typeface="Times New Roman" pitchFamily="18" charset="0"/>
                </a:rPr>
                <a:t>!</a:t>
              </a:r>
              <a:endParaRPr lang="en-US"/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2760" y="3085"/>
              <a:ext cx="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000000"/>
                  </a:solidFill>
                  <a:cs typeface="Times New Roman" pitchFamily="18" charset="0"/>
                </a:rPr>
                <a:t>!</a:t>
              </a:r>
              <a:endParaRPr lang="en-US"/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2518" y="3085"/>
              <a:ext cx="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000000"/>
                  </a:solidFill>
                  <a:cs typeface="Times New Roman" pitchFamily="18" charset="0"/>
                </a:rPr>
                <a:t>!</a:t>
              </a:r>
              <a:endParaRPr lang="en-US"/>
            </a:p>
          </p:txBody>
        </p:sp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2839" y="2797"/>
              <a:ext cx="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000000"/>
                  </a:solidFill>
                  <a:cs typeface="Times New Roman" pitchFamily="18" charset="0"/>
                </a:rPr>
                <a:t>!</a:t>
              </a:r>
              <a:endParaRPr lang="en-US"/>
            </a:p>
          </p:txBody>
        </p:sp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2694" y="3211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cs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2461" y="3211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3169" y="3212"/>
              <a:ext cx="3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i="1">
                  <a:solidFill>
                    <a:srgbClr val="000000"/>
                  </a:solidFill>
                  <a:cs typeface="Times New Roman" pitchFamily="18" charset="0"/>
                </a:rPr>
                <a:t>t</a:t>
              </a:r>
              <a:endParaRPr lang="en-US"/>
            </a:p>
          </p:txBody>
        </p:sp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3071" y="3085"/>
              <a:ext cx="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>
                  <a:solidFill>
                    <a:srgbClr val="000000"/>
                  </a:solidFill>
                  <a:cs typeface="Times New Roman" pitchFamily="18" charset="0"/>
                </a:rPr>
                <a:t>n</a:t>
              </a:r>
              <a:endParaRPr lang="en-US"/>
            </a:p>
          </p:txBody>
        </p:sp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2592" y="3085"/>
              <a:ext cx="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>
                  <a:solidFill>
                    <a:srgbClr val="000000"/>
                  </a:solidFill>
                  <a:cs typeface="Times New Roman" pitchFamily="18" charset="0"/>
                </a:rPr>
                <a:t>n</a:t>
              </a:r>
              <a:endParaRPr lang="en-US"/>
            </a:p>
          </p:txBody>
        </p:sp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2372" y="3085"/>
              <a:ext cx="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>
                  <a:solidFill>
                    <a:srgbClr val="000000"/>
                  </a:solidFill>
                  <a:cs typeface="Times New Roman" pitchFamily="18" charset="0"/>
                </a:rPr>
                <a:t>n</a:t>
              </a:r>
              <a:endParaRPr lang="en-US"/>
            </a:p>
          </p:txBody>
        </p:sp>
        <p:sp>
          <p:nvSpPr>
            <p:cNvPr id="24591" name="Rectangle 15"/>
            <p:cNvSpPr>
              <a:spLocks noChangeArrowheads="1"/>
            </p:cNvSpPr>
            <p:nvPr/>
          </p:nvSpPr>
          <p:spPr bwMode="auto">
            <a:xfrm>
              <a:off x="2750" y="2797"/>
              <a:ext cx="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>
                  <a:solidFill>
                    <a:srgbClr val="000000"/>
                  </a:solidFill>
                  <a:cs typeface="Times New Roman" pitchFamily="18" charset="0"/>
                </a:rPr>
                <a:t>n</a:t>
              </a:r>
              <a:endParaRPr lang="en-US"/>
            </a:p>
          </p:txBody>
        </p:sp>
        <p:sp>
          <p:nvSpPr>
            <p:cNvPr id="24593" name="Text Box 17"/>
            <p:cNvSpPr txBox="1">
              <a:spLocks noChangeArrowheads="1"/>
            </p:cNvSpPr>
            <p:nvPr/>
          </p:nvSpPr>
          <p:spPr bwMode="auto">
            <a:xfrm>
              <a:off x="2798" y="3081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  <a:endParaRPr lang="th-TH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importa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875829"/>
            <a:ext cx="2597234" cy="1494689"/>
          </a:xfrm>
          <a:prstGeom prst="rect">
            <a:avLst/>
          </a:prstGeom>
        </p:spPr>
      </p:pic>
      <p:sp>
        <p:nvSpPr>
          <p:cNvPr id="26635" name="AutoShape 11"/>
          <p:cNvSpPr>
            <a:spLocks noChangeArrowheads="1"/>
          </p:cNvSpPr>
          <p:nvPr/>
        </p:nvSpPr>
        <p:spPr bwMode="auto">
          <a:xfrm rot="-5400000" flipH="1" flipV="1">
            <a:off x="57944" y="678656"/>
            <a:ext cx="1233488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-203200" y="0"/>
            <a:ext cx="90685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b="1" dirty="0">
                <a:latin typeface="Arial Narrow" pitchFamily="34" charset="0"/>
              </a:rPr>
              <a:t> </a:t>
            </a:r>
            <a:r>
              <a:rPr lang="en-US" b="1" dirty="0">
                <a:latin typeface="Arial Narrow" pitchFamily="34" charset="0"/>
              </a:rPr>
              <a:t> </a:t>
            </a:r>
            <a:r>
              <a:rPr lang="th-TH" b="1" dirty="0">
                <a:latin typeface="Arial Narrow" pitchFamily="34" charset="0"/>
                <a:cs typeface="Arial" pitchFamily="34" charset="0"/>
              </a:rPr>
              <a:t>… </a:t>
            </a:r>
            <a:r>
              <a:rPr lang="th-TH" sz="1800" b="1" dirty="0">
                <a:latin typeface="Arial Narrow" pitchFamily="34" charset="0"/>
                <a:cs typeface="Arial" pitchFamily="34" charset="0"/>
              </a:rPr>
              <a:t>Now we consider the problem of counting unordered selections where repetitions are allowed</a:t>
            </a:r>
            <a:r>
              <a:rPr lang="th-TH" b="1" dirty="0">
                <a:latin typeface="Arial Narrow" pitchFamily="34" charset="0"/>
                <a:cs typeface="Arial" pitchFamily="34" charset="0"/>
              </a:rPr>
              <a:t>.</a:t>
            </a:r>
            <a:endParaRPr lang="th-TH" sz="2400" b="1" dirty="0">
              <a:latin typeface="Arial Narrow" pitchFamily="34" charset="0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241425" y="6029325"/>
            <a:ext cx="774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/>
              <a:t>C</a:t>
            </a:r>
            <a:r>
              <a:rPr lang="en-US" sz="1800"/>
              <a:t>(8,2)</a:t>
            </a:r>
            <a:endParaRPr lang="th-TH" sz="1800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370355" y="3191342"/>
            <a:ext cx="8816975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dirty="0"/>
              <a:t>Consider three books: a computer science book, a physics book, and a history book.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th-TH" dirty="0"/>
              <a:t>Suppose that the library has </a:t>
            </a:r>
            <a:r>
              <a:rPr lang="en-US" dirty="0"/>
              <a:t>20</a:t>
            </a:r>
            <a:r>
              <a:rPr lang="th-TH" dirty="0"/>
              <a:t> copies of each of these book</a:t>
            </a:r>
            <a:r>
              <a:rPr lang="en-US" dirty="0"/>
              <a:t>s.</a:t>
            </a:r>
            <a:endParaRPr lang="th-TH" dirty="0"/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th-TH" dirty="0"/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th-TH" dirty="0"/>
              <a:t>In how many ways can we </a:t>
            </a:r>
            <a:r>
              <a:rPr lang="th-TH" b="1" dirty="0"/>
              <a:t>select </a:t>
            </a:r>
            <a:r>
              <a:rPr lang="en-US" b="1" dirty="0"/>
              <a:t>6</a:t>
            </a:r>
            <a:r>
              <a:rPr lang="th-TH" b="1" dirty="0"/>
              <a:t> book</a:t>
            </a:r>
            <a:r>
              <a:rPr lang="en-US" b="1" dirty="0"/>
              <a:t>s</a:t>
            </a:r>
            <a:r>
              <a:rPr lang="en-US" dirty="0"/>
              <a:t>?</a:t>
            </a:r>
            <a:endParaRPr lang="th-TH" dirty="0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349250" y="1049338"/>
            <a:ext cx="3136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b="1"/>
              <a:t>E</a:t>
            </a:r>
            <a:r>
              <a:rPr lang="en-US" sz="1600" b="1"/>
              <a:t>XAMPLE</a:t>
            </a:r>
            <a:endParaRPr lang="en-US" sz="1800" b="1"/>
          </a:p>
        </p:txBody>
      </p:sp>
      <p:sp>
        <p:nvSpPr>
          <p:cNvPr id="26633" name="AutoShape 9"/>
          <p:cNvSpPr>
            <a:spLocks noChangeArrowheads="1"/>
          </p:cNvSpPr>
          <p:nvPr/>
        </p:nvSpPr>
        <p:spPr bwMode="auto">
          <a:xfrm>
            <a:off x="8305800" y="6362700"/>
            <a:ext cx="571500" cy="495300"/>
          </a:xfrm>
          <a:prstGeom prst="rightArrow">
            <a:avLst>
              <a:gd name="adj1" fmla="val 50000"/>
              <a:gd name="adj2" fmla="val 28846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0" y="533400"/>
            <a:ext cx="3390900" cy="0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pic>
        <p:nvPicPr>
          <p:cNvPr id="16386" name="Picture 2" descr="http://www.awordforthesoul.com/wp-content/uploads/2012/03/book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2823" y="732182"/>
            <a:ext cx="1453158" cy="1453158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 rot="20999253">
            <a:off x="5125987" y="1000310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i="1" dirty="0" smtClean="0">
                <a:latin typeface="Arial Narrow" pitchFamily="34" charset="0"/>
              </a:rPr>
              <a:t>Data</a:t>
            </a:r>
          </a:p>
          <a:p>
            <a:pPr algn="ctr"/>
            <a:r>
              <a:rPr lang="en-US" sz="1200" b="1" i="1" dirty="0" smtClean="0">
                <a:latin typeface="Arial Narrow" pitchFamily="34" charset="0"/>
              </a:rPr>
              <a:t>Structures</a:t>
            </a:r>
            <a:endParaRPr lang="th-TH" sz="1200" b="1" i="1" dirty="0">
              <a:latin typeface="Arial Narrow" pitchFamily="34" charset="0"/>
            </a:endParaRPr>
          </a:p>
        </p:txBody>
      </p:sp>
      <p:pic>
        <p:nvPicPr>
          <p:cNvPr id="21" name="Picture 2" descr="http://www.awordforthesoul.com/wp-content/uploads/2012/03/book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448018" y="746246"/>
            <a:ext cx="1417303" cy="1417303"/>
          </a:xfrm>
          <a:prstGeom prst="rect">
            <a:avLst/>
          </a:prstGeom>
          <a:noFill/>
        </p:spPr>
      </p:pic>
      <p:pic>
        <p:nvPicPr>
          <p:cNvPr id="22" name="Picture 2" descr="http://www.awordforthesoul.com/wp-content/uploads/2012/03/book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080281" y="751361"/>
            <a:ext cx="1387913" cy="1387913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 rot="20999253">
            <a:off x="6552023" y="1057882"/>
            <a:ext cx="77296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i="1" dirty="0" smtClean="0">
                <a:solidFill>
                  <a:schemeClr val="bg1"/>
                </a:solidFill>
                <a:latin typeface="Arial Narrow" pitchFamily="34" charset="0"/>
              </a:rPr>
              <a:t>Applied</a:t>
            </a:r>
          </a:p>
          <a:p>
            <a:pPr algn="ctr"/>
            <a:r>
              <a:rPr lang="en-US" sz="1400" b="1" i="1" dirty="0" smtClean="0">
                <a:solidFill>
                  <a:schemeClr val="bg1"/>
                </a:solidFill>
                <a:latin typeface="Arial Narrow" pitchFamily="34" charset="0"/>
              </a:rPr>
              <a:t>Physics</a:t>
            </a:r>
            <a:r>
              <a:rPr lang="en-US" sz="1200" b="1" i="1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endParaRPr lang="th-TH" sz="1200" b="1" i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20999253">
            <a:off x="7930288" y="902239"/>
            <a:ext cx="7633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rgbClr val="FFFFCC"/>
                </a:solidFill>
                <a:latin typeface="Arial Narrow" pitchFamily="34" charset="0"/>
              </a:rPr>
              <a:t> Asian</a:t>
            </a:r>
          </a:p>
          <a:p>
            <a:pPr algn="ctr"/>
            <a:r>
              <a:rPr lang="en-US" sz="1600" b="1" i="1" dirty="0" smtClean="0">
                <a:solidFill>
                  <a:srgbClr val="FFFFCC"/>
                </a:solidFill>
                <a:latin typeface="Arial Narrow" pitchFamily="34" charset="0"/>
              </a:rPr>
              <a:t>History</a:t>
            </a:r>
            <a:endParaRPr lang="th-TH" sz="1400" b="1" i="1" dirty="0">
              <a:solidFill>
                <a:srgbClr val="FFFFCC"/>
              </a:solidFill>
              <a:latin typeface="Arial Narrow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6483" y="2093024"/>
            <a:ext cx="997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Arial Narrow" pitchFamily="34" charset="0"/>
                <a:cs typeface="Arial" pitchFamily="34" charset="0"/>
              </a:rPr>
              <a:t>CS</a:t>
            </a:r>
          </a:p>
          <a:p>
            <a:pPr algn="ctr"/>
            <a:r>
              <a:rPr lang="en-US" sz="1800" b="1" dirty="0" smtClean="0">
                <a:latin typeface="Arial Narrow" pitchFamily="34" charset="0"/>
                <a:cs typeface="Arial" pitchFamily="34" charset="0"/>
              </a:rPr>
              <a:t>20</a:t>
            </a:r>
            <a:r>
              <a:rPr lang="en-US" sz="1800" dirty="0" smtClean="0">
                <a:latin typeface="Arial Narrow" pitchFamily="34" charset="0"/>
                <a:cs typeface="Arial" pitchFamily="34" charset="0"/>
              </a:rPr>
              <a:t> copies</a:t>
            </a:r>
            <a:endParaRPr lang="th-TH" sz="1800" dirty="0">
              <a:latin typeface="Arial Narrow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54143" y="2084060"/>
            <a:ext cx="997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Arial Narrow" pitchFamily="34" charset="0"/>
                <a:cs typeface="Arial" pitchFamily="34" charset="0"/>
              </a:rPr>
              <a:t>Physics</a:t>
            </a:r>
          </a:p>
          <a:p>
            <a:pPr algn="ctr"/>
            <a:r>
              <a:rPr lang="en-US" sz="1800" b="1" dirty="0" smtClean="0">
                <a:latin typeface="Arial Narrow" pitchFamily="34" charset="0"/>
                <a:cs typeface="Arial" pitchFamily="34" charset="0"/>
              </a:rPr>
              <a:t>20</a:t>
            </a:r>
            <a:r>
              <a:rPr lang="en-US" sz="1800" dirty="0" smtClean="0">
                <a:latin typeface="Arial Narrow" pitchFamily="34" charset="0"/>
                <a:cs typeface="Arial" pitchFamily="34" charset="0"/>
              </a:rPr>
              <a:t> copies</a:t>
            </a:r>
            <a:endParaRPr lang="th-TH" sz="1800" dirty="0">
              <a:latin typeface="Arial Narrow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46152" y="2088543"/>
            <a:ext cx="997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Arial Narrow" pitchFamily="34" charset="0"/>
                <a:cs typeface="Arial" pitchFamily="34" charset="0"/>
              </a:rPr>
              <a:t>History</a:t>
            </a:r>
          </a:p>
          <a:p>
            <a:pPr algn="ctr"/>
            <a:r>
              <a:rPr lang="en-US" sz="1800" b="1" dirty="0" smtClean="0">
                <a:latin typeface="Arial Narrow" pitchFamily="34" charset="0"/>
                <a:cs typeface="Arial" pitchFamily="34" charset="0"/>
              </a:rPr>
              <a:t>20</a:t>
            </a:r>
            <a:r>
              <a:rPr lang="en-US" sz="1800" dirty="0" smtClean="0">
                <a:latin typeface="Arial Narrow" pitchFamily="34" charset="0"/>
                <a:cs typeface="Arial" pitchFamily="34" charset="0"/>
              </a:rPr>
              <a:t> copies</a:t>
            </a:r>
            <a:endParaRPr lang="th-TH" sz="1800" dirty="0">
              <a:latin typeface="Arial Narrow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 rot="21045766">
            <a:off x="5414978" y="1471786"/>
            <a:ext cx="314444" cy="322107"/>
            <a:chOff x="2532531" y="1721224"/>
            <a:chExt cx="457839" cy="487295"/>
          </a:xfrm>
        </p:grpSpPr>
        <p:sp>
          <p:nvSpPr>
            <p:cNvPr id="28" name="Oval 27"/>
            <p:cNvSpPr/>
            <p:nvPr/>
          </p:nvSpPr>
          <p:spPr bwMode="auto">
            <a:xfrm>
              <a:off x="2649071" y="1721224"/>
              <a:ext cx="134470" cy="13447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ngsana New" pitchFamily="18" charset="-34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2751525" y="1900518"/>
              <a:ext cx="134470" cy="13447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ngsana New" pitchFamily="18" charset="-34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2532531" y="1900518"/>
              <a:ext cx="134470" cy="13447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ngsana New" pitchFamily="18" charset="-34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 bwMode="auto">
            <a:xfrm flipH="1">
              <a:off x="2622174" y="1788459"/>
              <a:ext cx="121024" cy="13447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stCxn id="28" idx="1"/>
            </p:cNvCxnSpPr>
            <p:nvPr/>
          </p:nvCxnSpPr>
          <p:spPr bwMode="auto">
            <a:xfrm>
              <a:off x="2668764" y="1740917"/>
              <a:ext cx="253729" cy="3747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Oval 35"/>
            <p:cNvSpPr/>
            <p:nvPr/>
          </p:nvSpPr>
          <p:spPr bwMode="auto">
            <a:xfrm>
              <a:off x="2855900" y="2074049"/>
              <a:ext cx="134470" cy="13447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ngsana New" pitchFamily="18" charset="-34"/>
              </a:endParaRPr>
            </a:p>
          </p:txBody>
        </p:sp>
      </p:grpSp>
      <p:sp>
        <p:nvSpPr>
          <p:cNvPr id="29" name="Isosceles Triangle 28"/>
          <p:cNvSpPr/>
          <p:nvPr/>
        </p:nvSpPr>
        <p:spPr bwMode="auto">
          <a:xfrm rot="20769529">
            <a:off x="6749369" y="1591982"/>
            <a:ext cx="244863" cy="203689"/>
          </a:xfrm>
          <a:prstGeom prst="triangle">
            <a:avLst>
              <a:gd name="adj" fmla="val 63158"/>
            </a:avLst>
          </a:prstGeom>
          <a:noFill/>
          <a:ln w="9525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2" name="AutoShape 2" descr="data:image/jpeg;base64,/9j/4AAQSkZJRgABAQAAAQABAAD/2wCEAAkGBhISEBUUExQWFBMVFhgYGBgYFxQaGBcXFxcYGh8YFRoXHiYjFx0lIhoXHy8gIycpLSwwGB8yNTIqNSYtLSkBCQoKBQUFDQUFDSkYEhgpKSkpKSkpKSkpKSkpKSkpKSkpKSkpKSkpKSkpKSkpKSkpKSkpKSkpKSkpKSkpKSkpKf/AABEIASEArwMBIgACEQEDEQH/xAAcAAEAAgIDAQAAAAAAAAAAAAAABgcFCAEDBAL/xABDEAACAQMDAgQDBgIIBAUFAAABAgMABBEFEiEGMQcTIkEUUWEjMkJxgZEIUhUkM0OCobHBYnKSshYlU2PRNESis/D/xAAUAQEAAAAAAAAAAAAAAAAAAAAA/8QAFBEBAAAAAAAAAAAAAAAAAAAAAP/aAAwDAQACEQMRAD8AvGlKUClKUClKUClKUClKUCsTpGvCeaeMIyeSUwzYxIjg4dMH7pKsOflXp1nUPJt5JOSVU4AxlmPCqM+5JAH1IqMdHTgTpGH3tFaCGRsEBpLaZ43YAgYy/mj9OKCaVGutwsiQW78rPcIrrkgPHGrTSKcexSNuPft71JarfVtf86W8uEx/V7a6hs893lTHnuBnlQ4t4wfc5xweQlXQkCLp1t5YwjRiRR2wsnrAx7cMOKz1dFlAEiRBwFRVH5AAV3ZoOaVxmuaBSlKBSlKBSlKBSlKBSuM1hequsrTT4vMuZAufuqOXc/JVHJ/PsKDIXmqRRMqu6h3DbFJG59ilm2j3wAT+leTpTWWu7KC4ZAhmQPtBJAB7cn6YqqLfrGW7nkv5E2kxPbaba5BlleYgNIR3HAGW4UD54ybZ6Z0v4Wyt4CcmKJEJ+ZVQD/nmgylK8lxq0KTRwu6rLMHMaHu/lgFtvzwCDXRrl+YovSQHbIUkZC4BLO30VQW+uAO5FBHur9Udgwikjj8lsK8zFITc443uFb0xhg3b1PtXI2tXh8MoHDLuZXEdhZrvBJ3NKZZmJJ7/AHl5+tdsOoNEsjr5bRqmI/Jv90jqpYhzFOixq+GLMcnJ75wK9/RSoj35HCi4jGTj7q2NrjJ/LNB6+ttWeKBYoTi5um8mI99hIJeUg8YjQO/PB2ge9VJ0zqkd3c3Qj4hg+DtbXncfKF4mTn3aTaXb8/fFS86gl5ds7yRL50RESNKsbrYtnEkeVYF5nAY9sRqucE85G000fHet3kZjZENIINxWIXbghofS2du7sKCdO4AJPAAyT8gKgEOotfyOCd2+NWhTLeVFDMxEUsgGPNldUklw3ChUUYJLHPdd3X9WEAOGu5Ftx3Hoc5lOR2xEJDn2xmob4Y6zHcXVxJwXlvblkIxzBbQwxoMjvtEy4/5iaC0LO2EcaIuSEUKMkk4UAck9zx3rupSgUpSgUpSgUpSgUpQ0GH6s6kjsLOW5l5WMcAd2YnCqPzJH5cn2rUfqHqKe9uHnuG3yP+yr7Ig/Co9h/qTmr08VOoLqS5NlHZQXluI1kYMzeYW9WdmyRSpH0BPv71XHTXhuNUmRrNilsT9uHZWktmHO3281W42MB89wGKCM9KyyLcBo544GAxvklkiGD7b4iGHbHBq4NL1q7twJFuG9Rwrm5+MsJX7CNpH+1tmYgqMnbnHzxU60Hwq0y1QKtskjDu8oDuxxgkk8DPyAA+ldWteFlpIC1uotJDkExqPLlU90uIvuyoflwfkRQYzxXndtFF4Fa3uIGgmTON8Ts6oVyOPxkfIivFpfX0l29qohlmna3heTySsYQPvLt5jMAuXSD055G4c5xXZ42anbLpUlms0STYiKw7gGMaOvAHtwMgHvtwMmoX0Fdxtp8W8R7TfRRSBvN3kxxKYFjMf/ALm488c80Fk3PVtvIqxMhmVzINqvbzs7RfeHlv6n24z6Qe1Rqz1u3a1ePztyXJge4wU3hYrWBZYQnJLuywwmMAtmb9ojoGpajPLdrdLJGI0kIeJY4JYJmlQ+XbykDaZCNpGSWBPf3mAwL29uI4/IugbOGPfF53lXFxGrSOwQ4DFSqM491zzQZbTr6dIfiJTqUZcF3jEFs8MRYdkQIZCijAAznArx6BcQPqEE1s8DxzXKZMCFFJWwvDh0YkpJyuR7cdjmo9aeIW/U5II3ufM+IeRWabEMk0UTr5TJj7O3ZhnuSOM4xkd+p9RJZz2zqka/G/1pXgDSql1JC1vJsRf7RRvL4BySCM+rICY3krXWoSSosjR2atBCYvJ3+fJxcSxiU4YxKI0zjGXcYY5FfGktnVonyzEreBy0BhcNssMBwQBIwC/fHBwAO1Y7Tbi2WGJJU8pcBIxe2ki5yclmulAEckp9ZLd3YAAmvbotu8eqRIVlVc3rYmmMx9EdkgMblifLO4kA8jPYdgFiUr5LgEDIye31/KvqgUpSgUpSgUpSgUpXl1W68qCWTtsjZv2Umg1dvetgNTummRbi2luZCcqglVQ21HglwGjdFVdvOOOe+a2H6J6YitYd67JJpgGknVNpmGSVZhk+og5J9yScDOK1CZsnJ7mtufC+78zR7Nu5EKqc/NfT/tQSmuu4l2qzH8IJ/YZrsrH9QORaTkdxFJ/2mg1dswLuS+1G6DSRxHftyQZJZn2xxk+yL3ODwqADvWb6InuLW1MqEMbwuBafcDwIMNcecDi2Kliqu3fb78V49Isz/wCGb58f/dwZ/IBcf94/esVZ2zzXK29yzwQJFGZQOW8pFDIqj8bOzqFHPMgOOKCY3PWFuG2vLaMEhjgEUj391HiI7ldisao7g/iUEfLuadP6m0rz75orxb1kaVYLvyJ/MicspiS4WI7QBt2jPAGDX3qUNjZ7Y5obKzJAKxSQSXlzsPZp2DqsbHvt5xWJOnaZdErHc2fmH7qtDcWf/TIS8efkGBoM8kVvb3TzSvHZTyLcu8s0EyyR7wNhtUG6KZhnD7Tk7zisppV+0k0M0XmRIjfCQkWyeiO1BknMq8eQ0x9IVRkYqMDRb61xDC5lDKT8Bd7JFmRe5tmBMc2Bz9mVcAA49h6On9VthFJIolEfmh2ifzJGsb7ayRybQQ08L52YOSCig/Og+ND64S4+ICp5awxTSKtxNLJbvFLMvmC5RVJZ8Nhdo+mDgGvXe9YJppnSDIeziaG3ZmLh3vJRL5gz8o0jPP8AL+/qtNR0/wA1oreXdPMkQaO1tZo5pZ4mLSI3mqFSJ8YKE/PPFYvROlRqGuP/AEi5troy+cbUpkSIoDBUkyVI2gA98gNj6BZXhx0S8aR3l9JLcXrrvHmuWEAcH0xgn0nBwf2GBU/rgLiuaBSlKBSlKBSlKBUc8R5tmk3p7f1eQD8ypH+9SOo14kwb9IvR7/DyH/pGf9qDUGtrfBo/+SWv5P8A/satUq2X8ANYWXSRCPv28jqR74c+YG/L1Ef4TQWZXj1iPdbyj5xuP/xNeyui9XMbj/gb/Q0FL+FUVtLoGoC5BNuGzJjuBFbwnK8feBXI+oFcSLE17BNLHZxuii5mUCYyRRwQeZHC7t9m8mBGSAQwC524Ga+PC7SXm6c1OJPvtJMq+2WWGMgfr2rx9YyOLOe4UDyZRFcx5Q+o3qxIw8z5qsc0RXuFlHyFBj9Y0dbtFu9RtL2zkYDfPDCjwsoDMJZU4dXI4Jzj0g+5rBXHhReOVe0C3NtIoeObfFEGU54KzOpDDkEc44+dSu38RtOaASbntbkJ92JJmxIG7PukKTQsPvIwz9QcYwXSmgpcTWzzeQ/xInkjgkkkhgh2zquI1TJlJIkxCuMhRk0Hp6V6S1WNxDPBKLNm9TF4wIWBws9s5bCyKxBGzJYAjDVj+oNTxfP5ZUS3Fu0dwE9O67UsN6j8LNLHG/HuW+eamGq6Tb213bM6CJI5kkKwPK0TelmVJLSU+ZbvvRQpUMGLnOCRXr0ovHGri2tbiWc3MEbeWY54rtfNlEU3mnDetSN3GMCgifSa/EdWb4gQvxU7kgfhXeSx+W48c+7fWpZ1Tdb+sLNIj6kEYfB54WRiD/gYn8mrMdDdFpoVpcX164e4KZc99i9/LVu7MzYyfc7flk4XwU0SS7vbnV7hTl3cQ559Tk7ipI7KuEBHzYe1BdlKUoFKUoFKUoFKUoFdN5bLJG8bfddSp/Jhiu6lBpZr+iSWdzLbyjDxMV/MezD6EYI/OvX0n1bcadcCa3bB7MpzskX+Vx7/AO1Xf46eH3xMPxsCkzwriRR/eRA98e7Lkn6jPyFa7YoNxujerItRtEuIuN3DrnJRxjKH59+/uCDXs6g1NLe1mmkO1I42Yn8ge3zPtiqO8Mp5LfTrV8lVl1KRh6iAyRWrEk4PI3KRg/y1LehZv6Ygiu9ScEiZ0hgD7IJCmGDmIn7Rwdw5JwEBx3oM/wCE2gm20mJZF2vNumcEEHMvIBB7ELtH6VVXUckh0q5i3MYo4LGRVydqf1ieP0jsufT2+lXzr+ppbWs0znCxRsx/QHt/pVddGdPJcW15HcEbRb29lIxK4EsUZkkOfYpJNj/mQ/KgpDpbRhM5MsNy8G11MkEbP5UhXCuygesKSpKBlJ459j6escIbdFuTMYY/LC+RJA0Kq2V3B+7NknP0FZfTeob/AKfuJbZ0ypcMVYuqvtyFkjdCOCMZ7g4wRxXZL/SPUd2rFESOPIaUR4jhjzk7m7yN8lz+QGSaD1+GfTVzcQz3C58x5I0WV5AoQRMJnkkLeqRBtjBC8kkDI5Is3onRfPnjnDFra3eaRZCNvxl3PkSXIXPEa5ZUzn7xx25i3S/Tq3MkNvHkW8ke5jnDJYI/pXAH37pwXft6RjHFXFe3EVpau4UJFbxMwVRgKka5woHYADGBQVV4sX8mo6hBo9uTjIecg8Ke/rx7IuWwe5ZKtjRtIjtbeOCIbY4lCqPoB3PzJ7k/Wq18DtFaQXOqTczXcj7c8lU3EtgnnluPyRatcUClKUClKUClKUClKUClKUHDKD35Fa4+LfhM9m73Voha0bllUf2B9+P/AE/r7VsfXDLkUGv+sn4XTo48YFpp/IyR/W9RJQ/qkZkb/FUF6pv3jis7VWIFtCHIBORNOxlY5HuAUAx2xV5eIXh/JeXUL/ZJYIfOugBtkkkRSMk49XoCoO2AW78Y1w1bUDPPLKeDJIz4+W5icfkO36UFl3HiXcy2iGQefFHFaGQMxGJIppPtCBjzCzIuQTj0j5129b6jcHSFt4gQkUzNdnu04lIliuht/upCWY/JgB7VGui5oZYXgkBZ/WrIAC0sEgUnys95YXQSqO7AsBntWd0bV2tJIILiYREDbaX4G+GSAt/Y3KZHmQ8kcndEW9sUEe0zxWv4kEcjR3Ua4CrcxrLtA/lY+r9ye1WboXWdzedOX8z+WknmG3QRrsVBIsKDAHbBkPNYzVuibZJC81rpiEnO7+kZIIj9RFt9IPfaDjmsZr2vBY/grKWGaSchVgtI9trCA6uZHc5NxL6F9Z4UKxPfkLS8NrJA99Iq7Qtz8Kg/lhs41iVR8huEhx9azXXVg82mXcUYJd4JAoHdjtOFH59v1qs7HxQGmW4kliErXlzJKFjITEQCI86gg58yQSOoJwQ3BAFWj0v1XbahAJrZ9y5wwPDI38rj2P8Ar7UHj8NkQaRZBDkfDxk/8xUFh+jbh+lSWviKJVGFAUDsAAB+wr7oFKUoFKUoFKUoFKUoFKUoFKUoIt4n6kINIu2LbS0TIvODuk9A2/Xn/KtRavL+JTUXHwkI/s28yQ/Vl2qP2BP71XPQ/h/JqfmlJUiEZRcsGbc8hIUYXlRx948c0EVjkKkMpIYEEEEggjsQR2NWbPqK3mlLIsXmSyzC3mgA5a5KhlvLcL92RlDBhgBzuz25rWaAo7Ie6kqfzBxVteEGlSx27yyAfB3cgty6yMksEnKJKmBgZZwmcg8jv2Ieq08LY1UZsIs9/wCsaltk/wAaQx7R+QJ/OvnVPgbONhPJaRJgq9nYEyTT/JLi5PqROOV9OcnvxXz094KoJpTfs8hEkmyNWCbo1ZlE9xI33FcjKgcnBPPIEJ8S+lo7K6AhP2Mqb0A8wqoB2kLI4HmgkZ3DjkUGD6i117udpXAUYCpGvCRRqMLHGOwVR8vqfepl4T9SPp0d7eEboljjTYSVEkzMdig/Qbyce1QnR9Ie5kCJge7OxwkaDu8jHhVAyf8ATJ4qc6ZawTlFVWOl2DZchcPfXTYGFQ/eeQgKqEkqnyzQbEdN6m1zaQzvGYmljVyhOdu4ZxnA/wBKydRnoaV/LkWeUPdFvNmhDhvhfNGUgwD6QqqB9SCfepNQKUpQKUpQKUpQKUpQKUpQKUpQQPxb6AbU7VfJ2i4hbdHuOAytgMmfbOAR9VFa4R3d7p8siBprWVlKuPVGxU+x7cfI/tW41zCHRlPAYEcd+RjitctW8Rr60nls9QggvlhkIHxESlyo+4QwGCCPVkgn1d/kFc2enTzFjFHJKVBZ9is+0e7NtBwPqa2Q8MbBF0m1gkwUKR3DEgAb5bndEBk8nKd/otU3rPi1ezRGCARWduQVMdugTKn8LN345+7t7nOas/Q+p/JOlXBkSOzubEWkjMyiOGe2DMjOSMZzuUDI7nPYUEnvuprN5PNmdUt4rgwL5h8tJbqMNlmLYDom3CnldxLd0BFDeKmoebf7hc/Egxo3EqypEzjLRRugCsqnjIA9uKzuqK17oUMNsTc3EF7OZY4VLth2lYS7EBOw7hhvu8kZyK58OPBea8Mc919na5ztz9pKAfu4H9mD2JPPfj3ASGy8JkuNIsZYVYOUEk0IbZ8SZCpUvIc7AuAfutwTgAnNRzqHqdNPxFC0clzFlYxEM21hkYYR7sm4nPq3Sv79h7VshFEFUKoAUAAAdgB2ArXPx46KFrdi6iXEN0W3ADhZhyfy3DLY+Yag8fgr1ibbVNsr5S8OyRmbnzCSUdie5LEj/HWzYrR+OQqwZSQwIII4II5BB+dbidE6+L3T7e4yCzxrvx2Eg4cf9QNBnKUpQKUpQKUpQKUpQK4Nc1DuoNW1CDZsaAF5mG6SKUQCP1FA8qsfKY+hMsCCzcdxQerqfXbqyjEip8UXlCpDHHIrlTzgONw3ABjlgAcYGD3+ulvECzv/AERuUnXO+CUbJlIxkFD3xnuM1FdP8aYsql/bS2yu7Is65e2YoSMpKMEjgepQe+eBzWB6r6AjuWhmspftZJHb+kPPPllSTtSVlyVl3EIpAAPbOcLQXbVR+O3h78RD8dApM0K4kUfjiB74+a5J/L8hXl6B8Xpkujp2peuVZXhE64PrRiu2QKBkZBAcD3GR3arkK5GD2oNMND0C4vJhDbRtLKQTtGBgKMkktgKPqSOSB3IqXdC65CYptK1BtltMxKSFlAtrhfxFj2UkYJ7Z+jE1NOpNFt9M07U59PlVmmuFgYocm2TcA8J/kO4sM8cMvvg1RxFBtb0zpMOl6VGE2hFiEs8seHMjbAS0ffzCxwF78YAHaoDpPjtY2sLLFaTqxdj5W9PLXLH1BiSwZuGYYxuz9Sax0fxE1G1AEF1IoCqgDbXCqhyFUSA7R7cY4wOwqRP4jWF4P/MtNR5Pea2Jic+2SufVgY4YkflQZK9/iM1At9nDbovsGEjkf4gy/wClYiTxmvZpQbtILq35zbvEgjz/ADDgncMcEk+9ZHR+kdB1KURWlzd29xLu8uKWMMF2qWJJXIIwpP3/ANqyt5/DVOB9lexuf+OJ0/7WagwSaDpurxObCNrO/jRpDbFi8U+BkiFmb0H5DgDOMY5E5/hz1UtbXNs2cwyqwB7qJAQRj2wyH96j1n/DzqMbh0vIY3GcMjTBhkYOCFBHBI/Wp/4X+GMmlSXDyTrM0yoPSrDG0sSTk85yP86CwqUpQKUpQKUpQKUpQK+WQEYPIPtX1SghvVXQsUkL7IhKu1j8O5Pl7m7yQD+6lAzjaQCcj0liwqvo3p66tNQkFldxvpyKJLiWT+xEZBzFOh7SgZBHBHc47VsBd3KRozyMERAWZmIAVQMkknsBVB69rlx1BdtZ2AEFgj+ZLJt2h+eZp+3yyqHkkZPb0h9zdXRrcSW3TlkvnSMzPOE3HHGfKD8RRgnHqwozwOc11Xumm3Zn1jWpRMefh7WR3fIAxuxhUPDDG0Dsd3NdNxrrlhpPT6tsAPnXC48ycjhpDJ/dxjj1DHsBgYB8S9OaZpW037C/vd3FrA2Y42B7TtwSf+HHJ4wRk0GZ6RvrJ7lYrCzv3s7ndFeGVWkQq4IV/s921lb8RPYt9CKy6q6fayvZ7Zs/ZSMATj1JnKtx81wf1+lWPPqHUt7FJJBFJaWqRttijTysptB2xAjzJGIIwRwTnGO1R/xodv6QjWRg86WkCzkEEeaFJbt27g+3ftQRTWumbq08v4mFojKgkQNjJU/MD7p+YOCPcVi6kHUHWtzeW9tBOVZbVSqNt+0IIUetiTnAUDjGffOBWAAoLA8F7cLeT3b7vLsrWaUsPwsUKjj39Jk/apT0pf31q+qQy3huGSwadZkmeRIpAhZduex9XYAdq6uhOnZLfSGk+Ga4e+kjcxKyqfg4GVmLMxGA3IK5IIZRjk4++mDZ2drNc3mLaHV5mWOJM5S0Bd2XCdlbcsWQPSGByM8Bnundf1JNQt4prwy2yWC3d0HW3whaJvSJUTsG2kHdyFPJ98DZfxIzBiJbVHTccFGKNszwCDuG7HfnFYiZY9P0W5lQbG1WUpbpkkrZoxPJODyGwe+cpn3xV5oNibH+I2wbHmQXEZJxkCN1A+ZO8H9AD+tSzSfFXSrk4ju4wc4xJujJ4zx5gGfzrUrNM0G78coYAggg8gg5BHzBFfdaedOdc31jj4a4dFB+4cNGecnKNkDP0wavvw08YYtRYW8yiG7xkAf2cuBkmPPIbudpzx7nBwFkUpSgUpSgUpUZ8Reqv6P06acf2mNkY/8AcfgE/Qcsf+WgrHxh6umv7tdIssMN6iXBHrlHq2Z7BUwCT8x/w84DrXUYtNtf6Isjvkfab2ZSSzy8DyVx2HABX5cdy1dmg79J034wgtqeokpajAd442xmXBGSzE9hnOUz3IpFYW+hJHcXii51aT7SOAsSluGz65yPvPyT789u26gneieHMtrYR2iSi2adS93MmGnkbbnyLf3wBuyccewJZiPPotpa26eRp9t8FeTwiS0ubpFk8/cMld2SI3G0Hy/bvtPINLX3Wd7LeLePMxuUPofA9ABJCquMBRk8fU1b2l6va63Zy74WedULTWsbBWEnf4qxDHG4nhlJ+eck/aBXOpdZa1aXyvczTrcRH7kn3GHORsX0Mp5GR+h4FZ3UDpmuM0wl+A1Fxl1mYm3lYAKNr/g4AHse/pOM1ntIvryeGOAfDa3GIN7wzAR3Fu42r5TM2STk9yMnYfu4Ge3SdP062aCd9LSxVuVnu7h5Igdu4eXHvbc/GV3beATnOAQhdz4FasrACONwTjKyLgfU5wcH8qz/AEn4MrE8k2oSRSLbgu1vE4JJUE4ndtqxjjsTz7kYOZZpMjyPHqM1s0zJI6WexW82789goupQV+wiEeNobhQWP8lSLRekpIvNVbe2t0kl81j5k9yzsTlmdZAoVuxBywz7UEP+EXV5LO8aOe0gERjdCwX4vcQVtbdFbBhG19zsq7lPIwMr4J7ldWkmtZoViNtcMbuZjGIrW1ti6pFbuDnJw2SR3LntgLaM3QttJPHcTGaWaL7jtPKuzPfasbKo3diAMEADGKydloFtCjJFBEiOdzKqKAzfNhjk/nQateIOvtqF2DDEy20KiG2RVPEScAgDjnvgdhge1YuHonUWxtsro57HyJcc/XbjH1rcZEAGAMAdgOw/KsR1R1bbafCZbmQIPwqOXkP8sa/iPI+g7kgc0GtVv4N6w5A+EZQfdniAH5+rI/asg/gVqIIUva+aeRF5/wBoR8wCuCP1ru6z8cb27YrbE2kHqGFI8xweAXf8Bx7JjBJ5PGK3klLEsxJJJJJ5JJ7kk9zQfV1bNG7RuNroxVh8mU4I4+or19Oyst5bsv3lmiK+3IdSOfbmvDirm8IfCGUzx3t6hjjQh4omyHZwchnB+6oxkA9+PbuF8p2r6pilApSlAqovEqL+kdastNb/AOniQ3E5BI49XDHHpwqgZz/e+xAq3aoO61wifqK9CsHjVbWNsn075fJO09u6q+P/AJoOf/EMW+516ZSRG/wumwt6QdoI3jA5ABc+4B3jkgYp/UNQknleWVzJI5LMzdyT/wD3b2qeeLA8iPTbRMCGOxSUYGCZJmfezY4J9APbuW+dRTpnpK61CUx20e8gZZiQEQZxl2PA/wBeD8qDDV6LG+khkWSJzHIh3KynBBHyNWvof8O00nqmvIBHkYMG6XcAfUNzBQp9vxVZHTXgvploQ/lm4kHZpjuAIx91BhRyM5wSPnQQHo+Y666/H6YJwMqb2MvBjA/vNpAkIw3Y8ZX0jvVnab4X6dC0bCEyNENsZmkllCDOfQkjFV/QCpVHGAAAAAOABwAB7Ae1fVBwK5pVXdUePlnazPDFFJO0ZKswKqm4HBAJ5OPnjFBYWra3DbxSyyuAsKb3xywX57Rzz7V5ourLU2a3hlVLZlDB39IwTgA57HPGKo/UNQE+pifaETWNPkjyWyElMZQDI7kPFEPb71ezT9Ol1TplLaEFrq0uApjyE43EDcG7gK2fzU/KgyfVn8RMYDJYRF2zgSyjCYz95UzuPHbdt78jjBprUNQu9Qud0jSXNw/AABZiAM4REHAHJwB86u3pT+Hm3QBr+QzvzmOMssQ47Fhh2+eRt/8Am1NM0WC2TZBFHCnyRQo7k8479z+5oNatH8DdVn5MSQD5zPj2z2QMf8qz8/hTpNgM6lqWWH93EAG7AEbRvY8kc4HFWj4o9OXV3YsLSaSKVAW2I20TDAzGxHOcDjnHOD341RljKkggggkEEYII9j9aDZ3wr0jSngNxZWZjUOUWWbDSybQuXUlm2DI7DHIzgVYdVP8Aw8a+klg9twJIJC2OeUkOQ3/VuHHyHzq2KBSlKBSlKBWs/T8pfpnVmY5Zri3JPuSZoiT/AJ1sxWsPTBP/AIZ1X5ebbfv50VB3dUQHVNItr+MZmskFtdKMkhE5SQDttGSTgfjOT6agVlrU8McsUUjJHOoWULxvVSSAT3xye3fJB4qfeF0wsLO71SQs0S4t1gBAWeRwDiTIPChgc9xz37Hx9TdCRTW51DSi01qT9pDgma2Y8lSo5KDPfnAweRzQYrw/8QJ9LuNyeuFiPNiJ4cfMfyuPY/oeK2n0HXYby3juIG3RyDIPuD2KsPYg5BH0rS4ipz4WeJD6ZcBXYmzlb7VcE7SRgSoB2YcZ75AxjOMBtTSum1u0lRZI2Do4DKykEMpGQQR3Fd1B8TKSpA4JBA/PFaU6jC6TSI5yyuysfmwYgn981uzmtMeqJw99dOOz3EzD8jIxoM/0Hp0uoK9ip+0RWuLZ/wD0ZV27hkcqsg2g47MEODirt8LegpLMPc3BZbm4UCWIFCgIJ9XpH3j3PsCxxXR4K9BCysxcSD+sXKqxz+CM8qmD2Jzk/XA9qsmgYpSlANVF4w+E3xWby0UfEAZljAx5oH4l/wCP/Wrdrg0Gm3Tmvz6fdpPESskbYKnIDDsyOPkex+WPmK2j6F6/ttUhLwnbImPMib7yE9j9VPsR/rUX8T/BxL7dc22I7vGSvAScj+b+V/bd2PGfnVCW1xeaZeZG+3uYjgg8H8mHZlP6g8Gg3KpUG8MfE6LVItrYju4xmSP2YdvMiz3Xtkd1JwfYmc0ClKw+u9XWdmM3NxHFwTtZvWQMfdQZZu44A96D3anfrDBJKxAWNGc5OBhQTyfatbtLQwdKXbOMC7uo0j7DIiZGLD5jKMv6GpR1b11Lrs66bpu5bZjmeZlIyinJJB+5GODzgscDgd4d4j6/Fcy2+n2HrtbUCKPGftpm9JcfzZOAD75Y5waDv65QwaHpEC4KyiW4bjB3MVI7ewEhH6D5Vl/4e+nppLx7re6QRAqQrELLIynCuBwwUNux7ErWK8Y4y+pW9pF62gtoLcBcYMpJPA/CTuXj8qv7ovphNPsorZAPQMuR+ORuWY/Pn/IAUEO6/wDBC2vd0tri2uD7AYhc/N1Ayp/4l/Y1QHUXS11Yy+VcxGNudp7q4HujDhh27fPmtzax+t6FBdwtDcRrLG3cMO31UjlT9QaCgPBvxQFi3wtyT8LI2Vck/Yue/wDgJ747HJ9zWxscgYAggggEEcgg+4rWvxO8HX05WuIGMloCA24jzIizYG7gBlyVGR8+3vWa8C+u7vzVsWHm2qo7lzu3W6qpIwfdCcKF7jdxwMUF5anJthkPyjY/sprUXoXShdanawvyrzLuzzkD1EHPfIBrajp3qe21K3MkDFkbchBG1uODwfbnvVGdJ9Fz6d1JbRyxt5fmyeXJglXXy5NpDds47juKDY5RXNBSgUpSgUpSgVhep+kLS/i8u5jDj8LDh0PsUYcj8ux9wazVKCmU8Drmyu4rnTboExuDsn9JK87lLopByMLjaO5PsKuVDwM8GucUoODVM9f+Hmm2j/EyWd9LEMtK0U4cMSckz+aTIP8AmUgfM1c9cYoNZZ9avruA2el6e9rZyfeESOzzYH99O3BBAHHv2JOa9ek6PBoP9ZvmWXUQuba0RtwjJGPMnZfSCMkAZxwSNx+7f+t6KLmIxmWaHI+9BIY3H1DD/fiq3l/h0smk3G5uip75MRY/4tn+1BAPB3TJr/WviZSZPK3TSuccuwIUdscsc44GFOMYArZisL0r0jbafB5Nsm1c5Zicu7Yxudvc/sB7AVmqBSlKDpvIFeN0ZA6spBRsbWBGNpzxg9qoTURqccMlu8NhpFvK2HMRUyyg8bFRHd5GxwAqrnPtmtgagXiTpUdpp17d2sMcd2VBMqoPM9cih2DdwdrOcigrux6si0RNyRh5nWOOO3c4dbdCztLcEf2UkjMSE7qMZHerf6L63ttTg82AkFSBJGww8bEZwfmD7MODz8jWoDSEkknJJySe5J+Zq8P4bdMkBupyCIiEjB9mYEscfkCP3oLwFc0pQKUpQKUpQKUpQKUpQKUpQKUpQKUpQKUpQKx/UFks1pPE4yskUikfQqRWQrF9UamtvZTzPwscTk/twB9ScD9aDTW2t2kdUXlmYKPzY4FbldNaHHZ2kNvEMLGgHYZZsepmx7k5J/OtW/C/R/idWtUwSokEjY9liBfJPsMgD9QPetuKBSlKBSlKBSlKBSlKBSlKBSlKBSlKBSlKBSlKBVfeM2kX93ZpbWUPmrI+6Y+ZEmFQgqvrZc5bnjONn5VYNKCt/CPwvOmI805VrqUbfTyI077Q2OSTgk9uAPbJsilKBSlKBSlKBSlKBSlKBSlKBSlKBSlKBSlKBSlKBSlKBSlKBSlKBSlKBSlKBSlKBSlKD//Z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90500" y="-1317625"/>
            <a:ext cx="1666875" cy="2752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6388" name="AutoShape 4" descr="data:image/jpeg;base64,/9j/4AAQSkZJRgABAQAAAQABAAD/2wCEAAkGBhISEBUUExQWFBMVFhgYGBgYFxQaGBcXFxcYGh8YFRoXHiYjFx0lIhoXHy8gIycpLSwwGB8yNTIqNSYtLSkBCQoKBQUFDQUFDSkYEhgpKSkpKSkpKSkpKSkpKSkpKSkpKSkpKSkpKSkpKSkpKSkpKSkpKSkpKSkpKSkpKSkpKf/AABEIASEArwMBIgACEQEDEQH/xAAcAAEAAgIDAQAAAAAAAAAAAAAABgcFCAEDBAL/xABDEAACAQMDAgQDBgIIBAUFAAABAgMABBEFEiEGMQcTIkEUUWEjMkJxgZEIUhUkM0OCobHBYnKSshYlU2PRNESis/D/xAAUAQEAAAAAAAAAAAAAAAAAAAAA/8QAFBEBAAAAAAAAAAAAAAAAAAAAAP/aAAwDAQACEQMRAD8AvGlKUClKUClKUClKUClKUCsTpGvCeaeMIyeSUwzYxIjg4dMH7pKsOflXp1nUPJt5JOSVU4AxlmPCqM+5JAH1IqMdHTgTpGH3tFaCGRsEBpLaZ43YAgYy/mj9OKCaVGutwsiQW78rPcIrrkgPHGrTSKcexSNuPft71JarfVtf86W8uEx/V7a6hs893lTHnuBnlQ4t4wfc5xweQlXQkCLp1t5YwjRiRR2wsnrAx7cMOKz1dFlAEiRBwFRVH5AAV3ZoOaVxmuaBSlKBSlKBSlKBSlKBSuM1hequsrTT4vMuZAufuqOXc/JVHJ/PsKDIXmqRRMqu6h3DbFJG59ilm2j3wAT+leTpTWWu7KC4ZAhmQPtBJAB7cn6YqqLfrGW7nkv5E2kxPbaba5BlleYgNIR3HAGW4UD54ybZ6Z0v4Wyt4CcmKJEJ+ZVQD/nmgylK8lxq0KTRwu6rLMHMaHu/lgFtvzwCDXRrl+YovSQHbIUkZC4BLO30VQW+uAO5FBHur9Udgwikjj8lsK8zFITc443uFb0xhg3b1PtXI2tXh8MoHDLuZXEdhZrvBJ3NKZZmJJ7/AHl5+tdsOoNEsjr5bRqmI/Jv90jqpYhzFOixq+GLMcnJ75wK9/RSoj35HCi4jGTj7q2NrjJ/LNB6+ttWeKBYoTi5um8mI99hIJeUg8YjQO/PB2ge9VJ0zqkd3c3Qj4hg+DtbXncfKF4mTn3aTaXb8/fFS86gl5ds7yRL50RESNKsbrYtnEkeVYF5nAY9sRqucE85G000fHet3kZjZENIINxWIXbghofS2du7sKCdO4AJPAAyT8gKgEOotfyOCd2+NWhTLeVFDMxEUsgGPNldUklw3ChUUYJLHPdd3X9WEAOGu5Ftx3Hoc5lOR2xEJDn2xmob4Y6zHcXVxJwXlvblkIxzBbQwxoMjvtEy4/5iaC0LO2EcaIuSEUKMkk4UAck9zx3rupSgUpSgUpSgUpSgUpQ0GH6s6kjsLOW5l5WMcAd2YnCqPzJH5cn2rUfqHqKe9uHnuG3yP+yr7Ig/Co9h/qTmr08VOoLqS5NlHZQXluI1kYMzeYW9WdmyRSpH0BPv71XHTXhuNUmRrNilsT9uHZWktmHO3281W42MB89wGKCM9KyyLcBo544GAxvklkiGD7b4iGHbHBq4NL1q7twJFuG9Rwrm5+MsJX7CNpH+1tmYgqMnbnHzxU60Hwq0y1QKtskjDu8oDuxxgkk8DPyAA+ldWteFlpIC1uotJDkExqPLlU90uIvuyoflwfkRQYzxXndtFF4Fa3uIGgmTON8Ts6oVyOPxkfIivFpfX0l29qohlmna3heTySsYQPvLt5jMAuXSD055G4c5xXZ42anbLpUlms0STYiKw7gGMaOvAHtwMgHvtwMmoX0Fdxtp8W8R7TfRRSBvN3kxxKYFjMf/ALm488c80Fk3PVtvIqxMhmVzINqvbzs7RfeHlv6n24z6Qe1Rqz1u3a1ePztyXJge4wU3hYrWBZYQnJLuywwmMAtmb9ojoGpajPLdrdLJGI0kIeJY4JYJmlQ+XbykDaZCNpGSWBPf3mAwL29uI4/IugbOGPfF53lXFxGrSOwQ4DFSqM491zzQZbTr6dIfiJTqUZcF3jEFs8MRYdkQIZCijAAznArx6BcQPqEE1s8DxzXKZMCFFJWwvDh0YkpJyuR7cdjmo9aeIW/U5II3ufM+IeRWabEMk0UTr5TJj7O3ZhnuSOM4xkd+p9RJZz2zqka/G/1pXgDSql1JC1vJsRf7RRvL4BySCM+rICY3krXWoSSosjR2atBCYvJ3+fJxcSxiU4YxKI0zjGXcYY5FfGktnVonyzEreBy0BhcNssMBwQBIwC/fHBwAO1Y7Tbi2WGJJU8pcBIxe2ki5yclmulAEckp9ZLd3YAAmvbotu8eqRIVlVc3rYmmMx9EdkgMblifLO4kA8jPYdgFiUr5LgEDIye31/KvqgUpSgUpSgUpSgUpXl1W68qCWTtsjZv2Umg1dvetgNTummRbi2luZCcqglVQ21HglwGjdFVdvOOOe+a2H6J6YitYd67JJpgGknVNpmGSVZhk+og5J9yScDOK1CZsnJ7mtufC+78zR7Nu5EKqc/NfT/tQSmuu4l2qzH8IJ/YZrsrH9QORaTkdxFJ/2mg1dswLuS+1G6DSRxHftyQZJZn2xxk+yL3ODwqADvWb6InuLW1MqEMbwuBafcDwIMNcecDi2Kliqu3fb78V49Isz/wCGb58f/dwZ/IBcf94/esVZ2zzXK29yzwQJFGZQOW8pFDIqj8bOzqFHPMgOOKCY3PWFuG2vLaMEhjgEUj391HiI7ldisao7g/iUEfLuadP6m0rz75orxb1kaVYLvyJ/MicspiS4WI7QBt2jPAGDX3qUNjZ7Y5obKzJAKxSQSXlzsPZp2DqsbHvt5xWJOnaZdErHc2fmH7qtDcWf/TIS8efkGBoM8kVvb3TzSvHZTyLcu8s0EyyR7wNhtUG6KZhnD7Tk7zisppV+0k0M0XmRIjfCQkWyeiO1BknMq8eQ0x9IVRkYqMDRb61xDC5lDKT8Bd7JFmRe5tmBMc2Bz9mVcAA49h6On9VthFJIolEfmh2ifzJGsb7ayRybQQ08L52YOSCig/Og+ND64S4+ICp5awxTSKtxNLJbvFLMvmC5RVJZ8Nhdo+mDgGvXe9YJppnSDIeziaG3ZmLh3vJRL5gz8o0jPP8AL+/qtNR0/wA1oreXdPMkQaO1tZo5pZ4mLSI3mqFSJ8YKE/PPFYvROlRqGuP/AEi5troy+cbUpkSIoDBUkyVI2gA98gNj6BZXhx0S8aR3l9JLcXrrvHmuWEAcH0xgn0nBwf2GBU/rgLiuaBSlKBSlKBSlKBUc8R5tmk3p7f1eQD8ypH+9SOo14kwb9IvR7/DyH/pGf9qDUGtrfBo/+SWv5P8A/satUq2X8ANYWXSRCPv28jqR74c+YG/L1Ef4TQWZXj1iPdbyj5xuP/xNeyui9XMbj/gb/Q0FL+FUVtLoGoC5BNuGzJjuBFbwnK8feBXI+oFcSLE17BNLHZxuii5mUCYyRRwQeZHC7t9m8mBGSAQwC524Ga+PC7SXm6c1OJPvtJMq+2WWGMgfr2rx9YyOLOe4UDyZRFcx5Q+o3qxIw8z5qsc0RXuFlHyFBj9Y0dbtFu9RtL2zkYDfPDCjwsoDMJZU4dXI4Jzj0g+5rBXHhReOVe0C3NtIoeObfFEGU54KzOpDDkEc44+dSu38RtOaASbntbkJ92JJmxIG7PukKTQsPvIwz9QcYwXSmgpcTWzzeQ/xInkjgkkkhgh2zquI1TJlJIkxCuMhRk0Hp6V6S1WNxDPBKLNm9TF4wIWBws9s5bCyKxBGzJYAjDVj+oNTxfP5ZUS3Fu0dwE9O67UsN6j8LNLHG/HuW+eamGq6Tb213bM6CJI5kkKwPK0TelmVJLSU+ZbvvRQpUMGLnOCRXr0ovHGri2tbiWc3MEbeWY54rtfNlEU3mnDetSN3GMCgifSa/EdWb4gQvxU7kgfhXeSx+W48c+7fWpZ1Tdb+sLNIj6kEYfB54WRiD/gYn8mrMdDdFpoVpcX164e4KZc99i9/LVu7MzYyfc7flk4XwU0SS7vbnV7hTl3cQ559Tk7ipI7KuEBHzYe1BdlKUoFKUoFKUoFKUoFdN5bLJG8bfddSp/Jhiu6lBpZr+iSWdzLbyjDxMV/MezD6EYI/OvX0n1bcadcCa3bB7MpzskX+Vx7/AO1Xf46eH3xMPxsCkzwriRR/eRA98e7Lkn6jPyFa7YoNxujerItRtEuIuN3DrnJRxjKH59+/uCDXs6g1NLe1mmkO1I42Yn8ge3zPtiqO8Mp5LfTrV8lVl1KRh6iAyRWrEk4PI3KRg/y1LehZv6Ygiu9ScEiZ0hgD7IJCmGDmIn7Rwdw5JwEBx3oM/wCE2gm20mJZF2vNumcEEHMvIBB7ELtH6VVXUckh0q5i3MYo4LGRVydqf1ieP0jsufT2+lXzr+ppbWs0znCxRsx/QHt/pVddGdPJcW15HcEbRb29lIxK4EsUZkkOfYpJNj/mQ/KgpDpbRhM5MsNy8G11MkEbP5UhXCuygesKSpKBlJ459j6escIbdFuTMYY/LC+RJA0Kq2V3B+7NknP0FZfTeob/AKfuJbZ0ypcMVYuqvtyFkjdCOCMZ7g4wRxXZL/SPUd2rFESOPIaUR4jhjzk7m7yN8lz+QGSaD1+GfTVzcQz3C58x5I0WV5AoQRMJnkkLeqRBtjBC8kkDI5Is3onRfPnjnDFra3eaRZCNvxl3PkSXIXPEa5ZUzn7xx25i3S/Tq3MkNvHkW8ke5jnDJYI/pXAH37pwXft6RjHFXFe3EVpau4UJFbxMwVRgKka5woHYADGBQVV4sX8mo6hBo9uTjIecg8Ke/rx7IuWwe5ZKtjRtIjtbeOCIbY4lCqPoB3PzJ7k/Wq18DtFaQXOqTczXcj7c8lU3EtgnnluPyRatcUClKUClKUClKUClKUClKUHDKD35Fa4+LfhM9m73Voha0bllUf2B9+P/AE/r7VsfXDLkUGv+sn4XTo48YFpp/IyR/W9RJQ/qkZkb/FUF6pv3jis7VWIFtCHIBORNOxlY5HuAUAx2xV5eIXh/JeXUL/ZJYIfOugBtkkkRSMk49XoCoO2AW78Y1w1bUDPPLKeDJIz4+W5icfkO36UFl3HiXcy2iGQefFHFaGQMxGJIppPtCBjzCzIuQTj0j5129b6jcHSFt4gQkUzNdnu04lIliuht/upCWY/JgB7VGui5oZYXgkBZ/WrIAC0sEgUnys95YXQSqO7AsBntWd0bV2tJIILiYREDbaX4G+GSAt/Y3KZHmQ8kcndEW9sUEe0zxWv4kEcjR3Ua4CrcxrLtA/lY+r9ye1WboXWdzedOX8z+WknmG3QRrsVBIsKDAHbBkPNYzVuibZJC81rpiEnO7+kZIIj9RFt9IPfaDjmsZr2vBY/grKWGaSchVgtI9trCA6uZHc5NxL6F9Z4UKxPfkLS8NrJA99Iq7Qtz8Kg/lhs41iVR8huEhx9azXXVg82mXcUYJd4JAoHdjtOFH59v1qs7HxQGmW4kliErXlzJKFjITEQCI86gg58yQSOoJwQ3BAFWj0v1XbahAJrZ9y5wwPDI38rj2P8Ar7UHj8NkQaRZBDkfDxk/8xUFh+jbh+lSWviKJVGFAUDsAAB+wr7oFKUoFKUoFKUoFKUoFKUoFKUoIt4n6kINIu2LbS0TIvODuk9A2/Xn/KtRavL+JTUXHwkI/s28yQ/Vl2qP2BP71XPQ/h/JqfmlJUiEZRcsGbc8hIUYXlRx948c0EVjkKkMpIYEEEEggjsQR2NWbPqK3mlLIsXmSyzC3mgA5a5KhlvLcL92RlDBhgBzuz25rWaAo7Ie6kqfzBxVteEGlSx27yyAfB3cgty6yMksEnKJKmBgZZwmcg8jv2Ieq08LY1UZsIs9/wCsaltk/wAaQx7R+QJ/OvnVPgbONhPJaRJgq9nYEyTT/JLi5PqROOV9OcnvxXz094KoJpTfs8hEkmyNWCbo1ZlE9xI33FcjKgcnBPPIEJ8S+lo7K6AhP2Mqb0A8wqoB2kLI4HmgkZ3DjkUGD6i117udpXAUYCpGvCRRqMLHGOwVR8vqfepl4T9SPp0d7eEboljjTYSVEkzMdig/Qbyce1QnR9Ie5kCJge7OxwkaDu8jHhVAyf8ATJ4qc6ZawTlFVWOl2DZchcPfXTYGFQ/eeQgKqEkqnyzQbEdN6m1zaQzvGYmljVyhOdu4ZxnA/wBKydRnoaV/LkWeUPdFvNmhDhvhfNGUgwD6QqqB9SCfepNQKUpQKUpQKUpQKUpQKUpQKUpQQPxb6AbU7VfJ2i4hbdHuOAytgMmfbOAR9VFa4R3d7p8siBprWVlKuPVGxU+x7cfI/tW41zCHRlPAYEcd+RjitctW8Rr60nls9QggvlhkIHxESlyo+4QwGCCPVkgn1d/kFc2enTzFjFHJKVBZ9is+0e7NtBwPqa2Q8MbBF0m1gkwUKR3DEgAb5bndEBk8nKd/otU3rPi1ezRGCARWduQVMdugTKn8LN345+7t7nOas/Q+p/JOlXBkSOzubEWkjMyiOGe2DMjOSMZzuUDI7nPYUEnvuprN5PNmdUt4rgwL5h8tJbqMNlmLYDom3CnldxLd0BFDeKmoebf7hc/Egxo3EqypEzjLRRugCsqnjIA9uKzuqK17oUMNsTc3EF7OZY4VLth2lYS7EBOw7hhvu8kZyK58OPBea8Mc919na5ztz9pKAfu4H9mD2JPPfj3ASGy8JkuNIsZYVYOUEk0IbZ8SZCpUvIc7AuAfutwTgAnNRzqHqdNPxFC0clzFlYxEM21hkYYR7sm4nPq3Sv79h7VshFEFUKoAUAAAdgB2ArXPx46KFrdi6iXEN0W3ADhZhyfy3DLY+Yag8fgr1ibbVNsr5S8OyRmbnzCSUdie5LEj/HWzYrR+OQqwZSQwIII4II5BB+dbidE6+L3T7e4yCzxrvx2Eg4cf9QNBnKUpQKUpQKUpQKUpQK4Nc1DuoNW1CDZsaAF5mG6SKUQCP1FA8qsfKY+hMsCCzcdxQerqfXbqyjEip8UXlCpDHHIrlTzgONw3ABjlgAcYGD3+ulvECzv/AERuUnXO+CUbJlIxkFD3xnuM1FdP8aYsql/bS2yu7Is65e2YoSMpKMEjgepQe+eBzWB6r6AjuWhmspftZJHb+kPPPllSTtSVlyVl3EIpAAPbOcLQXbVR+O3h78RD8dApM0K4kUfjiB74+a5J/L8hXl6B8Xpkujp2peuVZXhE64PrRiu2QKBkZBAcD3GR3arkK5GD2oNMND0C4vJhDbRtLKQTtGBgKMkktgKPqSOSB3IqXdC65CYptK1BtltMxKSFlAtrhfxFj2UkYJ7Z+jE1NOpNFt9M07U59PlVmmuFgYocm2TcA8J/kO4sM8cMvvg1RxFBtb0zpMOl6VGE2hFiEs8seHMjbAS0ffzCxwF78YAHaoDpPjtY2sLLFaTqxdj5W9PLXLH1BiSwZuGYYxuz9Sax0fxE1G1AEF1IoCqgDbXCqhyFUSA7R7cY4wOwqRP4jWF4P/MtNR5Pea2Jic+2SufVgY4YkflQZK9/iM1At9nDbovsGEjkf4gy/wClYiTxmvZpQbtILq35zbvEgjz/ADDgncMcEk+9ZHR+kdB1KURWlzd29xLu8uKWMMF2qWJJXIIwpP3/ANqyt5/DVOB9lexuf+OJ0/7WagwSaDpurxObCNrO/jRpDbFi8U+BkiFmb0H5DgDOMY5E5/hz1UtbXNs2cwyqwB7qJAQRj2wyH96j1n/DzqMbh0vIY3GcMjTBhkYOCFBHBI/Wp/4X+GMmlSXDyTrM0yoPSrDG0sSTk85yP86CwqUpQKUpQKUpQKUpQK+WQEYPIPtX1SghvVXQsUkL7IhKu1j8O5Pl7m7yQD+6lAzjaQCcj0liwqvo3p66tNQkFldxvpyKJLiWT+xEZBzFOh7SgZBHBHc47VsBd3KRozyMERAWZmIAVQMkknsBVB69rlx1BdtZ2AEFgj+ZLJt2h+eZp+3yyqHkkZPb0h9zdXRrcSW3TlkvnSMzPOE3HHGfKD8RRgnHqwozwOc11Xumm3Zn1jWpRMefh7WR3fIAxuxhUPDDG0Dsd3NdNxrrlhpPT6tsAPnXC48ycjhpDJ/dxjj1DHsBgYB8S9OaZpW037C/vd3FrA2Y42B7TtwSf+HHJ4wRk0GZ6RvrJ7lYrCzv3s7ndFeGVWkQq4IV/s921lb8RPYt9CKy6q6fayvZ7Zs/ZSMATj1JnKtx81wf1+lWPPqHUt7FJJBFJaWqRttijTysptB2xAjzJGIIwRwTnGO1R/xodv6QjWRg86WkCzkEEeaFJbt27g+3ftQRTWumbq08v4mFojKgkQNjJU/MD7p+YOCPcVi6kHUHWtzeW9tBOVZbVSqNt+0IIUetiTnAUDjGffOBWAAoLA8F7cLeT3b7vLsrWaUsPwsUKjj39Jk/apT0pf31q+qQy3huGSwadZkmeRIpAhZduex9XYAdq6uhOnZLfSGk+Ga4e+kjcxKyqfg4GVmLMxGA3IK5IIZRjk4++mDZ2drNc3mLaHV5mWOJM5S0Bd2XCdlbcsWQPSGByM8Bnundf1JNQt4prwy2yWC3d0HW3whaJvSJUTsG2kHdyFPJ98DZfxIzBiJbVHTccFGKNszwCDuG7HfnFYiZY9P0W5lQbG1WUpbpkkrZoxPJODyGwe+cpn3xV5oNibH+I2wbHmQXEZJxkCN1A+ZO8H9AD+tSzSfFXSrk4ju4wc4xJujJ4zx5gGfzrUrNM0G78coYAggg8gg5BHzBFfdaedOdc31jj4a4dFB+4cNGecnKNkDP0wavvw08YYtRYW8yiG7xkAf2cuBkmPPIbudpzx7nBwFkUpSgUpSgUpUZ8Reqv6P06acf2mNkY/8AcfgE/Qcsf+WgrHxh6umv7tdIssMN6iXBHrlHq2Z7BUwCT8x/w84DrXUYtNtf6Isjvkfab2ZSSzy8DyVx2HABX5cdy1dmg79J034wgtqeokpajAd442xmXBGSzE9hnOUz3IpFYW+hJHcXii51aT7SOAsSluGz65yPvPyT789u26gneieHMtrYR2iSi2adS93MmGnkbbnyLf3wBuyccewJZiPPotpa26eRp9t8FeTwiS0ubpFk8/cMld2SI3G0Hy/bvtPINLX3Wd7LeLePMxuUPofA9ABJCquMBRk8fU1b2l6va63Zy74WedULTWsbBWEnf4qxDHG4nhlJ+eck/aBXOpdZa1aXyvczTrcRH7kn3GHORsX0Mp5GR+h4FZ3UDpmuM0wl+A1Fxl1mYm3lYAKNr/g4AHse/pOM1ntIvryeGOAfDa3GIN7wzAR3Fu42r5TM2STk9yMnYfu4Ge3SdP062aCd9LSxVuVnu7h5Igdu4eXHvbc/GV3beATnOAQhdz4FasrACONwTjKyLgfU5wcH8qz/AEn4MrE8k2oSRSLbgu1vE4JJUE4ndtqxjjsTz7kYOZZpMjyPHqM1s0zJI6WexW82789goupQV+wiEeNobhQWP8lSLRekpIvNVbe2t0kl81j5k9yzsTlmdZAoVuxBywz7UEP+EXV5LO8aOe0gERjdCwX4vcQVtbdFbBhG19zsq7lPIwMr4J7ldWkmtZoViNtcMbuZjGIrW1ti6pFbuDnJw2SR3LntgLaM3QttJPHcTGaWaL7jtPKuzPfasbKo3diAMEADGKydloFtCjJFBEiOdzKqKAzfNhjk/nQateIOvtqF2DDEy20KiG2RVPEScAgDjnvgdhge1YuHonUWxtsro57HyJcc/XbjH1rcZEAGAMAdgOw/KsR1R1bbafCZbmQIPwqOXkP8sa/iPI+g7kgc0GtVv4N6w5A+EZQfdniAH5+rI/asg/gVqIIUva+aeRF5/wBoR8wCuCP1ru6z8cb27YrbE2kHqGFI8xweAXf8Bx7JjBJ5PGK3klLEsxJJJJJ5JJ7kk9zQfV1bNG7RuNroxVh8mU4I4+or19Oyst5bsv3lmiK+3IdSOfbmvDirm8IfCGUzx3t6hjjQh4omyHZwchnB+6oxkA9+PbuF8p2r6pilApSlAqovEqL+kdastNb/AOniQ3E5BI49XDHHpwqgZz/e+xAq3aoO61wifqK9CsHjVbWNsn075fJO09u6q+P/AJoOf/EMW+516ZSRG/wumwt6QdoI3jA5ABc+4B3jkgYp/UNQknleWVzJI5LMzdyT/wD3b2qeeLA8iPTbRMCGOxSUYGCZJmfezY4J9APbuW+dRTpnpK61CUx20e8gZZiQEQZxl2PA/wBeD8qDDV6LG+khkWSJzHIh3KynBBHyNWvof8O00nqmvIBHkYMG6XcAfUNzBQp9vxVZHTXgvploQ/lm4kHZpjuAIx91BhRyM5wSPnQQHo+Y666/H6YJwMqb2MvBjA/vNpAkIw3Y8ZX0jvVnab4X6dC0bCEyNENsZmkllCDOfQkjFV/QCpVHGAAAAAOABwAB7Ae1fVBwK5pVXdUePlnazPDFFJO0ZKswKqm4HBAJ5OPnjFBYWra3DbxSyyuAsKb3xywX57Rzz7V5ourLU2a3hlVLZlDB39IwTgA57HPGKo/UNQE+pifaETWNPkjyWyElMZQDI7kPFEPb71ezT9Ol1TplLaEFrq0uApjyE43EDcG7gK2fzU/KgyfVn8RMYDJYRF2zgSyjCYz95UzuPHbdt78jjBprUNQu9Qud0jSXNw/AABZiAM4REHAHJwB86u3pT+Hm3QBr+QzvzmOMssQ47Fhh2+eRt/8Am1NM0WC2TZBFHCnyRQo7k8479z+5oNatH8DdVn5MSQD5zPj2z2QMf8qz8/hTpNgM6lqWWH93EAG7AEbRvY8kc4HFWj4o9OXV3YsLSaSKVAW2I20TDAzGxHOcDjnHOD341RljKkggggkEEYII9j9aDZ3wr0jSngNxZWZjUOUWWbDSybQuXUlm2DI7DHIzgVYdVP8Aw8a+klg9twJIJC2OeUkOQ3/VuHHyHzq2KBSlKBSlKBWs/T8pfpnVmY5Zri3JPuSZoiT/AJ1sxWsPTBP/AIZ1X5ebbfv50VB3dUQHVNItr+MZmskFtdKMkhE5SQDttGSTgfjOT6agVlrU8McsUUjJHOoWULxvVSSAT3xye3fJB4qfeF0wsLO71SQs0S4t1gBAWeRwDiTIPChgc9xz37Hx9TdCRTW51DSi01qT9pDgma2Y8lSo5KDPfnAweRzQYrw/8QJ9LuNyeuFiPNiJ4cfMfyuPY/oeK2n0HXYby3juIG3RyDIPuD2KsPYg5BH0rS4ipz4WeJD6ZcBXYmzlb7VcE7SRgSoB2YcZ75AxjOMBtTSum1u0lRZI2Do4DKykEMpGQQR3Fd1B8TKSpA4JBA/PFaU6jC6TSI5yyuysfmwYgn981uzmtMeqJw99dOOz3EzD8jIxoM/0Hp0uoK9ip+0RWuLZ/wD0ZV27hkcqsg2g47MEODirt8LegpLMPc3BZbm4UCWIFCgIJ9XpH3j3PsCxxXR4K9BCysxcSD+sXKqxz+CM8qmD2Jzk/XA9qsmgYpSlANVF4w+E3xWby0UfEAZljAx5oH4l/wCP/Wrdrg0Gm3Tmvz6fdpPESskbYKnIDDsyOPkex+WPmK2j6F6/ttUhLwnbImPMib7yE9j9VPsR/rUX8T/BxL7dc22I7vGSvAScj+b+V/bd2PGfnVCW1xeaZeZG+3uYjgg8H8mHZlP6g8Gg3KpUG8MfE6LVItrYju4xmSP2YdvMiz3Xtkd1JwfYmc0ClKw+u9XWdmM3NxHFwTtZvWQMfdQZZu44A96D3anfrDBJKxAWNGc5OBhQTyfatbtLQwdKXbOMC7uo0j7DIiZGLD5jKMv6GpR1b11Lrs66bpu5bZjmeZlIyinJJB+5GODzgscDgd4d4j6/Fcy2+n2HrtbUCKPGftpm9JcfzZOAD75Y5waDv65QwaHpEC4KyiW4bjB3MVI7ewEhH6D5Vl/4e+nppLx7re6QRAqQrELLIynCuBwwUNux7ErWK8Y4y+pW9pF62gtoLcBcYMpJPA/CTuXj8qv7ovphNPsorZAPQMuR+ORuWY/Pn/IAUEO6/wDBC2vd0tri2uD7AYhc/N1Ayp/4l/Y1QHUXS11Yy+VcxGNudp7q4HujDhh27fPmtzax+t6FBdwtDcRrLG3cMO31UjlT9QaCgPBvxQFi3wtyT8LI2Vck/Yue/wDgJ747HJ9zWxscgYAggggEEcgg+4rWvxO8HX05WuIGMloCA24jzIizYG7gBlyVGR8+3vWa8C+u7vzVsWHm2qo7lzu3W6qpIwfdCcKF7jdxwMUF5anJthkPyjY/sprUXoXShdanawvyrzLuzzkD1EHPfIBrajp3qe21K3MkDFkbchBG1uODwfbnvVGdJ9Fz6d1JbRyxt5fmyeXJglXXy5NpDds47juKDY5RXNBSgUpSgUpSgVhep+kLS/i8u5jDj8LDh0PsUYcj8ux9wazVKCmU8Drmyu4rnTboExuDsn9JK87lLopByMLjaO5PsKuVDwM8GucUoODVM9f+Hmm2j/EyWd9LEMtK0U4cMSckz+aTIP8AmUgfM1c9cYoNZZ9avruA2el6e9rZyfeESOzzYH99O3BBAHHv2JOa9ek6PBoP9ZvmWXUQuba0RtwjJGPMnZfSCMkAZxwSNx+7f+t6KLmIxmWaHI+9BIY3H1DD/fiq3l/h0smk3G5uip75MRY/4tn+1BAPB3TJr/WviZSZPK3TSuccuwIUdscsc44GFOMYArZisL0r0jbafB5Nsm1c5Zicu7Yxudvc/sB7AVmqBSlKDpvIFeN0ZA6spBRsbWBGNpzxg9qoTURqccMlu8NhpFvK2HMRUyyg8bFRHd5GxwAqrnPtmtgagXiTpUdpp17d2sMcd2VBMqoPM9cih2DdwdrOcigrux6si0RNyRh5nWOOO3c4dbdCztLcEf2UkjMSE7qMZHerf6L63ttTg82AkFSBJGww8bEZwfmD7MODz8jWoDSEkknJJySe5J+Zq8P4bdMkBupyCIiEjB9mYEscfkCP3oLwFc0pQKUpQKUpQKUpQKUpQKUpQKUpQKUpQKUpQKx/UFks1pPE4yskUikfQqRWQrF9UamtvZTzPwscTk/twB9ScD9aDTW2t2kdUXlmYKPzY4FbldNaHHZ2kNvEMLGgHYZZsepmx7k5J/OtW/C/R/idWtUwSokEjY9liBfJPsMgD9QPetuKBSlKBSlKBSlKBSlKBSlKBSlKBSlKBSlKBSlKBVfeM2kX93ZpbWUPmrI+6Y+ZEmFQgqvrZc5bnjONn5VYNKCt/CPwvOmI805VrqUbfTyI077Q2OSTgk9uAPbJsilKBSlKBSlKBSlKBSlKBSlKBSlKBSlKBSlKBSlKBSlKBSlKBSlKBSlKBSlKBSlKBSlKD//Z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90500" y="-1317625"/>
            <a:ext cx="1666875" cy="2752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6390" name="AutoShape 6" descr="data:image/jpeg;base64,/9j/4AAQSkZJRgABAQAAAQABAAD/2wCEAAkGBhISEBUUExQWFBMVFhgYGBgYFxQaGBcXFxcYGh8YFRoXHiYjFx0lIhoXHy8gIycpLSwwGB8yNTIqNSYtLSkBCQoKBQUFDQUFDSkYEhgpKSkpKSkpKSkpKSkpKSkpKSkpKSkpKSkpKSkpKSkpKSkpKSkpKSkpKSkpKSkpKSkpKf/AABEIASEArwMBIgACEQEDEQH/xAAcAAEAAgIDAQAAAAAAAAAAAAAABgcFCAEDBAL/xABDEAACAQMDAgQDBgIIBAUFAAABAgMABBEFEiEGMQcTIkEUUWEjMkJxgZEIUhUkM0OCobHBYnKSshYlU2PRNESis/D/xAAUAQEAAAAAAAAAAAAAAAAAAAAA/8QAFBEBAAAAAAAAAAAAAAAAAAAAAP/aAAwDAQACEQMRAD8AvGlKUClKUClKUClKUClKUCsTpGvCeaeMIyeSUwzYxIjg4dMH7pKsOflXp1nUPJt5JOSVU4AxlmPCqM+5JAH1IqMdHTgTpGH3tFaCGRsEBpLaZ43YAgYy/mj9OKCaVGutwsiQW78rPcIrrkgPHGrTSKcexSNuPft71JarfVtf86W8uEx/V7a6hs893lTHnuBnlQ4t4wfc5xweQlXQkCLp1t5YwjRiRR2wsnrAx7cMOKz1dFlAEiRBwFRVH5AAV3ZoOaVxmuaBSlKBSlKBSlKBSlKBSuM1hequsrTT4vMuZAufuqOXc/JVHJ/PsKDIXmqRRMqu6h3DbFJG59ilm2j3wAT+leTpTWWu7KC4ZAhmQPtBJAB7cn6YqqLfrGW7nkv5E2kxPbaba5BlleYgNIR3HAGW4UD54ybZ6Z0v4Wyt4CcmKJEJ+ZVQD/nmgylK8lxq0KTRwu6rLMHMaHu/lgFtvzwCDXRrl+YovSQHbIUkZC4BLO30VQW+uAO5FBHur9Udgwikjj8lsK8zFITc443uFb0xhg3b1PtXI2tXh8MoHDLuZXEdhZrvBJ3NKZZmJJ7/AHl5+tdsOoNEsjr5bRqmI/Jv90jqpYhzFOixq+GLMcnJ75wK9/RSoj35HCi4jGTj7q2NrjJ/LNB6+ttWeKBYoTi5um8mI99hIJeUg8YjQO/PB2ge9VJ0zqkd3c3Qj4hg+DtbXncfKF4mTn3aTaXb8/fFS86gl5ds7yRL50RESNKsbrYtnEkeVYF5nAY9sRqucE85G000fHet3kZjZENIINxWIXbghofS2du7sKCdO4AJPAAyT8gKgEOotfyOCd2+NWhTLeVFDMxEUsgGPNldUklw3ChUUYJLHPdd3X9WEAOGu5Ftx3Hoc5lOR2xEJDn2xmob4Y6zHcXVxJwXlvblkIxzBbQwxoMjvtEy4/5iaC0LO2EcaIuSEUKMkk4UAck9zx3rupSgUpSgUpSgUpSgUpQ0GH6s6kjsLOW5l5WMcAd2YnCqPzJH5cn2rUfqHqKe9uHnuG3yP+yr7Ig/Co9h/qTmr08VOoLqS5NlHZQXluI1kYMzeYW9WdmyRSpH0BPv71XHTXhuNUmRrNilsT9uHZWktmHO3281W42MB89wGKCM9KyyLcBo544GAxvklkiGD7b4iGHbHBq4NL1q7twJFuG9Rwrm5+MsJX7CNpH+1tmYgqMnbnHzxU60Hwq0y1QKtskjDu8oDuxxgkk8DPyAA+ldWteFlpIC1uotJDkExqPLlU90uIvuyoflwfkRQYzxXndtFF4Fa3uIGgmTON8Ts6oVyOPxkfIivFpfX0l29qohlmna3heTySsYQPvLt5jMAuXSD055G4c5xXZ42anbLpUlms0STYiKw7gGMaOvAHtwMgHvtwMmoX0Fdxtp8W8R7TfRRSBvN3kxxKYFjMf/ALm488c80Fk3PVtvIqxMhmVzINqvbzs7RfeHlv6n24z6Qe1Rqz1u3a1ePztyXJge4wU3hYrWBZYQnJLuywwmMAtmb9ojoGpajPLdrdLJGI0kIeJY4JYJmlQ+XbykDaZCNpGSWBPf3mAwL29uI4/IugbOGPfF53lXFxGrSOwQ4DFSqM491zzQZbTr6dIfiJTqUZcF3jEFs8MRYdkQIZCijAAznArx6BcQPqEE1s8DxzXKZMCFFJWwvDh0YkpJyuR7cdjmo9aeIW/U5II3ufM+IeRWabEMk0UTr5TJj7O3ZhnuSOM4xkd+p9RJZz2zqka/G/1pXgDSql1JC1vJsRf7RRvL4BySCM+rICY3krXWoSSosjR2atBCYvJ3+fJxcSxiU4YxKI0zjGXcYY5FfGktnVonyzEreBy0BhcNssMBwQBIwC/fHBwAO1Y7Tbi2WGJJU8pcBIxe2ki5yclmulAEckp9ZLd3YAAmvbotu8eqRIVlVc3rYmmMx9EdkgMblifLO4kA8jPYdgFiUr5LgEDIye31/KvqgUpSgUpSgUpSgUpXl1W68qCWTtsjZv2Umg1dvetgNTummRbi2luZCcqglVQ21HglwGjdFVdvOOOe+a2H6J6YitYd67JJpgGknVNpmGSVZhk+og5J9yScDOK1CZsnJ7mtufC+78zR7Nu5EKqc/NfT/tQSmuu4l2qzH8IJ/YZrsrH9QORaTkdxFJ/2mg1dswLuS+1G6DSRxHftyQZJZn2xxk+yL3ODwqADvWb6InuLW1MqEMbwuBafcDwIMNcecDi2Kliqu3fb78V49Isz/wCGb58f/dwZ/IBcf94/esVZ2zzXK29yzwQJFGZQOW8pFDIqj8bOzqFHPMgOOKCY3PWFuG2vLaMEhjgEUj391HiI7ldisao7g/iUEfLuadP6m0rz75orxb1kaVYLvyJ/MicspiS4WI7QBt2jPAGDX3qUNjZ7Y5obKzJAKxSQSXlzsPZp2DqsbHvt5xWJOnaZdErHc2fmH7qtDcWf/TIS8efkGBoM8kVvb3TzSvHZTyLcu8s0EyyR7wNhtUG6KZhnD7Tk7zisppV+0k0M0XmRIjfCQkWyeiO1BknMq8eQ0x9IVRkYqMDRb61xDC5lDKT8Bd7JFmRe5tmBMc2Bz9mVcAA49h6On9VthFJIolEfmh2ifzJGsb7ayRybQQ08L52YOSCig/Og+ND64S4+ICp5awxTSKtxNLJbvFLMvmC5RVJZ8Nhdo+mDgGvXe9YJppnSDIeziaG3ZmLh3vJRL5gz8o0jPP8AL+/qtNR0/wA1oreXdPMkQaO1tZo5pZ4mLSI3mqFSJ8YKE/PPFYvROlRqGuP/AEi5troy+cbUpkSIoDBUkyVI2gA98gNj6BZXhx0S8aR3l9JLcXrrvHmuWEAcH0xgn0nBwf2GBU/rgLiuaBSlKBSlKBSlKBUc8R5tmk3p7f1eQD8ypH+9SOo14kwb9IvR7/DyH/pGf9qDUGtrfBo/+SWv5P8A/satUq2X8ANYWXSRCPv28jqR74c+YG/L1Ef4TQWZXj1iPdbyj5xuP/xNeyui9XMbj/gb/Q0FL+FUVtLoGoC5BNuGzJjuBFbwnK8feBXI+oFcSLE17BNLHZxuii5mUCYyRRwQeZHC7t9m8mBGSAQwC524Ga+PC7SXm6c1OJPvtJMq+2WWGMgfr2rx9YyOLOe4UDyZRFcx5Q+o3qxIw8z5qsc0RXuFlHyFBj9Y0dbtFu9RtL2zkYDfPDCjwsoDMJZU4dXI4Jzj0g+5rBXHhReOVe0C3NtIoeObfFEGU54KzOpDDkEc44+dSu38RtOaASbntbkJ92JJmxIG7PukKTQsPvIwz9QcYwXSmgpcTWzzeQ/xInkjgkkkhgh2zquI1TJlJIkxCuMhRk0Hp6V6S1WNxDPBKLNm9TF4wIWBws9s5bCyKxBGzJYAjDVj+oNTxfP5ZUS3Fu0dwE9O67UsN6j8LNLHG/HuW+eamGq6Tb213bM6CJI5kkKwPK0TelmVJLSU+ZbvvRQpUMGLnOCRXr0ovHGri2tbiWc3MEbeWY54rtfNlEU3mnDetSN3GMCgifSa/EdWb4gQvxU7kgfhXeSx+W48c+7fWpZ1Tdb+sLNIj6kEYfB54WRiD/gYn8mrMdDdFpoVpcX164e4KZc99i9/LVu7MzYyfc7flk4XwU0SS7vbnV7hTl3cQ559Tk7ipI7KuEBHzYe1BdlKUoFKUoFKUoFKUoFdN5bLJG8bfddSp/Jhiu6lBpZr+iSWdzLbyjDxMV/MezD6EYI/OvX0n1bcadcCa3bB7MpzskX+Vx7/AO1Xf46eH3xMPxsCkzwriRR/eRA98e7Lkn6jPyFa7YoNxujerItRtEuIuN3DrnJRxjKH59+/uCDXs6g1NLe1mmkO1I42Yn8ge3zPtiqO8Mp5LfTrV8lVl1KRh6iAyRWrEk4PI3KRg/y1LehZv6Ygiu9ScEiZ0hgD7IJCmGDmIn7Rwdw5JwEBx3oM/wCE2gm20mJZF2vNumcEEHMvIBB7ELtH6VVXUckh0q5i3MYo4LGRVydqf1ieP0jsufT2+lXzr+ppbWs0znCxRsx/QHt/pVddGdPJcW15HcEbRb29lIxK4EsUZkkOfYpJNj/mQ/KgpDpbRhM5MsNy8G11MkEbP5UhXCuygesKSpKBlJ459j6escIbdFuTMYY/LC+RJA0Kq2V3B+7NknP0FZfTeob/AKfuJbZ0ypcMVYuqvtyFkjdCOCMZ7g4wRxXZL/SPUd2rFESOPIaUR4jhjzk7m7yN8lz+QGSaD1+GfTVzcQz3C58x5I0WV5AoQRMJnkkLeqRBtjBC8kkDI5Is3onRfPnjnDFra3eaRZCNvxl3PkSXIXPEa5ZUzn7xx25i3S/Tq3MkNvHkW8ke5jnDJYI/pXAH37pwXft6RjHFXFe3EVpau4UJFbxMwVRgKka5woHYADGBQVV4sX8mo6hBo9uTjIecg8Ke/rx7IuWwe5ZKtjRtIjtbeOCIbY4lCqPoB3PzJ7k/Wq18DtFaQXOqTczXcj7c8lU3EtgnnluPyRatcUClKUClKUClKUClKUClKUHDKD35Fa4+LfhM9m73Voha0bllUf2B9+P/AE/r7VsfXDLkUGv+sn4XTo48YFpp/IyR/W9RJQ/qkZkb/FUF6pv3jis7VWIFtCHIBORNOxlY5HuAUAx2xV5eIXh/JeXUL/ZJYIfOugBtkkkRSMk49XoCoO2AW78Y1w1bUDPPLKeDJIz4+W5icfkO36UFl3HiXcy2iGQefFHFaGQMxGJIppPtCBjzCzIuQTj0j5129b6jcHSFt4gQkUzNdnu04lIliuht/upCWY/JgB7VGui5oZYXgkBZ/WrIAC0sEgUnys95YXQSqO7AsBntWd0bV2tJIILiYREDbaX4G+GSAt/Y3KZHmQ8kcndEW9sUEe0zxWv4kEcjR3Ua4CrcxrLtA/lY+r9ye1WboXWdzedOX8z+WknmG3QRrsVBIsKDAHbBkPNYzVuibZJC81rpiEnO7+kZIIj9RFt9IPfaDjmsZr2vBY/grKWGaSchVgtI9trCA6uZHc5NxL6F9Z4UKxPfkLS8NrJA99Iq7Qtz8Kg/lhs41iVR8huEhx9azXXVg82mXcUYJd4JAoHdjtOFH59v1qs7HxQGmW4kliErXlzJKFjITEQCI86gg58yQSOoJwQ3BAFWj0v1XbahAJrZ9y5wwPDI38rj2P8Ar7UHj8NkQaRZBDkfDxk/8xUFh+jbh+lSWviKJVGFAUDsAAB+wr7oFKUoFKUoFKUoFKUoFKUoFKUoIt4n6kINIu2LbS0TIvODuk9A2/Xn/KtRavL+JTUXHwkI/s28yQ/Vl2qP2BP71XPQ/h/JqfmlJUiEZRcsGbc8hIUYXlRx948c0EVjkKkMpIYEEEEggjsQR2NWbPqK3mlLIsXmSyzC3mgA5a5KhlvLcL92RlDBhgBzuz25rWaAo7Ie6kqfzBxVteEGlSx27yyAfB3cgty6yMksEnKJKmBgZZwmcg8jv2Ieq08LY1UZsIs9/wCsaltk/wAaQx7R+QJ/OvnVPgbONhPJaRJgq9nYEyTT/JLi5PqROOV9OcnvxXz094KoJpTfs8hEkmyNWCbo1ZlE9xI33FcjKgcnBPPIEJ8S+lo7K6AhP2Mqb0A8wqoB2kLI4HmgkZ3DjkUGD6i117udpXAUYCpGvCRRqMLHGOwVR8vqfepl4T9SPp0d7eEboljjTYSVEkzMdig/Qbyce1QnR9Ie5kCJge7OxwkaDu8jHhVAyf8ATJ4qc6ZawTlFVWOl2DZchcPfXTYGFQ/eeQgKqEkqnyzQbEdN6m1zaQzvGYmljVyhOdu4ZxnA/wBKydRnoaV/LkWeUPdFvNmhDhvhfNGUgwD6QqqB9SCfepNQKUpQKUpQKUpQKUpQKUpQKUpQQPxb6AbU7VfJ2i4hbdHuOAytgMmfbOAR9VFa4R3d7p8siBprWVlKuPVGxU+x7cfI/tW41zCHRlPAYEcd+RjitctW8Rr60nls9QggvlhkIHxESlyo+4QwGCCPVkgn1d/kFc2enTzFjFHJKVBZ9is+0e7NtBwPqa2Q8MbBF0m1gkwUKR3DEgAb5bndEBk8nKd/otU3rPi1ezRGCARWduQVMdugTKn8LN345+7t7nOas/Q+p/JOlXBkSOzubEWkjMyiOGe2DMjOSMZzuUDI7nPYUEnvuprN5PNmdUt4rgwL5h8tJbqMNlmLYDom3CnldxLd0BFDeKmoebf7hc/Egxo3EqypEzjLRRugCsqnjIA9uKzuqK17oUMNsTc3EF7OZY4VLth2lYS7EBOw7hhvu8kZyK58OPBea8Mc919na5ztz9pKAfu4H9mD2JPPfj3ASGy8JkuNIsZYVYOUEk0IbZ8SZCpUvIc7AuAfutwTgAnNRzqHqdNPxFC0clzFlYxEM21hkYYR7sm4nPq3Sv79h7VshFEFUKoAUAAAdgB2ArXPx46KFrdi6iXEN0W3ADhZhyfy3DLY+Yag8fgr1ibbVNsr5S8OyRmbnzCSUdie5LEj/HWzYrR+OQqwZSQwIII4II5BB+dbidE6+L3T7e4yCzxrvx2Eg4cf9QNBnKUpQKUpQKUpQKUpQK4Nc1DuoNW1CDZsaAF5mG6SKUQCP1FA8qsfKY+hMsCCzcdxQerqfXbqyjEip8UXlCpDHHIrlTzgONw3ABjlgAcYGD3+ulvECzv/AERuUnXO+CUbJlIxkFD3xnuM1FdP8aYsql/bS2yu7Is65e2YoSMpKMEjgepQe+eBzWB6r6AjuWhmspftZJHb+kPPPllSTtSVlyVl3EIpAAPbOcLQXbVR+O3h78RD8dApM0K4kUfjiB74+a5J/L8hXl6B8Xpkujp2peuVZXhE64PrRiu2QKBkZBAcD3GR3arkK5GD2oNMND0C4vJhDbRtLKQTtGBgKMkktgKPqSOSB3IqXdC65CYptK1BtltMxKSFlAtrhfxFj2UkYJ7Z+jE1NOpNFt9M07U59PlVmmuFgYocm2TcA8J/kO4sM8cMvvg1RxFBtb0zpMOl6VGE2hFiEs8seHMjbAS0ffzCxwF78YAHaoDpPjtY2sLLFaTqxdj5W9PLXLH1BiSwZuGYYxuz9Sax0fxE1G1AEF1IoCqgDbXCqhyFUSA7R7cY4wOwqRP4jWF4P/MtNR5Pea2Jic+2SufVgY4YkflQZK9/iM1At9nDbovsGEjkf4gy/wClYiTxmvZpQbtILq35zbvEgjz/ADDgncMcEk+9ZHR+kdB1KURWlzd29xLu8uKWMMF2qWJJXIIwpP3/ANqyt5/DVOB9lexuf+OJ0/7WagwSaDpurxObCNrO/jRpDbFi8U+BkiFmb0H5DgDOMY5E5/hz1UtbXNs2cwyqwB7qJAQRj2wyH96j1n/DzqMbh0vIY3GcMjTBhkYOCFBHBI/Wp/4X+GMmlSXDyTrM0yoPSrDG0sSTk85yP86CwqUpQKUpQKUpQKUpQK+WQEYPIPtX1SghvVXQsUkL7IhKu1j8O5Pl7m7yQD+6lAzjaQCcj0liwqvo3p66tNQkFldxvpyKJLiWT+xEZBzFOh7SgZBHBHc47VsBd3KRozyMERAWZmIAVQMkknsBVB69rlx1BdtZ2AEFgj+ZLJt2h+eZp+3yyqHkkZPb0h9zdXRrcSW3TlkvnSMzPOE3HHGfKD8RRgnHqwozwOc11Xumm3Zn1jWpRMefh7WR3fIAxuxhUPDDG0Dsd3NdNxrrlhpPT6tsAPnXC48ycjhpDJ/dxjj1DHsBgYB8S9OaZpW037C/vd3FrA2Y42B7TtwSf+HHJ4wRk0GZ6RvrJ7lYrCzv3s7ndFeGVWkQq4IV/s921lb8RPYt9CKy6q6fayvZ7Zs/ZSMATj1JnKtx81wf1+lWPPqHUt7FJJBFJaWqRttijTysptB2xAjzJGIIwRwTnGO1R/xodv6QjWRg86WkCzkEEeaFJbt27g+3ftQRTWumbq08v4mFojKgkQNjJU/MD7p+YOCPcVi6kHUHWtzeW9tBOVZbVSqNt+0IIUetiTnAUDjGffOBWAAoLA8F7cLeT3b7vLsrWaUsPwsUKjj39Jk/apT0pf31q+qQy3huGSwadZkmeRIpAhZduex9XYAdq6uhOnZLfSGk+Ga4e+kjcxKyqfg4GVmLMxGA3IK5IIZRjk4++mDZ2drNc3mLaHV5mWOJM5S0Bd2XCdlbcsWQPSGByM8Bnundf1JNQt4prwy2yWC3d0HW3whaJvSJUTsG2kHdyFPJ98DZfxIzBiJbVHTccFGKNszwCDuG7HfnFYiZY9P0W5lQbG1WUpbpkkrZoxPJODyGwe+cpn3xV5oNibH+I2wbHmQXEZJxkCN1A+ZO8H9AD+tSzSfFXSrk4ju4wc4xJujJ4zx5gGfzrUrNM0G78coYAggg8gg5BHzBFfdaedOdc31jj4a4dFB+4cNGecnKNkDP0wavvw08YYtRYW8yiG7xkAf2cuBkmPPIbudpzx7nBwFkUpSgUpSgUpUZ8Reqv6P06acf2mNkY/8AcfgE/Qcsf+WgrHxh6umv7tdIssMN6iXBHrlHq2Z7BUwCT8x/w84DrXUYtNtf6Isjvkfab2ZSSzy8DyVx2HABX5cdy1dmg79J034wgtqeokpajAd442xmXBGSzE9hnOUz3IpFYW+hJHcXii51aT7SOAsSluGz65yPvPyT789u26gneieHMtrYR2iSi2adS93MmGnkbbnyLf3wBuyccewJZiPPotpa26eRp9t8FeTwiS0ubpFk8/cMld2SI3G0Hy/bvtPINLX3Wd7LeLePMxuUPofA9ABJCquMBRk8fU1b2l6va63Zy74WedULTWsbBWEnf4qxDHG4nhlJ+eck/aBXOpdZa1aXyvczTrcRH7kn3GHORsX0Mp5GR+h4FZ3UDpmuM0wl+A1Fxl1mYm3lYAKNr/g4AHse/pOM1ntIvryeGOAfDa3GIN7wzAR3Fu42r5TM2STk9yMnYfu4Ge3SdP062aCd9LSxVuVnu7h5Igdu4eXHvbc/GV3beATnOAQhdz4FasrACONwTjKyLgfU5wcH8qz/AEn4MrE8k2oSRSLbgu1vE4JJUE4ndtqxjjsTz7kYOZZpMjyPHqM1s0zJI6WexW82789goupQV+wiEeNobhQWP8lSLRekpIvNVbe2t0kl81j5k9yzsTlmdZAoVuxBywz7UEP+EXV5LO8aOe0gERjdCwX4vcQVtbdFbBhG19zsq7lPIwMr4J7ldWkmtZoViNtcMbuZjGIrW1ti6pFbuDnJw2SR3LntgLaM3QttJPHcTGaWaL7jtPKuzPfasbKo3diAMEADGKydloFtCjJFBEiOdzKqKAzfNhjk/nQateIOvtqF2DDEy20KiG2RVPEScAgDjnvgdhge1YuHonUWxtsro57HyJcc/XbjH1rcZEAGAMAdgOw/KsR1R1bbafCZbmQIPwqOXkP8sa/iPI+g7kgc0GtVv4N6w5A+EZQfdniAH5+rI/asg/gVqIIUva+aeRF5/wBoR8wCuCP1ru6z8cb27YrbE2kHqGFI8xweAXf8Bx7JjBJ5PGK3klLEsxJJJJJ5JJ7kk9zQfV1bNG7RuNroxVh8mU4I4+or19Oyst5bsv3lmiK+3IdSOfbmvDirm8IfCGUzx3t6hjjQh4omyHZwchnB+6oxkA9+PbuF8p2r6pilApSlAqovEqL+kdastNb/AOniQ3E5BI49XDHHpwqgZz/e+xAq3aoO61wifqK9CsHjVbWNsn075fJO09u6q+P/AJoOf/EMW+516ZSRG/wumwt6QdoI3jA5ABc+4B3jkgYp/UNQknleWVzJI5LMzdyT/wD3b2qeeLA8iPTbRMCGOxSUYGCZJmfezY4J9APbuW+dRTpnpK61CUx20e8gZZiQEQZxl2PA/wBeD8qDDV6LG+khkWSJzHIh3KynBBHyNWvof8O00nqmvIBHkYMG6XcAfUNzBQp9vxVZHTXgvploQ/lm4kHZpjuAIx91BhRyM5wSPnQQHo+Y666/H6YJwMqb2MvBjA/vNpAkIw3Y8ZX0jvVnab4X6dC0bCEyNENsZmkllCDOfQkjFV/QCpVHGAAAAAOABwAB7Ae1fVBwK5pVXdUePlnazPDFFJO0ZKswKqm4HBAJ5OPnjFBYWra3DbxSyyuAsKb3xywX57Rzz7V5ourLU2a3hlVLZlDB39IwTgA57HPGKo/UNQE+pifaETWNPkjyWyElMZQDI7kPFEPb71ezT9Ol1TplLaEFrq0uApjyE43EDcG7gK2fzU/KgyfVn8RMYDJYRF2zgSyjCYz95UzuPHbdt78jjBprUNQu9Qud0jSXNw/AABZiAM4REHAHJwB86u3pT+Hm3QBr+QzvzmOMssQ47Fhh2+eRt/8Am1NM0WC2TZBFHCnyRQo7k8479z+5oNatH8DdVn5MSQD5zPj2z2QMf8qz8/hTpNgM6lqWWH93EAG7AEbRvY8kc4HFWj4o9OXV3YsLSaSKVAW2I20TDAzGxHOcDjnHOD341RljKkggggkEEYII9j9aDZ3wr0jSngNxZWZjUOUWWbDSybQuXUlm2DI7DHIzgVYdVP8Aw8a+klg9twJIJC2OeUkOQ3/VuHHyHzq2KBSlKBSlKBWs/T8pfpnVmY5Zri3JPuSZoiT/AJ1sxWsPTBP/AIZ1X5ebbfv50VB3dUQHVNItr+MZmskFtdKMkhE5SQDttGSTgfjOT6agVlrU8McsUUjJHOoWULxvVSSAT3xye3fJB4qfeF0wsLO71SQs0S4t1gBAWeRwDiTIPChgc9xz37Hx9TdCRTW51DSi01qT9pDgma2Y8lSo5KDPfnAweRzQYrw/8QJ9LuNyeuFiPNiJ4cfMfyuPY/oeK2n0HXYby3juIG3RyDIPuD2KsPYg5BH0rS4ipz4WeJD6ZcBXYmzlb7VcE7SRgSoB2YcZ75AxjOMBtTSum1u0lRZI2Do4DKykEMpGQQR3Fd1B8TKSpA4JBA/PFaU6jC6TSI5yyuysfmwYgn981uzmtMeqJw99dOOz3EzD8jIxoM/0Hp0uoK9ip+0RWuLZ/wD0ZV27hkcqsg2g47MEODirt8LegpLMPc3BZbm4UCWIFCgIJ9XpH3j3PsCxxXR4K9BCysxcSD+sXKqxz+CM8qmD2Jzk/XA9qsmgYpSlANVF4w+E3xWby0UfEAZljAx5oH4l/wCP/Wrdrg0Gm3Tmvz6fdpPESskbYKnIDDsyOPkex+WPmK2j6F6/ttUhLwnbImPMib7yE9j9VPsR/rUX8T/BxL7dc22I7vGSvAScj+b+V/bd2PGfnVCW1xeaZeZG+3uYjgg8H8mHZlP6g8Gg3KpUG8MfE6LVItrYju4xmSP2YdvMiz3Xtkd1JwfYmc0ClKw+u9XWdmM3NxHFwTtZvWQMfdQZZu44A96D3anfrDBJKxAWNGc5OBhQTyfatbtLQwdKXbOMC7uo0j7DIiZGLD5jKMv6GpR1b11Lrs66bpu5bZjmeZlIyinJJB+5GODzgscDgd4d4j6/Fcy2+n2HrtbUCKPGftpm9JcfzZOAD75Y5waDv65QwaHpEC4KyiW4bjB3MVI7ewEhH6D5Vl/4e+nppLx7re6QRAqQrELLIynCuBwwUNux7ErWK8Y4y+pW9pF62gtoLcBcYMpJPA/CTuXj8qv7ovphNPsorZAPQMuR+ORuWY/Pn/IAUEO6/wDBC2vd0tri2uD7AYhc/N1Ayp/4l/Y1QHUXS11Yy+VcxGNudp7q4HujDhh27fPmtzax+t6FBdwtDcRrLG3cMO31UjlT9QaCgPBvxQFi3wtyT8LI2Vck/Yue/wDgJ747HJ9zWxscgYAggggEEcgg+4rWvxO8HX05WuIGMloCA24jzIizYG7gBlyVGR8+3vWa8C+u7vzVsWHm2qo7lzu3W6qpIwfdCcKF7jdxwMUF5anJthkPyjY/sprUXoXShdanawvyrzLuzzkD1EHPfIBrajp3qe21K3MkDFkbchBG1uODwfbnvVGdJ9Fz6d1JbRyxt5fmyeXJglXXy5NpDds47juKDY5RXNBSgUpSgUpSgVhep+kLS/i8u5jDj8LDh0PsUYcj8ux9wazVKCmU8Drmyu4rnTboExuDsn9JK87lLopByMLjaO5PsKuVDwM8GucUoODVM9f+Hmm2j/EyWd9LEMtK0U4cMSckz+aTIP8AmUgfM1c9cYoNZZ9avruA2el6e9rZyfeESOzzYH99O3BBAHHv2JOa9ek6PBoP9ZvmWXUQuba0RtwjJGPMnZfSCMkAZxwSNx+7f+t6KLmIxmWaHI+9BIY3H1DD/fiq3l/h0smk3G5uip75MRY/4tn+1BAPB3TJr/WviZSZPK3TSuccuwIUdscsc44GFOMYArZisL0r0jbafB5Nsm1c5Zicu7Yxudvc/sB7AVmqBSlKDpvIFeN0ZA6spBRsbWBGNpzxg9qoTURqccMlu8NhpFvK2HMRUyyg8bFRHd5GxwAqrnPtmtgagXiTpUdpp17d2sMcd2VBMqoPM9cih2DdwdrOcigrux6si0RNyRh5nWOOO3c4dbdCztLcEf2UkjMSE7qMZHerf6L63ttTg82AkFSBJGww8bEZwfmD7MODz8jWoDSEkknJJySe5J+Zq8P4bdMkBupyCIiEjB9mYEscfkCP3oLwFc0pQKUpQKUpQKUpQKUpQKUpQKUpQKUpQKUpQKx/UFks1pPE4yskUikfQqRWQrF9UamtvZTzPwscTk/twB9ScD9aDTW2t2kdUXlmYKPzY4FbldNaHHZ2kNvEMLGgHYZZsepmx7k5J/OtW/C/R/idWtUwSokEjY9liBfJPsMgD9QPetuKBSlKBSlKBSlKBSlKBSlKBSlKBSlKBSlKBSlKBVfeM2kX93ZpbWUPmrI+6Y+ZEmFQgqvrZc5bnjONn5VYNKCt/CPwvOmI805VrqUbfTyI077Q2OSTgk9uAPbJsilKBSlKBSlKBSlKBSlKBSlKBSlKBSlKBSlKBSlKBSlKBSlKBSlKBSlKBSlKBSlKBSlKD//Z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90500" y="-1317625"/>
            <a:ext cx="1666875" cy="2752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6392" name="AutoShape 8" descr="data:image/jpeg;base64,/9j/4AAQSkZJRgABAQAAAQABAAD/2wCEAAkGBhISEBUUExQWFBMVFhgYGBgYFxQaGBcXFxcYGh8YFRoXHiYjFx0lIhoXHy8gIycpLSwwGB8yNTIqNSYtLSkBCQoKBQUFDQUFDSkYEhgpKSkpKSkpKSkpKSkpKSkpKSkpKSkpKSkpKSkpKSkpKSkpKSkpKSkpKSkpKSkpKSkpKf/AABEIASEArwMBIgACEQEDEQH/xAAcAAEAAgIDAQAAAAAAAAAAAAAABgcFCAEDBAL/xABDEAACAQMDAgQDBgIIBAUFAAABAgMABBEFEiEGMQcTIkEUUWEjMkJxgZEIUhUkM0OCobHBYnKSshYlU2PRNESis/D/xAAUAQEAAAAAAAAAAAAAAAAAAAAA/8QAFBEBAAAAAAAAAAAAAAAAAAAAAP/aAAwDAQACEQMRAD8AvGlKUClKUClKUClKUClKUCsTpGvCeaeMIyeSUwzYxIjg4dMH7pKsOflXp1nUPJt5JOSVU4AxlmPCqM+5JAH1IqMdHTgTpGH3tFaCGRsEBpLaZ43YAgYy/mj9OKCaVGutwsiQW78rPcIrrkgPHGrTSKcexSNuPft71JarfVtf86W8uEx/V7a6hs893lTHnuBnlQ4t4wfc5xweQlXQkCLp1t5YwjRiRR2wsnrAx7cMOKz1dFlAEiRBwFRVH5AAV3ZoOaVxmuaBSlKBSlKBSlKBSlKBSuM1hequsrTT4vMuZAufuqOXc/JVHJ/PsKDIXmqRRMqu6h3DbFJG59ilm2j3wAT+leTpTWWu7KC4ZAhmQPtBJAB7cn6YqqLfrGW7nkv5E2kxPbaba5BlleYgNIR3HAGW4UD54ybZ6Z0v4Wyt4CcmKJEJ+ZVQD/nmgylK8lxq0KTRwu6rLMHMaHu/lgFtvzwCDXRrl+YovSQHbIUkZC4BLO30VQW+uAO5FBHur9Udgwikjj8lsK8zFITc443uFb0xhg3b1PtXI2tXh8MoHDLuZXEdhZrvBJ3NKZZmJJ7/AHl5+tdsOoNEsjr5bRqmI/Jv90jqpYhzFOixq+GLMcnJ75wK9/RSoj35HCi4jGTj7q2NrjJ/LNB6+ttWeKBYoTi5um8mI99hIJeUg8YjQO/PB2ge9VJ0zqkd3c3Qj4hg+DtbXncfKF4mTn3aTaXb8/fFS86gl5ds7yRL50RESNKsbrYtnEkeVYF5nAY9sRqucE85G000fHet3kZjZENIINxWIXbghofS2du7sKCdO4AJPAAyT8gKgEOotfyOCd2+NWhTLeVFDMxEUsgGPNldUklw3ChUUYJLHPdd3X9WEAOGu5Ftx3Hoc5lOR2xEJDn2xmob4Y6zHcXVxJwXlvblkIxzBbQwxoMjvtEy4/5iaC0LO2EcaIuSEUKMkk4UAck9zx3rupSgUpSgUpSgUpSgUpQ0GH6s6kjsLOW5l5WMcAd2YnCqPzJH5cn2rUfqHqKe9uHnuG3yP+yr7Ig/Co9h/qTmr08VOoLqS5NlHZQXluI1kYMzeYW9WdmyRSpH0BPv71XHTXhuNUmRrNilsT9uHZWktmHO3281W42MB89wGKCM9KyyLcBo544GAxvklkiGD7b4iGHbHBq4NL1q7twJFuG9Rwrm5+MsJX7CNpH+1tmYgqMnbnHzxU60Hwq0y1QKtskjDu8oDuxxgkk8DPyAA+ldWteFlpIC1uotJDkExqPLlU90uIvuyoflwfkRQYzxXndtFF4Fa3uIGgmTON8Ts6oVyOPxkfIivFpfX0l29qohlmna3heTySsYQPvLt5jMAuXSD055G4c5xXZ42anbLpUlms0STYiKw7gGMaOvAHtwMgHvtwMmoX0Fdxtp8W8R7TfRRSBvN3kxxKYFjMf/ALm488c80Fk3PVtvIqxMhmVzINqvbzs7RfeHlv6n24z6Qe1Rqz1u3a1ePztyXJge4wU3hYrWBZYQnJLuywwmMAtmb9ojoGpajPLdrdLJGI0kIeJY4JYJmlQ+XbykDaZCNpGSWBPf3mAwL29uI4/IugbOGPfF53lXFxGrSOwQ4DFSqM491zzQZbTr6dIfiJTqUZcF3jEFs8MRYdkQIZCijAAznArx6BcQPqEE1s8DxzXKZMCFFJWwvDh0YkpJyuR7cdjmo9aeIW/U5II3ufM+IeRWabEMk0UTr5TJj7O3ZhnuSOM4xkd+p9RJZz2zqka/G/1pXgDSql1JC1vJsRf7RRvL4BySCM+rICY3krXWoSSosjR2atBCYvJ3+fJxcSxiU4YxKI0zjGXcYY5FfGktnVonyzEreBy0BhcNssMBwQBIwC/fHBwAO1Y7Tbi2WGJJU8pcBIxe2ki5yclmulAEckp9ZLd3YAAmvbotu8eqRIVlVc3rYmmMx9EdkgMblifLO4kA8jPYdgFiUr5LgEDIye31/KvqgUpSgUpSgUpSgUpXl1W68qCWTtsjZv2Umg1dvetgNTummRbi2luZCcqglVQ21HglwGjdFVdvOOOe+a2H6J6YitYd67JJpgGknVNpmGSVZhk+og5J9yScDOK1CZsnJ7mtufC+78zR7Nu5EKqc/NfT/tQSmuu4l2qzH8IJ/YZrsrH9QORaTkdxFJ/2mg1dswLuS+1G6DSRxHftyQZJZn2xxk+yL3ODwqADvWb6InuLW1MqEMbwuBafcDwIMNcecDi2Kliqu3fb78V49Isz/wCGb58f/dwZ/IBcf94/esVZ2zzXK29yzwQJFGZQOW8pFDIqj8bOzqFHPMgOOKCY3PWFuG2vLaMEhjgEUj391HiI7ldisao7g/iUEfLuadP6m0rz75orxb1kaVYLvyJ/MicspiS4WI7QBt2jPAGDX3qUNjZ7Y5obKzJAKxSQSXlzsPZp2DqsbHvt5xWJOnaZdErHc2fmH7qtDcWf/TIS8efkGBoM8kVvb3TzSvHZTyLcu8s0EyyR7wNhtUG6KZhnD7Tk7zisppV+0k0M0XmRIjfCQkWyeiO1BknMq8eQ0x9IVRkYqMDRb61xDC5lDKT8Bd7JFmRe5tmBMc2Bz9mVcAA49h6On9VthFJIolEfmh2ifzJGsb7ayRybQQ08L52YOSCig/Og+ND64S4+ICp5awxTSKtxNLJbvFLMvmC5RVJZ8Nhdo+mDgGvXe9YJppnSDIeziaG3ZmLh3vJRL5gz8o0jPP8AL+/qtNR0/wA1oreXdPMkQaO1tZo5pZ4mLSI3mqFSJ8YKE/PPFYvROlRqGuP/AEi5troy+cbUpkSIoDBUkyVI2gA98gNj6BZXhx0S8aR3l9JLcXrrvHmuWEAcH0xgn0nBwf2GBU/rgLiuaBSlKBSlKBSlKBUc8R5tmk3p7f1eQD8ypH+9SOo14kwb9IvR7/DyH/pGf9qDUGtrfBo/+SWv5P8A/satUq2X8ANYWXSRCPv28jqR74c+YG/L1Ef4TQWZXj1iPdbyj5xuP/xNeyui9XMbj/gb/Q0FL+FUVtLoGoC5BNuGzJjuBFbwnK8feBXI+oFcSLE17BNLHZxuii5mUCYyRRwQeZHC7t9m8mBGSAQwC524Ga+PC7SXm6c1OJPvtJMq+2WWGMgfr2rx9YyOLOe4UDyZRFcx5Q+o3qxIw8z5qsc0RXuFlHyFBj9Y0dbtFu9RtL2zkYDfPDCjwsoDMJZU4dXI4Jzj0g+5rBXHhReOVe0C3NtIoeObfFEGU54KzOpDDkEc44+dSu38RtOaASbntbkJ92JJmxIG7PukKTQsPvIwz9QcYwXSmgpcTWzzeQ/xInkjgkkkhgh2zquI1TJlJIkxCuMhRk0Hp6V6S1WNxDPBKLNm9TF4wIWBws9s5bCyKxBGzJYAjDVj+oNTxfP5ZUS3Fu0dwE9O67UsN6j8LNLHG/HuW+eamGq6Tb213bM6CJI5kkKwPK0TelmVJLSU+ZbvvRQpUMGLnOCRXr0ovHGri2tbiWc3MEbeWY54rtfNlEU3mnDetSN3GMCgifSa/EdWb4gQvxU7kgfhXeSx+W48c+7fWpZ1Tdb+sLNIj6kEYfB54WRiD/gYn8mrMdDdFpoVpcX164e4KZc99i9/LVu7MzYyfc7flk4XwU0SS7vbnV7hTl3cQ559Tk7ipI7KuEBHzYe1BdlKUoFKUoFKUoFKUoFdN5bLJG8bfddSp/Jhiu6lBpZr+iSWdzLbyjDxMV/MezD6EYI/OvX0n1bcadcCa3bB7MpzskX+Vx7/AO1Xf46eH3xMPxsCkzwriRR/eRA98e7Lkn6jPyFa7YoNxujerItRtEuIuN3DrnJRxjKH59+/uCDXs6g1NLe1mmkO1I42Yn8ge3zPtiqO8Mp5LfTrV8lVl1KRh6iAyRWrEk4PI3KRg/y1LehZv6Ygiu9ScEiZ0hgD7IJCmGDmIn7Rwdw5JwEBx3oM/wCE2gm20mJZF2vNumcEEHMvIBB7ELtH6VVXUckh0q5i3MYo4LGRVydqf1ieP0jsufT2+lXzr+ppbWs0znCxRsx/QHt/pVddGdPJcW15HcEbRb29lIxK4EsUZkkOfYpJNj/mQ/KgpDpbRhM5MsNy8G11MkEbP5UhXCuygesKSpKBlJ459j6escIbdFuTMYY/LC+RJA0Kq2V3B+7NknP0FZfTeob/AKfuJbZ0ypcMVYuqvtyFkjdCOCMZ7g4wRxXZL/SPUd2rFESOPIaUR4jhjzk7m7yN8lz+QGSaD1+GfTVzcQz3C58x5I0WV5AoQRMJnkkLeqRBtjBC8kkDI5Is3onRfPnjnDFra3eaRZCNvxl3PkSXIXPEa5ZUzn7xx25i3S/Tq3MkNvHkW8ke5jnDJYI/pXAH37pwXft6RjHFXFe3EVpau4UJFbxMwVRgKka5woHYADGBQVV4sX8mo6hBo9uTjIecg8Ke/rx7IuWwe5ZKtjRtIjtbeOCIbY4lCqPoB3PzJ7k/Wq18DtFaQXOqTczXcj7c8lU3EtgnnluPyRatcUClKUClKUClKUClKUClKUHDKD35Fa4+LfhM9m73Voha0bllUf2B9+P/AE/r7VsfXDLkUGv+sn4XTo48YFpp/IyR/W9RJQ/qkZkb/FUF6pv3jis7VWIFtCHIBORNOxlY5HuAUAx2xV5eIXh/JeXUL/ZJYIfOugBtkkkRSMk49XoCoO2AW78Y1w1bUDPPLKeDJIz4+W5icfkO36UFl3HiXcy2iGQefFHFaGQMxGJIppPtCBjzCzIuQTj0j5129b6jcHSFt4gQkUzNdnu04lIliuht/upCWY/JgB7VGui5oZYXgkBZ/WrIAC0sEgUnys95YXQSqO7AsBntWd0bV2tJIILiYREDbaX4G+GSAt/Y3KZHmQ8kcndEW9sUEe0zxWv4kEcjR3Ua4CrcxrLtA/lY+r9ye1WboXWdzedOX8z+WknmG3QRrsVBIsKDAHbBkPNYzVuibZJC81rpiEnO7+kZIIj9RFt9IPfaDjmsZr2vBY/grKWGaSchVgtI9trCA6uZHc5NxL6F9Z4UKxPfkLS8NrJA99Iq7Qtz8Kg/lhs41iVR8huEhx9azXXVg82mXcUYJd4JAoHdjtOFH59v1qs7HxQGmW4kliErXlzJKFjITEQCI86gg58yQSOoJwQ3BAFWj0v1XbahAJrZ9y5wwPDI38rj2P8Ar7UHj8NkQaRZBDkfDxk/8xUFh+jbh+lSWviKJVGFAUDsAAB+wr7oFKUoFKUoFKUoFKUoFKUoFKUoIt4n6kINIu2LbS0TIvODuk9A2/Xn/KtRavL+JTUXHwkI/s28yQ/Vl2qP2BP71XPQ/h/JqfmlJUiEZRcsGbc8hIUYXlRx948c0EVjkKkMpIYEEEEggjsQR2NWbPqK3mlLIsXmSyzC3mgA5a5KhlvLcL92RlDBhgBzuz25rWaAo7Ie6kqfzBxVteEGlSx27yyAfB3cgty6yMksEnKJKmBgZZwmcg8jv2Ieq08LY1UZsIs9/wCsaltk/wAaQx7R+QJ/OvnVPgbONhPJaRJgq9nYEyTT/JLi5PqROOV9OcnvxXz094KoJpTfs8hEkmyNWCbo1ZlE9xI33FcjKgcnBPPIEJ8S+lo7K6AhP2Mqb0A8wqoB2kLI4HmgkZ3DjkUGD6i117udpXAUYCpGvCRRqMLHGOwVR8vqfepl4T9SPp0d7eEboljjTYSVEkzMdig/Qbyce1QnR9Ie5kCJge7OxwkaDu8jHhVAyf8ATJ4qc6ZawTlFVWOl2DZchcPfXTYGFQ/eeQgKqEkqnyzQbEdN6m1zaQzvGYmljVyhOdu4ZxnA/wBKydRnoaV/LkWeUPdFvNmhDhvhfNGUgwD6QqqB9SCfepNQKUpQKUpQKUpQKUpQKUpQKUpQQPxb6AbU7VfJ2i4hbdHuOAytgMmfbOAR9VFa4R3d7p8siBprWVlKuPVGxU+x7cfI/tW41zCHRlPAYEcd+RjitctW8Rr60nls9QggvlhkIHxESlyo+4QwGCCPVkgn1d/kFc2enTzFjFHJKVBZ9is+0e7NtBwPqa2Q8MbBF0m1gkwUKR3DEgAb5bndEBk8nKd/otU3rPi1ezRGCARWduQVMdugTKn8LN345+7t7nOas/Q+p/JOlXBkSOzubEWkjMyiOGe2DMjOSMZzuUDI7nPYUEnvuprN5PNmdUt4rgwL5h8tJbqMNlmLYDom3CnldxLd0BFDeKmoebf7hc/Egxo3EqypEzjLRRugCsqnjIA9uKzuqK17oUMNsTc3EF7OZY4VLth2lYS7EBOw7hhvu8kZyK58OPBea8Mc919na5ztz9pKAfu4H9mD2JPPfj3ASGy8JkuNIsZYVYOUEk0IbZ8SZCpUvIc7AuAfutwTgAnNRzqHqdNPxFC0clzFlYxEM21hkYYR7sm4nPq3Sv79h7VshFEFUKoAUAAAdgB2ArXPx46KFrdi6iXEN0W3ADhZhyfy3DLY+Yag8fgr1ibbVNsr5S8OyRmbnzCSUdie5LEj/HWzYrR+OQqwZSQwIII4II5BB+dbidE6+L3T7e4yCzxrvx2Eg4cf9QNBnKUpQKUpQKUpQKUpQK4Nc1DuoNW1CDZsaAF5mG6SKUQCP1FA8qsfKY+hMsCCzcdxQerqfXbqyjEip8UXlCpDHHIrlTzgONw3ABjlgAcYGD3+ulvECzv/AERuUnXO+CUbJlIxkFD3xnuM1FdP8aYsql/bS2yu7Is65e2YoSMpKMEjgepQe+eBzWB6r6AjuWhmspftZJHb+kPPPllSTtSVlyVl3EIpAAPbOcLQXbVR+O3h78RD8dApM0K4kUfjiB74+a5J/L8hXl6B8Xpkujp2peuVZXhE64PrRiu2QKBkZBAcD3GR3arkK5GD2oNMND0C4vJhDbRtLKQTtGBgKMkktgKPqSOSB3IqXdC65CYptK1BtltMxKSFlAtrhfxFj2UkYJ7Z+jE1NOpNFt9M07U59PlVmmuFgYocm2TcA8J/kO4sM8cMvvg1RxFBtb0zpMOl6VGE2hFiEs8seHMjbAS0ffzCxwF78YAHaoDpPjtY2sLLFaTqxdj5W9PLXLH1BiSwZuGYYxuz9Sax0fxE1G1AEF1IoCqgDbXCqhyFUSA7R7cY4wOwqRP4jWF4P/MtNR5Pea2Jic+2SufVgY4YkflQZK9/iM1At9nDbovsGEjkf4gy/wClYiTxmvZpQbtILq35zbvEgjz/ADDgncMcEk+9ZHR+kdB1KURWlzd29xLu8uKWMMF2qWJJXIIwpP3/ANqyt5/DVOB9lexuf+OJ0/7WagwSaDpurxObCNrO/jRpDbFi8U+BkiFmb0H5DgDOMY5E5/hz1UtbXNs2cwyqwB7qJAQRj2wyH96j1n/DzqMbh0vIY3GcMjTBhkYOCFBHBI/Wp/4X+GMmlSXDyTrM0yoPSrDG0sSTk85yP86CwqUpQKUpQKUpQKUpQK+WQEYPIPtX1SghvVXQsUkL7IhKu1j8O5Pl7m7yQD+6lAzjaQCcj0liwqvo3p66tNQkFldxvpyKJLiWT+xEZBzFOh7SgZBHBHc47VsBd3KRozyMERAWZmIAVQMkknsBVB69rlx1BdtZ2AEFgj+ZLJt2h+eZp+3yyqHkkZPb0h9zdXRrcSW3TlkvnSMzPOE3HHGfKD8RRgnHqwozwOc11Xumm3Zn1jWpRMefh7WR3fIAxuxhUPDDG0Dsd3NdNxrrlhpPT6tsAPnXC48ycjhpDJ/dxjj1DHsBgYB8S9OaZpW037C/vd3FrA2Y42B7TtwSf+HHJ4wRk0GZ6RvrJ7lYrCzv3s7ndFeGVWkQq4IV/s921lb8RPYt9CKy6q6fayvZ7Zs/ZSMATj1JnKtx81wf1+lWPPqHUt7FJJBFJaWqRttijTysptB2xAjzJGIIwRwTnGO1R/xodv6QjWRg86WkCzkEEeaFJbt27g+3ftQRTWumbq08v4mFojKgkQNjJU/MD7p+YOCPcVi6kHUHWtzeW9tBOVZbVSqNt+0IIUetiTnAUDjGffOBWAAoLA8F7cLeT3b7vLsrWaUsPwsUKjj39Jk/apT0pf31q+qQy3huGSwadZkmeRIpAhZduex9XYAdq6uhOnZLfSGk+Ga4e+kjcxKyqfg4GVmLMxGA3IK5IIZRjk4++mDZ2drNc3mLaHV5mWOJM5S0Bd2XCdlbcsWQPSGByM8Bnundf1JNQt4prwy2yWC3d0HW3whaJvSJUTsG2kHdyFPJ98DZfxIzBiJbVHTccFGKNszwCDuG7HfnFYiZY9P0W5lQbG1WUpbpkkrZoxPJODyGwe+cpn3xV5oNibH+I2wbHmQXEZJxkCN1A+ZO8H9AD+tSzSfFXSrk4ju4wc4xJujJ4zx5gGfzrUrNM0G78coYAggg8gg5BHzBFfdaedOdc31jj4a4dFB+4cNGecnKNkDP0wavvw08YYtRYW8yiG7xkAf2cuBkmPPIbudpzx7nBwFkUpSgUpSgUpUZ8Reqv6P06acf2mNkY/8AcfgE/Qcsf+WgrHxh6umv7tdIssMN6iXBHrlHq2Z7BUwCT8x/w84DrXUYtNtf6Isjvkfab2ZSSzy8DyVx2HABX5cdy1dmg79J034wgtqeokpajAd442xmXBGSzE9hnOUz3IpFYW+hJHcXii51aT7SOAsSluGz65yPvPyT789u26gneieHMtrYR2iSi2adS93MmGnkbbnyLf3wBuyccewJZiPPotpa26eRp9t8FeTwiS0ubpFk8/cMld2SI3G0Hy/bvtPINLX3Wd7LeLePMxuUPofA9ABJCquMBRk8fU1b2l6va63Zy74WedULTWsbBWEnf4qxDHG4nhlJ+eck/aBXOpdZa1aXyvczTrcRH7kn3GHORsX0Mp5GR+h4FZ3UDpmuM0wl+A1Fxl1mYm3lYAKNr/g4AHse/pOM1ntIvryeGOAfDa3GIN7wzAR3Fu42r5TM2STk9yMnYfu4Ge3SdP062aCd9LSxVuVnu7h5Igdu4eXHvbc/GV3beATnOAQhdz4FasrACONwTjKyLgfU5wcH8qz/AEn4MrE8k2oSRSLbgu1vE4JJUE4ndtqxjjsTz7kYOZZpMjyPHqM1s0zJI6WexW82789goupQV+wiEeNobhQWP8lSLRekpIvNVbe2t0kl81j5k9yzsTlmdZAoVuxBywz7UEP+EXV5LO8aOe0gERjdCwX4vcQVtbdFbBhG19zsq7lPIwMr4J7ldWkmtZoViNtcMbuZjGIrW1ti6pFbuDnJw2SR3LntgLaM3QttJPHcTGaWaL7jtPKuzPfasbKo3diAMEADGKydloFtCjJFBEiOdzKqKAzfNhjk/nQateIOvtqF2DDEy20KiG2RVPEScAgDjnvgdhge1YuHonUWxtsro57HyJcc/XbjH1rcZEAGAMAdgOw/KsR1R1bbafCZbmQIPwqOXkP8sa/iPI+g7kgc0GtVv4N6w5A+EZQfdniAH5+rI/asg/gVqIIUva+aeRF5/wBoR8wCuCP1ru6z8cb27YrbE2kHqGFI8xweAXf8Bx7JjBJ5PGK3klLEsxJJJJJ5JJ7kk9zQfV1bNG7RuNroxVh8mU4I4+or19Oyst5bsv3lmiK+3IdSOfbmvDirm8IfCGUzx3t6hjjQh4omyHZwchnB+6oxkA9+PbuF8p2r6pilApSlAqovEqL+kdastNb/AOniQ3E5BI49XDHHpwqgZz/e+xAq3aoO61wifqK9CsHjVbWNsn075fJO09u6q+P/AJoOf/EMW+516ZSRG/wumwt6QdoI3jA5ABc+4B3jkgYp/UNQknleWVzJI5LMzdyT/wD3b2qeeLA8iPTbRMCGOxSUYGCZJmfezY4J9APbuW+dRTpnpK61CUx20e8gZZiQEQZxl2PA/wBeD8qDDV6LG+khkWSJzHIh3KynBBHyNWvof8O00nqmvIBHkYMG6XcAfUNzBQp9vxVZHTXgvploQ/lm4kHZpjuAIx91BhRyM5wSPnQQHo+Y666/H6YJwMqb2MvBjA/vNpAkIw3Y8ZX0jvVnab4X6dC0bCEyNENsZmkllCDOfQkjFV/QCpVHGAAAAAOABwAB7Ae1fVBwK5pVXdUePlnazPDFFJO0ZKswKqm4HBAJ5OPnjFBYWra3DbxSyyuAsKb3xywX57Rzz7V5ourLU2a3hlVLZlDB39IwTgA57HPGKo/UNQE+pifaETWNPkjyWyElMZQDI7kPFEPb71ezT9Ol1TplLaEFrq0uApjyE43EDcG7gK2fzU/KgyfVn8RMYDJYRF2zgSyjCYz95UzuPHbdt78jjBprUNQu9Qud0jSXNw/AABZiAM4REHAHJwB86u3pT+Hm3QBr+QzvzmOMssQ47Fhh2+eRt/8Am1NM0WC2TZBFHCnyRQo7k8479z+5oNatH8DdVn5MSQD5zPj2z2QMf8qz8/hTpNgM6lqWWH93EAG7AEbRvY8kc4HFWj4o9OXV3YsLSaSKVAW2I20TDAzGxHOcDjnHOD341RljKkggggkEEYII9j9aDZ3wr0jSngNxZWZjUOUWWbDSybQuXUlm2DI7DHIzgVYdVP8Aw8a+klg9twJIJC2OeUkOQ3/VuHHyHzq2KBSlKBSlKBWs/T8pfpnVmY5Zri3JPuSZoiT/AJ1sxWsPTBP/AIZ1X5ebbfv50VB3dUQHVNItr+MZmskFtdKMkhE5SQDttGSTgfjOT6agVlrU8McsUUjJHOoWULxvVSSAT3xye3fJB4qfeF0wsLO71SQs0S4t1gBAWeRwDiTIPChgc9xz37Hx9TdCRTW51DSi01qT9pDgma2Y8lSo5KDPfnAweRzQYrw/8QJ9LuNyeuFiPNiJ4cfMfyuPY/oeK2n0HXYby3juIG3RyDIPuD2KsPYg5BH0rS4ipz4WeJD6ZcBXYmzlb7VcE7SRgSoB2YcZ75AxjOMBtTSum1u0lRZI2Do4DKykEMpGQQR3Fd1B8TKSpA4JBA/PFaU6jC6TSI5yyuysfmwYgn981uzmtMeqJw99dOOz3EzD8jIxoM/0Hp0uoK9ip+0RWuLZ/wD0ZV27hkcqsg2g47MEODirt8LegpLMPc3BZbm4UCWIFCgIJ9XpH3j3PsCxxXR4K9BCysxcSD+sXKqxz+CM8qmD2Jzk/XA9qsmgYpSlANVF4w+E3xWby0UfEAZljAx5oH4l/wCP/Wrdrg0Gm3Tmvz6fdpPESskbYKnIDDsyOPkex+WPmK2j6F6/ttUhLwnbImPMib7yE9j9VPsR/rUX8T/BxL7dc22I7vGSvAScj+b+V/bd2PGfnVCW1xeaZeZG+3uYjgg8H8mHZlP6g8Gg3KpUG8MfE6LVItrYju4xmSP2YdvMiz3Xtkd1JwfYmc0ClKw+u9XWdmM3NxHFwTtZvWQMfdQZZu44A96D3anfrDBJKxAWNGc5OBhQTyfatbtLQwdKXbOMC7uo0j7DIiZGLD5jKMv6GpR1b11Lrs66bpu5bZjmeZlIyinJJB+5GODzgscDgd4d4j6/Fcy2+n2HrtbUCKPGftpm9JcfzZOAD75Y5waDv65QwaHpEC4KyiW4bjB3MVI7ewEhH6D5Vl/4e+nppLx7re6QRAqQrELLIynCuBwwUNux7ErWK8Y4y+pW9pF62gtoLcBcYMpJPA/CTuXj8qv7ovphNPsorZAPQMuR+ORuWY/Pn/IAUEO6/wDBC2vd0tri2uD7AYhc/N1Ayp/4l/Y1QHUXS11Yy+VcxGNudp7q4HujDhh27fPmtzax+t6FBdwtDcRrLG3cMO31UjlT9QaCgPBvxQFi3wtyT8LI2Vck/Yue/wDgJ747HJ9zWxscgYAggggEEcgg+4rWvxO8HX05WuIGMloCA24jzIizYG7gBlyVGR8+3vWa8C+u7vzVsWHm2qo7lzu3W6qpIwfdCcKF7jdxwMUF5anJthkPyjY/sprUXoXShdanawvyrzLuzzkD1EHPfIBrajp3qe21K3MkDFkbchBG1uODwfbnvVGdJ9Fz6d1JbRyxt5fmyeXJglXXy5NpDds47juKDY5RXNBSgUpSgUpSgVhep+kLS/i8u5jDj8LDh0PsUYcj8ux9wazVKCmU8Drmyu4rnTboExuDsn9JK87lLopByMLjaO5PsKuVDwM8GucUoODVM9f+Hmm2j/EyWd9LEMtK0U4cMSckz+aTIP8AmUgfM1c9cYoNZZ9avruA2el6e9rZyfeESOzzYH99O3BBAHHv2JOa9ek6PBoP9ZvmWXUQuba0RtwjJGPMnZfSCMkAZxwSNx+7f+t6KLmIxmWaHI+9BIY3H1DD/fiq3l/h0smk3G5uip75MRY/4tn+1BAPB3TJr/WviZSZPK3TSuccuwIUdscsc44GFOMYArZisL0r0jbafB5Nsm1c5Zicu7Yxudvc/sB7AVmqBSlKDpvIFeN0ZA6spBRsbWBGNpzxg9qoTURqccMlu8NhpFvK2HMRUyyg8bFRHd5GxwAqrnPtmtgagXiTpUdpp17d2sMcd2VBMqoPM9cih2DdwdrOcigrux6si0RNyRh5nWOOO3c4dbdCztLcEf2UkjMSE7qMZHerf6L63ttTg82AkFSBJGww8bEZwfmD7MODz8jWoDSEkknJJySe5J+Zq8P4bdMkBupyCIiEjB9mYEscfkCP3oLwFc0pQKUpQKUpQKUpQKUpQKUpQKUpQKUpQKUpQKx/UFks1pPE4yskUikfQqRWQrF9UamtvZTzPwscTk/twB9ScD9aDTW2t2kdUXlmYKPzY4FbldNaHHZ2kNvEMLGgHYZZsepmx7k5J/OtW/C/R/idWtUwSokEjY9liBfJPsMgD9QPetuKBSlKBSlKBSlKBSlKBSlKBSlKBSlKBSlKBSlKBVfeM2kX93ZpbWUPmrI+6Y+ZEmFQgqvrZc5bnjONn5VYNKCt/CPwvOmI805VrqUbfTyI077Q2OSTgk9uAPbJsilKBSlKBSlKBSlKBSlKBSlKBSlKBSlKBSlKBSlKBSlKBSlKBSlKBSlKBSlKBSlKBSlKD//Z">
            <a:hlinkClick r:id="rId6"/>
          </p:cNvPr>
          <p:cNvSpPr>
            <a:spLocks noChangeAspect="1" noChangeArrowheads="1"/>
          </p:cNvSpPr>
          <p:nvPr/>
        </p:nvSpPr>
        <p:spPr bwMode="auto">
          <a:xfrm>
            <a:off x="190500" y="-1317625"/>
            <a:ext cx="1666875" cy="2752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33" name="Freeform 32"/>
          <p:cNvSpPr/>
          <p:nvPr/>
        </p:nvSpPr>
        <p:spPr bwMode="auto">
          <a:xfrm rot="21440019">
            <a:off x="6903443" y="1610851"/>
            <a:ext cx="227850" cy="212944"/>
          </a:xfrm>
          <a:custGeom>
            <a:avLst/>
            <a:gdLst>
              <a:gd name="connsiteX0" fmla="*/ 13063 w 261257"/>
              <a:gd name="connsiteY0" fmla="*/ 32658 h 235132"/>
              <a:gd name="connsiteX1" fmla="*/ 261257 w 261257"/>
              <a:gd name="connsiteY1" fmla="*/ 0 h 235132"/>
              <a:gd name="connsiteX2" fmla="*/ 261257 w 261257"/>
              <a:gd name="connsiteY2" fmla="*/ 195943 h 235132"/>
              <a:gd name="connsiteX3" fmla="*/ 0 w 261257"/>
              <a:gd name="connsiteY3" fmla="*/ 235132 h 235132"/>
              <a:gd name="connsiteX4" fmla="*/ 13063 w 261257"/>
              <a:gd name="connsiteY4" fmla="*/ 32658 h 235132"/>
              <a:gd name="connsiteX0" fmla="*/ 0 w 248194"/>
              <a:gd name="connsiteY0" fmla="*/ 32658 h 254727"/>
              <a:gd name="connsiteX1" fmla="*/ 248194 w 248194"/>
              <a:gd name="connsiteY1" fmla="*/ 0 h 254727"/>
              <a:gd name="connsiteX2" fmla="*/ 248194 w 248194"/>
              <a:gd name="connsiteY2" fmla="*/ 195943 h 254727"/>
              <a:gd name="connsiteX3" fmla="*/ 0 w 248194"/>
              <a:gd name="connsiteY3" fmla="*/ 254727 h 254727"/>
              <a:gd name="connsiteX4" fmla="*/ 0 w 248194"/>
              <a:gd name="connsiteY4" fmla="*/ 32658 h 254727"/>
              <a:gd name="connsiteX0" fmla="*/ 0 w 248194"/>
              <a:gd name="connsiteY0" fmla="*/ 32658 h 254727"/>
              <a:gd name="connsiteX1" fmla="*/ 248194 w 248194"/>
              <a:gd name="connsiteY1" fmla="*/ 0 h 254727"/>
              <a:gd name="connsiteX2" fmla="*/ 248194 w 248194"/>
              <a:gd name="connsiteY2" fmla="*/ 217085 h 254727"/>
              <a:gd name="connsiteX3" fmla="*/ 0 w 248194"/>
              <a:gd name="connsiteY3" fmla="*/ 254727 h 254727"/>
              <a:gd name="connsiteX4" fmla="*/ 0 w 248194"/>
              <a:gd name="connsiteY4" fmla="*/ 32658 h 254727"/>
              <a:gd name="connsiteX0" fmla="*/ 0 w 259681"/>
              <a:gd name="connsiteY0" fmla="*/ 20091 h 242160"/>
              <a:gd name="connsiteX1" fmla="*/ 259681 w 259681"/>
              <a:gd name="connsiteY1" fmla="*/ 0 h 242160"/>
              <a:gd name="connsiteX2" fmla="*/ 248194 w 259681"/>
              <a:gd name="connsiteY2" fmla="*/ 204518 h 242160"/>
              <a:gd name="connsiteX3" fmla="*/ 0 w 259681"/>
              <a:gd name="connsiteY3" fmla="*/ 242160 h 242160"/>
              <a:gd name="connsiteX4" fmla="*/ 0 w 259681"/>
              <a:gd name="connsiteY4" fmla="*/ 20091 h 242160"/>
              <a:gd name="connsiteX0" fmla="*/ 0 w 260523"/>
              <a:gd name="connsiteY0" fmla="*/ 38104 h 242160"/>
              <a:gd name="connsiteX1" fmla="*/ 260523 w 260523"/>
              <a:gd name="connsiteY1" fmla="*/ 0 h 242160"/>
              <a:gd name="connsiteX2" fmla="*/ 249036 w 260523"/>
              <a:gd name="connsiteY2" fmla="*/ 204518 h 242160"/>
              <a:gd name="connsiteX3" fmla="*/ 842 w 260523"/>
              <a:gd name="connsiteY3" fmla="*/ 242160 h 242160"/>
              <a:gd name="connsiteX4" fmla="*/ 0 w 260523"/>
              <a:gd name="connsiteY4" fmla="*/ 38104 h 242160"/>
              <a:gd name="connsiteX0" fmla="*/ 9368 w 259962"/>
              <a:gd name="connsiteY0" fmla="*/ 43643 h 242160"/>
              <a:gd name="connsiteX1" fmla="*/ 259962 w 259962"/>
              <a:gd name="connsiteY1" fmla="*/ 0 h 242160"/>
              <a:gd name="connsiteX2" fmla="*/ 248475 w 259962"/>
              <a:gd name="connsiteY2" fmla="*/ 204518 h 242160"/>
              <a:gd name="connsiteX3" fmla="*/ 281 w 259962"/>
              <a:gd name="connsiteY3" fmla="*/ 242160 h 242160"/>
              <a:gd name="connsiteX4" fmla="*/ 9368 w 259962"/>
              <a:gd name="connsiteY4" fmla="*/ 43643 h 24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962" h="242160">
                <a:moveTo>
                  <a:pt x="9368" y="43643"/>
                </a:moveTo>
                <a:lnTo>
                  <a:pt x="259962" y="0"/>
                </a:lnTo>
                <a:lnTo>
                  <a:pt x="248475" y="204518"/>
                </a:lnTo>
                <a:lnTo>
                  <a:pt x="281" y="242160"/>
                </a:lnTo>
                <a:cubicBezTo>
                  <a:pt x="0" y="174141"/>
                  <a:pt x="9649" y="111662"/>
                  <a:pt x="9368" y="43643"/>
                </a:cubicBezTo>
                <a:close/>
              </a:path>
            </a:pathLst>
          </a:custGeom>
          <a:noFill/>
          <a:ln w="9525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3" name="AutoShape 2" descr="data:image/jpeg;base64,/9j/4AAQSkZJRgABAQAAAQABAAD/2wCEAAkGBhQSERUUEhQVFRQWGBkWFxgYGBwYFxcYHRgYGBgXHB0XHCYfGB0jHBccIC8gJCcpLCwsGR4xNTAqNSYrLCkBCQoKDgwOGg8PGiwkHyQsLCwsLCwsLCksLCwqLCwsLCosLCwsKSwsLCwsLCwsLCwpLCwsLCwpLCwsLCwsLCwsLP/AABEIALsBDQMBIgACEQEDEQH/xAAcAAACAwEBAQEAAAAAAAAAAAAFBgIDBAEABwj/xAA/EAACAQMDAwIEBAMHAwQCAwABAhEDEiEABDEFIkETUQYyYXFCgZGhFCOxB1JywdHh8BUzYpKi0vEWgxdDgv/EABkBAAMBAQEAAAAAAAAAAAAAAAABAgMEBf/EACgRAAICAgICAQQBBQAAAAAAAAABAhEDIRIxQVEiBBMyYXFCobHR4f/aAAwDAQACEQMRAD8AlTTWhE1ymmtCLr3bPKPKupxrsa7GkOiMa7rsa7GgCOuxrsa7GgCOualGvRoA5rkakNejQFEdejUo12NIKOAa4HB4IP2zrL1neelRZoYkyi2qWhirRMHAxzrF0zqclV9Nu7tkUyOMCT6rQOfHjWM8vGSibwxcouQY14DUo1yNbGJ7XhrwGpRoA5Gu67rsaAOAa7GuxrxGgDka9GpRrmgVEdc1IjXjoGR127GuxrkaQyOpCoRqJ17QwR56k6rUalGpIugq2ZkTVyjXUXUwNBJEDXo1MLrtugCEa7bqVupAaAorI16NWFdcjQFEANcI1ZGuEaAohGvRqYGuxoAgBqQXUgNcqV1pqXc2quSfbMaTY6E34x3Zaoi2UalJCD/3FuBm2orAkwPup+WfGMy7WpJFm3KZamQtNDJtIUxTJBGRkwbTyMaG1NqxLA7k3NUHp2MACCDIamSINwA/I+40Sp9LADs9aoyW3G2EiCGJntxAPkeORjXlZJ3Kz1McKjQ3dL3ZqUwWgP8AiAII+nGONa40pfC1elTqGNwXDYCF74JYQfmP1z9edOFuvQwz5R2cGWHGWiuNSjUrddA1sZEY10DUgNdC6AIga7bqYGpAaBUV264Rq/0/OoMNKx0VEa4RqyNcK6AK416NWW64RoApI1yNWHXANAEbdW0tQjU0GhjRWq6mBroGugaBEY12NSt12NAEI1k6tvhRos5kfhWAT3H5flB/preF0o/F3UCalNadMVVWZZaxSHMi1oYTwD+usss+MTXFDlKgt07qZZgrBs4BKOCSM/iQeOTPOikaSaXq/ioKrRMrVJMj2hvmMeT5Ekac9nVLorEAMQLgMweSME/1P3Osfp8lrizb6jHT5IsjXCNTjUSNdZynANejUgNeGgRwDQL413yJtWR5HqgqCPEQ0/rGPOdMAGlP4/8ASq01osxWqGR0xIIY2NPtjOYyBnWWV1FmmNfJCnT2m1dkVSAYUdrdxYBCWESBJDex7j7CSlHpFBSSqme6QXleCfBJiPcH8p0K2nSqClQxZmkSVZARaHDR3yAZBj/x+uiqdJ2ykFVJZGOCCJOSASYnnz7DXmt/s9GK/RXQ6jsw6OCgKkmVME5mO5Fj6kxzr6BtdwKiK44YTpF3XUtqcFEjIIvpc8AiGkERA03/AA9uqb0FFK61AF7smYkmfOTzrp+mlujn+ojqwlGvAakBroGu2zjIhdSA1KNdA0WBELr1estNGeobUUXMeYA5OM6tC6VvjjqyqBQ9Z6VTtqKVkzBbDBSCRgER5GonPirLhHk6Lem9fepcyOxVmkIKdVhECBIpeRBPPn2nR5GDAMJgiRIKn8wRI1802O8pFBdu604VSCVgXTBHjJxIODjTP8H9aRv5F1Rng1JdSPPgRAx9T++OTBkak0/J1ZsacU14GUroZ1jrSbcd3zESB7gETH1E6KnAnSR12vS3rhaHpM6kq947wgGWGLoj28+x46skmo/Hs5YpXss//kJS3bScrME+cDugfSV599MHT+rU6wlDxyDz9dfOdrtKQSuTe6gqtNh2hoaOPmKyQSY8eNNWz31DasVF3qGA5tMZiMD9jAH21zY8z/qZrPGvAzEa9GvAyNdjXbZzkY1ZTGo26nTGlYUdC69GpDXo0ARjUgNe1IDQBTua4poznhFLH7ATr5VvN/t61So01AruHkDFOD725mIHGY19E+LtzVp7V2oT6gI+XJt/EY84/wBfGvmuw6rVuA9MkWhoFvcMBcBVBzGPp9Drjzu2deBUE6tTauAFSo8KJSHYqLZLqHOMDn2j8zvwZ1OmC1BFdTczEOGEcYUZgDJyZzobvN5WkKtNvUChpMFbT+EmSTiRxiPI1TtN5ufUAeiIHYbVQmJEj/t/X5iYGfEzzQk4uzqnFNUfRY1yNU7DcF6YJBB4MkEyMTK4zzjWg69OLtWeY406IjXo1IDXo1QqOjSJ/aD0da1VG9VVYCwoxgnF4cfSGg/4QPs+A++vmH9pZKbynVQqZpgjhhcpKkRkcW/rrHM/ia4l8gRS+HlWpT/nKshpIdQUcBoi0klZHIHnRRPh0x3bpiQxkS0WKp5iZMx+R8cgLsd3Xesqd2XE2qoIBJJOBjDk/np1fpzikpvYj8RB8MOQCYgW4iIgxrgbaO6KTBtfpO0PymkVuEw0NbBx7ieT+Wmr4S2i0qRpqwcDuBEQAZhcewAknkk6Sq+2r8eq5ukgXqc+OVnA/r401fB1RaVKo1V1uJg4VT2jIMckEx98a0wyqW2RljcdIao10DUkqYB99TFQHXfZx8SKUyeNXrszr1LcRxqw7udJtjUV5M3UB6VJ6hxarH9ATxOeJ+wOvmHUOubxqjmykWpEicSB80qykT8gESTOIBBhh/tA+IkYHb+qqsgDMrUxUVmlGSfKkZPtnOkbY9JuSpO5thyvbNrwoN8ATFpPjj9+PLO3R0Y4pdB/Yb3demxVKeJBhsPBAkG04iIE+Dx5lsOobgVEJq0bS4UqYEKGmJv8GeR/XWDbbFxTI/iDIDBYFpLqzWyXgnAHuJJ++unpi/M9StcCpIJqAAwBabQByIke2OdYdOzo7VH05XDLKmQwkH6EY18xr7A7TcM5crVA9Qz3SjEgqJBF0Zz9s6+hdF3QeghXgC32+XHHj7SY9zoD8Y/CLbmXpEBgvykZYjgA/h5P567sic43E4IVGVMSzSKVDepekoW0ghe0FCLWt5B7SY8n6aNdCrVP4iyBdIDhlBwDK5EAsB2yBMjIMdoCjva1UU9uEE2ilkDIBA4EQZUg/Q/TX0boPQfSmpUhqzhQ5HBtFoOfxEcnyc65cOKV36OjLJJdheNdjXo1FqoHJjMftP8AQa9CziolGrKY1U9VRMnif2n/AOJ1bSbn6f6T/nosDytiRweNS0F6Z1VT2gljyxLB2JxLMQYUDjz/AKmgdTGSktFNUcjUhrkakBqiRX+P/XFGmduGPfa4XyGFoB8wT249/rpL2u+3Ny3UySELKt7LMsGu7mIMh4H+x01/2l7xqVKgysQBVJYKYJ7THgxwwB+uk7Y9cNWsqNdbDAfzHInJEccAxHGBI1xZvyOzD+KDG+3FaLPTFxS5Wvi2D5AUEkQT+h8aqO33SNdUIZRaxWmakgTMju8ELjI7p8a070MELKFdgMQzCGJ47XB4P7ARxoZtuo7h3CwBMd19RonBkEnx7gf01gv0dEtdjT8MbtVrGmtOql/N5lZClu0yfricRpsOvnytUSqGFdLQ/cCxDAXgEE3ZMQSIznHnX0Nc5HBzrswSuNHHnjUrI67qVuuxGTwM66LMKBXxGWG3Npg30/MSPUUkfWQIjzpD+J+hLXLVqTL6lsmmCpLQJ/CZuj6GY0a3/VKu62xS2i1J8szVLXVQ96taYgCAOcCNLrpSpBXLXCO5fUuORwBJiI5I9tcGWSlK0d2KLiqZtpVfSYJDeo1NHAAVu1Q91wnwSDH29tadp1a2BJIJKniJJIGY9588fYaX9l1OmyilYA5I7gPpBgBe045B8aYqm9oolqtI4PbaBgmCCwJ/0InnODRsn+ypQrVGJK07ThXYIRI8Axg4x9tEt51FFMK6wGj6c5PykGeTPJ0ujr6pUZS1SO4qORnKJE5AkZn8tXbbb0qwNSqBLk23A3TABgCbjJBj7caOPllcvB9E6bVD0kYGQRg++SNalGkrZ/Ffp0lRXVyoGClpOR5GBM8ew/MPCrr0cc1JaPPyQcXs8BqVwUEngCT9hk/troQ+x1l63uBT21V3BKhDdAzaSFMTjhtW3SM0rZ8y61XqVKdeqKlFrnYEFWZioNMAqxwB8sqQItjxob0nYUalC6o7BgagIF2TaGHykjABzHBP01XS2tF9s7im7VEHOZIJqQ+MGCUn7aDUKlQBgjMAO4gMQP7pwDH4gNcD2dq0OXTunIwK0q1e0raASQFII9oiCOYOfz1Op0ijUM1Vd3gBmYVGYn3BAzw0eOdR+G0Y0EaACAASzHME5IH08c8eNZ9/0I1ahKIpLdtsEwYjEgQeTB86jyaLoevhFVWgVSbVcgAgiMKbRImAZGc4znRojS/8I0zTQUSjJakwxBJN0E4+40yRr0MUrgjgyRakwHR6Wq70uqAAUAOB8zVajE/c50Wxn6c/66w9Q3ZpszATCqcZNoNSSAPnA8jkfrrBV+IFAWoO4L3GDM0jBqKP70CXU/8AgV5BGsnnjHRXBs1dR39okZHmPaefoZ/FweD9F7q/Xx6DkEgg2kHBByUb6dylCPFza39LC7qkyq9lSmxVmSDMQoNpwwYifBIjSf8AGGyqKvdazLhmTAK4i5D3IQYxGJHiNY5XNtNdDil0EqXxMasktggfLz3JDz9pP56ZOh7qpuELKwAuMkkiWJJIH0UWr7SDr5X03d2qfz/p/vpipdRcUqaKsqiwCLjdPcWwfM/lx41n92UWVwQ0UupTwQPaBAxwR4Cj34H3nRSj1tEQMxAn5VBBMf3ifJPP6YmdKXU6alB/Dgwkmo5c/wA1wIC3MeAcmMScwBrvTRUZ0q16hKr8vd6dOfo7d0f4Fk+/nWeLM15KlBM+gbWqWWSLT7HkewP11dqvp6gLkzjAClEA+gbub7n9taCBr04ytGDjQg/GHSxvNwVuCGkLASJBJAcTGQO768aEdM6UiW3x6yKyYPHcwVoGcmRJ8EaLfE/R6f8AEbh6iibUqBzkWwy8ciLM++k/4eFT1HWkqvIKzHbOSCJIyYPJGPtjjnbbOuNJIbqKAqZMQB3MvGJHynAz/XWnpO9oWve9FgIIl1nEgG2Z9tLHRusV6tS0BSAYZmBJ8ny/JCnj20xp0ygFg00GYznAgjn89YtUbJ2Buub+4lw8g1WiDOAFOczmeD9dS/8Az7c8I0ADEohMDGe3/n5Sa+pdHS/DMgY1CACAMITxH0jQKj0y6oFDYIJ5HuR7fTWsXS0RJW9oP1fj7c24qGfexPf/AA+321TX+Od2wA9QriDCr3f+38sfTSwykYk/r99QtwDPn31fJ+zPivQSbqNqqBjtXzGbRdx558eTqO16mFe9k9QwRn6iJ/z1XudsFrBVyBYRGSe1ST9fOtJoH0SLDi0k+xCv4P31DorZXS6gX3NJrUW20AKoQEg/1M/rH10e6h1Sm4UlxCSMvcO4EAECRwp/Tzpa6XTI3Ke4lv8A0qzf1XRP0wFdmALhlgG3LAMCxU/NBbj3EcXamXZUema671BWQU1p8LaGPfiGW6VDXMCB9ZgRECvq9SvV9NmpKYBH8sxGMhuSJjzznWrpu9FOurOpa9FAk+SWAJu548edFtsjrtrmklg5gCcECCZjk5/PU8iuIp0jUR6ZdCFLLIOAYJU+DxnxqVP4iqLdDsbuZZhMfQHn/QaI7GkGqSyf/wBqXTxBbMgYzB1r6lToNXupqIAJ+WFnIyCIOR4Gq5E0LtPrNQNPqFh9SSP6/wC+uf8AUmKkM7FTEn39gfB/PTps6dECmzIs2FT/AC47uz+6MRB1tr7qjewKYPp4txIJOfHEaOY+Ig9H3NtXAZ+2AFg5DAyfePz0U611Gijh/wCHNNzTaQCqBpK2n5TwRx7edHqj02ceisQSfltxaDj8l/bST8WddXcVAUUQigBiO5seT5A8f76S+TB6Q4HdB6dNmqmkGW4hZGWErMGYzz/XVm33DGqlRAtZuBDkjEScTmbudK/xHsVo7bb1EkPLJJMyBJGD5zGj/TCtFEqeSWLMecCRn89S0hpsYeiVajbhmdWXtKwWlfBEC0Gccz440xVePP5Z/p/odI/SviGma1KpVWoqksqMQLAxheceJzGM/XTy/HMfnH767cH4Ucuf8rFrqXWPTvp1ELFoKiypfPdEdhDcSCCpGeM6+Yr1dxVaWhXJmRAEnDEKMGeSAZzIMmfrtXeKjQ9eoqkDtNZ0UnuxIIDYHDHxrJ1TaKENXa0qJeZLFZbnMAZqn6XA4kGcHD7St3QctCV/Z9vRRbcBzb/LDkgqZVSAQA4ZW+eeDOq/ina1a5X01Z5OAoaYiMrgL5wFUffQOor1q1WqWFy/zGIwCZyBGB54wI+2nHoXXCKb0wttTj5iRdEX2nkAxnMwcECQJt/FA9OxNodMK1PRrRTMSWJHZiQDGD/hwcjI0/8Aw7ttutKxaoJXDCo9jAnPEfKSTHjn30v1tv6FVm7mJBZ5MBjeUOBIbIJJYlQTAk41j3HUQ7ecACO1lH+EFYUHnGPoM65ssJSfE0jIu2nUWrxc1sexhUHEBUz9OQPodMPSenenDIGudgvqMpVhgtIYspRYByFA4jkaWKfRKgItYJMStzCJFxJjCwPDGSRxnWzbdbG1q1GCpKX0xhiVc2ibvxRYcBh8x+miKi3roTsbqnxENvXNMgvIU/MREgkszNMYI8+JxxqG5/tDVMGhUnmLhweCDGZn9xpDp9aNR7cs1RhMmJMjJ92J9xAEADE6am2FQRL0Qbs2kubseTd9PE/UjW33pQBQTKd/u6m8Z3qA06RCJZw1ocyCSJYi4nGDMaH7Oi2yJK2VJYXC6PT7GAukHkPM8YgaLJ0aqzEI6CM9t5NyxIMUxnIPA8/bUtz67pU9P0zl17aZlguJE++QBnjxqeVm/Ghb+HKdRDUZYlj+JXiQGkdgJwGPjRTdrV3DnbqqEwz/AIh4gRdkYzwNY2Xe0QGZQ6iAJBIXAE5jxjzM51Xt/UpA+qttM5J7xDG02qVMwJGJ/FnnT/Yl6De82xSjSp1IDIljXEc2ci0kkSPbQltqpdCpWFIMnwAXwMT+LgxoZutyHcyCqmYYXGYJEwXJM88jVFe0gFYHew7Q3EAiZM+4n6HGNOhWE93uUxhcEGQpuJwTJJyJn9taV6K9Sl6qJKsWXPA5UkzNufPH7aXe0YIUx5iPfB19B+F95TTakPUopwwMibSUuQCYnDATxLGCJ0PSHHbAq9HamRUqhLGEDM9yi0wFIYDsI/yONWp0KqylqVYhW/vMFWSICycyT2wR+ejO6+Jdo1NbbQVuYC4tmKhE9wwSRge/POo73rW2p2tQKzaRCkgqHsukxJwCQARnzqbZdIV//wAbqozNKAgNLXiQI7gASGYlSQAJmdbun9DBEu+WBJBHdBySW4k5xjP76V+KqdZ1D0kdiDgXCCLSCWJl4hvpn6a1LUuqACkFV/lccgLEkgEksf8AD550NsmlZh3vw8VS9HB9M5ERAVrgCATjMyoiPbJ0O3ykgWMqkiSpcmD5AT0+0HwPH76Yd3vGBZFRnuUqcKbgQeJgjI8jwZGl89UBZXamsIO3sBzjDSIZZbyD4A0k2U6KqW5Biee2e4sDBBJxTuuwMzgTgzo6Ok1G/wC2Uc/3Q7MVLGR3WW+D+Wgv/XqtOf5aBcz/ACgeRnNgiYPHHtjRjpfx02Q9MYWFKU4N3cAYEDzA/fTafoSaMvUuotRIDr8pg8lSwAJhgciIJmCJ16t8Q0CxJvBhQVKkdyyIOT4H051X1PdisC7XgM+LQVtJVfBfIGTgR3f+Wgq9O3FYMUWq8kLOZJJMKTOST4n30JKtibfgO9P63SYifUmfwIxxay4mf6eNB+qbLa0qyrRFQqUJdaqwwP4YlR4MznjVW42lUMZU4z+GSBg+/EHHjOs4oOjF6qm0K+DGWsIA/wDVH21SSJbZZu+osYEgqI7bAq+5wCZ9p8xrb0QGvVWTTFkG1ggDfYYnx+2se+6UgtseQVLkxGJtAxJ5kZ+/Gq+koFNS7tVwVVmExmZxyYx//rRqtBuxm2HWjUAUoxp5UsIPlgoj2iAefJ0M67QFOp/Ja+m0suPkyTbJjMH9wOdQ6bt6aJTep3Bg8KMGQzCcngxz9fprXW6pRctaTSWCQrNcLgrGBAxJggxyT7Ylaei+1s50vqLqtwWbWUFQCpaQ4bIzwD3CTAPA1t2fTVd2/h6kVmlbS1oC/iYKuWESACWi6Scan0T0xRqOpDsEJjBjuKiJk5WTxORAmNC9oC7LlWqW1IE2lSEaJAgzLKbjAmeTcTGS60ZuK7DPXOmUaUGBScwXhR3AKwLKAAGAukgAYMxAwE2u4p0KgYVBWJY01VQblUrCsW8kTAABnOTJGsXX/iLcVF9KowtEYUtBIj3MGD5jnWDb7y3bEKQKgrI6+/yPn8iB+ulijOKtsl0z6ZV3IrIiikhYvYWkFL6YEXBbmUKMleBnujOl7qnSwtSGZZgDiJGSCJNxGYknxgAaybHq9VdzXalkOy1goJFzOVYAQee/g8hSNW/9f3VSq9UErIVCACLSkypBmCCxn7jVTyOa/ZKjQUXesqKZpUw3cop3AgRcXJVgxjHLGTaPOlTdbRncgKQcnuklQcl2IEeox59sAZHbqbqhRbZPqMIluKSjhV88wZ8YgTolspC4Yp7CwvVY+601ls/3nI/z1zK8eyrsBP0v+HUtU+YghVE3kkew+QffP0HJbhXf1L0VQvKkOASIVvcuTOPJ0GOxaTYoVvLV2FSqPMijSBCH/EPz86tq0aiqwYNe9ss8UjAjwxJA48+8jkapy5dsKoM0uqOjLUdGYg9q+oVkyO6Cvg+4yftqxN+lSkgRikq18wZm0hjZHdKziJBjgmF3f9TC0m9Pz2gxGIhiuMiO276/TOLo9dqVruQoqA2SVJgf+MzH1No+8YtJ8Q+4wzuzVaVeqXQcgAKZ5CkC27jxjmDqXTtqXqEVGJQGLoWUbBmeGwByZx78+NWm7ALJJHAXC4K+OMe59vlMzi21WqprBCxm0tKKZKyVAYElWMEwB+HnVxlZqpJm10psXuBPylIRc3IIuFomCfHOdeO+CqStKnCAgkphiCxkgtMsRMCOIwNDl2VbuhWVRHIF2CyjP0K/qNat10Zgt9WsP5jkAj04JwDIImZJ8+dW6Q+SNNapRalUppatV+1SVkKsohz4uuM48Tg609D+CYpAVO+6SpptgqUBB8EEXGQeJ0FPSancab+4U9uebRAWBwh5PP11TS6duiEVQZIYAXCVAgHkyonPjxp3rTIu30MXT9tRdAHoVAb3BuYgKoECSfc4yeSPsLKvRKSkL6LN8pumBx8pk8x/zyFY7KqKqqwj1JYXkEE92fMSIOvbjYuod29O2mWU9qz8hKr2r5Pb4zH5KmO16Nr0F/j1O2pgrQEvmQSZ5OZAuUGPY/TTH01i5hgGcgYMFVLQSFAUQJ+/GSdJHwZ1FqddoUtcpGFmDIIJ9hz+o0c+LOtbkCmZVabpKhAAWE8Pb5HtOPuTofoI+xi6zsqlBr1QA4M3EAZAPb8kcGcGc5jQnZpt+8OFRi4wYI4VoYSQskRj31i6X1RjQtquy3tZ/MQNYwzILC1VPnEgwZwZo3xNV7f5ZCIagqKOVuuJAX5skiCTpUUmNG5o7eYJ25AMnuSAciCCfYnQynXoLVNvokHyfTKj+aD7c2kx+vjQvpXwzU3EkOgECCSyzKzxE+Y1r2Xwu7FQDBl/mLEdrVBgROCJ5PI0qryO78G7ebnbU6XaUZg94RSpkQPmFpwI4+h/Jb3j2QysQGzAaADdkFfGRd9j9NGafRwqVKbupemUuDT6ZUsGBIYNxxxyfvrL1Ta0qCgoEZmUXAgAEgZAxHg4jnmdFpEuTRjTbzS7lYMzA4uLMsZx8pj657h+WnbbIPctpYkMJYsoBYiBORIy3tnjQNuqVFAyDyABwny9sHMiPP8A9sXSPiBEmnDsWBYhVkqZAKwD3KRk4EZ0puSXRmp+y3f7ZKYRrodVi1VEraOTnvIIMmM8nQ3b7pdwrqSQig8fiJ4An8+fAGpdZrXsWDEgEe+XADXT+EnyfdTrP/DQvoUwBABNUm0Esw4BHbkgTzCnxOs07WxObs37OjTT+VTYhROGem6yRBlGOT+WiL9HpVUtKx4lZjyOCW9/7w0O6NSNJLyWZpi1CiqsSWZiIxiAS2c4xqHVPjhpgLjhiT6jD6gi0T95/wBYbm3URr9l/SN7tdsXpP6lvLGyGghSs5kc8QTz7jWkFHqg7d1aVIheVXI77lDk5kC0QADk40uUCd0QC6o5vqL29zd1oUFQDcYbk5tUKBgEem0qKKlRbh6bKJUeZhoiOCR+utmrVN7FY19T6fRqMDUqhzC8kr2gS1vqDChRYoxc7XcRoNS6TRu77UAwTerCRbJVbpaWuEkEAZhtb/4tK4pFqiq8hSbCDCg/iujk5ug/KcgzqCdPZdxSLVCoCqA7AW3G4DIk4KmSRIgmPcWl2Wmn4B2y6d6Ja+pRLKCIDgNlSCO8AnBm3OYxzrWvVGZ2uIWooVXcNHqWyATAyQPJk5yTjWPre/FWpbTUExEnuao0mYgRm4n6++AB74f6buShqIn8tzCs1gVis3W+pzEgEj/LU1a5S/voXmkS2tc1iTYSwEuUNhtHmbSFGQIEEn3mNGdr8ObiqoYj0aOIA9R3IIm4wrnj8QEazn4moUQKW324WwnurGe8SL2UAhmHiQY8Rrf07cU6hV6u7pNUE/Oj1BnkAVvTQfbI1nNyW6pCSVm7b9GdUsUsVIJ7v4pVI5ns29JTn66E7ja01dV/ky2FAptdEAT/ADAfrJM8DmToxuOoU1Uha23umbvWVGH0WntRH5GdRq1TUEgVCxH4WaoCfYdmP1nWSk7stpdAHe9NUsFaoScwYVRNspOWnwPA8Aaz7fptPcAu9WuXUC5rVKDzaGJAETHPM4yNFq2wDRABYNaqFYIuGGtkEuSnap9yzQOJpvkoqwYOr2FlzaqsIIBtEoSe2YjMGI1qpuqXZnRP4e2AonDp/wDtLXHiLVSI98n9ZGjPV98iKjU4kva/YQv/AG6huNwyRIyTpS2PTtxuStZaf8q4SQJz5EYn3kgD3ORJSptGvvqMaS+AoNSMfjMR+mOPPN8qe+xp14Ln6vSSsVdWFGpJDYtGSVODxdzMc/XS51jqIBgEGGkAEMpiQf8ACTg/8GqfiHfBnCUySENpJiwkzBB5GPf21jobZDThj3kx9oJwSceDx/eGrjFfkyG7NtLrJQrUVRAcn6E24B9oPjR/onVLlvYiZIXEFpEMRPvA99LuwqGwM5wghcdoB7WxxIuBECSQfY6s6PvXqNLMWYQFx2icZ8fXRJd0EW47CHWOsg1lNpU01YQSBPJ55/fP66xHdvu6goCQtRgTEFiQkD2mSOT5OtNRKp3EVfwkgsFAJIUkRH6cnnS5t92/q02P99SPAPdn+utIbRo5WM6dFO124eYetVp0lxkgEMzD6TA/Q+dV9Z6pV2m4q02YM1MqO8D1CWSeQGECfccj66q69um/j0pGD6VRRifmuUsT7tgAn6a1f2s0QN6WHLyx/RFH7DT9X5H7oFdP6idzuKVNlkPbTi7zwDx+2j296c6ikaRcMqgHkQGJYYUGB3CfsPppZ+EKU7uk0YRgx/IgD9yNfQa9lXqFOiVINZBUumQORFsZ+X386JLdIIvywD/G16NdkDzAgXElZAQwDx4AnjHtrfS+K6oMEqHBMQJGTBuBPgE+dI43BXcWzgVYIgcXxHHsNEvixDSrVAhKgVa1OMDCsoEADGCB9xpcSuXYdpV6tSpUqEg1CEQAQLoYPMQDzTA44OsXXviyrVQ0zTIJ7DEwp4tgzB5xj6a78KOo2latU7jSq0wQ2QVcquftk6z0tyv8U6PTIo1GdRMrCn8Uk8dpMGftxqJKntdESloH1tutaPRViaaw0jDEnGQTmT/zjXv+rlWBYXNaR3QQcyGIjugAefAzrW/T7XYpUsFxUCQpAUyt5EfnwdU9Z2TGitVXp8xYkqR7kiSMFon/AMgPoDknpmR3o27daVZx7hwuLZmBiCSSTA4j89e2tFq0M5aL2V4cAEASYgdwnmCYxzOKNi6lG/m9zAzTKckAWtcZBMn3H4vsY9LX5b6i05+RmLWggkyYBiYPEZ99KS7ZSCzbx2uUEKODGZEkWLPC4+xgcmBpe6uBeLRA+5Y88ljySfECMY50Sq9BqAhcGopvDqZR1YrbDeCDdg6juOltTqAQobC21Oe4ECEmXA+ikY48FQ4xemN2C6HUmV0Yz/LAChTbw145BnuMn3xprrdeKQAKYUZJyVuWmpNOIBGaa5EiT5B0p1aiisWQXqpEXrF0eWAPkiYJJ9yc66VqVWAVTcQcDlouYn6nnOtJQT2xWH6nV1RnDIFdm/AAVlRCus+5ye2MkgZjQrcdVclnYk3xGIF1oFwAOMNxxnHiKN309kxUhTAMFh7dpkngjgiREc8611OjMtP1K3zMOxJi0cgv5E5tQZPkrgNPxXY0mzmx2aPbUqkJQDW9hFzPaMBWa4CbbiAQJwPY50/YpWQVt/uWQuoFFEpXkUkLKDaCBSQkEKBzax+pE9K+GatQCo6WKCB3KyyOWqHEAAHnzAgGNGOqqKzh1p1aKhVpgsnzhBaCFUiyBAjOs27lSf8Az/JolS2hbq7ZqtVmUMQxVjapcgut5wMnM/ppl+H+r1NtarkWH5HBUKw4x6i2yCCCpKtIOlirTtscAMAuYLYyyg9pDDjnidM3RtwD6aWK3qU1JVmHcTKMVD9sxTVoODBB5nRm3Gn0ZrsZ36waggdv94NQUccg3NH6awbjqyn+WQXWYIDNSIxM5pssZ8E86tWkaaoQKaNGCvqem4BI+dAKitBEZqYjGJ1kr3wrLVqWNj1AKe7o5nk2CovH4h+evPgk2dW6Nmy2RpJFMEAYJdvzPcq3HPhFkkR2xoX1ro7FM0mIhnJsFFUW0/LSEsoHzEswJjOcix/UqUr6bx4LrdaIwBC/ID4mkOdXdM6Vbli1Q89ogH8gP3Ma6F8Xd7MRU6L1ncoUp03cIcdomV8wCDMfbTF1JHSmrCtUcXGVIKFgMmGCkNHkE/lkay7/AKfSqEUtuFR7gZLKM+Rl7gQRxbk+2s3VOrtRkCqPVQxcg5gR3CYPJj+7rZrm04ojoI7roNLcqpBO3bhTUAUsYkIFPc/0gY94xoF0zc/w1RksRxUWAfceCs4n7x+XGrelVabOK9VshgSWDHM5EIJJ83EiLfOodZVXqfxFJ6l7kMoKWCfMPdyDz99VFNNxfQtVZzpe0LFqZPzMJDAgq2QTjMR+WB7aqqU22rIUZldjkgw2CMcYHj8p0TpdZdaE3CpUktkiVNQI0wwJYzcCvAAHGToNua9SsLjlyYggRGCY8KO4YnzHjNRtvfQmN2yopRtqVKQYyYiqSQYMkKygGP1Olbc9BdKKV1gqXYpGWaHtGBOQV+xH6aYtpQJpjuIYAdtotBkeINsgHwc+BxoBuarkyikAq10ufIPtaBHtEffRi15NEtHelUWDVNxVB82km0mo59jkyL8gECdGP7R6DV9wr0oqC3JVgwExAkGPf9NBtvuYVRVUsozxLNiBBjETPMY40z9O3DfgIAbiSqHAxIRD9vvOtW92OK1QD+Eek1KdYVKgCKGQGWW7/uISYngAE/lptJX+OpbkVKdtOnZF4vm45jjg++qKW9qESPIn/uN/8NU19yWWoGalJUz3qXbtiBcymYiNTd7K41oV6+wR6iVaYU3TUYFrVuyxXuM8+0/fWvfbX1wKlRqJqve9QH1JDF2MAKjLmR5ESJ4J1yvikoR7EtAMwoLAANAUgEfXuJ9zoX/E2gqrq5aPckf+I/X9tV2T0bqtZ9rt6lCxHp1/SYsSZDWhrQVIBtYkHnI1LYVBU25FXuCQAbTcoGQSZjz/AMjIqn0x6lMuWJ5CAyS5Bgge3B5zMY8iPTh6jIrGQTm6SPocfccZ/LRJWiGbGekFPdBklSpM2g8NHJzj8tEujqqhZZCBiZkg/MKdpHdzmMc/TQ9uktScMKZZGMDAJUysGBMcgc58+2htDeGlVJWc8ggSfMHnz/T7ahx5LTISoaKfwrQtaoWFwIIpzaCfKZkgTGScedYOoVodVRGqWiDcoa6wyMRbhe36ACdYTU9QuTYi4LKFzgjtX8wJOBgn7metoPSdmUhWtYAYYKxZbp4JBRME5mccaji727Lq0ZKaslO5TNR4UACSKgHyAnwwaY91EH3w1t+9XCD0xFp7jcRJPezZPHCgLgSNHuiGnVW9mRO4s16zEslMEe5kzA8lCCM6qYFnVRcJBLzA9RVSUFw7mpNKZkYMwYBDWu0UomXY0Ke3uuRzfShmaAq3j5VEEgwrgvyAT2gjTH8NUNs4DjahGDkIxaoxOB3CSBPPCgY+8K6dVC1F9RO9O0XCaVISWJFJYDNJMAm0ADDHOjuy+LWdG9NXC5Bq1Gl2OGhQO1DEmBKoIPcYJyyKVFKgzuOnUKYdzRQikoUYEBiRaCScAEhjHAGpbbqPqOpRkYkkBkCkCM23/M3LN2kKACS8aEdf6mh2tOmjI64d4k8tBukgBpJhTJkCZyQu7f4gFLBBqQsAH5SoAIpmI7GYXN/eVFH4iRisLmm/Jo5VoeeuxWZKAcqtVlDFc1KgMTTX2Uh1F3kug4u0J2fxJt9put0go+pRvUUbGhFCgq9kkggsJkc8+dAup9XqJXV2cn0zDEDNR4JqtI8MzuoI4AERAg1tK1RluUU2X5R2q4BHzESGi4m4/wCKPGLjj4R3/om2+hV2NlX/ALlyILrmS0ZZpGDkKSYtyMD66OnZN6lKlSBWoqp6d3bkVCxDGbQVB8/3iJ4BXTSprVCGLLmN5yGX8GaZOI5Kk5P0yT21qPRNBqQqlwpXLAzNrKZgg8MDBBtxrfIjGKCHUOuemXCoyiSvpsxg05kiDcsqcMjA+4jIFPSN21W8y6914sY3jE3i4/rkk4mRoR/1Go6rhmJGQxkOqjCxHcVGAZJgD21b8PUWBvUkQeFBYwBJNoILAeVBDZkTkaj7SjF+y5TfgcNvtKtNalJoAhgTNpSTbcQQtuQOJB8TyYUOquiF6qfiPbwIJYgLI8AEQRPacaJ0lWpSVqrMVKkCCSHETFMnJ7T8ozA4EQB+7VKVNiUUqotCu96EnIBEoGEgGIBkD2zzck+y+HoA/EnWCDTdckq0EjwcAi4lgORbJUWgjmAE6rtmtpkqFlThRE2gS2BBxGR/9GOt756glEpySCQg7QeSVu4nHE+RqujudylMIEgMLPUaOCtpEscAgnz767oKkqM3HZq+GtnUqikqLSpsLu88rbAJgHvLT+30GsnxLsKlLLVr3VxxwrjBj9jEefodUfxVZaxaQoIAJW0CME4HuVEn3/PW3qDNVpPH8w2xMAG6U7pAEmAw7jxpcZcr8Bx0Euj9N29VAjhmqemFYQQoAIBAIyGVgxBn3meNBt10oUHpsKjKlZalwY57clWxmcYIORrV8P7h6YHqAwARN4UiTcQATaQTnMZnnMZ+qU2rqJdCtMtYsBQASJgjnxzpKLUnspJOPRu2DI8y/MEM/AAwCPfM/aR9yI+OKASvTAyPRQiYnLOx4HuToptumK21R6ZLOQ6kQYFt3BPaeOf9tY/jCkategqWtUNJUtUzkM8cxyP6auOpUNr4A/pgC1ELshW1g0sJFysp4kmA0/ro5Xr7dFeqvL3CpaZiZmLgIAJwR7jVnR+kU1Rb7PBlrc8jmxiR+fjTBuKVOEC+n3MZgqCRB8rTWef+eHJ7CKaRm6OVqBLGMNnwpgATifxBf3nOl74lKBzcwLmwoXuItBe5cFiJJU+DzxphTaVadZBS9MUBki4XKSZYCWiJzgcGI1opUKdOsajLcWSyLr+DPgC0z9f98YRlGbt6pUdGRxnBUt27FDf9VpVBTBIhBEWliO1VI5IOEEEidAtqkVU/EA6nyARI986+j9appVjtqXILcU6hEEZGGjxoJ1b4aqu4qohWQA4g5ZTAeHbk/p+uuiLSOWUWwZ0msDUq07RPqs0kxi4gjn7aybJ7GAsAZKqvewBxcBBUjuAMGJ95+kes9FrUSalRSodjEwpJMsYWZIHvxka3dL3StRFOpRNQAk3XhD4/E0yQDAHsfz0NVtBd6Zt63vxR26LRdA8lKioIxycFeCQMhiMn8l3aItWtFQqoaSxkUwIBMSQY/T20Z3W0ZUqrSS2k5IVqhgimXwxKvYIFonI86AOwQlYptBOfmBzGGB40QWiZdjTUag24VENCmhRlJWqGW4o0GQq8sR5MST9NZqu6ja7eoVUj1mRiSSIgEqcQBBkx7DGMhdjvFFQSiiTFwLC0HBPPsTo51zp1A0Q22dyqm8l5AIPaIGRN2Jnz9NJxplJ2tGTr1b+aRRNEoFJPotKYky2ACcCMQYH11q6HuqJWm9d1DqTAZmGFwFARZUEQP/uNCNyyhQEYfIpInyRkcDIk45/pqmkAVkCCpn3/AK6vgmtEcnY6dXTaVUhKm1BvLN3uCe0qCS4hrRwDzpcqdSRaThFB7PTEntW6ZKgRLEckjxn61L1IMomlRMDJIKsT5mKkft+Ws29RWaVCqD4EAD9/+RrLjvZrflGenu2uJBgtgx7k5445OrmsWmYH8wkK0kRBJe5BggEBR588SBrK9K3OPbn6ajtqdzBf9j5MCfPtrSvJka1ozSHLM7enTEnt4ZoH3cfqcHTJ0T4hBvX0kCqRCiABJaTk+wC8nCDSxVrmm6+nU+XIIkWsygNH1xyORH5XbGmtz5I4wcnzGYH9NJq+wuujJTpz5iP2Hv8Av7e51rdirqVZWMFcEAKxFs4AFvcCDx9jOp9D/mV6aPBU3LkZiw4nnHj28ay7JAagn2J/9jH+o02+/wCAXRo6bTF9jt6bg4uiw/8Ai1wIH0YgjOREsCPRd1TF5Jsa4FHUFWUywgZKwVJwTHaB9SI31Yhg05HBOfl+XnmPrrdRQMEJzIj8laF/Qf56lx5L+Sq3Q4VPUZZEKGg307YviD2tIW4nAUgEEedDUp9wYvcwkOHDJJxjuZoBjMEDgzoecJgmIAiTH2jWrb4g+cf01isXHtmqWzHtdoUqVDIcSwQmTHdg4McfX/e1twTMnEMCM/WfPidGGoLaxjIJI+mCf6jS7unIFQjkFj+/++th1Rqo01Emcj8U+eQZbOf89akrP2sAQsSX4QiWAJyJHYfE4bnzj2lIeg1SO/0i1xyQf5uRPy/KOI1Lrjla23UEwUVSJJxe2M8cnI9zoq3RHLVm/pfTa1a40jbZ8zRIgEhgD5MpjAmT4Gs+42h2zN603FajIFJXyIYsoyQZwYJge+nRK5pKopm0NTBYADPc/M6G7CiHrVXfuYVGUE+FBIAHgYA1KZTQO6HvzVqLtwWFMvI4DZ4EDgckxnnOn/8A6NTJEqCRmbRg/TGNWbamFWBgfTWygurSJbMqbFBPaMeIGp0dspEhV+0DV5wQBwQTqCDP56YjiUhHasfp+mNSR8AwSMyfI++raigCQB+mvVDAkaYEmQHnj3nVNXbg5+ntg/l/vqamGgcEEn76tooImBxoEL/U/hPb1176StGQZcZ85Ug/1GgW6/s6oMn8ovTGceoxWTAJ8nx7ZxnX0CnSHsMzxj39tRRQR/wf00AfJq3wfuaCgKUrUg0wLpHuQKZk4+mk/emKrh6ZUmbQVgzODBAP0znOv0FRpAkz9fJ8a9X6fTci9FaMi4AkEGQRPB0LsXG9HxDqXw8+2tqcFChdMipRn5DUzALRPacGAYONbtvSeptWcKzFmLALIYyzAiAe4HONB95UNTeteS11RgcnImYx9tMnQ+lUnohmQEhHM55AYj99KWzRpRev4EYAAkGZ4A/rqyhXCyCJn65B99V7ZA1RQeCwB+0gaZfi3o9KjSQ00tJYg5JxH1J99W51SMIxu2D/APptY0gVRwqkkle85jm3gf76zrsapmDUMRzj+p0T+GKhFHdVASGRaZUyYzUCmRwcYyNFupdMpsiuV7i4BIJEjjwdZt0zVRtWgJ0nYg1R/EEmmy1JuMAN6blPlaZDgH+uDoRtdhes9wJ4hZBP66auodNp03CoCAbZBZj7+5Mc6XNyLUZRgBjH07vfnTT9EtUDpg/UH7jH351v2LFmdmJJaCSeSSWk/rofohs2lm+y+I9/bVkH/9k=">
            <a:hlinkClick r:id="rId7"/>
          </p:cNvPr>
          <p:cNvSpPr>
            <a:spLocks noChangeAspect="1" noChangeArrowheads="1"/>
          </p:cNvSpPr>
          <p:nvPr/>
        </p:nvSpPr>
        <p:spPr bwMode="auto">
          <a:xfrm>
            <a:off x="190500" y="-852488"/>
            <a:ext cx="2562225" cy="17811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4" name="AutoShape 4" descr="data:image/jpeg;base64,/9j/4AAQSkZJRgABAQAAAQABAAD/2wCEAAkGBhQSERUUEhQVFRQWGBkWFxgYGBwYFxcYHRgYGBgXHB0XHCYfGB0jHBccIC8gJCcpLCwsGR4xNTAqNSYrLCkBCQoKDgwOGg8PGiwkHyQsLCwsLCwsLCksLCwqLCwsLCosLCwsKSwsLCwsLCwsLCwpLCwsLCwpLCwsLCwsLCwsLP/AABEIALsBDQMBIgACEQEDEQH/xAAcAAACAwEBAQEAAAAAAAAAAAAFBgIDBAEABwj/xAA/EAACAQMDAwIEBAMHAwQCAwABAhEDEiEABDEFIkETUQYyYXFCgZGhFCOxB1JywdHh8BUzYpKi0vEWgxdDgv/EABkBAAMBAQEAAAAAAAAAAAAAAAABAgMEBf/EACgRAAICAgICAQQBBQAAAAAAAAABAhEDIRIxQVEiBBMyYXFCobHR4f/aAAwDAQACEQMRAD8AlTTWhE1ymmtCLr3bPKPKupxrsa7GkOiMa7rsa7GgCOuxrsa7GgCOualGvRoA5rkakNejQFEdejUo12NIKOAa4HB4IP2zrL1neelRZoYkyi2qWhirRMHAxzrF0zqclV9Nu7tkUyOMCT6rQOfHjWM8vGSibwxcouQY14DUo1yNbGJ7XhrwGpRoA5Gu67rsaAOAa7GuxrxGgDka9GpRrmgVEdc1IjXjoGR127GuxrkaQyOpCoRqJ17QwR56k6rUalGpIugq2ZkTVyjXUXUwNBJEDXo1MLrtugCEa7bqVupAaAorI16NWFdcjQFEANcI1ZGuEaAohGvRqYGuxoAgBqQXUgNcqV1pqXc2quSfbMaTY6E34x3Zaoi2UalJCD/3FuBm2orAkwPup+WfGMy7WpJFm3KZamQtNDJtIUxTJBGRkwbTyMaG1NqxLA7k3NUHp2MACCDIamSINwA/I+40Sp9LADs9aoyW3G2EiCGJntxAPkeORjXlZJ3Kz1McKjQ3dL3ZqUwWgP8AiAII+nGONa40pfC1elTqGNwXDYCF74JYQfmP1z9edOFuvQwz5R2cGWHGWiuNSjUrddA1sZEY10DUgNdC6AIga7bqYGpAaBUV264Rq/0/OoMNKx0VEa4RqyNcK6AK416NWW64RoApI1yNWHXANAEbdW0tQjU0GhjRWq6mBroGugaBEY12NSt12NAEI1k6tvhRos5kfhWAT3H5flB/preF0o/F3UCalNadMVVWZZaxSHMi1oYTwD+usss+MTXFDlKgt07qZZgrBs4BKOCSM/iQeOTPOikaSaXq/ioKrRMrVJMj2hvmMeT5Ekac9nVLorEAMQLgMweSME/1P3Osfp8lrizb6jHT5IsjXCNTjUSNdZynANejUgNeGgRwDQL413yJtWR5HqgqCPEQ0/rGPOdMAGlP4/8ASq01osxWqGR0xIIY2NPtjOYyBnWWV1FmmNfJCnT2m1dkVSAYUdrdxYBCWESBJDex7j7CSlHpFBSSqme6QXleCfBJiPcH8p0K2nSqClQxZmkSVZARaHDR3yAZBj/x+uiqdJ2ykFVJZGOCCJOSASYnnz7DXmt/s9GK/RXQ6jsw6OCgKkmVME5mO5Fj6kxzr6BtdwKiK44YTpF3XUtqcFEjIIvpc8AiGkERA03/AA9uqb0FFK61AF7smYkmfOTzrp+mlujn+ojqwlGvAakBroGu2zjIhdSA1KNdA0WBELr1estNGeobUUXMeYA5OM6tC6VvjjqyqBQ9Z6VTtqKVkzBbDBSCRgER5GonPirLhHk6Lem9fepcyOxVmkIKdVhECBIpeRBPPn2nR5GDAMJgiRIKn8wRI1802O8pFBdu604VSCVgXTBHjJxIODjTP8H9aRv5F1Rng1JdSPPgRAx9T++OTBkak0/J1ZsacU14GUroZ1jrSbcd3zESB7gETH1E6KnAnSR12vS3rhaHpM6kq947wgGWGLoj28+x46skmo/Hs5YpXss//kJS3bScrME+cDugfSV599MHT+rU6wlDxyDz9dfOdrtKQSuTe6gqtNh2hoaOPmKyQSY8eNNWz31DasVF3qGA5tMZiMD9jAH21zY8z/qZrPGvAzEa9GvAyNdjXbZzkY1ZTGo26nTGlYUdC69GpDXo0ARjUgNe1IDQBTua4poznhFLH7ATr5VvN/t61So01AruHkDFOD725mIHGY19E+LtzVp7V2oT6gI+XJt/EY84/wBfGvmuw6rVuA9MkWhoFvcMBcBVBzGPp9Drjzu2deBUE6tTauAFSo8KJSHYqLZLqHOMDn2j8zvwZ1OmC1BFdTczEOGEcYUZgDJyZzobvN5WkKtNvUChpMFbT+EmSTiRxiPI1TtN5ufUAeiIHYbVQmJEj/t/X5iYGfEzzQk4uzqnFNUfRY1yNU7DcF6YJBB4MkEyMTK4zzjWg69OLtWeY406IjXo1IDXo1QqOjSJ/aD0da1VG9VVYCwoxgnF4cfSGg/4QPs+A++vmH9pZKbynVQqZpgjhhcpKkRkcW/rrHM/ia4l8gRS+HlWpT/nKshpIdQUcBoi0klZHIHnRRPh0x3bpiQxkS0WKp5iZMx+R8cgLsd3Xesqd2XE2qoIBJJOBjDk/np1fpzikpvYj8RB8MOQCYgW4iIgxrgbaO6KTBtfpO0PymkVuEw0NbBx7ieT+Wmr4S2i0qRpqwcDuBEQAZhcewAknkk6Sq+2r8eq5ukgXqc+OVnA/r401fB1RaVKo1V1uJg4VT2jIMckEx98a0wyqW2RljcdIao10DUkqYB99TFQHXfZx8SKUyeNXrszr1LcRxqw7udJtjUV5M3UB6VJ6hxarH9ATxOeJ+wOvmHUOubxqjmykWpEicSB80qykT8gESTOIBBhh/tA+IkYHb+qqsgDMrUxUVmlGSfKkZPtnOkbY9JuSpO5thyvbNrwoN8ATFpPjj9+PLO3R0Y4pdB/Yb3demxVKeJBhsPBAkG04iIE+Dx5lsOobgVEJq0bS4UqYEKGmJv8GeR/XWDbbFxTI/iDIDBYFpLqzWyXgnAHuJJ++unpi/M9StcCpIJqAAwBabQByIke2OdYdOzo7VH05XDLKmQwkH6EY18xr7A7TcM5crVA9Qz3SjEgqJBF0Zz9s6+hdF3QeghXgC32+XHHj7SY9zoD8Y/CLbmXpEBgvykZYjgA/h5P567sic43E4IVGVMSzSKVDepekoW0ghe0FCLWt5B7SY8n6aNdCrVP4iyBdIDhlBwDK5EAsB2yBMjIMdoCjva1UU9uEE2ilkDIBA4EQZUg/Q/TX0boPQfSmpUhqzhQ5HBtFoOfxEcnyc65cOKV36OjLJJdheNdjXo1FqoHJjMftP8AQa9CziolGrKY1U9VRMnif2n/AOJ1bSbn6f6T/nosDytiRweNS0F6Z1VT2gljyxLB2JxLMQYUDjz/AKmgdTGSktFNUcjUhrkakBqiRX+P/XFGmduGPfa4XyGFoB8wT249/rpL2u+3Ny3UySELKt7LMsGu7mIMh4H+x01/2l7xqVKgysQBVJYKYJ7THgxwwB+uk7Y9cNWsqNdbDAfzHInJEccAxHGBI1xZvyOzD+KDG+3FaLPTFxS5Wvi2D5AUEkQT+h8aqO33SNdUIZRaxWmakgTMju8ELjI7p8a070MELKFdgMQzCGJ47XB4P7ARxoZtuo7h3CwBMd19RonBkEnx7gf01gv0dEtdjT8MbtVrGmtOql/N5lZClu0yfricRpsOvnytUSqGFdLQ/cCxDAXgEE3ZMQSIznHnX0Nc5HBzrswSuNHHnjUrI67qVuuxGTwM66LMKBXxGWG3Npg30/MSPUUkfWQIjzpD+J+hLXLVqTL6lsmmCpLQJ/CZuj6GY0a3/VKu62xS2i1J8szVLXVQ96taYgCAOcCNLrpSpBXLXCO5fUuORwBJiI5I9tcGWSlK0d2KLiqZtpVfSYJDeo1NHAAVu1Q91wnwSDH29tadp1a2BJIJKniJJIGY9588fYaX9l1OmyilYA5I7gPpBgBe045B8aYqm9oolqtI4PbaBgmCCwJ/0InnODRsn+ypQrVGJK07ThXYIRI8Axg4x9tEt51FFMK6wGj6c5PykGeTPJ0ujr6pUZS1SO4qORnKJE5AkZn8tXbbb0qwNSqBLk23A3TABgCbjJBj7caOPllcvB9E6bVD0kYGQRg++SNalGkrZ/Ffp0lRXVyoGClpOR5GBM8ew/MPCrr0cc1JaPPyQcXs8BqVwUEngCT9hk/troQ+x1l63uBT21V3BKhDdAzaSFMTjhtW3SM0rZ8y61XqVKdeqKlFrnYEFWZioNMAqxwB8sqQItjxob0nYUalC6o7BgagIF2TaGHykjABzHBP01XS2tF9s7im7VEHOZIJqQ+MGCUn7aDUKlQBgjMAO4gMQP7pwDH4gNcD2dq0OXTunIwK0q1e0raASQFII9oiCOYOfz1Op0ijUM1Vd3gBmYVGYn3BAzw0eOdR+G0Y0EaACAASzHME5IH08c8eNZ9/0I1ahKIpLdtsEwYjEgQeTB86jyaLoevhFVWgVSbVcgAgiMKbRImAZGc4znRojS/8I0zTQUSjJakwxBJN0E4+40yRr0MUrgjgyRakwHR6Wq70uqAAUAOB8zVajE/c50Wxn6c/66w9Q3ZpszATCqcZNoNSSAPnA8jkfrrBV+IFAWoO4L3GDM0jBqKP70CXU/8AgV5BGsnnjHRXBs1dR39okZHmPaefoZ/FweD9F7q/Xx6DkEgg2kHBByUb6dylCPFza39LC7qkyq9lSmxVmSDMQoNpwwYifBIjSf8AGGyqKvdazLhmTAK4i5D3IQYxGJHiNY5XNtNdDil0EqXxMasktggfLz3JDz9pP56ZOh7qpuELKwAuMkkiWJJIH0UWr7SDr5X03d2qfz/p/vpipdRcUqaKsqiwCLjdPcWwfM/lx41n92UWVwQ0UupTwQPaBAxwR4Cj34H3nRSj1tEQMxAn5VBBMf3ifJPP6YmdKXU6alB/Dgwkmo5c/wA1wIC3MeAcmMScwBrvTRUZ0q16hKr8vd6dOfo7d0f4Fk+/nWeLM15KlBM+gbWqWWSLT7HkewP11dqvp6gLkzjAClEA+gbub7n9taCBr04ytGDjQg/GHSxvNwVuCGkLASJBJAcTGQO768aEdM6UiW3x6yKyYPHcwVoGcmRJ8EaLfE/R6f8AEbh6iibUqBzkWwy8ciLM++k/4eFT1HWkqvIKzHbOSCJIyYPJGPtjjnbbOuNJIbqKAqZMQB3MvGJHynAz/XWnpO9oWve9FgIIl1nEgG2Z9tLHRusV6tS0BSAYZmBJ8ny/JCnj20xp0ygFg00GYznAgjn89YtUbJ2Buub+4lw8g1WiDOAFOczmeD9dS/8Az7c8I0ADEohMDGe3/n5Sa+pdHS/DMgY1CACAMITxH0jQKj0y6oFDYIJ5HuR7fTWsXS0RJW9oP1fj7c24qGfexPf/AA+321TX+Od2wA9QriDCr3f+38sfTSwykYk/r99QtwDPn31fJ+zPivQSbqNqqBjtXzGbRdx558eTqO16mFe9k9QwRn6iJ/z1XudsFrBVyBYRGSe1ST9fOtJoH0SLDi0k+xCv4P31DorZXS6gX3NJrUW20AKoQEg/1M/rH10e6h1Sm4UlxCSMvcO4EAECRwp/Tzpa6XTI3Ke4lv8A0qzf1XRP0wFdmALhlgG3LAMCxU/NBbj3EcXamXZUema671BWQU1p8LaGPfiGW6VDXMCB9ZgRECvq9SvV9NmpKYBH8sxGMhuSJjzznWrpu9FOurOpa9FAk+SWAJu548edFtsjrtrmklg5gCcECCZjk5/PU8iuIp0jUR6ZdCFLLIOAYJU+DxnxqVP4iqLdDsbuZZhMfQHn/QaI7GkGqSyf/wBqXTxBbMgYzB1r6lToNXupqIAJ+WFnIyCIOR4Gq5E0LtPrNQNPqFh9SSP6/wC+uf8AUmKkM7FTEn39gfB/PTps6dECmzIs2FT/AC47uz+6MRB1tr7qjewKYPp4txIJOfHEaOY+Ig9H3NtXAZ+2AFg5DAyfePz0U611Gijh/wCHNNzTaQCqBpK2n5TwRx7edHqj02ceisQSfltxaDj8l/bST8WddXcVAUUQigBiO5seT5A8f76S+TB6Q4HdB6dNmqmkGW4hZGWErMGYzz/XVm33DGqlRAtZuBDkjEScTmbudK/xHsVo7bb1EkPLJJMyBJGD5zGj/TCtFEqeSWLMecCRn89S0hpsYeiVajbhmdWXtKwWlfBEC0Gccz440xVePP5Z/p/odI/SviGma1KpVWoqksqMQLAxheceJzGM/XTy/HMfnH767cH4Ucuf8rFrqXWPTvp1ELFoKiypfPdEdhDcSCCpGeM6+Yr1dxVaWhXJmRAEnDEKMGeSAZzIMmfrtXeKjQ9eoqkDtNZ0UnuxIIDYHDHxrJ1TaKENXa0qJeZLFZbnMAZqn6XA4kGcHD7St3QctCV/Z9vRRbcBzb/LDkgqZVSAQA4ZW+eeDOq/ina1a5X01Z5OAoaYiMrgL5wFUffQOor1q1WqWFy/zGIwCZyBGB54wI+2nHoXXCKb0wttTj5iRdEX2nkAxnMwcECQJt/FA9OxNodMK1PRrRTMSWJHZiQDGD/hwcjI0/8Aw7ttutKxaoJXDCo9jAnPEfKSTHjn30v1tv6FVm7mJBZ5MBjeUOBIbIJJYlQTAk41j3HUQ7ecACO1lH+EFYUHnGPoM65ssJSfE0jIu2nUWrxc1sexhUHEBUz9OQPodMPSenenDIGudgvqMpVhgtIYspRYByFA4jkaWKfRKgItYJMStzCJFxJjCwPDGSRxnWzbdbG1q1GCpKX0xhiVc2ibvxRYcBh8x+miKi3roTsbqnxENvXNMgvIU/MREgkszNMYI8+JxxqG5/tDVMGhUnmLhweCDGZn9xpDp9aNR7cs1RhMmJMjJ92J9xAEADE6am2FQRL0Qbs2kubseTd9PE/UjW33pQBQTKd/u6m8Z3qA06RCJZw1ocyCSJYi4nGDMaH7Oi2yJK2VJYXC6PT7GAukHkPM8YgaLJ0aqzEI6CM9t5NyxIMUxnIPA8/bUtz67pU9P0zl17aZlguJE++QBnjxqeVm/Ghb+HKdRDUZYlj+JXiQGkdgJwGPjRTdrV3DnbqqEwz/AIh4gRdkYzwNY2Xe0QGZQ6iAJBIXAE5jxjzM51Xt/UpA+qttM5J7xDG02qVMwJGJ/FnnT/Yl6De82xSjSp1IDIljXEc2ci0kkSPbQltqpdCpWFIMnwAXwMT+LgxoZutyHcyCqmYYXGYJEwXJM88jVFe0gFYHew7Q3EAiZM+4n6HGNOhWE93uUxhcEGQpuJwTJJyJn9taV6K9Sl6qJKsWXPA5UkzNufPH7aXe0YIUx5iPfB19B+F95TTakPUopwwMibSUuQCYnDATxLGCJ0PSHHbAq9HamRUqhLGEDM9yi0wFIYDsI/yONWp0KqylqVYhW/vMFWSICycyT2wR+ejO6+Jdo1NbbQVuYC4tmKhE9wwSRge/POo73rW2p2tQKzaRCkgqHsukxJwCQARnzqbZdIV//wAbqozNKAgNLXiQI7gASGYlSQAJmdbun9DBEu+WBJBHdBySW4k5xjP76V+KqdZ1D0kdiDgXCCLSCWJl4hvpn6a1LUuqACkFV/lccgLEkgEksf8AD550NsmlZh3vw8VS9HB9M5ERAVrgCATjMyoiPbJ0O3ykgWMqkiSpcmD5AT0+0HwPH76Yd3vGBZFRnuUqcKbgQeJgjI8jwZGl89UBZXamsIO3sBzjDSIZZbyD4A0k2U6KqW5Biee2e4sDBBJxTuuwMzgTgzo6Ok1G/wC2Uc/3Q7MVLGR3WW+D+Wgv/XqtOf5aBcz/ACgeRnNgiYPHHtjRjpfx02Q9MYWFKU4N3cAYEDzA/fTafoSaMvUuotRIDr8pg8lSwAJhgciIJmCJ16t8Q0CxJvBhQVKkdyyIOT4H051X1PdisC7XgM+LQVtJVfBfIGTgR3f+Wgq9O3FYMUWq8kLOZJJMKTOST4n30JKtibfgO9P63SYifUmfwIxxay4mf6eNB+qbLa0qyrRFQqUJdaqwwP4YlR4MznjVW42lUMZU4z+GSBg+/EHHjOs4oOjF6qm0K+DGWsIA/wDVH21SSJbZZu+osYEgqI7bAq+5wCZ9p8xrb0QGvVWTTFkG1ggDfYYnx+2se+6UgtseQVLkxGJtAxJ5kZ+/Gq+koFNS7tVwVVmExmZxyYx//rRqtBuxm2HWjUAUoxp5UsIPlgoj2iAefJ0M67QFOp/Ja+m0suPkyTbJjMH9wOdQ6bt6aJTep3Bg8KMGQzCcngxz9fprXW6pRctaTSWCQrNcLgrGBAxJggxyT7Ylaei+1s50vqLqtwWbWUFQCpaQ4bIzwD3CTAPA1t2fTVd2/h6kVmlbS1oC/iYKuWESACWi6Scan0T0xRqOpDsEJjBjuKiJk5WTxORAmNC9oC7LlWqW1IE2lSEaJAgzLKbjAmeTcTGS60ZuK7DPXOmUaUGBScwXhR3AKwLKAAGAukgAYMxAwE2u4p0KgYVBWJY01VQblUrCsW8kTAABnOTJGsXX/iLcVF9KowtEYUtBIj3MGD5jnWDb7y3bEKQKgrI6+/yPn8iB+ulijOKtsl0z6ZV3IrIiikhYvYWkFL6YEXBbmUKMleBnujOl7qnSwtSGZZgDiJGSCJNxGYknxgAaybHq9VdzXalkOy1goJFzOVYAQee/g8hSNW/9f3VSq9UErIVCACLSkypBmCCxn7jVTyOa/ZKjQUXesqKZpUw3cop3AgRcXJVgxjHLGTaPOlTdbRncgKQcnuklQcl2IEeox59sAZHbqbqhRbZPqMIluKSjhV88wZ8YgTolspC4Yp7CwvVY+601ls/3nI/z1zK8eyrsBP0v+HUtU+YghVE3kkew+QffP0HJbhXf1L0VQvKkOASIVvcuTOPJ0GOxaTYoVvLV2FSqPMijSBCH/EPz86tq0aiqwYNe9ss8UjAjwxJA48+8jkapy5dsKoM0uqOjLUdGYg9q+oVkyO6Cvg+4yftqxN+lSkgRikq18wZm0hjZHdKziJBjgmF3f9TC0m9Pz2gxGIhiuMiO276/TOLo9dqVruQoqA2SVJgf+MzH1No+8YtJ8Q+4wzuzVaVeqXQcgAKZ5CkC27jxjmDqXTtqXqEVGJQGLoWUbBmeGwByZx78+NWm7ALJJHAXC4K+OMe59vlMzi21WqprBCxm0tKKZKyVAYElWMEwB+HnVxlZqpJm10psXuBPylIRc3IIuFomCfHOdeO+CqStKnCAgkphiCxkgtMsRMCOIwNDl2VbuhWVRHIF2CyjP0K/qNat10Zgt9WsP5jkAj04JwDIImZJ8+dW6Q+SNNapRalUppatV+1SVkKsohz4uuM48Tg609D+CYpAVO+6SpptgqUBB8EEXGQeJ0FPSancab+4U9uebRAWBwh5PP11TS6duiEVQZIYAXCVAgHkyonPjxp3rTIu30MXT9tRdAHoVAb3BuYgKoECSfc4yeSPsLKvRKSkL6LN8pumBx8pk8x/zyFY7KqKqqwj1JYXkEE92fMSIOvbjYuod29O2mWU9qz8hKr2r5Pb4zH5KmO16Nr0F/j1O2pgrQEvmQSZ5OZAuUGPY/TTH01i5hgGcgYMFVLQSFAUQJ+/GSdJHwZ1FqddoUtcpGFmDIIJ9hz+o0c+LOtbkCmZVabpKhAAWE8Pb5HtOPuTofoI+xi6zsqlBr1QA4M3EAZAPb8kcGcGc5jQnZpt+8OFRi4wYI4VoYSQskRj31i6X1RjQtquy3tZ/MQNYwzILC1VPnEgwZwZo3xNV7f5ZCIagqKOVuuJAX5skiCTpUUmNG5o7eYJ25AMnuSAciCCfYnQynXoLVNvokHyfTKj+aD7c2kx+vjQvpXwzU3EkOgECCSyzKzxE+Y1r2Xwu7FQDBl/mLEdrVBgROCJ5PI0qryO78G7ebnbU6XaUZg94RSpkQPmFpwI4+h/Jb3j2QysQGzAaADdkFfGRd9j9NGafRwqVKbupemUuDT6ZUsGBIYNxxxyfvrL1Ta0qCgoEZmUXAgAEgZAxHg4jnmdFpEuTRjTbzS7lYMzA4uLMsZx8pj657h+WnbbIPctpYkMJYsoBYiBORIy3tnjQNuqVFAyDyABwny9sHMiPP8A9sXSPiBEmnDsWBYhVkqZAKwD3KRk4EZ0puSXRmp+y3f7ZKYRrodVi1VEraOTnvIIMmM8nQ3b7pdwrqSQig8fiJ4An8+fAGpdZrXsWDEgEe+XADXT+EnyfdTrP/DQvoUwBABNUm0Esw4BHbkgTzCnxOs07WxObs37OjTT+VTYhROGem6yRBlGOT+WiL9HpVUtKx4lZjyOCW9/7w0O6NSNJLyWZpi1CiqsSWZiIxiAS2c4xqHVPjhpgLjhiT6jD6gi0T95/wBYbm3URr9l/SN7tdsXpP6lvLGyGghSs5kc8QTz7jWkFHqg7d1aVIheVXI77lDk5kC0QADk40uUCd0QC6o5vqL29zd1oUFQDcYbk5tUKBgEem0qKKlRbh6bKJUeZhoiOCR+utmrVN7FY19T6fRqMDUqhzC8kr2gS1vqDChRYoxc7XcRoNS6TRu77UAwTerCRbJVbpaWuEkEAZhtb/4tK4pFqiq8hSbCDCg/iujk5ug/KcgzqCdPZdxSLVCoCqA7AW3G4DIk4KmSRIgmPcWl2Wmn4B2y6d6Ja+pRLKCIDgNlSCO8AnBm3OYxzrWvVGZ2uIWooVXcNHqWyATAyQPJk5yTjWPre/FWpbTUExEnuao0mYgRm4n6++AB74f6buShqIn8tzCs1gVis3W+pzEgEj/LU1a5S/voXmkS2tc1iTYSwEuUNhtHmbSFGQIEEn3mNGdr8ObiqoYj0aOIA9R3IIm4wrnj8QEazn4moUQKW324WwnurGe8SL2UAhmHiQY8Rrf07cU6hV6u7pNUE/Oj1BnkAVvTQfbI1nNyW6pCSVm7b9GdUsUsVIJ7v4pVI5ns29JTn66E7ja01dV/ky2FAptdEAT/ADAfrJM8DmToxuOoU1Uha23umbvWVGH0WntRH5GdRq1TUEgVCxH4WaoCfYdmP1nWSk7stpdAHe9NUsFaoScwYVRNspOWnwPA8Aaz7fptPcAu9WuXUC5rVKDzaGJAETHPM4yNFq2wDRABYNaqFYIuGGtkEuSnap9yzQOJpvkoqwYOr2FlzaqsIIBtEoSe2YjMGI1qpuqXZnRP4e2AonDp/wDtLXHiLVSI98n9ZGjPV98iKjU4kva/YQv/AG6huNwyRIyTpS2PTtxuStZaf8q4SQJz5EYn3kgD3ORJSptGvvqMaS+AoNSMfjMR+mOPPN8qe+xp14Ln6vSSsVdWFGpJDYtGSVODxdzMc/XS51jqIBgEGGkAEMpiQf8ACTg/8GqfiHfBnCUySENpJiwkzBB5GPf21jobZDThj3kx9oJwSceDx/eGrjFfkyG7NtLrJQrUVRAcn6E24B9oPjR/onVLlvYiZIXEFpEMRPvA99LuwqGwM5wghcdoB7WxxIuBECSQfY6s6PvXqNLMWYQFx2icZ8fXRJd0EW47CHWOsg1lNpU01YQSBPJ55/fP66xHdvu6goCQtRgTEFiQkD2mSOT5OtNRKp3EVfwkgsFAJIUkRH6cnnS5t92/q02P99SPAPdn+utIbRo5WM6dFO124eYetVp0lxkgEMzD6TA/Q+dV9Z6pV2m4q02YM1MqO8D1CWSeQGECfccj66q69um/j0pGD6VRRifmuUsT7tgAn6a1f2s0QN6WHLyx/RFH7DT9X5H7oFdP6idzuKVNlkPbTi7zwDx+2j296c6ikaRcMqgHkQGJYYUGB3CfsPppZ+EKU7uk0YRgx/IgD9yNfQa9lXqFOiVINZBUumQORFsZ+X386JLdIIvywD/G16NdkDzAgXElZAQwDx4AnjHtrfS+K6oMEqHBMQJGTBuBPgE+dI43BXcWzgVYIgcXxHHsNEvixDSrVAhKgVa1OMDCsoEADGCB9xpcSuXYdpV6tSpUqEg1CEQAQLoYPMQDzTA44OsXXviyrVQ0zTIJ7DEwp4tgzB5xj6a78KOo2latU7jSq0wQ2QVcquftk6z0tyv8U6PTIo1GdRMrCn8Uk8dpMGftxqJKntdESloH1tutaPRViaaw0jDEnGQTmT/zjXv+rlWBYXNaR3QQcyGIjugAefAzrW/T7XYpUsFxUCQpAUyt5EfnwdU9Z2TGitVXp8xYkqR7kiSMFon/AMgPoDknpmR3o27daVZx7hwuLZmBiCSSTA4j89e2tFq0M5aL2V4cAEASYgdwnmCYxzOKNi6lG/m9zAzTKckAWtcZBMn3H4vsY9LX5b6i05+RmLWggkyYBiYPEZ99KS7ZSCzbx2uUEKODGZEkWLPC4+xgcmBpe6uBeLRA+5Y88ljySfECMY50Sq9BqAhcGopvDqZR1YrbDeCDdg6juOltTqAQobC21Oe4ECEmXA+ikY48FQ4xemN2C6HUmV0Yz/LAChTbw145BnuMn3xprrdeKQAKYUZJyVuWmpNOIBGaa5EiT5B0p1aiisWQXqpEXrF0eWAPkiYJJ9yc66VqVWAVTcQcDlouYn6nnOtJQT2xWH6nV1RnDIFdm/AAVlRCus+5ye2MkgZjQrcdVclnYk3xGIF1oFwAOMNxxnHiKN309kxUhTAMFh7dpkngjgiREc8611OjMtP1K3zMOxJi0cgv5E5tQZPkrgNPxXY0mzmx2aPbUqkJQDW9hFzPaMBWa4CbbiAQJwPY50/YpWQVt/uWQuoFFEpXkUkLKDaCBSQkEKBzax+pE9K+GatQCo6WKCB3KyyOWqHEAAHnzAgGNGOqqKzh1p1aKhVpgsnzhBaCFUiyBAjOs27lSf8Az/JolS2hbq7ZqtVmUMQxVjapcgut5wMnM/ppl+H+r1NtarkWH5HBUKw4x6i2yCCCpKtIOlirTtscAMAuYLYyyg9pDDjnidM3RtwD6aWK3qU1JVmHcTKMVD9sxTVoODBB5nRm3Gn0ZrsZ36waggdv94NQUccg3NH6awbjqyn+WQXWYIDNSIxM5pssZ8E86tWkaaoQKaNGCvqem4BI+dAKitBEZqYjGJ1kr3wrLVqWNj1AKe7o5nk2CovH4h+evPgk2dW6Nmy2RpJFMEAYJdvzPcq3HPhFkkR2xoX1ro7FM0mIhnJsFFUW0/LSEsoHzEswJjOcix/UqUr6bx4LrdaIwBC/ID4mkOdXdM6Vbli1Q89ogH8gP3Ma6F8Xd7MRU6L1ncoUp03cIcdomV8wCDMfbTF1JHSmrCtUcXGVIKFgMmGCkNHkE/lkay7/AKfSqEUtuFR7gZLKM+Rl7gQRxbk+2s3VOrtRkCqPVQxcg5gR3CYPJj+7rZrm04ojoI7roNLcqpBO3bhTUAUsYkIFPc/0gY94xoF0zc/w1RksRxUWAfceCs4n7x+XGrelVabOK9VshgSWDHM5EIJJ83EiLfOodZVXqfxFJ6l7kMoKWCfMPdyDz99VFNNxfQtVZzpe0LFqZPzMJDAgq2QTjMR+WB7aqqU22rIUZldjkgw2CMcYHj8p0TpdZdaE3CpUktkiVNQI0wwJYzcCvAAHGToNua9SsLjlyYggRGCY8KO4YnzHjNRtvfQmN2yopRtqVKQYyYiqSQYMkKygGP1Olbc9BdKKV1gqXYpGWaHtGBOQV+xH6aYtpQJpjuIYAdtotBkeINsgHwc+BxoBuarkyikAq10ufIPtaBHtEffRi15NEtHelUWDVNxVB82km0mo59jkyL8gECdGP7R6DV9wr0oqC3JVgwExAkGPf9NBtvuYVRVUsozxLNiBBjETPMY40z9O3DfgIAbiSqHAxIRD9vvOtW92OK1QD+Eek1KdYVKgCKGQGWW7/uISYngAE/lptJX+OpbkVKdtOnZF4vm45jjg++qKW9qESPIn/uN/8NU19yWWoGalJUz3qXbtiBcymYiNTd7K41oV6+wR6iVaYU3TUYFrVuyxXuM8+0/fWvfbX1wKlRqJqve9QH1JDF2MAKjLmR5ESJ4J1yvikoR7EtAMwoLAANAUgEfXuJ9zoX/E2gqrq5aPckf+I/X9tV2T0bqtZ9rt6lCxHp1/SYsSZDWhrQVIBtYkHnI1LYVBU25FXuCQAbTcoGQSZjz/AMjIqn0x6lMuWJ5CAyS5Bgge3B5zMY8iPTh6jIrGQTm6SPocfccZ/LRJWiGbGekFPdBklSpM2g8NHJzj8tEujqqhZZCBiZkg/MKdpHdzmMc/TQ9uktScMKZZGMDAJUysGBMcgc58+2htDeGlVJWc8ggSfMHnz/T7ahx5LTISoaKfwrQtaoWFwIIpzaCfKZkgTGScedYOoVodVRGqWiDcoa6wyMRbhe36ACdYTU9QuTYi4LKFzgjtX8wJOBgn7metoPSdmUhWtYAYYKxZbp4JBRME5mccaji727Lq0ZKaslO5TNR4UACSKgHyAnwwaY91EH3w1t+9XCD0xFp7jcRJPezZPHCgLgSNHuiGnVW9mRO4s16zEslMEe5kzA8lCCM6qYFnVRcJBLzA9RVSUFw7mpNKZkYMwYBDWu0UomXY0Ke3uuRzfShmaAq3j5VEEgwrgvyAT2gjTH8NUNs4DjahGDkIxaoxOB3CSBPPCgY+8K6dVC1F9RO9O0XCaVISWJFJYDNJMAm0ADDHOjuy+LWdG9NXC5Bq1Gl2OGhQO1DEmBKoIPcYJyyKVFKgzuOnUKYdzRQikoUYEBiRaCScAEhjHAGpbbqPqOpRkYkkBkCkCM23/M3LN2kKACS8aEdf6mh2tOmjI64d4k8tBukgBpJhTJkCZyQu7f4gFLBBqQsAH5SoAIpmI7GYXN/eVFH4iRisLmm/Jo5VoeeuxWZKAcqtVlDFc1KgMTTX2Uh1F3kug4u0J2fxJt9put0go+pRvUUbGhFCgq9kkggsJkc8+dAup9XqJXV2cn0zDEDNR4JqtI8MzuoI4AERAg1tK1RluUU2X5R2q4BHzESGi4m4/wCKPGLjj4R3/om2+hV2NlX/ALlyILrmS0ZZpGDkKSYtyMD66OnZN6lKlSBWoqp6d3bkVCxDGbQVB8/3iJ4BXTSprVCGLLmN5yGX8GaZOI5Kk5P0yT21qPRNBqQqlwpXLAzNrKZgg8MDBBtxrfIjGKCHUOuemXCoyiSvpsxg05kiDcsqcMjA+4jIFPSN21W8y6914sY3jE3i4/rkk4mRoR/1Go6rhmJGQxkOqjCxHcVGAZJgD21b8PUWBvUkQeFBYwBJNoILAeVBDZkTkaj7SjF+y5TfgcNvtKtNalJoAhgTNpSTbcQQtuQOJB8TyYUOquiF6qfiPbwIJYgLI8AEQRPacaJ0lWpSVqrMVKkCCSHETFMnJ7T8ozA4EQB+7VKVNiUUqotCu96EnIBEoGEgGIBkD2zzck+y+HoA/EnWCDTdckq0EjwcAi4lgORbJUWgjmAE6rtmtpkqFlThRE2gS2BBxGR/9GOt756glEpySCQg7QeSVu4nHE+RqujudylMIEgMLPUaOCtpEscAgnz767oKkqM3HZq+GtnUqikqLSpsLu88rbAJgHvLT+30GsnxLsKlLLVr3VxxwrjBj9jEefodUfxVZaxaQoIAJW0CME4HuVEn3/PW3qDNVpPH8w2xMAG6U7pAEmAw7jxpcZcr8Bx0Euj9N29VAjhmqemFYQQoAIBAIyGVgxBn3meNBt10oUHpsKjKlZalwY57clWxmcYIORrV8P7h6YHqAwARN4UiTcQATaQTnMZnnMZ+qU2rqJdCtMtYsBQASJgjnxzpKLUnspJOPRu2DI8y/MEM/AAwCPfM/aR9yI+OKASvTAyPRQiYnLOx4HuToptumK21R6ZLOQ6kQYFt3BPaeOf9tY/jCkategqWtUNJUtUzkM8cxyP6auOpUNr4A/pgC1ELshW1g0sJFysp4kmA0/ro5Xr7dFeqvL3CpaZiZmLgIAJwR7jVnR+kU1Rb7PBlrc8jmxiR+fjTBuKVOEC+n3MZgqCRB8rTWef+eHJ7CKaRm6OVqBLGMNnwpgATifxBf3nOl74lKBzcwLmwoXuItBe5cFiJJU+DzxphTaVadZBS9MUBki4XKSZYCWiJzgcGI1opUKdOsajLcWSyLr+DPgC0z9f98YRlGbt6pUdGRxnBUt27FDf9VpVBTBIhBEWliO1VI5IOEEEidAtqkVU/EA6nyARI986+j9appVjtqXILcU6hEEZGGjxoJ1b4aqu4qohWQA4g5ZTAeHbk/p+uuiLSOWUWwZ0msDUq07RPqs0kxi4gjn7aybJ7GAsAZKqvewBxcBBUjuAMGJ95+kes9FrUSalRSodjEwpJMsYWZIHvxka3dL3StRFOpRNQAk3XhD4/E0yQDAHsfz0NVtBd6Zt63vxR26LRdA8lKioIxycFeCQMhiMn8l3aItWtFQqoaSxkUwIBMSQY/T20Z3W0ZUqrSS2k5IVqhgimXwxKvYIFonI86AOwQlYptBOfmBzGGB40QWiZdjTUag24VENCmhRlJWqGW4o0GQq8sR5MST9NZqu6ja7eoVUj1mRiSSIgEqcQBBkx7DGMhdjvFFQSiiTFwLC0HBPPsTo51zp1A0Q22dyqm8l5AIPaIGRN2Jnz9NJxplJ2tGTr1b+aRRNEoFJPotKYky2ACcCMQYH11q6HuqJWm9d1DqTAZmGFwFARZUEQP/uNCNyyhQEYfIpInyRkcDIk45/pqmkAVkCCpn3/AK6vgmtEcnY6dXTaVUhKm1BvLN3uCe0qCS4hrRwDzpcqdSRaThFB7PTEntW6ZKgRLEckjxn61L1IMomlRMDJIKsT5mKkft+Ws29RWaVCqD4EAD9/+RrLjvZrflGenu2uJBgtgx7k5445OrmsWmYH8wkK0kRBJe5BggEBR588SBrK9K3OPbn6ajtqdzBf9j5MCfPtrSvJka1ozSHLM7enTEnt4ZoH3cfqcHTJ0T4hBvX0kCqRCiABJaTk+wC8nCDSxVrmm6+nU+XIIkWsygNH1xyORH5XbGmtz5I4wcnzGYH9NJq+wuujJTpz5iP2Hv8Av7e51rdirqVZWMFcEAKxFs4AFvcCDx9jOp9D/mV6aPBU3LkZiw4nnHj28ay7JAagn2J/9jH+o02+/wCAXRo6bTF9jt6bg4uiw/8Ai1wIH0YgjOREsCPRd1TF5Jsa4FHUFWUywgZKwVJwTHaB9SI31Yhg05HBOfl+XnmPrrdRQMEJzIj8laF/Qf56lx5L+Sq3Q4VPUZZEKGg307YviD2tIW4nAUgEEedDUp9wYvcwkOHDJJxjuZoBjMEDgzoecJgmIAiTH2jWrb4g+cf01isXHtmqWzHtdoUqVDIcSwQmTHdg4McfX/e1twTMnEMCM/WfPidGGoLaxjIJI+mCf6jS7unIFQjkFj+/++th1Rqo01Emcj8U+eQZbOf89akrP2sAQsSX4QiWAJyJHYfE4bnzj2lIeg1SO/0i1xyQf5uRPy/KOI1Lrjla23UEwUVSJJxe2M8cnI9zoq3RHLVm/pfTa1a40jbZ8zRIgEhgD5MpjAmT4Gs+42h2zN603FajIFJXyIYsoyQZwYJge+nRK5pKopm0NTBYADPc/M6G7CiHrVXfuYVGUE+FBIAHgYA1KZTQO6HvzVqLtwWFMvI4DZ4EDgckxnnOn/8A6NTJEqCRmbRg/TGNWbamFWBgfTWygurSJbMqbFBPaMeIGp0dspEhV+0DV5wQBwQTqCDP56YjiUhHasfp+mNSR8AwSMyfI++raigCQB+mvVDAkaYEmQHnj3nVNXbg5+ntg/l/vqamGgcEEn76tooImBxoEL/U/hPb1176StGQZcZ85Ug/1GgW6/s6oMn8ovTGceoxWTAJ8nx7ZxnX0CnSHsMzxj39tRRQR/wf00AfJq3wfuaCgKUrUg0wLpHuQKZk4+mk/emKrh6ZUmbQVgzODBAP0znOv0FRpAkz9fJ8a9X6fTci9FaMi4AkEGQRPB0LsXG9HxDqXw8+2tqcFChdMipRn5DUzALRPacGAYONbtvSeptWcKzFmLALIYyzAiAe4HONB95UNTeteS11RgcnImYx9tMnQ+lUnohmQEhHM55AYj99KWzRpRev4EYAAkGZ4A/rqyhXCyCJn65B99V7ZA1RQeCwB+0gaZfi3o9KjSQ00tJYg5JxH1J99W51SMIxu2D/APptY0gVRwqkkle85jm3gf76zrsapmDUMRzj+p0T+GKhFHdVASGRaZUyYzUCmRwcYyNFupdMpsiuV7i4BIJEjjwdZt0zVRtWgJ0nYg1R/EEmmy1JuMAN6blPlaZDgH+uDoRtdhes9wJ4hZBP66auodNp03CoCAbZBZj7+5Mc6XNyLUZRgBjH07vfnTT9EtUDpg/UH7jH351v2LFmdmJJaCSeSSWk/rofohs2lm+y+I9/bVkH/9k=">
            <a:hlinkClick r:id="rId7"/>
          </p:cNvPr>
          <p:cNvSpPr>
            <a:spLocks noChangeAspect="1" noChangeArrowheads="1"/>
          </p:cNvSpPr>
          <p:nvPr/>
        </p:nvSpPr>
        <p:spPr bwMode="auto">
          <a:xfrm>
            <a:off x="190500" y="-852488"/>
            <a:ext cx="2562225" cy="17811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" name="AutoShape 6" descr="data:image/jpeg;base64,/9j/4AAQSkZJRgABAQAAAQABAAD/2wCEAAkGBhQSERUUEhQVFRQWGBkWFxgYGBwYFxcYHRgYGBgXHB0XHCYfGB0jHBccIC8gJCcpLCwsGR4xNTAqNSYrLCkBCQoKDgwOGg8PGiwkHyQsLCwsLCwsLCksLCwqLCwsLCosLCwsKSwsLCwsLCwsLCwpLCwsLCwpLCwsLCwsLCwsLP/AABEIALsBDQMBIgACEQEDEQH/xAAcAAACAwEBAQEAAAAAAAAAAAAFBgIDBAEABwj/xAA/EAACAQMDAwIEBAMHAwQCAwABAhEDEiEABDEFIkETUQYyYXFCgZGhFCOxB1JywdHh8BUzYpKi0vEWgxdDgv/EABkBAAMBAQEAAAAAAAAAAAAAAAABAgMEBf/EACgRAAICAgICAQQBBQAAAAAAAAABAhEDIRIxQVEiBBMyYXFCobHR4f/aAAwDAQACEQMRAD8AlTTWhE1ymmtCLr3bPKPKupxrsa7GkOiMa7rsa7GgCOuxrsa7GgCOualGvRoA5rkakNejQFEdejUo12NIKOAa4HB4IP2zrL1neelRZoYkyi2qWhirRMHAxzrF0zqclV9Nu7tkUyOMCT6rQOfHjWM8vGSibwxcouQY14DUo1yNbGJ7XhrwGpRoA5Gu67rsaAOAa7GuxrxGgDka9GpRrmgVEdc1IjXjoGR127GuxrkaQyOpCoRqJ17QwR56k6rUalGpIugq2ZkTVyjXUXUwNBJEDXo1MLrtugCEa7bqVupAaAorI16NWFdcjQFEANcI1ZGuEaAohGvRqYGuxoAgBqQXUgNcqV1pqXc2quSfbMaTY6E34x3Zaoi2UalJCD/3FuBm2orAkwPup+WfGMy7WpJFm3KZamQtNDJtIUxTJBGRkwbTyMaG1NqxLA7k3NUHp2MACCDIamSINwA/I+40Sp9LADs9aoyW3G2EiCGJntxAPkeORjXlZJ3Kz1McKjQ3dL3ZqUwWgP8AiAII+nGONa40pfC1elTqGNwXDYCF74JYQfmP1z9edOFuvQwz5R2cGWHGWiuNSjUrddA1sZEY10DUgNdC6AIga7bqYGpAaBUV264Rq/0/OoMNKx0VEa4RqyNcK6AK416NWW64RoApI1yNWHXANAEbdW0tQjU0GhjRWq6mBroGugaBEY12NSt12NAEI1k6tvhRos5kfhWAT3H5flB/preF0o/F3UCalNadMVVWZZaxSHMi1oYTwD+usss+MTXFDlKgt07qZZgrBs4BKOCSM/iQeOTPOikaSaXq/ioKrRMrVJMj2hvmMeT5Ekac9nVLorEAMQLgMweSME/1P3Osfp8lrizb6jHT5IsjXCNTjUSNdZynANejUgNeGgRwDQL413yJtWR5HqgqCPEQ0/rGPOdMAGlP4/8ASq01osxWqGR0xIIY2NPtjOYyBnWWV1FmmNfJCnT2m1dkVSAYUdrdxYBCWESBJDex7j7CSlHpFBSSqme6QXleCfBJiPcH8p0K2nSqClQxZmkSVZARaHDR3yAZBj/x+uiqdJ2ykFVJZGOCCJOSASYnnz7DXmt/s9GK/RXQ6jsw6OCgKkmVME5mO5Fj6kxzr6BtdwKiK44YTpF3XUtqcFEjIIvpc8AiGkERA03/AA9uqb0FFK61AF7smYkmfOTzrp+mlujn+ojqwlGvAakBroGu2zjIhdSA1KNdA0WBELr1estNGeobUUXMeYA5OM6tC6VvjjqyqBQ9Z6VTtqKVkzBbDBSCRgER5GonPirLhHk6Lem9fepcyOxVmkIKdVhECBIpeRBPPn2nR5GDAMJgiRIKn8wRI1802O8pFBdu604VSCVgXTBHjJxIODjTP8H9aRv5F1Rng1JdSPPgRAx9T++OTBkak0/J1ZsacU14GUroZ1jrSbcd3zESB7gETH1E6KnAnSR12vS3rhaHpM6kq947wgGWGLoj28+x46skmo/Hs5YpXss//kJS3bScrME+cDugfSV599MHT+rU6wlDxyDz9dfOdrtKQSuTe6gqtNh2hoaOPmKyQSY8eNNWz31DasVF3qGA5tMZiMD9jAH21zY8z/qZrPGvAzEa9GvAyNdjXbZzkY1ZTGo26nTGlYUdC69GpDXo0ARjUgNe1IDQBTua4poznhFLH7ATr5VvN/t61So01AruHkDFOD725mIHGY19E+LtzVp7V2oT6gI+XJt/EY84/wBfGvmuw6rVuA9MkWhoFvcMBcBVBzGPp9Drjzu2deBUE6tTauAFSo8KJSHYqLZLqHOMDn2j8zvwZ1OmC1BFdTczEOGEcYUZgDJyZzobvN5WkKtNvUChpMFbT+EmSTiRxiPI1TtN5ufUAeiIHYbVQmJEj/t/X5iYGfEzzQk4uzqnFNUfRY1yNU7DcF6YJBB4MkEyMTK4zzjWg69OLtWeY406IjXo1IDXo1QqOjSJ/aD0da1VG9VVYCwoxgnF4cfSGg/4QPs+A++vmH9pZKbynVQqZpgjhhcpKkRkcW/rrHM/ia4l8gRS+HlWpT/nKshpIdQUcBoi0klZHIHnRRPh0x3bpiQxkS0WKp5iZMx+R8cgLsd3Xesqd2XE2qoIBJJOBjDk/np1fpzikpvYj8RB8MOQCYgW4iIgxrgbaO6KTBtfpO0PymkVuEw0NbBx7ieT+Wmr4S2i0qRpqwcDuBEQAZhcewAknkk6Sq+2r8eq5ukgXqc+OVnA/r401fB1RaVKo1V1uJg4VT2jIMckEx98a0wyqW2RljcdIao10DUkqYB99TFQHXfZx8SKUyeNXrszr1LcRxqw7udJtjUV5M3UB6VJ6hxarH9ATxOeJ+wOvmHUOubxqjmykWpEicSB80qykT8gESTOIBBhh/tA+IkYHb+qqsgDMrUxUVmlGSfKkZPtnOkbY9JuSpO5thyvbNrwoN8ATFpPjj9+PLO3R0Y4pdB/Yb3demxVKeJBhsPBAkG04iIE+Dx5lsOobgVEJq0bS4UqYEKGmJv8GeR/XWDbbFxTI/iDIDBYFpLqzWyXgnAHuJJ++unpi/M9StcCpIJqAAwBabQByIke2OdYdOzo7VH05XDLKmQwkH6EY18xr7A7TcM5crVA9Qz3SjEgqJBF0Zz9s6+hdF3QeghXgC32+XHHj7SY9zoD8Y/CLbmXpEBgvykZYjgA/h5P567sic43E4IVGVMSzSKVDepekoW0ghe0FCLWt5B7SY8n6aNdCrVP4iyBdIDhlBwDK5EAsB2yBMjIMdoCjva1UU9uEE2ilkDIBA4EQZUg/Q/TX0boPQfSmpUhqzhQ5HBtFoOfxEcnyc65cOKV36OjLJJdheNdjXo1FqoHJjMftP8AQa9CziolGrKY1U9VRMnif2n/AOJ1bSbn6f6T/nosDytiRweNS0F6Z1VT2gljyxLB2JxLMQYUDjz/AKmgdTGSktFNUcjUhrkakBqiRX+P/XFGmduGPfa4XyGFoB8wT249/rpL2u+3Ny3UySELKt7LMsGu7mIMh4H+x01/2l7xqVKgysQBVJYKYJ7THgxwwB+uk7Y9cNWsqNdbDAfzHInJEccAxHGBI1xZvyOzD+KDG+3FaLPTFxS5Wvi2D5AUEkQT+h8aqO33SNdUIZRaxWmakgTMju8ELjI7p8a070MELKFdgMQzCGJ47XB4P7ARxoZtuo7h3CwBMd19RonBkEnx7gf01gv0dEtdjT8MbtVrGmtOql/N5lZClu0yfricRpsOvnytUSqGFdLQ/cCxDAXgEE3ZMQSIznHnX0Nc5HBzrswSuNHHnjUrI67qVuuxGTwM66LMKBXxGWG3Npg30/MSPUUkfWQIjzpD+J+hLXLVqTL6lsmmCpLQJ/CZuj6GY0a3/VKu62xS2i1J8szVLXVQ96taYgCAOcCNLrpSpBXLXCO5fUuORwBJiI5I9tcGWSlK0d2KLiqZtpVfSYJDeo1NHAAVu1Q91wnwSDH29tadp1a2BJIJKniJJIGY9588fYaX9l1OmyilYA5I7gPpBgBe045B8aYqm9oolqtI4PbaBgmCCwJ/0InnODRsn+ypQrVGJK07ThXYIRI8Axg4x9tEt51FFMK6wGj6c5PykGeTPJ0ujr6pUZS1SO4qORnKJE5AkZn8tXbbb0qwNSqBLk23A3TABgCbjJBj7caOPllcvB9E6bVD0kYGQRg++SNalGkrZ/Ffp0lRXVyoGClpOR5GBM8ew/MPCrr0cc1JaPPyQcXs8BqVwUEngCT9hk/troQ+x1l63uBT21V3BKhDdAzaSFMTjhtW3SM0rZ8y61XqVKdeqKlFrnYEFWZioNMAqxwB8sqQItjxob0nYUalC6o7BgagIF2TaGHykjABzHBP01XS2tF9s7im7VEHOZIJqQ+MGCUn7aDUKlQBgjMAO4gMQP7pwDH4gNcD2dq0OXTunIwK0q1e0raASQFII9oiCOYOfz1Op0ijUM1Vd3gBmYVGYn3BAzw0eOdR+G0Y0EaACAASzHME5IH08c8eNZ9/0I1ahKIpLdtsEwYjEgQeTB86jyaLoevhFVWgVSbVcgAgiMKbRImAZGc4znRojS/8I0zTQUSjJakwxBJN0E4+40yRr0MUrgjgyRakwHR6Wq70uqAAUAOB8zVajE/c50Wxn6c/66w9Q3ZpszATCqcZNoNSSAPnA8jkfrrBV+IFAWoO4L3GDM0jBqKP70CXU/8AgV5BGsnnjHRXBs1dR39okZHmPaefoZ/FweD9F7q/Xx6DkEgg2kHBByUb6dylCPFza39LC7qkyq9lSmxVmSDMQoNpwwYifBIjSf8AGGyqKvdazLhmTAK4i5D3IQYxGJHiNY5XNtNdDil0EqXxMasktggfLz3JDz9pP56ZOh7qpuELKwAuMkkiWJJIH0UWr7SDr5X03d2qfz/p/vpipdRcUqaKsqiwCLjdPcWwfM/lx41n92UWVwQ0UupTwQPaBAxwR4Cj34H3nRSj1tEQMxAn5VBBMf3ifJPP6YmdKXU6alB/Dgwkmo5c/wA1wIC3MeAcmMScwBrvTRUZ0q16hKr8vd6dOfo7d0f4Fk+/nWeLM15KlBM+gbWqWWSLT7HkewP11dqvp6gLkzjAClEA+gbub7n9taCBr04ytGDjQg/GHSxvNwVuCGkLASJBJAcTGQO768aEdM6UiW3x6yKyYPHcwVoGcmRJ8EaLfE/R6f8AEbh6iibUqBzkWwy8ciLM++k/4eFT1HWkqvIKzHbOSCJIyYPJGPtjjnbbOuNJIbqKAqZMQB3MvGJHynAz/XWnpO9oWve9FgIIl1nEgG2Z9tLHRusV6tS0BSAYZmBJ8ny/JCnj20xp0ygFg00GYznAgjn89YtUbJ2Buub+4lw8g1WiDOAFOczmeD9dS/8Az7c8I0ADEohMDGe3/n5Sa+pdHS/DMgY1CACAMITxH0jQKj0y6oFDYIJ5HuR7fTWsXS0RJW9oP1fj7c24qGfexPf/AA+321TX+Od2wA9QriDCr3f+38sfTSwykYk/r99QtwDPn31fJ+zPivQSbqNqqBjtXzGbRdx558eTqO16mFe9k9QwRn6iJ/z1XudsFrBVyBYRGSe1ST9fOtJoH0SLDi0k+xCv4P31DorZXS6gX3NJrUW20AKoQEg/1M/rH10e6h1Sm4UlxCSMvcO4EAECRwp/Tzpa6XTI3Ke4lv8A0qzf1XRP0wFdmALhlgG3LAMCxU/NBbj3EcXamXZUema671BWQU1p8LaGPfiGW6VDXMCB9ZgRECvq9SvV9NmpKYBH8sxGMhuSJjzznWrpu9FOurOpa9FAk+SWAJu548edFtsjrtrmklg5gCcECCZjk5/PU8iuIp0jUR6ZdCFLLIOAYJU+DxnxqVP4iqLdDsbuZZhMfQHn/QaI7GkGqSyf/wBqXTxBbMgYzB1r6lToNXupqIAJ+WFnIyCIOR4Gq5E0LtPrNQNPqFh9SSP6/wC+uf8AUmKkM7FTEn39gfB/PTps6dECmzIs2FT/AC47uz+6MRB1tr7qjewKYPp4txIJOfHEaOY+Ig9H3NtXAZ+2AFg5DAyfePz0U611Gijh/wCHNNzTaQCqBpK2n5TwRx7edHqj02ceisQSfltxaDj8l/bST8WddXcVAUUQigBiO5seT5A8f76S+TB6Q4HdB6dNmqmkGW4hZGWErMGYzz/XVm33DGqlRAtZuBDkjEScTmbudK/xHsVo7bb1EkPLJJMyBJGD5zGj/TCtFEqeSWLMecCRn89S0hpsYeiVajbhmdWXtKwWlfBEC0Gccz440xVePP5Z/p/odI/SviGma1KpVWoqksqMQLAxheceJzGM/XTy/HMfnH767cH4Ucuf8rFrqXWPTvp1ELFoKiypfPdEdhDcSCCpGeM6+Yr1dxVaWhXJmRAEnDEKMGeSAZzIMmfrtXeKjQ9eoqkDtNZ0UnuxIIDYHDHxrJ1TaKENXa0qJeZLFZbnMAZqn6XA4kGcHD7St3QctCV/Z9vRRbcBzb/LDkgqZVSAQA4ZW+eeDOq/ina1a5X01Z5OAoaYiMrgL5wFUffQOor1q1WqWFy/zGIwCZyBGB54wI+2nHoXXCKb0wttTj5iRdEX2nkAxnMwcECQJt/FA9OxNodMK1PRrRTMSWJHZiQDGD/hwcjI0/8Aw7ttutKxaoJXDCo9jAnPEfKSTHjn30v1tv6FVm7mJBZ5MBjeUOBIbIJJYlQTAk41j3HUQ7ecACO1lH+EFYUHnGPoM65ssJSfE0jIu2nUWrxc1sexhUHEBUz9OQPodMPSenenDIGudgvqMpVhgtIYspRYByFA4jkaWKfRKgItYJMStzCJFxJjCwPDGSRxnWzbdbG1q1GCpKX0xhiVc2ibvxRYcBh8x+miKi3roTsbqnxENvXNMgvIU/MREgkszNMYI8+JxxqG5/tDVMGhUnmLhweCDGZn9xpDp9aNR7cs1RhMmJMjJ92J9xAEADE6am2FQRL0Qbs2kubseTd9PE/UjW33pQBQTKd/u6m8Z3qA06RCJZw1ocyCSJYi4nGDMaH7Oi2yJK2VJYXC6PT7GAukHkPM8YgaLJ0aqzEI6CM9t5NyxIMUxnIPA8/bUtz67pU9P0zl17aZlguJE++QBnjxqeVm/Ghb+HKdRDUZYlj+JXiQGkdgJwGPjRTdrV3DnbqqEwz/AIh4gRdkYzwNY2Xe0QGZQ6iAJBIXAE5jxjzM51Xt/UpA+qttM5J7xDG02qVMwJGJ/FnnT/Yl6De82xSjSp1IDIljXEc2ci0kkSPbQltqpdCpWFIMnwAXwMT+LgxoZutyHcyCqmYYXGYJEwXJM88jVFe0gFYHew7Q3EAiZM+4n6HGNOhWE93uUxhcEGQpuJwTJJyJn9taV6K9Sl6qJKsWXPA5UkzNufPH7aXe0YIUx5iPfB19B+F95TTakPUopwwMibSUuQCYnDATxLGCJ0PSHHbAq9HamRUqhLGEDM9yi0wFIYDsI/yONWp0KqylqVYhW/vMFWSICycyT2wR+ejO6+Jdo1NbbQVuYC4tmKhE9wwSRge/POo73rW2p2tQKzaRCkgqHsukxJwCQARnzqbZdIV//wAbqozNKAgNLXiQI7gASGYlSQAJmdbun9DBEu+WBJBHdBySW4k5xjP76V+KqdZ1D0kdiDgXCCLSCWJl4hvpn6a1LUuqACkFV/lccgLEkgEksf8AD550NsmlZh3vw8VS9HB9M5ERAVrgCATjMyoiPbJ0O3ykgWMqkiSpcmD5AT0+0HwPH76Yd3vGBZFRnuUqcKbgQeJgjI8jwZGl89UBZXamsIO3sBzjDSIZZbyD4A0k2U6KqW5Biee2e4sDBBJxTuuwMzgTgzo6Ok1G/wC2Uc/3Q7MVLGR3WW+D+Wgv/XqtOf5aBcz/ACgeRnNgiYPHHtjRjpfx02Q9MYWFKU4N3cAYEDzA/fTafoSaMvUuotRIDr8pg8lSwAJhgciIJmCJ16t8Q0CxJvBhQVKkdyyIOT4H051X1PdisC7XgM+LQVtJVfBfIGTgR3f+Wgq9O3FYMUWq8kLOZJJMKTOST4n30JKtibfgO9P63SYifUmfwIxxay4mf6eNB+qbLa0qyrRFQqUJdaqwwP4YlR4MznjVW42lUMZU4z+GSBg+/EHHjOs4oOjF6qm0K+DGWsIA/wDVH21SSJbZZu+osYEgqI7bAq+5wCZ9p8xrb0QGvVWTTFkG1ggDfYYnx+2se+6UgtseQVLkxGJtAxJ5kZ+/Gq+koFNS7tVwVVmExmZxyYx//rRqtBuxm2HWjUAUoxp5UsIPlgoj2iAefJ0M67QFOp/Ja+m0suPkyTbJjMH9wOdQ6bt6aJTep3Bg8KMGQzCcngxz9fprXW6pRctaTSWCQrNcLgrGBAxJggxyT7Ylaei+1s50vqLqtwWbWUFQCpaQ4bIzwD3CTAPA1t2fTVd2/h6kVmlbS1oC/iYKuWESACWi6Scan0T0xRqOpDsEJjBjuKiJk5WTxORAmNC9oC7LlWqW1IE2lSEaJAgzLKbjAmeTcTGS60ZuK7DPXOmUaUGBScwXhR3AKwLKAAGAukgAYMxAwE2u4p0KgYVBWJY01VQblUrCsW8kTAABnOTJGsXX/iLcVF9KowtEYUtBIj3MGD5jnWDb7y3bEKQKgrI6+/yPn8iB+ulijOKtsl0z6ZV3IrIiikhYvYWkFL6YEXBbmUKMleBnujOl7qnSwtSGZZgDiJGSCJNxGYknxgAaybHq9VdzXalkOy1goJFzOVYAQee/g8hSNW/9f3VSq9UErIVCACLSkypBmCCxn7jVTyOa/ZKjQUXesqKZpUw3cop3AgRcXJVgxjHLGTaPOlTdbRncgKQcnuklQcl2IEeox59sAZHbqbqhRbZPqMIluKSjhV88wZ8YgTolspC4Yp7CwvVY+601ls/3nI/z1zK8eyrsBP0v+HUtU+YghVE3kkew+QffP0HJbhXf1L0VQvKkOASIVvcuTOPJ0GOxaTYoVvLV2FSqPMijSBCH/EPz86tq0aiqwYNe9ss8UjAjwxJA48+8jkapy5dsKoM0uqOjLUdGYg9q+oVkyO6Cvg+4yftqxN+lSkgRikq18wZm0hjZHdKziJBjgmF3f9TC0m9Pz2gxGIhiuMiO276/TOLo9dqVruQoqA2SVJgf+MzH1No+8YtJ8Q+4wzuzVaVeqXQcgAKZ5CkC27jxjmDqXTtqXqEVGJQGLoWUbBmeGwByZx78+NWm7ALJJHAXC4K+OMe59vlMzi21WqprBCxm0tKKZKyVAYElWMEwB+HnVxlZqpJm10psXuBPylIRc3IIuFomCfHOdeO+CqStKnCAgkphiCxkgtMsRMCOIwNDl2VbuhWVRHIF2CyjP0K/qNat10Zgt9WsP5jkAj04JwDIImZJ8+dW6Q+SNNapRalUppatV+1SVkKsohz4uuM48Tg609D+CYpAVO+6SpptgqUBB8EEXGQeJ0FPSancab+4U9uebRAWBwh5PP11TS6duiEVQZIYAXCVAgHkyonPjxp3rTIu30MXT9tRdAHoVAb3BuYgKoECSfc4yeSPsLKvRKSkL6LN8pumBx8pk8x/zyFY7KqKqqwj1JYXkEE92fMSIOvbjYuod29O2mWU9qz8hKr2r5Pb4zH5KmO16Nr0F/j1O2pgrQEvmQSZ5OZAuUGPY/TTH01i5hgGcgYMFVLQSFAUQJ+/GSdJHwZ1FqddoUtcpGFmDIIJ9hz+o0c+LOtbkCmZVabpKhAAWE8Pb5HtOPuTofoI+xi6zsqlBr1QA4M3EAZAPb8kcGcGc5jQnZpt+8OFRi4wYI4VoYSQskRj31i6X1RjQtquy3tZ/MQNYwzILC1VPnEgwZwZo3xNV7f5ZCIagqKOVuuJAX5skiCTpUUmNG5o7eYJ25AMnuSAciCCfYnQynXoLVNvokHyfTKj+aD7c2kx+vjQvpXwzU3EkOgECCSyzKzxE+Y1r2Xwu7FQDBl/mLEdrVBgROCJ5PI0qryO78G7ebnbU6XaUZg94RSpkQPmFpwI4+h/Jb3j2QysQGzAaADdkFfGRd9j9NGafRwqVKbupemUuDT6ZUsGBIYNxxxyfvrL1Ta0qCgoEZmUXAgAEgZAxHg4jnmdFpEuTRjTbzS7lYMzA4uLMsZx8pj657h+WnbbIPctpYkMJYsoBYiBORIy3tnjQNuqVFAyDyABwny9sHMiPP8A9sXSPiBEmnDsWBYhVkqZAKwD3KRk4EZ0puSXRmp+y3f7ZKYRrodVi1VEraOTnvIIMmM8nQ3b7pdwrqSQig8fiJ4An8+fAGpdZrXsWDEgEe+XADXT+EnyfdTrP/DQvoUwBABNUm0Esw4BHbkgTzCnxOs07WxObs37OjTT+VTYhROGem6yRBlGOT+WiL9HpVUtKx4lZjyOCW9/7w0O6NSNJLyWZpi1CiqsSWZiIxiAS2c4xqHVPjhpgLjhiT6jD6gi0T95/wBYbm3URr9l/SN7tdsXpP6lvLGyGghSs5kc8QTz7jWkFHqg7d1aVIheVXI77lDk5kC0QADk40uUCd0QC6o5vqL29zd1oUFQDcYbk5tUKBgEem0qKKlRbh6bKJUeZhoiOCR+utmrVN7FY19T6fRqMDUqhzC8kr2gS1vqDChRYoxc7XcRoNS6TRu77UAwTerCRbJVbpaWuEkEAZhtb/4tK4pFqiq8hSbCDCg/iujk5ug/KcgzqCdPZdxSLVCoCqA7AW3G4DIk4KmSRIgmPcWl2Wmn4B2y6d6Ja+pRLKCIDgNlSCO8AnBm3OYxzrWvVGZ2uIWooVXcNHqWyATAyQPJk5yTjWPre/FWpbTUExEnuao0mYgRm4n6++AB74f6buShqIn8tzCs1gVis3W+pzEgEj/LU1a5S/voXmkS2tc1iTYSwEuUNhtHmbSFGQIEEn3mNGdr8ObiqoYj0aOIA9R3IIm4wrnj8QEazn4moUQKW324WwnurGe8SL2UAhmHiQY8Rrf07cU6hV6u7pNUE/Oj1BnkAVvTQfbI1nNyW6pCSVm7b9GdUsUsVIJ7v4pVI5ns29JTn66E7ja01dV/ky2FAptdEAT/ADAfrJM8DmToxuOoU1Uha23umbvWVGH0WntRH5GdRq1TUEgVCxH4WaoCfYdmP1nWSk7stpdAHe9NUsFaoScwYVRNspOWnwPA8Aaz7fptPcAu9WuXUC5rVKDzaGJAETHPM4yNFq2wDRABYNaqFYIuGGtkEuSnap9yzQOJpvkoqwYOr2FlzaqsIIBtEoSe2YjMGI1qpuqXZnRP4e2AonDp/wDtLXHiLVSI98n9ZGjPV98iKjU4kva/YQv/AG6huNwyRIyTpS2PTtxuStZaf8q4SQJz5EYn3kgD3ORJSptGvvqMaS+AoNSMfjMR+mOPPN8qe+xp14Ln6vSSsVdWFGpJDYtGSVODxdzMc/XS51jqIBgEGGkAEMpiQf8ACTg/8GqfiHfBnCUySENpJiwkzBB5GPf21jobZDThj3kx9oJwSceDx/eGrjFfkyG7NtLrJQrUVRAcn6E24B9oPjR/onVLlvYiZIXEFpEMRPvA99LuwqGwM5wghcdoB7WxxIuBECSQfY6s6PvXqNLMWYQFx2icZ8fXRJd0EW47CHWOsg1lNpU01YQSBPJ55/fP66xHdvu6goCQtRgTEFiQkD2mSOT5OtNRKp3EVfwkgsFAJIUkRH6cnnS5t92/q02P99SPAPdn+utIbRo5WM6dFO124eYetVp0lxkgEMzD6TA/Q+dV9Z6pV2m4q02YM1MqO8D1CWSeQGECfccj66q69um/j0pGD6VRRifmuUsT7tgAn6a1f2s0QN6WHLyx/RFH7DT9X5H7oFdP6idzuKVNlkPbTi7zwDx+2j296c6ikaRcMqgHkQGJYYUGB3CfsPppZ+EKU7uk0YRgx/IgD9yNfQa9lXqFOiVINZBUumQORFsZ+X386JLdIIvywD/G16NdkDzAgXElZAQwDx4AnjHtrfS+K6oMEqHBMQJGTBuBPgE+dI43BXcWzgVYIgcXxHHsNEvixDSrVAhKgVa1OMDCsoEADGCB9xpcSuXYdpV6tSpUqEg1CEQAQLoYPMQDzTA44OsXXviyrVQ0zTIJ7DEwp4tgzB5xj6a78KOo2latU7jSq0wQ2QVcquftk6z0tyv8U6PTIo1GdRMrCn8Uk8dpMGftxqJKntdESloH1tutaPRViaaw0jDEnGQTmT/zjXv+rlWBYXNaR3QQcyGIjugAefAzrW/T7XYpUsFxUCQpAUyt5EfnwdU9Z2TGitVXp8xYkqR7kiSMFon/AMgPoDknpmR3o27daVZx7hwuLZmBiCSSTA4j89e2tFq0M5aL2V4cAEASYgdwnmCYxzOKNi6lG/m9zAzTKckAWtcZBMn3H4vsY9LX5b6i05+RmLWggkyYBiYPEZ99KS7ZSCzbx2uUEKODGZEkWLPC4+xgcmBpe6uBeLRA+5Y88ljySfECMY50Sq9BqAhcGopvDqZR1YrbDeCDdg6juOltTqAQobC21Oe4ECEmXA+ikY48FQ4xemN2C6HUmV0Yz/LAChTbw145BnuMn3xprrdeKQAKYUZJyVuWmpNOIBGaa5EiT5B0p1aiisWQXqpEXrF0eWAPkiYJJ9yc66VqVWAVTcQcDlouYn6nnOtJQT2xWH6nV1RnDIFdm/AAVlRCus+5ye2MkgZjQrcdVclnYk3xGIF1oFwAOMNxxnHiKN309kxUhTAMFh7dpkngjgiREc8611OjMtP1K3zMOxJi0cgv5E5tQZPkrgNPxXY0mzmx2aPbUqkJQDW9hFzPaMBWa4CbbiAQJwPY50/YpWQVt/uWQuoFFEpXkUkLKDaCBSQkEKBzax+pE9K+GatQCo6WKCB3KyyOWqHEAAHnzAgGNGOqqKzh1p1aKhVpgsnzhBaCFUiyBAjOs27lSf8Az/JolS2hbq7ZqtVmUMQxVjapcgut5wMnM/ppl+H+r1NtarkWH5HBUKw4x6i2yCCCpKtIOlirTtscAMAuYLYyyg9pDDjnidM3RtwD6aWK3qU1JVmHcTKMVD9sxTVoODBB5nRm3Gn0ZrsZ36waggdv94NQUccg3NH6awbjqyn+WQXWYIDNSIxM5pssZ8E86tWkaaoQKaNGCvqem4BI+dAKitBEZqYjGJ1kr3wrLVqWNj1AKe7o5nk2CovH4h+evPgk2dW6Nmy2RpJFMEAYJdvzPcq3HPhFkkR2xoX1ro7FM0mIhnJsFFUW0/LSEsoHzEswJjOcix/UqUr6bx4LrdaIwBC/ID4mkOdXdM6Vbli1Q89ogH8gP3Ma6F8Xd7MRU6L1ncoUp03cIcdomV8wCDMfbTF1JHSmrCtUcXGVIKFgMmGCkNHkE/lkay7/AKfSqEUtuFR7gZLKM+Rl7gQRxbk+2s3VOrtRkCqPVQxcg5gR3CYPJj+7rZrm04ojoI7roNLcqpBO3bhTUAUsYkIFPc/0gY94xoF0zc/w1RksRxUWAfceCs4n7x+XGrelVabOK9VshgSWDHM5EIJJ83EiLfOodZVXqfxFJ6l7kMoKWCfMPdyDz99VFNNxfQtVZzpe0LFqZPzMJDAgq2QTjMR+WB7aqqU22rIUZldjkgw2CMcYHj8p0TpdZdaE3CpUktkiVNQI0wwJYzcCvAAHGToNua9SsLjlyYggRGCY8KO4YnzHjNRtvfQmN2yopRtqVKQYyYiqSQYMkKygGP1Olbc9BdKKV1gqXYpGWaHtGBOQV+xH6aYtpQJpjuIYAdtotBkeINsgHwc+BxoBuarkyikAq10ufIPtaBHtEffRi15NEtHelUWDVNxVB82km0mo59jkyL8gECdGP7R6DV9wr0oqC3JVgwExAkGPf9NBtvuYVRVUsozxLNiBBjETPMY40z9O3DfgIAbiSqHAxIRD9vvOtW92OK1QD+Eek1KdYVKgCKGQGWW7/uISYngAE/lptJX+OpbkVKdtOnZF4vm45jjg++qKW9qESPIn/uN/8NU19yWWoGalJUz3qXbtiBcymYiNTd7K41oV6+wR6iVaYU3TUYFrVuyxXuM8+0/fWvfbX1wKlRqJqve9QH1JDF2MAKjLmR5ESJ4J1yvikoR7EtAMwoLAANAUgEfXuJ9zoX/E2gqrq5aPckf+I/X9tV2T0bqtZ9rt6lCxHp1/SYsSZDWhrQVIBtYkHnI1LYVBU25FXuCQAbTcoGQSZjz/AMjIqn0x6lMuWJ5CAyS5Bgge3B5zMY8iPTh6jIrGQTm6SPocfccZ/LRJWiGbGekFPdBklSpM2g8NHJzj8tEujqqhZZCBiZkg/MKdpHdzmMc/TQ9uktScMKZZGMDAJUysGBMcgc58+2htDeGlVJWc8ggSfMHnz/T7ahx5LTISoaKfwrQtaoWFwIIpzaCfKZkgTGScedYOoVodVRGqWiDcoa6wyMRbhe36ACdYTU9QuTYi4LKFzgjtX8wJOBgn7metoPSdmUhWtYAYYKxZbp4JBRME5mccaji727Lq0ZKaslO5TNR4UACSKgHyAnwwaY91EH3w1t+9XCD0xFp7jcRJPezZPHCgLgSNHuiGnVW9mRO4s16zEslMEe5kzA8lCCM6qYFnVRcJBLzA9RVSUFw7mpNKZkYMwYBDWu0UomXY0Ke3uuRzfShmaAq3j5VEEgwrgvyAT2gjTH8NUNs4DjahGDkIxaoxOB3CSBPPCgY+8K6dVC1F9RO9O0XCaVISWJFJYDNJMAm0ADDHOjuy+LWdG9NXC5Bq1Gl2OGhQO1DEmBKoIPcYJyyKVFKgzuOnUKYdzRQikoUYEBiRaCScAEhjHAGpbbqPqOpRkYkkBkCkCM23/M3LN2kKACS8aEdf6mh2tOmjI64d4k8tBukgBpJhTJkCZyQu7f4gFLBBqQsAH5SoAIpmI7GYXN/eVFH4iRisLmm/Jo5VoeeuxWZKAcqtVlDFc1KgMTTX2Uh1F3kug4u0J2fxJt9put0go+pRvUUbGhFCgq9kkggsJkc8+dAup9XqJXV2cn0zDEDNR4JqtI8MzuoI4AERAg1tK1RluUU2X5R2q4BHzESGi4m4/wCKPGLjj4R3/om2+hV2NlX/ALlyILrmS0ZZpGDkKSYtyMD66OnZN6lKlSBWoqp6d3bkVCxDGbQVB8/3iJ4BXTSprVCGLLmN5yGX8GaZOI5Kk5P0yT21qPRNBqQqlwpXLAzNrKZgg8MDBBtxrfIjGKCHUOuemXCoyiSvpsxg05kiDcsqcMjA+4jIFPSN21W8y6914sY3jE3i4/rkk4mRoR/1Go6rhmJGQxkOqjCxHcVGAZJgD21b8PUWBvUkQeFBYwBJNoILAeVBDZkTkaj7SjF+y5TfgcNvtKtNalJoAhgTNpSTbcQQtuQOJB8TyYUOquiF6qfiPbwIJYgLI8AEQRPacaJ0lWpSVqrMVKkCCSHETFMnJ7T8ozA4EQB+7VKVNiUUqotCu96EnIBEoGEgGIBkD2zzck+y+HoA/EnWCDTdckq0EjwcAi4lgORbJUWgjmAE6rtmtpkqFlThRE2gS2BBxGR/9GOt756glEpySCQg7QeSVu4nHE+RqujudylMIEgMLPUaOCtpEscAgnz767oKkqM3HZq+GtnUqikqLSpsLu88rbAJgHvLT+30GsnxLsKlLLVr3VxxwrjBj9jEefodUfxVZaxaQoIAJW0CME4HuVEn3/PW3qDNVpPH8w2xMAG6U7pAEmAw7jxpcZcr8Bx0Euj9N29VAjhmqemFYQQoAIBAIyGVgxBn3meNBt10oUHpsKjKlZalwY57clWxmcYIORrV8P7h6YHqAwARN4UiTcQATaQTnMZnnMZ+qU2rqJdCtMtYsBQASJgjnxzpKLUnspJOPRu2DI8y/MEM/AAwCPfM/aR9yI+OKASvTAyPRQiYnLOx4HuToptumK21R6ZLOQ6kQYFt3BPaeOf9tY/jCkategqWtUNJUtUzkM8cxyP6auOpUNr4A/pgC1ELshW1g0sJFysp4kmA0/ro5Xr7dFeqvL3CpaZiZmLgIAJwR7jVnR+kU1Rb7PBlrc8jmxiR+fjTBuKVOEC+n3MZgqCRB8rTWef+eHJ7CKaRm6OVqBLGMNnwpgATifxBf3nOl74lKBzcwLmwoXuItBe5cFiJJU+DzxphTaVadZBS9MUBki4XKSZYCWiJzgcGI1opUKdOsajLcWSyLr+DPgC0z9f98YRlGbt6pUdGRxnBUt27FDf9VpVBTBIhBEWliO1VI5IOEEEidAtqkVU/EA6nyARI986+j9appVjtqXILcU6hEEZGGjxoJ1b4aqu4qohWQA4g5ZTAeHbk/p+uuiLSOWUWwZ0msDUq07RPqs0kxi4gjn7aybJ7GAsAZKqvewBxcBBUjuAMGJ95+kes9FrUSalRSodjEwpJMsYWZIHvxka3dL3StRFOpRNQAk3XhD4/E0yQDAHsfz0NVtBd6Zt63vxR26LRdA8lKioIxycFeCQMhiMn8l3aItWtFQqoaSxkUwIBMSQY/T20Z3W0ZUqrSS2k5IVqhgimXwxKvYIFonI86AOwQlYptBOfmBzGGB40QWiZdjTUag24VENCmhRlJWqGW4o0GQq8sR5MST9NZqu6ja7eoVUj1mRiSSIgEqcQBBkx7DGMhdjvFFQSiiTFwLC0HBPPsTo51zp1A0Q22dyqm8l5AIPaIGRN2Jnz9NJxplJ2tGTr1b+aRRNEoFJPotKYky2ACcCMQYH11q6HuqJWm9d1DqTAZmGFwFARZUEQP/uNCNyyhQEYfIpInyRkcDIk45/pqmkAVkCCpn3/AK6vgmtEcnY6dXTaVUhKm1BvLN3uCe0qCS4hrRwDzpcqdSRaThFB7PTEntW6ZKgRLEckjxn61L1IMomlRMDJIKsT5mKkft+Ws29RWaVCqD4EAD9/+RrLjvZrflGenu2uJBgtgx7k5445OrmsWmYH8wkK0kRBJe5BggEBR588SBrK9K3OPbn6ajtqdzBf9j5MCfPtrSvJka1ozSHLM7enTEnt4ZoH3cfqcHTJ0T4hBvX0kCqRCiABJaTk+wC8nCDSxVrmm6+nU+XIIkWsygNH1xyORH5XbGmtz5I4wcnzGYH9NJq+wuujJTpz5iP2Hv8Av7e51rdirqVZWMFcEAKxFs4AFvcCDx9jOp9D/mV6aPBU3LkZiw4nnHj28ay7JAagn2J/9jH+o02+/wCAXRo6bTF9jt6bg4uiw/8Ai1wIH0YgjOREsCPRd1TF5Jsa4FHUFWUywgZKwVJwTHaB9SI31Yhg05HBOfl+XnmPrrdRQMEJzIj8laF/Qf56lx5L+Sq3Q4VPUZZEKGg307YviD2tIW4nAUgEEedDUp9wYvcwkOHDJJxjuZoBjMEDgzoecJgmIAiTH2jWrb4g+cf01isXHtmqWzHtdoUqVDIcSwQmTHdg4McfX/e1twTMnEMCM/WfPidGGoLaxjIJI+mCf6jS7unIFQjkFj+/++th1Rqo01Emcj8U+eQZbOf89akrP2sAQsSX4QiWAJyJHYfE4bnzj2lIeg1SO/0i1xyQf5uRPy/KOI1Lrjla23UEwUVSJJxe2M8cnI9zoq3RHLVm/pfTa1a40jbZ8zRIgEhgD5MpjAmT4Gs+42h2zN603FajIFJXyIYsoyQZwYJge+nRK5pKopm0NTBYADPc/M6G7CiHrVXfuYVGUE+FBIAHgYA1KZTQO6HvzVqLtwWFMvI4DZ4EDgckxnnOn/8A6NTJEqCRmbRg/TGNWbamFWBgfTWygurSJbMqbFBPaMeIGp0dspEhV+0DV5wQBwQTqCDP56YjiUhHasfp+mNSR8AwSMyfI++raigCQB+mvVDAkaYEmQHnj3nVNXbg5+ntg/l/vqamGgcEEn76tooImBxoEL/U/hPb1176StGQZcZ85Ug/1GgW6/s6oMn8ovTGceoxWTAJ8nx7ZxnX0CnSHsMzxj39tRRQR/wf00AfJq3wfuaCgKUrUg0wLpHuQKZk4+mk/emKrh6ZUmbQVgzODBAP0znOv0FRpAkz9fJ8a9X6fTci9FaMi4AkEGQRPB0LsXG9HxDqXw8+2tqcFChdMipRn5DUzALRPacGAYONbtvSeptWcKzFmLALIYyzAiAe4HONB95UNTeteS11RgcnImYx9tMnQ+lUnohmQEhHM55AYj99KWzRpRev4EYAAkGZ4A/rqyhXCyCJn65B99V7ZA1RQeCwB+0gaZfi3o9KjSQ00tJYg5JxH1J99W51SMIxu2D/APptY0gVRwqkkle85jm3gf76zrsapmDUMRzj+p0T+GKhFHdVASGRaZUyYzUCmRwcYyNFupdMpsiuV7i4BIJEjjwdZt0zVRtWgJ0nYg1R/EEmmy1JuMAN6blPlaZDgH+uDoRtdhes9wJ4hZBP66auodNp03CoCAbZBZj7+5Mc6XNyLUZRgBjH07vfnTT9EtUDpg/UH7jH351v2LFmdmJJaCSeSSWk/rofohs2lm+y+I9/bVkH/9k=">
            <a:hlinkClick r:id="rId7"/>
          </p:cNvPr>
          <p:cNvSpPr>
            <a:spLocks noChangeAspect="1" noChangeArrowheads="1"/>
          </p:cNvSpPr>
          <p:nvPr/>
        </p:nvSpPr>
        <p:spPr bwMode="auto">
          <a:xfrm>
            <a:off x="190500" y="-852488"/>
            <a:ext cx="2562225" cy="17811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6" name="AutoShape 8" descr="data:image/jpeg;base64,/9j/4AAQSkZJRgABAQAAAQABAAD/2wCEAAkGBhQSERUUEhQVFRQWGBkWFxgYGBwYFxcYHRgYGBgXHB0XHCYfGB0jHBccIC8gJCcpLCwsGR4xNTAqNSYrLCkBCQoKDgwOGg8PGiwkHyQsLCwsLCwsLCksLCwqLCwsLCosLCwsKSwsLCwsLCwsLCwpLCwsLCwpLCwsLCwsLCwsLP/AABEIALsBDQMBIgACEQEDEQH/xAAcAAACAwEBAQEAAAAAAAAAAAAFBgIDBAEABwj/xAA/EAACAQMDAwIEBAMHAwQCAwABAhEDEiEABDEFIkETUQYyYXFCgZGhFCOxB1JywdHh8BUzYpKi0vEWgxdDgv/EABkBAAMBAQEAAAAAAAAAAAAAAAABAgMEBf/EACgRAAICAgICAQQBBQAAAAAAAAABAhEDIRIxQVEiBBMyYXFCobHR4f/aAAwDAQACEQMRAD8AlTTWhE1ymmtCLr3bPKPKupxrsa7GkOiMa7rsa7GgCOuxrsa7GgCOualGvRoA5rkakNejQFEdejUo12NIKOAa4HB4IP2zrL1neelRZoYkyi2qWhirRMHAxzrF0zqclV9Nu7tkUyOMCT6rQOfHjWM8vGSibwxcouQY14DUo1yNbGJ7XhrwGpRoA5Gu67rsaAOAa7GuxrxGgDka9GpRrmgVEdc1IjXjoGR127GuxrkaQyOpCoRqJ17QwR56k6rUalGpIugq2ZkTVyjXUXUwNBJEDXo1MLrtugCEa7bqVupAaAorI16NWFdcjQFEANcI1ZGuEaAohGvRqYGuxoAgBqQXUgNcqV1pqXc2quSfbMaTY6E34x3Zaoi2UalJCD/3FuBm2orAkwPup+WfGMy7WpJFm3KZamQtNDJtIUxTJBGRkwbTyMaG1NqxLA7k3NUHp2MACCDIamSINwA/I+40Sp9LADs9aoyW3G2EiCGJntxAPkeORjXlZJ3Kz1McKjQ3dL3ZqUwWgP8AiAII+nGONa40pfC1elTqGNwXDYCF74JYQfmP1z9edOFuvQwz5R2cGWHGWiuNSjUrddA1sZEY10DUgNdC6AIga7bqYGpAaBUV264Rq/0/OoMNKx0VEa4RqyNcK6AK416NWW64RoApI1yNWHXANAEbdW0tQjU0GhjRWq6mBroGugaBEY12NSt12NAEI1k6tvhRos5kfhWAT3H5flB/preF0o/F3UCalNadMVVWZZaxSHMi1oYTwD+usss+MTXFDlKgt07qZZgrBs4BKOCSM/iQeOTPOikaSaXq/ioKrRMrVJMj2hvmMeT5Ekac9nVLorEAMQLgMweSME/1P3Osfp8lrizb6jHT5IsjXCNTjUSNdZynANejUgNeGgRwDQL413yJtWR5HqgqCPEQ0/rGPOdMAGlP4/8ASq01osxWqGR0xIIY2NPtjOYyBnWWV1FmmNfJCnT2m1dkVSAYUdrdxYBCWESBJDex7j7CSlHpFBSSqme6QXleCfBJiPcH8p0K2nSqClQxZmkSVZARaHDR3yAZBj/x+uiqdJ2ykFVJZGOCCJOSASYnnz7DXmt/s9GK/RXQ6jsw6OCgKkmVME5mO5Fj6kxzr6BtdwKiK44YTpF3XUtqcFEjIIvpc8AiGkERA03/AA9uqb0FFK61AF7smYkmfOTzrp+mlujn+ojqwlGvAakBroGu2zjIhdSA1KNdA0WBELr1estNGeobUUXMeYA5OM6tC6VvjjqyqBQ9Z6VTtqKVkzBbDBSCRgER5GonPirLhHk6Lem9fepcyOxVmkIKdVhECBIpeRBPPn2nR5GDAMJgiRIKn8wRI1802O8pFBdu604VSCVgXTBHjJxIODjTP8H9aRv5F1Rng1JdSPPgRAx9T++OTBkak0/J1ZsacU14GUroZ1jrSbcd3zESB7gETH1E6KnAnSR12vS3rhaHpM6kq947wgGWGLoj28+x46skmo/Hs5YpXss//kJS3bScrME+cDugfSV599MHT+rU6wlDxyDz9dfOdrtKQSuTe6gqtNh2hoaOPmKyQSY8eNNWz31DasVF3qGA5tMZiMD9jAH21zY8z/qZrPGvAzEa9GvAyNdjXbZzkY1ZTGo26nTGlYUdC69GpDXo0ARjUgNe1IDQBTua4poznhFLH7ATr5VvN/t61So01AruHkDFOD725mIHGY19E+LtzVp7V2oT6gI+XJt/EY84/wBfGvmuw6rVuA9MkWhoFvcMBcBVBzGPp9Drjzu2deBUE6tTauAFSo8KJSHYqLZLqHOMDn2j8zvwZ1OmC1BFdTczEOGEcYUZgDJyZzobvN5WkKtNvUChpMFbT+EmSTiRxiPI1TtN5ufUAeiIHYbVQmJEj/t/X5iYGfEzzQk4uzqnFNUfRY1yNU7DcF6YJBB4MkEyMTK4zzjWg69OLtWeY406IjXo1IDXo1QqOjSJ/aD0da1VG9VVYCwoxgnF4cfSGg/4QPs+A++vmH9pZKbynVQqZpgjhhcpKkRkcW/rrHM/ia4l8gRS+HlWpT/nKshpIdQUcBoi0klZHIHnRRPh0x3bpiQxkS0WKp5iZMx+R8cgLsd3Xesqd2XE2qoIBJJOBjDk/np1fpzikpvYj8RB8MOQCYgW4iIgxrgbaO6KTBtfpO0PymkVuEw0NbBx7ieT+Wmr4S2i0qRpqwcDuBEQAZhcewAknkk6Sq+2r8eq5ukgXqc+OVnA/r401fB1RaVKo1V1uJg4VT2jIMckEx98a0wyqW2RljcdIao10DUkqYB99TFQHXfZx8SKUyeNXrszr1LcRxqw7udJtjUV5M3UB6VJ6hxarH9ATxOeJ+wOvmHUOubxqjmykWpEicSB80qykT8gESTOIBBhh/tA+IkYHb+qqsgDMrUxUVmlGSfKkZPtnOkbY9JuSpO5thyvbNrwoN8ATFpPjj9+PLO3R0Y4pdB/Yb3demxVKeJBhsPBAkG04iIE+Dx5lsOobgVEJq0bS4UqYEKGmJv8GeR/XWDbbFxTI/iDIDBYFpLqzWyXgnAHuJJ++unpi/M9StcCpIJqAAwBabQByIke2OdYdOzo7VH05XDLKmQwkH6EY18xr7A7TcM5crVA9Qz3SjEgqJBF0Zz9s6+hdF3QeghXgC32+XHHj7SY9zoD8Y/CLbmXpEBgvykZYjgA/h5P567sic43E4IVGVMSzSKVDepekoW0ghe0FCLWt5B7SY8n6aNdCrVP4iyBdIDhlBwDK5EAsB2yBMjIMdoCjva1UU9uEE2ilkDIBA4EQZUg/Q/TX0boPQfSmpUhqzhQ5HBtFoOfxEcnyc65cOKV36OjLJJdheNdjXo1FqoHJjMftP8AQa9CziolGrKY1U9VRMnif2n/AOJ1bSbn6f6T/nosDytiRweNS0F6Z1VT2gljyxLB2JxLMQYUDjz/AKmgdTGSktFNUcjUhrkakBqiRX+P/XFGmduGPfa4XyGFoB8wT249/rpL2u+3Ny3UySELKt7LMsGu7mIMh4H+x01/2l7xqVKgysQBVJYKYJ7THgxwwB+uk7Y9cNWsqNdbDAfzHInJEccAxHGBI1xZvyOzD+KDG+3FaLPTFxS5Wvi2D5AUEkQT+h8aqO33SNdUIZRaxWmakgTMju8ELjI7p8a070MELKFdgMQzCGJ47XB4P7ARxoZtuo7h3CwBMd19RonBkEnx7gf01gv0dEtdjT8MbtVrGmtOql/N5lZClu0yfricRpsOvnytUSqGFdLQ/cCxDAXgEE3ZMQSIznHnX0Nc5HBzrswSuNHHnjUrI67qVuuxGTwM66LMKBXxGWG3Npg30/MSPUUkfWQIjzpD+J+hLXLVqTL6lsmmCpLQJ/CZuj6GY0a3/VKu62xS2i1J8szVLXVQ96taYgCAOcCNLrpSpBXLXCO5fUuORwBJiI5I9tcGWSlK0d2KLiqZtpVfSYJDeo1NHAAVu1Q91wnwSDH29tadp1a2BJIJKniJJIGY9588fYaX9l1OmyilYA5I7gPpBgBe045B8aYqm9oolqtI4PbaBgmCCwJ/0InnODRsn+ypQrVGJK07ThXYIRI8Axg4x9tEt51FFMK6wGj6c5PykGeTPJ0ujr6pUZS1SO4qORnKJE5AkZn8tXbbb0qwNSqBLk23A3TABgCbjJBj7caOPllcvB9E6bVD0kYGQRg++SNalGkrZ/Ffp0lRXVyoGClpOR5GBM8ew/MPCrr0cc1JaPPyQcXs8BqVwUEngCT9hk/troQ+x1l63uBT21V3BKhDdAzaSFMTjhtW3SM0rZ8y61XqVKdeqKlFrnYEFWZioNMAqxwB8sqQItjxob0nYUalC6o7BgagIF2TaGHykjABzHBP01XS2tF9s7im7VEHOZIJqQ+MGCUn7aDUKlQBgjMAO4gMQP7pwDH4gNcD2dq0OXTunIwK0q1e0raASQFII9oiCOYOfz1Op0ijUM1Vd3gBmYVGYn3BAzw0eOdR+G0Y0EaACAASzHME5IH08c8eNZ9/0I1ahKIpLdtsEwYjEgQeTB86jyaLoevhFVWgVSbVcgAgiMKbRImAZGc4znRojS/8I0zTQUSjJakwxBJN0E4+40yRr0MUrgjgyRakwHR6Wq70uqAAUAOB8zVajE/c50Wxn6c/66w9Q3ZpszATCqcZNoNSSAPnA8jkfrrBV+IFAWoO4L3GDM0jBqKP70CXU/8AgV5BGsnnjHRXBs1dR39okZHmPaefoZ/FweD9F7q/Xx6DkEgg2kHBByUb6dylCPFza39LC7qkyq9lSmxVmSDMQoNpwwYifBIjSf8AGGyqKvdazLhmTAK4i5D3IQYxGJHiNY5XNtNdDil0EqXxMasktggfLz3JDz9pP56ZOh7qpuELKwAuMkkiWJJIH0UWr7SDr5X03d2qfz/p/vpipdRcUqaKsqiwCLjdPcWwfM/lx41n92UWVwQ0UupTwQPaBAxwR4Cj34H3nRSj1tEQMxAn5VBBMf3ifJPP6YmdKXU6alB/Dgwkmo5c/wA1wIC3MeAcmMScwBrvTRUZ0q16hKr8vd6dOfo7d0f4Fk+/nWeLM15KlBM+gbWqWWSLT7HkewP11dqvp6gLkzjAClEA+gbub7n9taCBr04ytGDjQg/GHSxvNwVuCGkLASJBJAcTGQO768aEdM6UiW3x6yKyYPHcwVoGcmRJ8EaLfE/R6f8AEbh6iibUqBzkWwy8ciLM++k/4eFT1HWkqvIKzHbOSCJIyYPJGPtjjnbbOuNJIbqKAqZMQB3MvGJHynAz/XWnpO9oWve9FgIIl1nEgG2Z9tLHRusV6tS0BSAYZmBJ8ny/JCnj20xp0ygFg00GYznAgjn89YtUbJ2Buub+4lw8g1WiDOAFOczmeD9dS/8Az7c8I0ADEohMDGe3/n5Sa+pdHS/DMgY1CACAMITxH0jQKj0y6oFDYIJ5HuR7fTWsXS0RJW9oP1fj7c24qGfexPf/AA+321TX+Od2wA9QriDCr3f+38sfTSwykYk/r99QtwDPn31fJ+zPivQSbqNqqBjtXzGbRdx558eTqO16mFe9k9QwRn6iJ/z1XudsFrBVyBYRGSe1ST9fOtJoH0SLDi0k+xCv4P31DorZXS6gX3NJrUW20AKoQEg/1M/rH10e6h1Sm4UlxCSMvcO4EAECRwp/Tzpa6XTI3Ke4lv8A0qzf1XRP0wFdmALhlgG3LAMCxU/NBbj3EcXamXZUema671BWQU1p8LaGPfiGW6VDXMCB9ZgRECvq9SvV9NmpKYBH8sxGMhuSJjzznWrpu9FOurOpa9FAk+SWAJu548edFtsjrtrmklg5gCcECCZjk5/PU8iuIp0jUR6ZdCFLLIOAYJU+DxnxqVP4iqLdDsbuZZhMfQHn/QaI7GkGqSyf/wBqXTxBbMgYzB1r6lToNXupqIAJ+WFnIyCIOR4Gq5E0LtPrNQNPqFh9SSP6/wC+uf8AUmKkM7FTEn39gfB/PTps6dECmzIs2FT/AC47uz+6MRB1tr7qjewKYPp4txIJOfHEaOY+Ig9H3NtXAZ+2AFg5DAyfePz0U611Gijh/wCHNNzTaQCqBpK2n5TwRx7edHqj02ceisQSfltxaDj8l/bST8WddXcVAUUQigBiO5seT5A8f76S+TB6Q4HdB6dNmqmkGW4hZGWErMGYzz/XVm33DGqlRAtZuBDkjEScTmbudK/xHsVo7bb1EkPLJJMyBJGD5zGj/TCtFEqeSWLMecCRn89S0hpsYeiVajbhmdWXtKwWlfBEC0Gccz440xVePP5Z/p/odI/SviGma1KpVWoqksqMQLAxheceJzGM/XTy/HMfnH767cH4Ucuf8rFrqXWPTvp1ELFoKiypfPdEdhDcSCCpGeM6+Yr1dxVaWhXJmRAEnDEKMGeSAZzIMmfrtXeKjQ9eoqkDtNZ0UnuxIIDYHDHxrJ1TaKENXa0qJeZLFZbnMAZqn6XA4kGcHD7St3QctCV/Z9vRRbcBzb/LDkgqZVSAQA4ZW+eeDOq/ina1a5X01Z5OAoaYiMrgL5wFUffQOor1q1WqWFy/zGIwCZyBGB54wI+2nHoXXCKb0wttTj5iRdEX2nkAxnMwcECQJt/FA9OxNodMK1PRrRTMSWJHZiQDGD/hwcjI0/8Aw7ttutKxaoJXDCo9jAnPEfKSTHjn30v1tv6FVm7mJBZ5MBjeUOBIbIJJYlQTAk41j3HUQ7ecACO1lH+EFYUHnGPoM65ssJSfE0jIu2nUWrxc1sexhUHEBUz9OQPodMPSenenDIGudgvqMpVhgtIYspRYByFA4jkaWKfRKgItYJMStzCJFxJjCwPDGSRxnWzbdbG1q1GCpKX0xhiVc2ibvxRYcBh8x+miKi3roTsbqnxENvXNMgvIU/MREgkszNMYI8+JxxqG5/tDVMGhUnmLhweCDGZn9xpDp9aNR7cs1RhMmJMjJ92J9xAEADE6am2FQRL0Qbs2kubseTd9PE/UjW33pQBQTKd/u6m8Z3qA06RCJZw1ocyCSJYi4nGDMaH7Oi2yJK2VJYXC6PT7GAukHkPM8YgaLJ0aqzEI6CM9t5NyxIMUxnIPA8/bUtz67pU9P0zl17aZlguJE++QBnjxqeVm/Ghb+HKdRDUZYlj+JXiQGkdgJwGPjRTdrV3DnbqqEwz/AIh4gRdkYzwNY2Xe0QGZQ6iAJBIXAE5jxjzM51Xt/UpA+qttM5J7xDG02qVMwJGJ/FnnT/Yl6De82xSjSp1IDIljXEc2ci0kkSPbQltqpdCpWFIMnwAXwMT+LgxoZutyHcyCqmYYXGYJEwXJM88jVFe0gFYHew7Q3EAiZM+4n6HGNOhWE93uUxhcEGQpuJwTJJyJn9taV6K9Sl6qJKsWXPA5UkzNufPH7aXe0YIUx5iPfB19B+F95TTakPUopwwMibSUuQCYnDATxLGCJ0PSHHbAq9HamRUqhLGEDM9yi0wFIYDsI/yONWp0KqylqVYhW/vMFWSICycyT2wR+ejO6+Jdo1NbbQVuYC4tmKhE9wwSRge/POo73rW2p2tQKzaRCkgqHsukxJwCQARnzqbZdIV//wAbqozNKAgNLXiQI7gASGYlSQAJmdbun9DBEu+WBJBHdBySW4k5xjP76V+KqdZ1D0kdiDgXCCLSCWJl4hvpn6a1LUuqACkFV/lccgLEkgEksf8AD550NsmlZh3vw8VS9HB9M5ERAVrgCATjMyoiPbJ0O3ykgWMqkiSpcmD5AT0+0HwPH76Yd3vGBZFRnuUqcKbgQeJgjI8jwZGl89UBZXamsIO3sBzjDSIZZbyD4A0k2U6KqW5Biee2e4sDBBJxTuuwMzgTgzo6Ok1G/wC2Uc/3Q7MVLGR3WW+D+Wgv/XqtOf5aBcz/ACgeRnNgiYPHHtjRjpfx02Q9MYWFKU4N3cAYEDzA/fTafoSaMvUuotRIDr8pg8lSwAJhgciIJmCJ16t8Q0CxJvBhQVKkdyyIOT4H051X1PdisC7XgM+LQVtJVfBfIGTgR3f+Wgq9O3FYMUWq8kLOZJJMKTOST4n30JKtibfgO9P63SYifUmfwIxxay4mf6eNB+qbLa0qyrRFQqUJdaqwwP4YlR4MznjVW42lUMZU4z+GSBg+/EHHjOs4oOjF6qm0K+DGWsIA/wDVH21SSJbZZu+osYEgqI7bAq+5wCZ9p8xrb0QGvVWTTFkG1ggDfYYnx+2se+6UgtseQVLkxGJtAxJ5kZ+/Gq+koFNS7tVwVVmExmZxyYx//rRqtBuxm2HWjUAUoxp5UsIPlgoj2iAefJ0M67QFOp/Ja+m0suPkyTbJjMH9wOdQ6bt6aJTep3Bg8KMGQzCcngxz9fprXW6pRctaTSWCQrNcLgrGBAxJggxyT7Ylaei+1s50vqLqtwWbWUFQCpaQ4bIzwD3CTAPA1t2fTVd2/h6kVmlbS1oC/iYKuWESACWi6Scan0T0xRqOpDsEJjBjuKiJk5WTxORAmNC9oC7LlWqW1IE2lSEaJAgzLKbjAmeTcTGS60ZuK7DPXOmUaUGBScwXhR3AKwLKAAGAukgAYMxAwE2u4p0KgYVBWJY01VQblUrCsW8kTAABnOTJGsXX/iLcVF9KowtEYUtBIj3MGD5jnWDb7y3bEKQKgrI6+/yPn8iB+ulijOKtsl0z6ZV3IrIiikhYvYWkFL6YEXBbmUKMleBnujOl7qnSwtSGZZgDiJGSCJNxGYknxgAaybHq9VdzXalkOy1goJFzOVYAQee/g8hSNW/9f3VSq9UErIVCACLSkypBmCCxn7jVTyOa/ZKjQUXesqKZpUw3cop3AgRcXJVgxjHLGTaPOlTdbRncgKQcnuklQcl2IEeox59sAZHbqbqhRbZPqMIluKSjhV88wZ8YgTolspC4Yp7CwvVY+601ls/3nI/z1zK8eyrsBP0v+HUtU+YghVE3kkew+QffP0HJbhXf1L0VQvKkOASIVvcuTOPJ0GOxaTYoVvLV2FSqPMijSBCH/EPz86tq0aiqwYNe9ss8UjAjwxJA48+8jkapy5dsKoM0uqOjLUdGYg9q+oVkyO6Cvg+4yftqxN+lSkgRikq18wZm0hjZHdKziJBjgmF3f9TC0m9Pz2gxGIhiuMiO276/TOLo9dqVruQoqA2SVJgf+MzH1No+8YtJ8Q+4wzuzVaVeqXQcgAKZ5CkC27jxjmDqXTtqXqEVGJQGLoWUbBmeGwByZx78+NWm7ALJJHAXC4K+OMe59vlMzi21WqprBCxm0tKKZKyVAYElWMEwB+HnVxlZqpJm10psXuBPylIRc3IIuFomCfHOdeO+CqStKnCAgkphiCxkgtMsRMCOIwNDl2VbuhWVRHIF2CyjP0K/qNat10Zgt9WsP5jkAj04JwDIImZJ8+dW6Q+SNNapRalUppatV+1SVkKsohz4uuM48Tg609D+CYpAVO+6SpptgqUBB8EEXGQeJ0FPSancab+4U9uebRAWBwh5PP11TS6duiEVQZIYAXCVAgHkyonPjxp3rTIu30MXT9tRdAHoVAb3BuYgKoECSfc4yeSPsLKvRKSkL6LN8pumBx8pk8x/zyFY7KqKqqwj1JYXkEE92fMSIOvbjYuod29O2mWU9qz8hKr2r5Pb4zH5KmO16Nr0F/j1O2pgrQEvmQSZ5OZAuUGPY/TTH01i5hgGcgYMFVLQSFAUQJ+/GSdJHwZ1FqddoUtcpGFmDIIJ9hz+o0c+LOtbkCmZVabpKhAAWE8Pb5HtOPuTofoI+xi6zsqlBr1QA4M3EAZAPb8kcGcGc5jQnZpt+8OFRi4wYI4VoYSQskRj31i6X1RjQtquy3tZ/MQNYwzILC1VPnEgwZwZo3xNV7f5ZCIagqKOVuuJAX5skiCTpUUmNG5o7eYJ25AMnuSAciCCfYnQynXoLVNvokHyfTKj+aD7c2kx+vjQvpXwzU3EkOgECCSyzKzxE+Y1r2Xwu7FQDBl/mLEdrVBgROCJ5PI0qryO78G7ebnbU6XaUZg94RSpkQPmFpwI4+h/Jb3j2QysQGzAaADdkFfGRd9j9NGafRwqVKbupemUuDT6ZUsGBIYNxxxyfvrL1Ta0qCgoEZmUXAgAEgZAxHg4jnmdFpEuTRjTbzS7lYMzA4uLMsZx8pj657h+WnbbIPctpYkMJYsoBYiBORIy3tnjQNuqVFAyDyABwny9sHMiPP8A9sXSPiBEmnDsWBYhVkqZAKwD3KRk4EZ0puSXRmp+y3f7ZKYRrodVi1VEraOTnvIIMmM8nQ3b7pdwrqSQig8fiJ4An8+fAGpdZrXsWDEgEe+XADXT+EnyfdTrP/DQvoUwBABNUm0Esw4BHbkgTzCnxOs07WxObs37OjTT+VTYhROGem6yRBlGOT+WiL9HpVUtKx4lZjyOCW9/7w0O6NSNJLyWZpi1CiqsSWZiIxiAS2c4xqHVPjhpgLjhiT6jD6gi0T95/wBYbm3URr9l/SN7tdsXpP6lvLGyGghSs5kc8QTz7jWkFHqg7d1aVIheVXI77lDk5kC0QADk40uUCd0QC6o5vqL29zd1oUFQDcYbk5tUKBgEem0qKKlRbh6bKJUeZhoiOCR+utmrVN7FY19T6fRqMDUqhzC8kr2gS1vqDChRYoxc7XcRoNS6TRu77UAwTerCRbJVbpaWuEkEAZhtb/4tK4pFqiq8hSbCDCg/iujk5ug/KcgzqCdPZdxSLVCoCqA7AW3G4DIk4KmSRIgmPcWl2Wmn4B2y6d6Ja+pRLKCIDgNlSCO8AnBm3OYxzrWvVGZ2uIWooVXcNHqWyATAyQPJk5yTjWPre/FWpbTUExEnuao0mYgRm4n6++AB74f6buShqIn8tzCs1gVis3W+pzEgEj/LU1a5S/voXmkS2tc1iTYSwEuUNhtHmbSFGQIEEn3mNGdr8ObiqoYj0aOIA9R3IIm4wrnj8QEazn4moUQKW324WwnurGe8SL2UAhmHiQY8Rrf07cU6hV6u7pNUE/Oj1BnkAVvTQfbI1nNyW6pCSVm7b9GdUsUsVIJ7v4pVI5ns29JTn66E7ja01dV/ky2FAptdEAT/ADAfrJM8DmToxuOoU1Uha23umbvWVGH0WntRH5GdRq1TUEgVCxH4WaoCfYdmP1nWSk7stpdAHe9NUsFaoScwYVRNspOWnwPA8Aaz7fptPcAu9WuXUC5rVKDzaGJAETHPM4yNFq2wDRABYNaqFYIuGGtkEuSnap9yzQOJpvkoqwYOr2FlzaqsIIBtEoSe2YjMGI1qpuqXZnRP4e2AonDp/wDtLXHiLVSI98n9ZGjPV98iKjU4kva/YQv/AG6huNwyRIyTpS2PTtxuStZaf8q4SQJz5EYn3kgD3ORJSptGvvqMaS+AoNSMfjMR+mOPPN8qe+xp14Ln6vSSsVdWFGpJDYtGSVODxdzMc/XS51jqIBgEGGkAEMpiQf8ACTg/8GqfiHfBnCUySENpJiwkzBB5GPf21jobZDThj3kx9oJwSceDx/eGrjFfkyG7NtLrJQrUVRAcn6E24B9oPjR/onVLlvYiZIXEFpEMRPvA99LuwqGwM5wghcdoB7WxxIuBECSQfY6s6PvXqNLMWYQFx2icZ8fXRJd0EW47CHWOsg1lNpU01YQSBPJ55/fP66xHdvu6goCQtRgTEFiQkD2mSOT5OtNRKp3EVfwkgsFAJIUkRH6cnnS5t92/q02P99SPAPdn+utIbRo5WM6dFO124eYetVp0lxkgEMzD6TA/Q+dV9Z6pV2m4q02YM1MqO8D1CWSeQGECfccj66q69um/j0pGD6VRRifmuUsT7tgAn6a1f2s0QN6WHLyx/RFH7DT9X5H7oFdP6idzuKVNlkPbTi7zwDx+2j296c6ikaRcMqgHkQGJYYUGB3CfsPppZ+EKU7uk0YRgx/IgD9yNfQa9lXqFOiVINZBUumQORFsZ+X386JLdIIvywD/G16NdkDzAgXElZAQwDx4AnjHtrfS+K6oMEqHBMQJGTBuBPgE+dI43BXcWzgVYIgcXxHHsNEvixDSrVAhKgVa1OMDCsoEADGCB9xpcSuXYdpV6tSpUqEg1CEQAQLoYPMQDzTA44OsXXviyrVQ0zTIJ7DEwp4tgzB5xj6a78KOo2latU7jSq0wQ2QVcquftk6z0tyv8U6PTIo1GdRMrCn8Uk8dpMGftxqJKntdESloH1tutaPRViaaw0jDEnGQTmT/zjXv+rlWBYXNaR3QQcyGIjugAefAzrW/T7XYpUsFxUCQpAUyt5EfnwdU9Z2TGitVXp8xYkqR7kiSMFon/AMgPoDknpmR3o27daVZx7hwuLZmBiCSSTA4j89e2tFq0M5aL2V4cAEASYgdwnmCYxzOKNi6lG/m9zAzTKckAWtcZBMn3H4vsY9LX5b6i05+RmLWggkyYBiYPEZ99KS7ZSCzbx2uUEKODGZEkWLPC4+xgcmBpe6uBeLRA+5Y88ljySfECMY50Sq9BqAhcGopvDqZR1YrbDeCDdg6juOltTqAQobC21Oe4ECEmXA+ikY48FQ4xemN2C6HUmV0Yz/LAChTbw145BnuMn3xprrdeKQAKYUZJyVuWmpNOIBGaa5EiT5B0p1aiisWQXqpEXrF0eWAPkiYJJ9yc66VqVWAVTcQcDlouYn6nnOtJQT2xWH6nV1RnDIFdm/AAVlRCus+5ye2MkgZjQrcdVclnYk3xGIF1oFwAOMNxxnHiKN309kxUhTAMFh7dpkngjgiREc8611OjMtP1K3zMOxJi0cgv5E5tQZPkrgNPxXY0mzmx2aPbUqkJQDW9hFzPaMBWa4CbbiAQJwPY50/YpWQVt/uWQuoFFEpXkUkLKDaCBSQkEKBzax+pE9K+GatQCo6WKCB3KyyOWqHEAAHnzAgGNGOqqKzh1p1aKhVpgsnzhBaCFUiyBAjOs27lSf8Az/JolS2hbq7ZqtVmUMQxVjapcgut5wMnM/ppl+H+r1NtarkWH5HBUKw4x6i2yCCCpKtIOlirTtscAMAuYLYyyg9pDDjnidM3RtwD6aWK3qU1JVmHcTKMVD9sxTVoODBB5nRm3Gn0ZrsZ36waggdv94NQUccg3NH6awbjqyn+WQXWYIDNSIxM5pssZ8E86tWkaaoQKaNGCvqem4BI+dAKitBEZqYjGJ1kr3wrLVqWNj1AKe7o5nk2CovH4h+evPgk2dW6Nmy2RpJFMEAYJdvzPcq3HPhFkkR2xoX1ro7FM0mIhnJsFFUW0/LSEsoHzEswJjOcix/UqUr6bx4LrdaIwBC/ID4mkOdXdM6Vbli1Q89ogH8gP3Ma6F8Xd7MRU6L1ncoUp03cIcdomV8wCDMfbTF1JHSmrCtUcXGVIKFgMmGCkNHkE/lkay7/AKfSqEUtuFR7gZLKM+Rl7gQRxbk+2s3VOrtRkCqPVQxcg5gR3CYPJj+7rZrm04ojoI7roNLcqpBO3bhTUAUsYkIFPc/0gY94xoF0zc/w1RksRxUWAfceCs4n7x+XGrelVabOK9VshgSWDHM5EIJJ83EiLfOodZVXqfxFJ6l7kMoKWCfMPdyDz99VFNNxfQtVZzpe0LFqZPzMJDAgq2QTjMR+WB7aqqU22rIUZldjkgw2CMcYHj8p0TpdZdaE3CpUktkiVNQI0wwJYzcCvAAHGToNua9SsLjlyYggRGCY8KO4YnzHjNRtvfQmN2yopRtqVKQYyYiqSQYMkKygGP1Olbc9BdKKV1gqXYpGWaHtGBOQV+xH6aYtpQJpjuIYAdtotBkeINsgHwc+BxoBuarkyikAq10ufIPtaBHtEffRi15NEtHelUWDVNxVB82km0mo59jkyL8gECdGP7R6DV9wr0oqC3JVgwExAkGPf9NBtvuYVRVUsozxLNiBBjETPMY40z9O3DfgIAbiSqHAxIRD9vvOtW92OK1QD+Eek1KdYVKgCKGQGWW7/uISYngAE/lptJX+OpbkVKdtOnZF4vm45jjg++qKW9qESPIn/uN/8NU19yWWoGalJUz3qXbtiBcymYiNTd7K41oV6+wR6iVaYU3TUYFrVuyxXuM8+0/fWvfbX1wKlRqJqve9QH1JDF2MAKjLmR5ESJ4J1yvikoR7EtAMwoLAANAUgEfXuJ9zoX/E2gqrq5aPckf+I/X9tV2T0bqtZ9rt6lCxHp1/SYsSZDWhrQVIBtYkHnI1LYVBU25FXuCQAbTcoGQSZjz/AMjIqn0x6lMuWJ5CAyS5Bgge3B5zMY8iPTh6jIrGQTm6SPocfccZ/LRJWiGbGekFPdBklSpM2g8NHJzj8tEujqqhZZCBiZkg/MKdpHdzmMc/TQ9uktScMKZZGMDAJUysGBMcgc58+2htDeGlVJWc8ggSfMHnz/T7ahx5LTISoaKfwrQtaoWFwIIpzaCfKZkgTGScedYOoVodVRGqWiDcoa6wyMRbhe36ACdYTU9QuTYi4LKFzgjtX8wJOBgn7metoPSdmUhWtYAYYKxZbp4JBRME5mccaji727Lq0ZKaslO5TNR4UACSKgHyAnwwaY91EH3w1t+9XCD0xFp7jcRJPezZPHCgLgSNHuiGnVW9mRO4s16zEslMEe5kzA8lCCM6qYFnVRcJBLzA9RVSUFw7mpNKZkYMwYBDWu0UomXY0Ke3uuRzfShmaAq3j5VEEgwrgvyAT2gjTH8NUNs4DjahGDkIxaoxOB3CSBPPCgY+8K6dVC1F9RO9O0XCaVISWJFJYDNJMAm0ADDHOjuy+LWdG9NXC5Bq1Gl2OGhQO1DEmBKoIPcYJyyKVFKgzuOnUKYdzRQikoUYEBiRaCScAEhjHAGpbbqPqOpRkYkkBkCkCM23/M3LN2kKACS8aEdf6mh2tOmjI64d4k8tBukgBpJhTJkCZyQu7f4gFLBBqQsAH5SoAIpmI7GYXN/eVFH4iRisLmm/Jo5VoeeuxWZKAcqtVlDFc1KgMTTX2Uh1F3kug4u0J2fxJt9put0go+pRvUUbGhFCgq9kkggsJkc8+dAup9XqJXV2cn0zDEDNR4JqtI8MzuoI4AERAg1tK1RluUU2X5R2q4BHzESGi4m4/wCKPGLjj4R3/om2+hV2NlX/ALlyILrmS0ZZpGDkKSYtyMD66OnZN6lKlSBWoqp6d3bkVCxDGbQVB8/3iJ4BXTSprVCGLLmN5yGX8GaZOI5Kk5P0yT21qPRNBqQqlwpXLAzNrKZgg8MDBBtxrfIjGKCHUOuemXCoyiSvpsxg05kiDcsqcMjA+4jIFPSN21W8y6914sY3jE3i4/rkk4mRoR/1Go6rhmJGQxkOqjCxHcVGAZJgD21b8PUWBvUkQeFBYwBJNoILAeVBDZkTkaj7SjF+y5TfgcNvtKtNalJoAhgTNpSTbcQQtuQOJB8TyYUOquiF6qfiPbwIJYgLI8AEQRPacaJ0lWpSVqrMVKkCCSHETFMnJ7T8ozA4EQB+7VKVNiUUqotCu96EnIBEoGEgGIBkD2zzck+y+HoA/EnWCDTdckq0EjwcAi4lgORbJUWgjmAE6rtmtpkqFlThRE2gS2BBxGR/9GOt756glEpySCQg7QeSVu4nHE+RqujudylMIEgMLPUaOCtpEscAgnz767oKkqM3HZq+GtnUqikqLSpsLu88rbAJgHvLT+30GsnxLsKlLLVr3VxxwrjBj9jEefodUfxVZaxaQoIAJW0CME4HuVEn3/PW3qDNVpPH8w2xMAG6U7pAEmAw7jxpcZcr8Bx0Euj9N29VAjhmqemFYQQoAIBAIyGVgxBn3meNBt10oUHpsKjKlZalwY57clWxmcYIORrV8P7h6YHqAwARN4UiTcQATaQTnMZnnMZ+qU2rqJdCtMtYsBQASJgjnxzpKLUnspJOPRu2DI8y/MEM/AAwCPfM/aR9yI+OKASvTAyPRQiYnLOx4HuToptumK21R6ZLOQ6kQYFt3BPaeOf9tY/jCkategqWtUNJUtUzkM8cxyP6auOpUNr4A/pgC1ELshW1g0sJFysp4kmA0/ro5Xr7dFeqvL3CpaZiZmLgIAJwR7jVnR+kU1Rb7PBlrc8jmxiR+fjTBuKVOEC+n3MZgqCRB8rTWef+eHJ7CKaRm6OVqBLGMNnwpgATifxBf3nOl74lKBzcwLmwoXuItBe5cFiJJU+DzxphTaVadZBS9MUBki4XKSZYCWiJzgcGI1opUKdOsajLcWSyLr+DPgC0z9f98YRlGbt6pUdGRxnBUt27FDf9VpVBTBIhBEWliO1VI5IOEEEidAtqkVU/EA6nyARI986+j9appVjtqXILcU6hEEZGGjxoJ1b4aqu4qohWQA4g5ZTAeHbk/p+uuiLSOWUWwZ0msDUq07RPqs0kxi4gjn7aybJ7GAsAZKqvewBxcBBUjuAMGJ95+kes9FrUSalRSodjEwpJMsYWZIHvxka3dL3StRFOpRNQAk3XhD4/E0yQDAHsfz0NVtBd6Zt63vxR26LRdA8lKioIxycFeCQMhiMn8l3aItWtFQqoaSxkUwIBMSQY/T20Z3W0ZUqrSS2k5IVqhgimXwxKvYIFonI86AOwQlYptBOfmBzGGB40QWiZdjTUag24VENCmhRlJWqGW4o0GQq8sR5MST9NZqu6ja7eoVUj1mRiSSIgEqcQBBkx7DGMhdjvFFQSiiTFwLC0HBPPsTo51zp1A0Q22dyqm8l5AIPaIGRN2Jnz9NJxplJ2tGTr1b+aRRNEoFJPotKYky2ACcCMQYH11q6HuqJWm9d1DqTAZmGFwFARZUEQP/uNCNyyhQEYfIpInyRkcDIk45/pqmkAVkCCpn3/AK6vgmtEcnY6dXTaVUhKm1BvLN3uCe0qCS4hrRwDzpcqdSRaThFB7PTEntW6ZKgRLEckjxn61L1IMomlRMDJIKsT5mKkft+Ws29RWaVCqD4EAD9/+RrLjvZrflGenu2uJBgtgx7k5445OrmsWmYH8wkK0kRBJe5BggEBR588SBrK9K3OPbn6ajtqdzBf9j5MCfPtrSvJka1ozSHLM7enTEnt4ZoH3cfqcHTJ0T4hBvX0kCqRCiABJaTk+wC8nCDSxVrmm6+nU+XIIkWsygNH1xyORH5XbGmtz5I4wcnzGYH9NJq+wuujJTpz5iP2Hv8Av7e51rdirqVZWMFcEAKxFs4AFvcCDx9jOp9D/mV6aPBU3LkZiw4nnHj28ay7JAagn2J/9jH+o02+/wCAXRo6bTF9jt6bg4uiw/8Ai1wIH0YgjOREsCPRd1TF5Jsa4FHUFWUywgZKwVJwTHaB9SI31Yhg05HBOfl+XnmPrrdRQMEJzIj8laF/Qf56lx5L+Sq3Q4VPUZZEKGg307YviD2tIW4nAUgEEedDUp9wYvcwkOHDJJxjuZoBjMEDgzoecJgmIAiTH2jWrb4g+cf01isXHtmqWzHtdoUqVDIcSwQmTHdg4McfX/e1twTMnEMCM/WfPidGGoLaxjIJI+mCf6jS7unIFQjkFj+/++th1Rqo01Emcj8U+eQZbOf89akrP2sAQsSX4QiWAJyJHYfE4bnzj2lIeg1SO/0i1xyQf5uRPy/KOI1Lrjla23UEwUVSJJxe2M8cnI9zoq3RHLVm/pfTa1a40jbZ8zRIgEhgD5MpjAmT4Gs+42h2zN603FajIFJXyIYsoyQZwYJge+nRK5pKopm0NTBYADPc/M6G7CiHrVXfuYVGUE+FBIAHgYA1KZTQO6HvzVqLtwWFMvI4DZ4EDgckxnnOn/8A6NTJEqCRmbRg/TGNWbamFWBgfTWygurSJbMqbFBPaMeIGp0dspEhV+0DV5wQBwQTqCDP56YjiUhHasfp+mNSR8AwSMyfI++raigCQB+mvVDAkaYEmQHnj3nVNXbg5+ntg/l/vqamGgcEEn76tooImBxoEL/U/hPb1176StGQZcZ85Ug/1GgW6/s6oMn8ovTGceoxWTAJ8nx7ZxnX0CnSHsMzxj39tRRQR/wf00AfJq3wfuaCgKUrUg0wLpHuQKZk4+mk/emKrh6ZUmbQVgzODBAP0znOv0FRpAkz9fJ8a9X6fTci9FaMi4AkEGQRPB0LsXG9HxDqXw8+2tqcFChdMipRn5DUzALRPacGAYONbtvSeptWcKzFmLALIYyzAiAe4HONB95UNTeteS11RgcnImYx9tMnQ+lUnohmQEhHM55AYj99KWzRpRev4EYAAkGZ4A/rqyhXCyCJn65B99V7ZA1RQeCwB+0gaZfi3o9KjSQ00tJYg5JxH1J99W51SMIxu2D/APptY0gVRwqkkle85jm3gf76zrsapmDUMRzj+p0T+GKhFHdVASGRaZUyYzUCmRwcYyNFupdMpsiuV7i4BIJEjjwdZt0zVRtWgJ0nYg1R/EEmmy1JuMAN6blPlaZDgH+uDoRtdhes9wJ4hZBP66auodNp03CoCAbZBZj7+5Mc6XNyLUZRgBjH07vfnTT9EtUDpg/UH7jH351v2LFmdmJJaCSeSSWk/rofohs2lm+y+I9/bVkH/9k=">
            <a:hlinkClick r:id="rId7"/>
          </p:cNvPr>
          <p:cNvSpPr>
            <a:spLocks noChangeAspect="1" noChangeArrowheads="1"/>
          </p:cNvSpPr>
          <p:nvPr/>
        </p:nvSpPr>
        <p:spPr bwMode="auto">
          <a:xfrm>
            <a:off x="190500" y="-852488"/>
            <a:ext cx="2562225" cy="17811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6394" name="AutoShape 10" descr="data:image/jpeg;base64,/9j/4AAQSkZJRgABAQAAAQABAAD/2wCEAAkGBhQSERUUEhQVFRQWGBkWFxgYGBwYFxcYHRgYGBgXHB0XHCYfGB0jHBccIC8gJCcpLCwsGR4xNTAqNSYrLCkBCQoKDgwOGg8PGiwkHyQsLCwsLCwsLCksLCwqLCwsLCosLCwsKSwsLCwsLCwsLCwpLCwsLCwpLCwsLCwsLCwsLP/AABEIALsBDQMBIgACEQEDEQH/xAAcAAACAwEBAQEAAAAAAAAAAAAFBgIDBAEABwj/xAA/EAACAQMDAwIEBAMHAwQCAwABAhEDEiEABDEFIkETUQYyYXFCgZGhFCOxB1JywdHh8BUzYpKi0vEWgxdDgv/EABkBAAMBAQEAAAAAAAAAAAAAAAABAgMEBf/EACgRAAICAgICAQQBBQAAAAAAAAABAhEDIRIxQVEiBBMyYXFCobHR4f/aAAwDAQACEQMRAD8AlTTWhE1ymmtCLr3bPKPKupxrsa7GkOiMa7rsa7GgCOuxrsa7GgCOualGvRoA5rkakNejQFEdejUo12NIKOAa4HB4IP2zrL1neelRZoYkyi2qWhirRMHAxzrF0zqclV9Nu7tkUyOMCT6rQOfHjWM8vGSibwxcouQY14DUo1yNbGJ7XhrwGpRoA5Gu67rsaAOAa7GuxrxGgDka9GpRrmgVEdc1IjXjoGR127GuxrkaQyOpCoRqJ17QwR56k6rUalGpIugq2ZkTVyjXUXUwNBJEDXo1MLrtugCEa7bqVupAaAorI16NWFdcjQFEANcI1ZGuEaAohGvRqYGuxoAgBqQXUgNcqV1pqXc2quSfbMaTY6E34x3Zaoi2UalJCD/3FuBm2orAkwPup+WfGMy7WpJFm3KZamQtNDJtIUxTJBGRkwbTyMaG1NqxLA7k3NUHp2MACCDIamSINwA/I+40Sp9LADs9aoyW3G2EiCGJntxAPkeORjXlZJ3Kz1McKjQ3dL3ZqUwWgP8AiAII+nGONa40pfC1elTqGNwXDYCF74JYQfmP1z9edOFuvQwz5R2cGWHGWiuNSjUrddA1sZEY10DUgNdC6AIga7bqYGpAaBUV264Rq/0/OoMNKx0VEa4RqyNcK6AK416NWW64RoApI1yNWHXANAEbdW0tQjU0GhjRWq6mBroGugaBEY12NSt12NAEI1k6tvhRos5kfhWAT3H5flB/preF0o/F3UCalNadMVVWZZaxSHMi1oYTwD+usss+MTXFDlKgt07qZZgrBs4BKOCSM/iQeOTPOikaSaXq/ioKrRMrVJMj2hvmMeT5Ekac9nVLorEAMQLgMweSME/1P3Osfp8lrizb6jHT5IsjXCNTjUSNdZynANejUgNeGgRwDQL413yJtWR5HqgqCPEQ0/rGPOdMAGlP4/8ASq01osxWqGR0xIIY2NPtjOYyBnWWV1FmmNfJCnT2m1dkVSAYUdrdxYBCWESBJDex7j7CSlHpFBSSqme6QXleCfBJiPcH8p0K2nSqClQxZmkSVZARaHDR3yAZBj/x+uiqdJ2ykFVJZGOCCJOSASYnnz7DXmt/s9GK/RXQ6jsw6OCgKkmVME5mO5Fj6kxzr6BtdwKiK44YTpF3XUtqcFEjIIvpc8AiGkERA03/AA9uqb0FFK61AF7smYkmfOTzrp+mlujn+ojqwlGvAakBroGu2zjIhdSA1KNdA0WBELr1estNGeobUUXMeYA5OM6tC6VvjjqyqBQ9Z6VTtqKVkzBbDBSCRgER5GonPirLhHk6Lem9fepcyOxVmkIKdVhECBIpeRBPPn2nR5GDAMJgiRIKn8wRI1802O8pFBdu604VSCVgXTBHjJxIODjTP8H9aRv5F1Rng1JdSPPgRAx9T++OTBkak0/J1ZsacU14GUroZ1jrSbcd3zESB7gETH1E6KnAnSR12vS3rhaHpM6kq947wgGWGLoj28+x46skmo/Hs5YpXss//kJS3bScrME+cDugfSV599MHT+rU6wlDxyDz9dfOdrtKQSuTe6gqtNh2hoaOPmKyQSY8eNNWz31DasVF3qGA5tMZiMD9jAH21zY8z/qZrPGvAzEa9GvAyNdjXbZzkY1ZTGo26nTGlYUdC69GpDXo0ARjUgNe1IDQBTua4poznhFLH7ATr5VvN/t61So01AruHkDFOD725mIHGY19E+LtzVp7V2oT6gI+XJt/EY84/wBfGvmuw6rVuA9MkWhoFvcMBcBVBzGPp9Drjzu2deBUE6tTauAFSo8KJSHYqLZLqHOMDn2j8zvwZ1OmC1BFdTczEOGEcYUZgDJyZzobvN5WkKtNvUChpMFbT+EmSTiRxiPI1TtN5ufUAeiIHYbVQmJEj/t/X5iYGfEzzQk4uzqnFNUfRY1yNU7DcF6YJBB4MkEyMTK4zzjWg69OLtWeY406IjXo1IDXo1QqOjSJ/aD0da1VG9VVYCwoxgnF4cfSGg/4QPs+A++vmH9pZKbynVQqZpgjhhcpKkRkcW/rrHM/ia4l8gRS+HlWpT/nKshpIdQUcBoi0klZHIHnRRPh0x3bpiQxkS0WKp5iZMx+R8cgLsd3Xesqd2XE2qoIBJJOBjDk/np1fpzikpvYj8RB8MOQCYgW4iIgxrgbaO6KTBtfpO0PymkVuEw0NbBx7ieT+Wmr4S2i0qRpqwcDuBEQAZhcewAknkk6Sq+2r8eq5ukgXqc+OVnA/r401fB1RaVKo1V1uJg4VT2jIMckEx98a0wyqW2RljcdIao10DUkqYB99TFQHXfZx8SKUyeNXrszr1LcRxqw7udJtjUV5M3UB6VJ6hxarH9ATxOeJ+wOvmHUOubxqjmykWpEicSB80qykT8gESTOIBBhh/tA+IkYHb+qqsgDMrUxUVmlGSfKkZPtnOkbY9JuSpO5thyvbNrwoN8ATFpPjj9+PLO3R0Y4pdB/Yb3demxVKeJBhsPBAkG04iIE+Dx5lsOobgVEJq0bS4UqYEKGmJv8GeR/XWDbbFxTI/iDIDBYFpLqzWyXgnAHuJJ++unpi/M9StcCpIJqAAwBabQByIke2OdYdOzo7VH05XDLKmQwkH6EY18xr7A7TcM5crVA9Qz3SjEgqJBF0Zz9s6+hdF3QeghXgC32+XHHj7SY9zoD8Y/CLbmXpEBgvykZYjgA/h5P567sic43E4IVGVMSzSKVDepekoW0ghe0FCLWt5B7SY8n6aNdCrVP4iyBdIDhlBwDK5EAsB2yBMjIMdoCjva1UU9uEE2ilkDIBA4EQZUg/Q/TX0boPQfSmpUhqzhQ5HBtFoOfxEcnyc65cOKV36OjLJJdheNdjXo1FqoHJjMftP8AQa9CziolGrKY1U9VRMnif2n/AOJ1bSbn6f6T/nosDytiRweNS0F6Z1VT2gljyxLB2JxLMQYUDjz/AKmgdTGSktFNUcjUhrkakBqiRX+P/XFGmduGPfa4XyGFoB8wT249/rpL2u+3Ny3UySELKt7LMsGu7mIMh4H+x01/2l7xqVKgysQBVJYKYJ7THgxwwB+uk7Y9cNWsqNdbDAfzHInJEccAxHGBI1xZvyOzD+KDG+3FaLPTFxS5Wvi2D5AUEkQT+h8aqO33SNdUIZRaxWmakgTMju8ELjI7p8a070MELKFdgMQzCGJ47XB4P7ARxoZtuo7h3CwBMd19RonBkEnx7gf01gv0dEtdjT8MbtVrGmtOql/N5lZClu0yfricRpsOvnytUSqGFdLQ/cCxDAXgEE3ZMQSIznHnX0Nc5HBzrswSuNHHnjUrI67qVuuxGTwM66LMKBXxGWG3Npg30/MSPUUkfWQIjzpD+J+hLXLVqTL6lsmmCpLQJ/CZuj6GY0a3/VKu62xS2i1J8szVLXVQ96taYgCAOcCNLrpSpBXLXCO5fUuORwBJiI5I9tcGWSlK0d2KLiqZtpVfSYJDeo1NHAAVu1Q91wnwSDH29tadp1a2BJIJKniJJIGY9588fYaX9l1OmyilYA5I7gPpBgBe045B8aYqm9oolqtI4PbaBgmCCwJ/0InnODRsn+ypQrVGJK07ThXYIRI8Axg4x9tEt51FFMK6wGj6c5PykGeTPJ0ujr6pUZS1SO4qORnKJE5AkZn8tXbbb0qwNSqBLk23A3TABgCbjJBj7caOPllcvB9E6bVD0kYGQRg++SNalGkrZ/Ffp0lRXVyoGClpOR5GBM8ew/MPCrr0cc1JaPPyQcXs8BqVwUEngCT9hk/troQ+x1l63uBT21V3BKhDdAzaSFMTjhtW3SM0rZ8y61XqVKdeqKlFrnYEFWZioNMAqxwB8sqQItjxob0nYUalC6o7BgagIF2TaGHykjABzHBP01XS2tF9s7im7VEHOZIJqQ+MGCUn7aDUKlQBgjMAO4gMQP7pwDH4gNcD2dq0OXTunIwK0q1e0raASQFII9oiCOYOfz1Op0ijUM1Vd3gBmYVGYn3BAzw0eOdR+G0Y0EaACAASzHME5IH08c8eNZ9/0I1ahKIpLdtsEwYjEgQeTB86jyaLoevhFVWgVSbVcgAgiMKbRImAZGc4znRojS/8I0zTQUSjJakwxBJN0E4+40yRr0MUrgjgyRakwHR6Wq70uqAAUAOB8zVajE/c50Wxn6c/66w9Q3ZpszATCqcZNoNSSAPnA8jkfrrBV+IFAWoO4L3GDM0jBqKP70CXU/8AgV5BGsnnjHRXBs1dR39okZHmPaefoZ/FweD9F7q/Xx6DkEgg2kHBByUb6dylCPFza39LC7qkyq9lSmxVmSDMQoNpwwYifBIjSf8AGGyqKvdazLhmTAK4i5D3IQYxGJHiNY5XNtNdDil0EqXxMasktggfLz3JDz9pP56ZOh7qpuELKwAuMkkiWJJIH0UWr7SDr5X03d2qfz/p/vpipdRcUqaKsqiwCLjdPcWwfM/lx41n92UWVwQ0UupTwQPaBAxwR4Cj34H3nRSj1tEQMxAn5VBBMf3ifJPP6YmdKXU6alB/Dgwkmo5c/wA1wIC3MeAcmMScwBrvTRUZ0q16hKr8vd6dOfo7d0f4Fk+/nWeLM15KlBM+gbWqWWSLT7HkewP11dqvp6gLkzjAClEA+gbub7n9taCBr04ytGDjQg/GHSxvNwVuCGkLASJBJAcTGQO768aEdM6UiW3x6yKyYPHcwVoGcmRJ8EaLfE/R6f8AEbh6iibUqBzkWwy8ciLM++k/4eFT1HWkqvIKzHbOSCJIyYPJGPtjjnbbOuNJIbqKAqZMQB3MvGJHynAz/XWnpO9oWve9FgIIl1nEgG2Z9tLHRusV6tS0BSAYZmBJ8ny/JCnj20xp0ygFg00GYznAgjn89YtUbJ2Buub+4lw8g1WiDOAFOczmeD9dS/8Az7c8I0ADEohMDGe3/n5Sa+pdHS/DMgY1CACAMITxH0jQKj0y6oFDYIJ5HuR7fTWsXS0RJW9oP1fj7c24qGfexPf/AA+321TX+Od2wA9QriDCr3f+38sfTSwykYk/r99QtwDPn31fJ+zPivQSbqNqqBjtXzGbRdx558eTqO16mFe9k9QwRn6iJ/z1XudsFrBVyBYRGSe1ST9fOtJoH0SLDi0k+xCv4P31DorZXS6gX3NJrUW20AKoQEg/1M/rH10e6h1Sm4UlxCSMvcO4EAECRwp/Tzpa6XTI3Ke4lv8A0qzf1XRP0wFdmALhlgG3LAMCxU/NBbj3EcXamXZUema671BWQU1p8LaGPfiGW6VDXMCB9ZgRECvq9SvV9NmpKYBH8sxGMhuSJjzznWrpu9FOurOpa9FAk+SWAJu548edFtsjrtrmklg5gCcECCZjk5/PU8iuIp0jUR6ZdCFLLIOAYJU+DxnxqVP4iqLdDsbuZZhMfQHn/QaI7GkGqSyf/wBqXTxBbMgYzB1r6lToNXupqIAJ+WFnIyCIOR4Gq5E0LtPrNQNPqFh9SSP6/wC+uf8AUmKkM7FTEn39gfB/PTps6dECmzIs2FT/AC47uz+6MRB1tr7qjewKYPp4txIJOfHEaOY+Ig9H3NtXAZ+2AFg5DAyfePz0U611Gijh/wCHNNzTaQCqBpK2n5TwRx7edHqj02ceisQSfltxaDj8l/bST8WddXcVAUUQigBiO5seT5A8f76S+TB6Q4HdB6dNmqmkGW4hZGWErMGYzz/XVm33DGqlRAtZuBDkjEScTmbudK/xHsVo7bb1EkPLJJMyBJGD5zGj/TCtFEqeSWLMecCRn89S0hpsYeiVajbhmdWXtKwWlfBEC0Gccz440xVePP5Z/p/odI/SviGma1KpVWoqksqMQLAxheceJzGM/XTy/HMfnH767cH4Ucuf8rFrqXWPTvp1ELFoKiypfPdEdhDcSCCpGeM6+Yr1dxVaWhXJmRAEnDEKMGeSAZzIMmfrtXeKjQ9eoqkDtNZ0UnuxIIDYHDHxrJ1TaKENXa0qJeZLFZbnMAZqn6XA4kGcHD7St3QctCV/Z9vRRbcBzb/LDkgqZVSAQA4ZW+eeDOq/ina1a5X01Z5OAoaYiMrgL5wFUffQOor1q1WqWFy/zGIwCZyBGB54wI+2nHoXXCKb0wttTj5iRdEX2nkAxnMwcECQJt/FA9OxNodMK1PRrRTMSWJHZiQDGD/hwcjI0/8Aw7ttutKxaoJXDCo9jAnPEfKSTHjn30v1tv6FVm7mJBZ5MBjeUOBIbIJJYlQTAk41j3HUQ7ecACO1lH+EFYUHnGPoM65ssJSfE0jIu2nUWrxc1sexhUHEBUz9OQPodMPSenenDIGudgvqMpVhgtIYspRYByFA4jkaWKfRKgItYJMStzCJFxJjCwPDGSRxnWzbdbG1q1GCpKX0xhiVc2ibvxRYcBh8x+miKi3roTsbqnxENvXNMgvIU/MREgkszNMYI8+JxxqG5/tDVMGhUnmLhweCDGZn9xpDp9aNR7cs1RhMmJMjJ92J9xAEADE6am2FQRL0Qbs2kubseTd9PE/UjW33pQBQTKd/u6m8Z3qA06RCJZw1ocyCSJYi4nGDMaH7Oi2yJK2VJYXC6PT7GAukHkPM8YgaLJ0aqzEI6CM9t5NyxIMUxnIPA8/bUtz67pU9P0zl17aZlguJE++QBnjxqeVm/Ghb+HKdRDUZYlj+JXiQGkdgJwGPjRTdrV3DnbqqEwz/AIh4gRdkYzwNY2Xe0QGZQ6iAJBIXAE5jxjzM51Xt/UpA+qttM5J7xDG02qVMwJGJ/FnnT/Yl6De82xSjSp1IDIljXEc2ci0kkSPbQltqpdCpWFIMnwAXwMT+LgxoZutyHcyCqmYYXGYJEwXJM88jVFe0gFYHew7Q3EAiZM+4n6HGNOhWE93uUxhcEGQpuJwTJJyJn9taV6K9Sl6qJKsWXPA5UkzNufPH7aXe0YIUx5iPfB19B+F95TTakPUopwwMibSUuQCYnDATxLGCJ0PSHHbAq9HamRUqhLGEDM9yi0wFIYDsI/yONWp0KqylqVYhW/vMFWSICycyT2wR+ejO6+Jdo1NbbQVuYC4tmKhE9wwSRge/POo73rW2p2tQKzaRCkgqHsukxJwCQARnzqbZdIV//wAbqozNKAgNLXiQI7gASGYlSQAJmdbun9DBEu+WBJBHdBySW4k5xjP76V+KqdZ1D0kdiDgXCCLSCWJl4hvpn6a1LUuqACkFV/lccgLEkgEksf8AD550NsmlZh3vw8VS9HB9M5ERAVrgCATjMyoiPbJ0O3ykgWMqkiSpcmD5AT0+0HwPH76Yd3vGBZFRnuUqcKbgQeJgjI8jwZGl89UBZXamsIO3sBzjDSIZZbyD4A0k2U6KqW5Biee2e4sDBBJxTuuwMzgTgzo6Ok1G/wC2Uc/3Q7MVLGR3WW+D+Wgv/XqtOf5aBcz/ACgeRnNgiYPHHtjRjpfx02Q9MYWFKU4N3cAYEDzA/fTafoSaMvUuotRIDr8pg8lSwAJhgciIJmCJ16t8Q0CxJvBhQVKkdyyIOT4H051X1PdisC7XgM+LQVtJVfBfIGTgR3f+Wgq9O3FYMUWq8kLOZJJMKTOST4n30JKtibfgO9P63SYifUmfwIxxay4mf6eNB+qbLa0qyrRFQqUJdaqwwP4YlR4MznjVW42lUMZU4z+GSBg+/EHHjOs4oOjF6qm0K+DGWsIA/wDVH21SSJbZZu+osYEgqI7bAq+5wCZ9p8xrb0QGvVWTTFkG1ggDfYYnx+2se+6UgtseQVLkxGJtAxJ5kZ+/Gq+koFNS7tVwVVmExmZxyYx//rRqtBuxm2HWjUAUoxp5UsIPlgoj2iAefJ0M67QFOp/Ja+m0suPkyTbJjMH9wOdQ6bt6aJTep3Bg8KMGQzCcngxz9fprXW6pRctaTSWCQrNcLgrGBAxJggxyT7Ylaei+1s50vqLqtwWbWUFQCpaQ4bIzwD3CTAPA1t2fTVd2/h6kVmlbS1oC/iYKuWESACWi6Scan0T0xRqOpDsEJjBjuKiJk5WTxORAmNC9oC7LlWqW1IE2lSEaJAgzLKbjAmeTcTGS60ZuK7DPXOmUaUGBScwXhR3AKwLKAAGAukgAYMxAwE2u4p0KgYVBWJY01VQblUrCsW8kTAABnOTJGsXX/iLcVF9KowtEYUtBIj3MGD5jnWDb7y3bEKQKgrI6+/yPn8iB+ulijOKtsl0z6ZV3IrIiikhYvYWkFL6YEXBbmUKMleBnujOl7qnSwtSGZZgDiJGSCJNxGYknxgAaybHq9VdzXalkOy1goJFzOVYAQee/g8hSNW/9f3VSq9UErIVCACLSkypBmCCxn7jVTyOa/ZKjQUXesqKZpUw3cop3AgRcXJVgxjHLGTaPOlTdbRncgKQcnuklQcl2IEeox59sAZHbqbqhRbZPqMIluKSjhV88wZ8YgTolspC4Yp7CwvVY+601ls/3nI/z1zK8eyrsBP0v+HUtU+YghVE3kkew+QffP0HJbhXf1L0VQvKkOASIVvcuTOPJ0GOxaTYoVvLV2FSqPMijSBCH/EPz86tq0aiqwYNe9ss8UjAjwxJA48+8jkapy5dsKoM0uqOjLUdGYg9q+oVkyO6Cvg+4yftqxN+lSkgRikq18wZm0hjZHdKziJBjgmF3f9TC0m9Pz2gxGIhiuMiO276/TOLo9dqVruQoqA2SVJgf+MzH1No+8YtJ8Q+4wzuzVaVeqXQcgAKZ5CkC27jxjmDqXTtqXqEVGJQGLoWUbBmeGwByZx78+NWm7ALJJHAXC4K+OMe59vlMzi21WqprBCxm0tKKZKyVAYElWMEwB+HnVxlZqpJm10psXuBPylIRc3IIuFomCfHOdeO+CqStKnCAgkphiCxkgtMsRMCOIwNDl2VbuhWVRHIF2CyjP0K/qNat10Zgt9WsP5jkAj04JwDIImZJ8+dW6Q+SNNapRalUppatV+1SVkKsohz4uuM48Tg609D+CYpAVO+6SpptgqUBB8EEXGQeJ0FPSancab+4U9uebRAWBwh5PP11TS6duiEVQZIYAXCVAgHkyonPjxp3rTIu30MXT9tRdAHoVAb3BuYgKoECSfc4yeSPsLKvRKSkL6LN8pumBx8pk8x/zyFY7KqKqqwj1JYXkEE92fMSIOvbjYuod29O2mWU9qz8hKr2r5Pb4zH5KmO16Nr0F/j1O2pgrQEvmQSZ5OZAuUGPY/TTH01i5hgGcgYMFVLQSFAUQJ+/GSdJHwZ1FqddoUtcpGFmDIIJ9hz+o0c+LOtbkCmZVabpKhAAWE8Pb5HtOPuTofoI+xi6zsqlBr1QA4M3EAZAPb8kcGcGc5jQnZpt+8OFRi4wYI4VoYSQskRj31i6X1RjQtquy3tZ/MQNYwzILC1VPnEgwZwZo3xNV7f5ZCIagqKOVuuJAX5skiCTpUUmNG5o7eYJ25AMnuSAciCCfYnQynXoLVNvokHyfTKj+aD7c2kx+vjQvpXwzU3EkOgECCSyzKzxE+Y1r2Xwu7FQDBl/mLEdrVBgROCJ5PI0qryO78G7ebnbU6XaUZg94RSpkQPmFpwI4+h/Jb3j2QysQGzAaADdkFfGRd9j9NGafRwqVKbupemUuDT6ZUsGBIYNxxxyfvrL1Ta0qCgoEZmUXAgAEgZAxHg4jnmdFpEuTRjTbzS7lYMzA4uLMsZx8pj657h+WnbbIPctpYkMJYsoBYiBORIy3tnjQNuqVFAyDyABwny9sHMiPP8A9sXSPiBEmnDsWBYhVkqZAKwD3KRk4EZ0puSXRmp+y3f7ZKYRrodVi1VEraOTnvIIMmM8nQ3b7pdwrqSQig8fiJ4An8+fAGpdZrXsWDEgEe+XADXT+EnyfdTrP/DQvoUwBABNUm0Esw4BHbkgTzCnxOs07WxObs37OjTT+VTYhROGem6yRBlGOT+WiL9HpVUtKx4lZjyOCW9/7w0O6NSNJLyWZpi1CiqsSWZiIxiAS2c4xqHVPjhpgLjhiT6jD6gi0T95/wBYbm3URr9l/SN7tdsXpP6lvLGyGghSs5kc8QTz7jWkFHqg7d1aVIheVXI77lDk5kC0QADk40uUCd0QC6o5vqL29zd1oUFQDcYbk5tUKBgEem0qKKlRbh6bKJUeZhoiOCR+utmrVN7FY19T6fRqMDUqhzC8kr2gS1vqDChRYoxc7XcRoNS6TRu77UAwTerCRbJVbpaWuEkEAZhtb/4tK4pFqiq8hSbCDCg/iujk5ug/KcgzqCdPZdxSLVCoCqA7AW3G4DIk4KmSRIgmPcWl2Wmn4B2y6d6Ja+pRLKCIDgNlSCO8AnBm3OYxzrWvVGZ2uIWooVXcNHqWyATAyQPJk5yTjWPre/FWpbTUExEnuao0mYgRm4n6++AB74f6buShqIn8tzCs1gVis3W+pzEgEj/LU1a5S/voXmkS2tc1iTYSwEuUNhtHmbSFGQIEEn3mNGdr8ObiqoYj0aOIA9R3IIm4wrnj8QEazn4moUQKW324WwnurGe8SL2UAhmHiQY8Rrf07cU6hV6u7pNUE/Oj1BnkAVvTQfbI1nNyW6pCSVm7b9GdUsUsVIJ7v4pVI5ns29JTn66E7ja01dV/ky2FAptdEAT/ADAfrJM8DmToxuOoU1Uha23umbvWVGH0WntRH5GdRq1TUEgVCxH4WaoCfYdmP1nWSk7stpdAHe9NUsFaoScwYVRNspOWnwPA8Aaz7fptPcAu9WuXUC5rVKDzaGJAETHPM4yNFq2wDRABYNaqFYIuGGtkEuSnap9yzQOJpvkoqwYOr2FlzaqsIIBtEoSe2YjMGI1qpuqXZnRP4e2AonDp/wDtLXHiLVSI98n9ZGjPV98iKjU4kva/YQv/AG6huNwyRIyTpS2PTtxuStZaf8q4SQJz5EYn3kgD3ORJSptGvvqMaS+AoNSMfjMR+mOPPN8qe+xp14Ln6vSSsVdWFGpJDYtGSVODxdzMc/XS51jqIBgEGGkAEMpiQf8ACTg/8GqfiHfBnCUySENpJiwkzBB5GPf21jobZDThj3kx9oJwSceDx/eGrjFfkyG7NtLrJQrUVRAcn6E24B9oPjR/onVLlvYiZIXEFpEMRPvA99LuwqGwM5wghcdoB7WxxIuBECSQfY6s6PvXqNLMWYQFx2icZ8fXRJd0EW47CHWOsg1lNpU01YQSBPJ55/fP66xHdvu6goCQtRgTEFiQkD2mSOT5OtNRKp3EVfwkgsFAJIUkRH6cnnS5t92/q02P99SPAPdn+utIbRo5WM6dFO124eYetVp0lxkgEMzD6TA/Q+dV9Z6pV2m4q02YM1MqO8D1CWSeQGECfccj66q69um/j0pGD6VRRifmuUsT7tgAn6a1f2s0QN6WHLyx/RFH7DT9X5H7oFdP6idzuKVNlkPbTi7zwDx+2j296c6ikaRcMqgHkQGJYYUGB3CfsPppZ+EKU7uk0YRgx/IgD9yNfQa9lXqFOiVINZBUumQORFsZ+X386JLdIIvywD/G16NdkDzAgXElZAQwDx4AnjHtrfS+K6oMEqHBMQJGTBuBPgE+dI43BXcWzgVYIgcXxHHsNEvixDSrVAhKgVa1OMDCsoEADGCB9xpcSuXYdpV6tSpUqEg1CEQAQLoYPMQDzTA44OsXXviyrVQ0zTIJ7DEwp4tgzB5xj6a78KOo2latU7jSq0wQ2QVcquftk6z0tyv8U6PTIo1GdRMrCn8Uk8dpMGftxqJKntdESloH1tutaPRViaaw0jDEnGQTmT/zjXv+rlWBYXNaR3QQcyGIjugAefAzrW/T7XYpUsFxUCQpAUyt5EfnwdU9Z2TGitVXp8xYkqR7kiSMFon/AMgPoDknpmR3o27daVZx7hwuLZmBiCSSTA4j89e2tFq0M5aL2V4cAEASYgdwnmCYxzOKNi6lG/m9zAzTKckAWtcZBMn3H4vsY9LX5b6i05+RmLWggkyYBiYPEZ99KS7ZSCzbx2uUEKODGZEkWLPC4+xgcmBpe6uBeLRA+5Y88ljySfECMY50Sq9BqAhcGopvDqZR1YrbDeCDdg6juOltTqAQobC21Oe4ECEmXA+ikY48FQ4xemN2C6HUmV0Yz/LAChTbw145BnuMn3xprrdeKQAKYUZJyVuWmpNOIBGaa5EiT5B0p1aiisWQXqpEXrF0eWAPkiYJJ9yc66VqVWAVTcQcDlouYn6nnOtJQT2xWH6nV1RnDIFdm/AAVlRCus+5ye2MkgZjQrcdVclnYk3xGIF1oFwAOMNxxnHiKN309kxUhTAMFh7dpkngjgiREc8611OjMtP1K3zMOxJi0cgv5E5tQZPkrgNPxXY0mzmx2aPbUqkJQDW9hFzPaMBWa4CbbiAQJwPY50/YpWQVt/uWQuoFFEpXkUkLKDaCBSQkEKBzax+pE9K+GatQCo6WKCB3KyyOWqHEAAHnzAgGNGOqqKzh1p1aKhVpgsnzhBaCFUiyBAjOs27lSf8Az/JolS2hbq7ZqtVmUMQxVjapcgut5wMnM/ppl+H+r1NtarkWH5HBUKw4x6i2yCCCpKtIOlirTtscAMAuYLYyyg9pDDjnidM3RtwD6aWK3qU1JVmHcTKMVD9sxTVoODBB5nRm3Gn0ZrsZ36waggdv94NQUccg3NH6awbjqyn+WQXWYIDNSIxM5pssZ8E86tWkaaoQKaNGCvqem4BI+dAKitBEZqYjGJ1kr3wrLVqWNj1AKe7o5nk2CovH4h+evPgk2dW6Nmy2RpJFMEAYJdvzPcq3HPhFkkR2xoX1ro7FM0mIhnJsFFUW0/LSEsoHzEswJjOcix/UqUr6bx4LrdaIwBC/ID4mkOdXdM6Vbli1Q89ogH8gP3Ma6F8Xd7MRU6L1ncoUp03cIcdomV8wCDMfbTF1JHSmrCtUcXGVIKFgMmGCkNHkE/lkay7/AKfSqEUtuFR7gZLKM+Rl7gQRxbk+2s3VOrtRkCqPVQxcg5gR3CYPJj+7rZrm04ojoI7roNLcqpBO3bhTUAUsYkIFPc/0gY94xoF0zc/w1RksRxUWAfceCs4n7x+XGrelVabOK9VshgSWDHM5EIJJ83EiLfOodZVXqfxFJ6l7kMoKWCfMPdyDz99VFNNxfQtVZzpe0LFqZPzMJDAgq2QTjMR+WB7aqqU22rIUZldjkgw2CMcYHj8p0TpdZdaE3CpUktkiVNQI0wwJYzcCvAAHGToNua9SsLjlyYggRGCY8KO4YnzHjNRtvfQmN2yopRtqVKQYyYiqSQYMkKygGP1Olbc9BdKKV1gqXYpGWaHtGBOQV+xH6aYtpQJpjuIYAdtotBkeINsgHwc+BxoBuarkyikAq10ufIPtaBHtEffRi15NEtHelUWDVNxVB82km0mo59jkyL8gECdGP7R6DV9wr0oqC3JVgwExAkGPf9NBtvuYVRVUsozxLNiBBjETPMY40z9O3DfgIAbiSqHAxIRD9vvOtW92OK1QD+Eek1KdYVKgCKGQGWW7/uISYngAE/lptJX+OpbkVKdtOnZF4vm45jjg++qKW9qESPIn/uN/8NU19yWWoGalJUz3qXbtiBcymYiNTd7K41oV6+wR6iVaYU3TUYFrVuyxXuM8+0/fWvfbX1wKlRqJqve9QH1JDF2MAKjLmR5ESJ4J1yvikoR7EtAMwoLAANAUgEfXuJ9zoX/E2gqrq5aPckf+I/X9tV2T0bqtZ9rt6lCxHp1/SYsSZDWhrQVIBtYkHnI1LYVBU25FXuCQAbTcoGQSZjz/AMjIqn0x6lMuWJ5CAyS5Bgge3B5zMY8iPTh6jIrGQTm6SPocfccZ/LRJWiGbGekFPdBklSpM2g8NHJzj8tEujqqhZZCBiZkg/MKdpHdzmMc/TQ9uktScMKZZGMDAJUysGBMcgc58+2htDeGlVJWc8ggSfMHnz/T7ahx5LTISoaKfwrQtaoWFwIIpzaCfKZkgTGScedYOoVodVRGqWiDcoa6wyMRbhe36ACdYTU9QuTYi4LKFzgjtX8wJOBgn7metoPSdmUhWtYAYYKxZbp4JBRME5mccaji727Lq0ZKaslO5TNR4UACSKgHyAnwwaY91EH3w1t+9XCD0xFp7jcRJPezZPHCgLgSNHuiGnVW9mRO4s16zEslMEe5kzA8lCCM6qYFnVRcJBLzA9RVSUFw7mpNKZkYMwYBDWu0UomXY0Ke3uuRzfShmaAq3j5VEEgwrgvyAT2gjTH8NUNs4DjahGDkIxaoxOB3CSBPPCgY+8K6dVC1F9RO9O0XCaVISWJFJYDNJMAm0ADDHOjuy+LWdG9NXC5Bq1Gl2OGhQO1DEmBKoIPcYJyyKVFKgzuOnUKYdzRQikoUYEBiRaCScAEhjHAGpbbqPqOpRkYkkBkCkCM23/M3LN2kKACS8aEdf6mh2tOmjI64d4k8tBukgBpJhTJkCZyQu7f4gFLBBqQsAH5SoAIpmI7GYXN/eVFH4iRisLmm/Jo5VoeeuxWZKAcqtVlDFc1KgMTTX2Uh1F3kug4u0J2fxJt9put0go+pRvUUbGhFCgq9kkggsJkc8+dAup9XqJXV2cn0zDEDNR4JqtI8MzuoI4AERAg1tK1RluUU2X5R2q4BHzESGi4m4/wCKPGLjj4R3/om2+hV2NlX/ALlyILrmS0ZZpGDkKSYtyMD66OnZN6lKlSBWoqp6d3bkVCxDGbQVB8/3iJ4BXTSprVCGLLmN5yGX8GaZOI5Kk5P0yT21qPRNBqQqlwpXLAzNrKZgg8MDBBtxrfIjGKCHUOuemXCoyiSvpsxg05kiDcsqcMjA+4jIFPSN21W8y6914sY3jE3i4/rkk4mRoR/1Go6rhmJGQxkOqjCxHcVGAZJgD21b8PUWBvUkQeFBYwBJNoILAeVBDZkTkaj7SjF+y5TfgcNvtKtNalJoAhgTNpSTbcQQtuQOJB8TyYUOquiF6qfiPbwIJYgLI8AEQRPacaJ0lWpSVqrMVKkCCSHETFMnJ7T8ozA4EQB+7VKVNiUUqotCu96EnIBEoGEgGIBkD2zzck+y+HoA/EnWCDTdckq0EjwcAi4lgORbJUWgjmAE6rtmtpkqFlThRE2gS2BBxGR/9GOt756glEpySCQg7QeSVu4nHE+RqujudylMIEgMLPUaOCtpEscAgnz767oKkqM3HZq+GtnUqikqLSpsLu88rbAJgHvLT+30GsnxLsKlLLVr3VxxwrjBj9jEefodUfxVZaxaQoIAJW0CME4HuVEn3/PW3qDNVpPH8w2xMAG6U7pAEmAw7jxpcZcr8Bx0Euj9N29VAjhmqemFYQQoAIBAIyGVgxBn3meNBt10oUHpsKjKlZalwY57clWxmcYIORrV8P7h6YHqAwARN4UiTcQATaQTnMZnnMZ+qU2rqJdCtMtYsBQASJgjnxzpKLUnspJOPRu2DI8y/MEM/AAwCPfM/aR9yI+OKASvTAyPRQiYnLOx4HuToptumK21R6ZLOQ6kQYFt3BPaeOf9tY/jCkategqWtUNJUtUzkM8cxyP6auOpUNr4A/pgC1ELshW1g0sJFysp4kmA0/ro5Xr7dFeqvL3CpaZiZmLgIAJwR7jVnR+kU1Rb7PBlrc8jmxiR+fjTBuKVOEC+n3MZgqCRB8rTWef+eHJ7CKaRm6OVqBLGMNnwpgATifxBf3nOl74lKBzcwLmwoXuItBe5cFiJJU+DzxphTaVadZBS9MUBki4XKSZYCWiJzgcGI1opUKdOsajLcWSyLr+DPgC0z9f98YRlGbt6pUdGRxnBUt27FDf9VpVBTBIhBEWliO1VI5IOEEEidAtqkVU/EA6nyARI986+j9appVjtqXILcU6hEEZGGjxoJ1b4aqu4qohWQA4g5ZTAeHbk/p+uuiLSOWUWwZ0msDUq07RPqs0kxi4gjn7aybJ7GAsAZKqvewBxcBBUjuAMGJ95+kes9FrUSalRSodjEwpJMsYWZIHvxka3dL3StRFOpRNQAk3XhD4/E0yQDAHsfz0NVtBd6Zt63vxR26LRdA8lKioIxycFeCQMhiMn8l3aItWtFQqoaSxkUwIBMSQY/T20Z3W0ZUqrSS2k5IVqhgimXwxKvYIFonI86AOwQlYptBOfmBzGGB40QWiZdjTUag24VENCmhRlJWqGW4o0GQq8sR5MST9NZqu6ja7eoVUj1mRiSSIgEqcQBBkx7DGMhdjvFFQSiiTFwLC0HBPPsTo51zp1A0Q22dyqm8l5AIPaIGRN2Jnz9NJxplJ2tGTr1b+aRRNEoFJPotKYky2ACcCMQYH11q6HuqJWm9d1DqTAZmGFwFARZUEQP/uNCNyyhQEYfIpInyRkcDIk45/pqmkAVkCCpn3/AK6vgmtEcnY6dXTaVUhKm1BvLN3uCe0qCS4hrRwDzpcqdSRaThFB7PTEntW6ZKgRLEckjxn61L1IMomlRMDJIKsT5mKkft+Ws29RWaVCqD4EAD9/+RrLjvZrflGenu2uJBgtgx7k5445OrmsWmYH8wkK0kRBJe5BggEBR588SBrK9K3OPbn6ajtqdzBf9j5MCfPtrSvJka1ozSHLM7enTEnt4ZoH3cfqcHTJ0T4hBvX0kCqRCiABJaTk+wC8nCDSxVrmm6+nU+XIIkWsygNH1xyORH5XbGmtz5I4wcnzGYH9NJq+wuujJTpz5iP2Hv8Av7e51rdirqVZWMFcEAKxFs4AFvcCDx9jOp9D/mV6aPBU3LkZiw4nnHj28ay7JAagn2J/9jH+o02+/wCAXRo6bTF9jt6bg4uiw/8Ai1wIH0YgjOREsCPRd1TF5Jsa4FHUFWUywgZKwVJwTHaB9SI31Yhg05HBOfl+XnmPrrdRQMEJzIj8laF/Qf56lx5L+Sq3Q4VPUZZEKGg307YviD2tIW4nAUgEEedDUp9wYvcwkOHDJJxjuZoBjMEDgzoecJgmIAiTH2jWrb4g+cf01isXHtmqWzHtdoUqVDIcSwQmTHdg4McfX/e1twTMnEMCM/WfPidGGoLaxjIJI+mCf6jS7unIFQjkFj+/++th1Rqo01Emcj8U+eQZbOf89akrP2sAQsSX4QiWAJyJHYfE4bnzj2lIeg1SO/0i1xyQf5uRPy/KOI1Lrjla23UEwUVSJJxe2M8cnI9zoq3RHLVm/pfTa1a40jbZ8zRIgEhgD5MpjAmT4Gs+42h2zN603FajIFJXyIYsoyQZwYJge+nRK5pKopm0NTBYADPc/M6G7CiHrVXfuYVGUE+FBIAHgYA1KZTQO6HvzVqLtwWFMvI4DZ4EDgckxnnOn/8A6NTJEqCRmbRg/TGNWbamFWBgfTWygurSJbMqbFBPaMeIGp0dspEhV+0DV5wQBwQTqCDP56YjiUhHasfp+mNSR8AwSMyfI++raigCQB+mvVDAkaYEmQHnj3nVNXbg5+ntg/l/vqamGgcEEn76tooImBxoEL/U/hPb1176StGQZcZ85Ug/1GgW6/s6oMn8ovTGceoxWTAJ8nx7ZxnX0CnSHsMzxj39tRRQR/wf00AfJq3wfuaCgKUrUg0wLpHuQKZk4+mk/emKrh6ZUmbQVgzODBAP0znOv0FRpAkz9fJ8a9X6fTci9FaMi4AkEGQRPB0LsXG9HxDqXw8+2tqcFChdMipRn5DUzALRPacGAYONbtvSeptWcKzFmLALIYyzAiAe4HONB95UNTeteS11RgcnImYx9tMnQ+lUnohmQEhHM55AYj99KWzRpRev4EYAAkGZ4A/rqyhXCyCJn65B99V7ZA1RQeCwB+0gaZfi3o9KjSQ00tJYg5JxH1J99W51SMIxu2D/APptY0gVRwqkkle85jm3gf76zrsapmDUMRzj+p0T+GKhFHdVASGRaZUyYzUCmRwcYyNFupdMpsiuV7i4BIJEjjwdZt0zVRtWgJ0nYg1R/EEmmy1JuMAN6blPlaZDgH+uDoRtdhes9wJ4hZBP66auodNp03CoCAbZBZj7+5Mc6XNyLUZRgBjH07vfnTT9EtUDpg/UH7jH351v2LFmdmJJaCSeSSWk/rofohs2lm+y+I9/bVkH/9k=">
            <a:hlinkClick r:id="rId7"/>
          </p:cNvPr>
          <p:cNvSpPr>
            <a:spLocks noChangeAspect="1" noChangeArrowheads="1"/>
          </p:cNvSpPr>
          <p:nvPr/>
        </p:nvSpPr>
        <p:spPr bwMode="auto">
          <a:xfrm>
            <a:off x="190500" y="-852488"/>
            <a:ext cx="2562225" cy="17811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pic>
        <p:nvPicPr>
          <p:cNvPr id="16402" name="Picture 18" descr="http://img.readtiger.com/wkp/en/Asian_Games_logo01.pn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21172159">
            <a:off x="8070366" y="1409763"/>
            <a:ext cx="531612" cy="538017"/>
          </a:xfrm>
          <a:prstGeom prst="rect">
            <a:avLst/>
          </a:prstGeom>
          <a:noFill/>
        </p:spPr>
      </p:pic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428035" y="1502736"/>
            <a:ext cx="3696846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41275" cmpd="dbl">
            <a:solidFill>
              <a:schemeClr val="tx1"/>
            </a:solidFill>
            <a:miter lim="800000"/>
            <a:headEnd/>
            <a:tailEnd/>
          </a:ln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th-TH" sz="2400" b="1" dirty="0" smtClean="0"/>
              <a:t>Generalized Combinations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241925" y="365125"/>
            <a:ext cx="2517775" cy="598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th-TH" sz="1800"/>
          </a:p>
          <a:p>
            <a:pPr lvl="1"/>
            <a:r>
              <a:rPr lang="en-US" sz="1600"/>
              <a:t>I  I</a:t>
            </a:r>
            <a:r>
              <a:rPr lang="th-TH" sz="1600"/>
              <a:t>  X  X  X  X  X  X</a:t>
            </a:r>
          </a:p>
          <a:p>
            <a:pPr lvl="1"/>
            <a:endParaRPr lang="th-TH" sz="1600"/>
          </a:p>
          <a:p>
            <a:pPr lvl="1"/>
            <a:r>
              <a:rPr lang="en-US" sz="1600"/>
              <a:t>I</a:t>
            </a:r>
            <a:r>
              <a:rPr lang="th-TH" sz="1600"/>
              <a:t>  X  </a:t>
            </a:r>
            <a:r>
              <a:rPr lang="en-US" sz="1600"/>
              <a:t>I</a:t>
            </a:r>
            <a:r>
              <a:rPr lang="th-TH" sz="1600"/>
              <a:t>  X  X  X  X  X</a:t>
            </a:r>
          </a:p>
          <a:p>
            <a:pPr lvl="1"/>
            <a:endParaRPr lang="th-TH" sz="1600"/>
          </a:p>
          <a:p>
            <a:pPr lvl="1"/>
            <a:r>
              <a:rPr lang="en-US" sz="1600"/>
              <a:t>I</a:t>
            </a:r>
            <a:r>
              <a:rPr lang="th-TH" sz="1600"/>
              <a:t>  X  X  </a:t>
            </a:r>
            <a:r>
              <a:rPr lang="en-US" sz="1600"/>
              <a:t>I</a:t>
            </a:r>
            <a:r>
              <a:rPr lang="th-TH" sz="1600"/>
              <a:t>  X  X  X  X</a:t>
            </a:r>
          </a:p>
          <a:p>
            <a:pPr lvl="1"/>
            <a:endParaRPr lang="th-TH" sz="1600"/>
          </a:p>
          <a:p>
            <a:pPr lvl="1"/>
            <a:r>
              <a:rPr lang="en-US" sz="1600"/>
              <a:t>I</a:t>
            </a:r>
            <a:r>
              <a:rPr lang="th-TH" sz="1600"/>
              <a:t>  X  X  X  </a:t>
            </a:r>
            <a:r>
              <a:rPr lang="en-US" sz="1600"/>
              <a:t>I</a:t>
            </a:r>
            <a:r>
              <a:rPr lang="th-TH" sz="1600"/>
              <a:t>   X  X  X</a:t>
            </a:r>
          </a:p>
          <a:p>
            <a:pPr lvl="1"/>
            <a:endParaRPr lang="th-TH" sz="1600"/>
          </a:p>
          <a:p>
            <a:pPr lvl="1"/>
            <a:r>
              <a:rPr lang="th-TH" sz="1600"/>
              <a:t>              . . .</a:t>
            </a:r>
          </a:p>
          <a:p>
            <a:pPr lvl="1"/>
            <a:endParaRPr lang="th-TH" sz="1600"/>
          </a:p>
          <a:p>
            <a:pPr lvl="1"/>
            <a:r>
              <a:rPr lang="th-TH" sz="1600"/>
              <a:t>X  </a:t>
            </a:r>
            <a:r>
              <a:rPr lang="en-US" sz="1600"/>
              <a:t>I  I</a:t>
            </a:r>
            <a:r>
              <a:rPr lang="th-TH" sz="1600"/>
              <a:t>  X   X  X  X  X  </a:t>
            </a:r>
          </a:p>
          <a:p>
            <a:pPr lvl="1"/>
            <a:endParaRPr lang="th-TH" sz="1600"/>
          </a:p>
          <a:p>
            <a:pPr lvl="1"/>
            <a:r>
              <a:rPr lang="th-TH" sz="1600"/>
              <a:t>X  </a:t>
            </a:r>
            <a:r>
              <a:rPr lang="en-US" sz="1600"/>
              <a:t>I</a:t>
            </a:r>
            <a:r>
              <a:rPr lang="th-TH" sz="1600"/>
              <a:t>  X  </a:t>
            </a:r>
            <a:r>
              <a:rPr lang="en-US" sz="1600"/>
              <a:t>I</a:t>
            </a:r>
            <a:r>
              <a:rPr lang="th-TH" sz="1600"/>
              <a:t>  X  X  X  X </a:t>
            </a:r>
          </a:p>
          <a:p>
            <a:pPr lvl="1"/>
            <a:endParaRPr lang="th-TH" sz="1600"/>
          </a:p>
          <a:p>
            <a:pPr lvl="1"/>
            <a:r>
              <a:rPr lang="th-TH" sz="1600"/>
              <a:t>X  </a:t>
            </a:r>
            <a:r>
              <a:rPr lang="en-US" sz="1600"/>
              <a:t>I</a:t>
            </a:r>
            <a:r>
              <a:rPr lang="th-TH" sz="1600"/>
              <a:t>  X  X  </a:t>
            </a:r>
            <a:r>
              <a:rPr lang="en-US" sz="1600"/>
              <a:t>I</a:t>
            </a:r>
            <a:r>
              <a:rPr lang="th-TH" sz="1600"/>
              <a:t>  X  X  X</a:t>
            </a:r>
          </a:p>
          <a:p>
            <a:pPr lvl="1"/>
            <a:endParaRPr lang="th-TH" sz="1600"/>
          </a:p>
          <a:p>
            <a:pPr lvl="1"/>
            <a:r>
              <a:rPr lang="th-TH" sz="1600"/>
              <a:t>             . . .</a:t>
            </a:r>
          </a:p>
          <a:p>
            <a:pPr lvl="1"/>
            <a:endParaRPr lang="th-TH" sz="1600"/>
          </a:p>
          <a:p>
            <a:pPr lvl="1"/>
            <a:r>
              <a:rPr lang="th-TH" sz="1600"/>
              <a:t>X  X  </a:t>
            </a:r>
            <a:r>
              <a:rPr lang="en-US" sz="1600"/>
              <a:t>I</a:t>
            </a:r>
            <a:r>
              <a:rPr lang="th-TH" sz="1600"/>
              <a:t>  X   X  </a:t>
            </a:r>
            <a:r>
              <a:rPr lang="en-US" sz="1600"/>
              <a:t>I</a:t>
            </a:r>
            <a:r>
              <a:rPr lang="th-TH" sz="1600"/>
              <a:t>  X  X</a:t>
            </a:r>
          </a:p>
          <a:p>
            <a:pPr lvl="1"/>
            <a:endParaRPr lang="th-TH" sz="1600"/>
          </a:p>
          <a:p>
            <a:pPr lvl="1"/>
            <a:r>
              <a:rPr lang="th-TH" sz="1600"/>
              <a:t>            . . .</a:t>
            </a:r>
          </a:p>
          <a:p>
            <a:pPr lvl="1"/>
            <a:endParaRPr lang="th-TH" sz="1600"/>
          </a:p>
          <a:p>
            <a:pPr lvl="1"/>
            <a:r>
              <a:rPr lang="th-TH" sz="1600"/>
              <a:t>X  X  X  X  X  X  </a:t>
            </a:r>
            <a:r>
              <a:rPr lang="en-US" sz="1600"/>
              <a:t>I  I</a:t>
            </a:r>
            <a:endParaRPr lang="th-TH" sz="1800"/>
          </a:p>
        </p:txBody>
      </p:sp>
      <p:sp>
        <p:nvSpPr>
          <p:cNvPr id="31748" name="AutoShape 4"/>
          <p:cNvSpPr>
            <a:spLocks/>
          </p:cNvSpPr>
          <p:nvPr/>
        </p:nvSpPr>
        <p:spPr bwMode="auto">
          <a:xfrm>
            <a:off x="7759700" y="711200"/>
            <a:ext cx="381000" cy="5524500"/>
          </a:xfrm>
          <a:prstGeom prst="rightBrace">
            <a:avLst>
              <a:gd name="adj1" fmla="val 12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079500" y="2306638"/>
            <a:ext cx="2365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/>
            <a:r>
              <a:rPr lang="th-TH" sz="1600"/>
              <a:t>X</a:t>
            </a:r>
            <a:r>
              <a:rPr lang="en-US" sz="1600"/>
              <a:t>  I</a:t>
            </a:r>
            <a:r>
              <a:rPr lang="th-TH" sz="1600"/>
              <a:t> </a:t>
            </a:r>
            <a:r>
              <a:rPr lang="en-US" sz="1600"/>
              <a:t> </a:t>
            </a:r>
            <a:r>
              <a:rPr lang="th-TH" sz="1600"/>
              <a:t>X  X  </a:t>
            </a:r>
            <a:r>
              <a:rPr lang="en-US" sz="1600"/>
              <a:t>I</a:t>
            </a:r>
            <a:r>
              <a:rPr lang="th-TH" sz="1600"/>
              <a:t>  X  X  X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835025" y="1547813"/>
            <a:ext cx="37099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 CS book     2 PHY books      3 HIS books</a:t>
            </a:r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1250950" y="1873250"/>
            <a:ext cx="381000" cy="431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2152650" y="1873250"/>
            <a:ext cx="63500" cy="4191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 flipH="1">
            <a:off x="3079750" y="1885950"/>
            <a:ext cx="3937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1155700" y="4175125"/>
            <a:ext cx="2365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/>
            <a:r>
              <a:rPr lang="en-US" sz="1600"/>
              <a:t>I</a:t>
            </a:r>
            <a:r>
              <a:rPr lang="th-TH" sz="1600"/>
              <a:t>  X  X  </a:t>
            </a:r>
            <a:r>
              <a:rPr lang="en-US" sz="1600"/>
              <a:t>I</a:t>
            </a:r>
            <a:r>
              <a:rPr lang="th-TH" sz="1600"/>
              <a:t>  X  X  X  X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733425" y="3414713"/>
            <a:ext cx="37099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0 CS book     2 PHY books      4 HIS books</a:t>
            </a: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1149350" y="3740150"/>
            <a:ext cx="342900" cy="355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2051050" y="3740150"/>
            <a:ext cx="12700" cy="3683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 flipH="1">
            <a:off x="2978150" y="3752850"/>
            <a:ext cx="3937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1028700" y="5938838"/>
            <a:ext cx="2365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/>
            <a:r>
              <a:rPr lang="th-TH" sz="1600"/>
              <a:t>X  X  </a:t>
            </a:r>
            <a:r>
              <a:rPr lang="en-US" sz="1600"/>
              <a:t>I</a:t>
            </a:r>
            <a:r>
              <a:rPr lang="th-TH" sz="1600"/>
              <a:t>  </a:t>
            </a:r>
            <a:r>
              <a:rPr lang="en-US" sz="1600"/>
              <a:t>I</a:t>
            </a:r>
            <a:r>
              <a:rPr lang="th-TH" sz="1600"/>
              <a:t>  X  X  X  X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847725" y="5154613"/>
            <a:ext cx="37099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2 CS books     0 PHY book      4 HIS books</a:t>
            </a:r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1263650" y="5480050"/>
            <a:ext cx="381000" cy="431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>
            <a:off x="2178050" y="5480050"/>
            <a:ext cx="12700" cy="355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 flipH="1">
            <a:off x="3092450" y="5492750"/>
            <a:ext cx="3937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514350" y="919163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sz="1800"/>
              <a:t>Hint:</a:t>
            </a:r>
          </a:p>
        </p:txBody>
      </p:sp>
      <p:sp>
        <p:nvSpPr>
          <p:cNvPr id="31766" name="Line 22"/>
          <p:cNvSpPr>
            <a:spLocks noChangeShapeType="1"/>
          </p:cNvSpPr>
          <p:nvPr/>
        </p:nvSpPr>
        <p:spPr bwMode="auto">
          <a:xfrm>
            <a:off x="5162550" y="495300"/>
            <a:ext cx="0" cy="611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8178800" y="3273425"/>
            <a:ext cx="83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/>
              <a:t>C</a:t>
            </a:r>
            <a:r>
              <a:rPr lang="en-US" sz="1800"/>
              <a:t>(8, 2)</a:t>
            </a:r>
            <a:endParaRPr lang="th-TH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25450" y="1252538"/>
            <a:ext cx="8335963" cy="223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/>
              <a:t>T</a:t>
            </a:r>
            <a:r>
              <a:rPr lang="th-TH" sz="1600"/>
              <a:t>HEOREM</a:t>
            </a:r>
            <a:r>
              <a:rPr lang="th-TH"/>
              <a:t> </a:t>
            </a:r>
          </a:p>
          <a:p>
            <a:endParaRPr lang="th-TH"/>
          </a:p>
          <a:p>
            <a:r>
              <a:rPr lang="en-US"/>
              <a:t>   </a:t>
            </a:r>
            <a:r>
              <a:rPr lang="th-TH"/>
              <a:t>Suppose that </a:t>
            </a:r>
            <a:r>
              <a:rPr lang="th-TH" i="1"/>
              <a:t>X</a:t>
            </a:r>
            <a:r>
              <a:rPr lang="th-TH"/>
              <a:t> is a set containing </a:t>
            </a:r>
            <a:r>
              <a:rPr lang="th-TH" i="1"/>
              <a:t>t </a:t>
            </a:r>
            <a:r>
              <a:rPr lang="th-TH"/>
              <a:t>elements.</a:t>
            </a:r>
          </a:p>
          <a:p>
            <a:r>
              <a:rPr lang="en-US"/>
              <a:t>   T</a:t>
            </a:r>
            <a:r>
              <a:rPr lang="th-TH"/>
              <a:t>he number of unordered, </a:t>
            </a:r>
            <a:r>
              <a:rPr lang="th-TH" i="1"/>
              <a:t>k</a:t>
            </a:r>
            <a:r>
              <a:rPr lang="th-TH"/>
              <a:t>-element selections from </a:t>
            </a:r>
            <a:r>
              <a:rPr lang="th-TH" i="1"/>
              <a:t>X</a:t>
            </a:r>
            <a:r>
              <a:rPr lang="th-TH"/>
              <a:t>, repetitions allowed</a:t>
            </a:r>
            <a:r>
              <a:rPr lang="en-US"/>
              <a:t>, </a:t>
            </a:r>
            <a:r>
              <a:rPr lang="th-TH"/>
              <a:t>is</a:t>
            </a:r>
            <a:r>
              <a:rPr lang="en-US"/>
              <a:t>  </a:t>
            </a:r>
          </a:p>
          <a:p>
            <a:endParaRPr lang="en-US"/>
          </a:p>
          <a:p>
            <a:r>
              <a:rPr lang="en-US"/>
              <a:t>                                                  </a:t>
            </a:r>
            <a:r>
              <a:rPr lang="en-US" i="1"/>
              <a:t>C</a:t>
            </a:r>
            <a:r>
              <a:rPr lang="en-US"/>
              <a:t>(</a:t>
            </a:r>
            <a:r>
              <a:rPr lang="en-US" i="1"/>
              <a:t>k</a:t>
            </a:r>
            <a:r>
              <a:rPr lang="en-US"/>
              <a:t> + </a:t>
            </a:r>
            <a:r>
              <a:rPr lang="en-US" i="1"/>
              <a:t>t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</a:t>
            </a:r>
            <a:r>
              <a:rPr lang="en-US"/>
              <a:t> 1, </a:t>
            </a:r>
            <a:r>
              <a:rPr lang="en-US" i="1"/>
              <a:t>t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 1</a:t>
            </a:r>
            <a:r>
              <a:rPr lang="en-US"/>
              <a:t>)</a:t>
            </a:r>
            <a:r>
              <a:rPr lang="th-TH"/>
              <a:t>.</a:t>
            </a:r>
          </a:p>
          <a:p>
            <a:r>
              <a:rPr lang="th-TH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7" name="AutoShape 55"/>
          <p:cNvSpPr>
            <a:spLocks noChangeArrowheads="1"/>
          </p:cNvSpPr>
          <p:nvPr/>
        </p:nvSpPr>
        <p:spPr bwMode="auto">
          <a:xfrm rot="-5400000" flipH="1" flipV="1">
            <a:off x="57944" y="1732756"/>
            <a:ext cx="1233488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00050" y="3201988"/>
            <a:ext cx="8239756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/>
            <a:r>
              <a:rPr lang="th-TH" dirty="0"/>
              <a:t>Suppose that there are piles of red, blue and green balls and that each pile </a:t>
            </a:r>
          </a:p>
          <a:p>
            <a:pPr lvl="1"/>
            <a:r>
              <a:rPr lang="th-TH" dirty="0"/>
              <a:t>contains at least eight bal</a:t>
            </a:r>
            <a:r>
              <a:rPr lang="en-US" dirty="0" err="1"/>
              <a:t>ls</a:t>
            </a:r>
            <a:r>
              <a:rPr lang="en-US" dirty="0"/>
              <a:t>.</a:t>
            </a:r>
            <a:endParaRPr lang="th-TH" dirty="0"/>
          </a:p>
          <a:p>
            <a:pPr lvl="1"/>
            <a:endParaRPr lang="th-TH" dirty="0"/>
          </a:p>
          <a:p>
            <a:r>
              <a:rPr lang="th-TH" dirty="0"/>
              <a:t>(A)	In how many ways can we select </a:t>
            </a:r>
            <a:r>
              <a:rPr lang="th-TH" b="1" dirty="0"/>
              <a:t>eight</a:t>
            </a:r>
            <a:r>
              <a:rPr lang="th-TH" dirty="0"/>
              <a:t> ball</a:t>
            </a:r>
            <a:r>
              <a:rPr lang="en-US" dirty="0"/>
              <a:t>s?</a:t>
            </a:r>
            <a:endParaRPr lang="th-TH" dirty="0"/>
          </a:p>
          <a:p>
            <a:endParaRPr lang="th-TH" dirty="0"/>
          </a:p>
          <a:p>
            <a:r>
              <a:rPr lang="th-TH" dirty="0"/>
              <a:t>	</a:t>
            </a:r>
            <a:r>
              <a:rPr lang="en-US" dirty="0"/>
              <a:t>	</a:t>
            </a:r>
            <a:r>
              <a:rPr lang="en-US" sz="1600" i="1" dirty="0"/>
              <a:t>C</a:t>
            </a:r>
            <a:r>
              <a:rPr lang="en-US" sz="1600" dirty="0"/>
              <a:t>(10, 2)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th-TH" dirty="0"/>
              <a:t>(B)	In how many ways can we select eight balls if we must have </a:t>
            </a:r>
            <a:r>
              <a:rPr lang="th-TH" b="1" dirty="0"/>
              <a:t>at least</a:t>
            </a:r>
          </a:p>
          <a:p>
            <a:r>
              <a:rPr lang="th-TH" b="1" dirty="0"/>
              <a:t>	one ball of each colo</a:t>
            </a:r>
            <a:r>
              <a:rPr lang="en-US" b="1" dirty="0"/>
              <a:t>r</a:t>
            </a:r>
            <a:r>
              <a:rPr lang="en-US" dirty="0"/>
              <a:t>?</a:t>
            </a:r>
            <a:endParaRPr lang="th-TH" dirty="0"/>
          </a:p>
          <a:p>
            <a:endParaRPr lang="th-TH" dirty="0"/>
          </a:p>
          <a:p>
            <a:r>
              <a:rPr lang="th-TH" dirty="0"/>
              <a:t>		</a:t>
            </a:r>
            <a:r>
              <a:rPr lang="en-US" sz="1600" i="1" dirty="0"/>
              <a:t>C</a:t>
            </a:r>
            <a:r>
              <a:rPr lang="en-US" sz="1600" dirty="0"/>
              <a:t>(7, 2)</a:t>
            </a:r>
            <a:endParaRPr lang="th-TH" sz="1400" dirty="0"/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4552950" y="231775"/>
            <a:ext cx="247650" cy="24765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4552950" y="1060450"/>
            <a:ext cx="247650" cy="24765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4552950" y="784225"/>
            <a:ext cx="247650" cy="24765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4552950" y="508000"/>
            <a:ext cx="247650" cy="24765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4562475" y="1336675"/>
            <a:ext cx="247650" cy="24765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683" name="Oval 11"/>
          <p:cNvSpPr>
            <a:spLocks noChangeArrowheads="1"/>
          </p:cNvSpPr>
          <p:nvPr/>
        </p:nvSpPr>
        <p:spPr bwMode="auto">
          <a:xfrm>
            <a:off x="4562475" y="1612900"/>
            <a:ext cx="247650" cy="24765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4562475" y="2441575"/>
            <a:ext cx="247650" cy="24765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685" name="Oval 13"/>
          <p:cNvSpPr>
            <a:spLocks noChangeArrowheads="1"/>
          </p:cNvSpPr>
          <p:nvPr/>
        </p:nvSpPr>
        <p:spPr bwMode="auto">
          <a:xfrm>
            <a:off x="4562475" y="2165350"/>
            <a:ext cx="247650" cy="24765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686" name="Oval 14"/>
          <p:cNvSpPr>
            <a:spLocks noChangeArrowheads="1"/>
          </p:cNvSpPr>
          <p:nvPr/>
        </p:nvSpPr>
        <p:spPr bwMode="auto">
          <a:xfrm>
            <a:off x="4562475" y="1889125"/>
            <a:ext cx="247650" cy="24765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3749675" y="1277938"/>
            <a:ext cx="679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Red </a:t>
            </a:r>
          </a:p>
          <a:p>
            <a:pPr algn="ctr"/>
            <a:r>
              <a:rPr lang="en-US" sz="18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Balls</a:t>
            </a:r>
            <a:endParaRPr 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8706" name="Oval 34"/>
          <p:cNvSpPr>
            <a:spLocks noChangeArrowheads="1"/>
          </p:cNvSpPr>
          <p:nvPr/>
        </p:nvSpPr>
        <p:spPr bwMode="auto">
          <a:xfrm>
            <a:off x="6496050" y="231775"/>
            <a:ext cx="247650" cy="24765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707" name="Oval 35"/>
          <p:cNvSpPr>
            <a:spLocks noChangeArrowheads="1"/>
          </p:cNvSpPr>
          <p:nvPr/>
        </p:nvSpPr>
        <p:spPr bwMode="auto">
          <a:xfrm>
            <a:off x="6496050" y="1060450"/>
            <a:ext cx="247650" cy="24765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708" name="Oval 36"/>
          <p:cNvSpPr>
            <a:spLocks noChangeArrowheads="1"/>
          </p:cNvSpPr>
          <p:nvPr/>
        </p:nvSpPr>
        <p:spPr bwMode="auto">
          <a:xfrm>
            <a:off x="6496050" y="784225"/>
            <a:ext cx="247650" cy="24765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709" name="Oval 37"/>
          <p:cNvSpPr>
            <a:spLocks noChangeArrowheads="1"/>
          </p:cNvSpPr>
          <p:nvPr/>
        </p:nvSpPr>
        <p:spPr bwMode="auto">
          <a:xfrm>
            <a:off x="6496050" y="508000"/>
            <a:ext cx="247650" cy="24765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710" name="Oval 38"/>
          <p:cNvSpPr>
            <a:spLocks noChangeArrowheads="1"/>
          </p:cNvSpPr>
          <p:nvPr/>
        </p:nvSpPr>
        <p:spPr bwMode="auto">
          <a:xfrm>
            <a:off x="6505575" y="1336675"/>
            <a:ext cx="247650" cy="24765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711" name="Oval 39"/>
          <p:cNvSpPr>
            <a:spLocks noChangeArrowheads="1"/>
          </p:cNvSpPr>
          <p:nvPr/>
        </p:nvSpPr>
        <p:spPr bwMode="auto">
          <a:xfrm>
            <a:off x="6505575" y="1612900"/>
            <a:ext cx="247650" cy="24765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712" name="Oval 40"/>
          <p:cNvSpPr>
            <a:spLocks noChangeArrowheads="1"/>
          </p:cNvSpPr>
          <p:nvPr/>
        </p:nvSpPr>
        <p:spPr bwMode="auto">
          <a:xfrm>
            <a:off x="6505575" y="2441575"/>
            <a:ext cx="247650" cy="24765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713" name="Oval 41"/>
          <p:cNvSpPr>
            <a:spLocks noChangeArrowheads="1"/>
          </p:cNvSpPr>
          <p:nvPr/>
        </p:nvSpPr>
        <p:spPr bwMode="auto">
          <a:xfrm>
            <a:off x="6505575" y="2165350"/>
            <a:ext cx="247650" cy="24765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714" name="Oval 42"/>
          <p:cNvSpPr>
            <a:spLocks noChangeArrowheads="1"/>
          </p:cNvSpPr>
          <p:nvPr/>
        </p:nvSpPr>
        <p:spPr bwMode="auto">
          <a:xfrm>
            <a:off x="6505575" y="1889125"/>
            <a:ext cx="247650" cy="24765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715" name="Text Box 43"/>
          <p:cNvSpPr txBox="1">
            <a:spLocks noChangeArrowheads="1"/>
          </p:cNvSpPr>
          <p:nvPr/>
        </p:nvSpPr>
        <p:spPr bwMode="auto">
          <a:xfrm>
            <a:off x="5661025" y="1220788"/>
            <a:ext cx="704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Blue </a:t>
            </a:r>
          </a:p>
          <a:p>
            <a:pPr algn="ctr"/>
            <a:r>
              <a:rPr lang="en-US" sz="180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Balls</a:t>
            </a:r>
          </a:p>
        </p:txBody>
      </p:sp>
      <p:sp>
        <p:nvSpPr>
          <p:cNvPr id="28716" name="Oval 44"/>
          <p:cNvSpPr>
            <a:spLocks noChangeArrowheads="1"/>
          </p:cNvSpPr>
          <p:nvPr/>
        </p:nvSpPr>
        <p:spPr bwMode="auto">
          <a:xfrm>
            <a:off x="8477250" y="231775"/>
            <a:ext cx="247650" cy="24765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717" name="Oval 45"/>
          <p:cNvSpPr>
            <a:spLocks noChangeArrowheads="1"/>
          </p:cNvSpPr>
          <p:nvPr/>
        </p:nvSpPr>
        <p:spPr bwMode="auto">
          <a:xfrm>
            <a:off x="8477250" y="1060450"/>
            <a:ext cx="247650" cy="24765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718" name="Oval 46"/>
          <p:cNvSpPr>
            <a:spLocks noChangeArrowheads="1"/>
          </p:cNvSpPr>
          <p:nvPr/>
        </p:nvSpPr>
        <p:spPr bwMode="auto">
          <a:xfrm>
            <a:off x="8477250" y="784225"/>
            <a:ext cx="247650" cy="24765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719" name="Oval 47"/>
          <p:cNvSpPr>
            <a:spLocks noChangeArrowheads="1"/>
          </p:cNvSpPr>
          <p:nvPr/>
        </p:nvSpPr>
        <p:spPr bwMode="auto">
          <a:xfrm>
            <a:off x="8477250" y="508000"/>
            <a:ext cx="247650" cy="24765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720" name="Oval 48"/>
          <p:cNvSpPr>
            <a:spLocks noChangeArrowheads="1"/>
          </p:cNvSpPr>
          <p:nvPr/>
        </p:nvSpPr>
        <p:spPr bwMode="auto">
          <a:xfrm>
            <a:off x="8486775" y="1336675"/>
            <a:ext cx="247650" cy="24765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721" name="Oval 49"/>
          <p:cNvSpPr>
            <a:spLocks noChangeArrowheads="1"/>
          </p:cNvSpPr>
          <p:nvPr/>
        </p:nvSpPr>
        <p:spPr bwMode="auto">
          <a:xfrm>
            <a:off x="8486775" y="1612900"/>
            <a:ext cx="247650" cy="24765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722" name="Oval 50"/>
          <p:cNvSpPr>
            <a:spLocks noChangeArrowheads="1"/>
          </p:cNvSpPr>
          <p:nvPr/>
        </p:nvSpPr>
        <p:spPr bwMode="auto">
          <a:xfrm>
            <a:off x="8486775" y="2441575"/>
            <a:ext cx="247650" cy="24765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723" name="Oval 51"/>
          <p:cNvSpPr>
            <a:spLocks noChangeArrowheads="1"/>
          </p:cNvSpPr>
          <p:nvPr/>
        </p:nvSpPr>
        <p:spPr bwMode="auto">
          <a:xfrm>
            <a:off x="8486775" y="2165350"/>
            <a:ext cx="247650" cy="24765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724" name="Oval 52"/>
          <p:cNvSpPr>
            <a:spLocks noChangeArrowheads="1"/>
          </p:cNvSpPr>
          <p:nvPr/>
        </p:nvSpPr>
        <p:spPr bwMode="auto">
          <a:xfrm>
            <a:off x="8486775" y="1889125"/>
            <a:ext cx="247650" cy="24765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725" name="Text Box 53"/>
          <p:cNvSpPr txBox="1">
            <a:spLocks noChangeArrowheads="1"/>
          </p:cNvSpPr>
          <p:nvPr/>
        </p:nvSpPr>
        <p:spPr bwMode="auto">
          <a:xfrm>
            <a:off x="7566025" y="1182688"/>
            <a:ext cx="81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Green</a:t>
            </a:r>
          </a:p>
          <a:p>
            <a:pPr algn="ctr"/>
            <a:r>
              <a:rPr lang="en-US" sz="180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Balls</a:t>
            </a:r>
          </a:p>
        </p:txBody>
      </p:sp>
      <p:sp>
        <p:nvSpPr>
          <p:cNvPr id="28726" name="Rectangle 54"/>
          <p:cNvSpPr>
            <a:spLocks noChangeArrowheads="1"/>
          </p:cNvSpPr>
          <p:nvPr/>
        </p:nvSpPr>
        <p:spPr bwMode="auto">
          <a:xfrm>
            <a:off x="290513" y="2105025"/>
            <a:ext cx="3136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b="1"/>
              <a:t>E</a:t>
            </a:r>
            <a:r>
              <a:rPr lang="en-US" sz="1600" b="1"/>
              <a:t>XAMPLE</a:t>
            </a:r>
            <a:endParaRPr lang="en-US" sz="1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13" name="AutoShape 33"/>
          <p:cNvSpPr>
            <a:spLocks noChangeArrowheads="1"/>
          </p:cNvSpPr>
          <p:nvPr/>
        </p:nvSpPr>
        <p:spPr bwMode="auto">
          <a:xfrm rot="-5400000" flipH="1" flipV="1">
            <a:off x="57944" y="1732756"/>
            <a:ext cx="1233488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50825" y="2117725"/>
            <a:ext cx="8131175" cy="402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b="1"/>
              <a:t>E</a:t>
            </a:r>
            <a:r>
              <a:rPr lang="th-TH" sz="1600" b="1"/>
              <a:t>XAMPLE</a:t>
            </a:r>
            <a:r>
              <a:rPr lang="th-TH"/>
              <a:t> </a:t>
            </a:r>
          </a:p>
          <a:p>
            <a:endParaRPr lang="th-TH"/>
          </a:p>
          <a:p>
            <a:pPr lvl="1"/>
            <a:endParaRPr lang="th-TH"/>
          </a:p>
          <a:p>
            <a:pPr lvl="1"/>
            <a:r>
              <a:rPr lang="th-TH"/>
              <a:t>Suppose that there are three red balls, nine blue balls and nine green ball</a:t>
            </a:r>
            <a:r>
              <a:rPr lang="en-US"/>
              <a:t>s.</a:t>
            </a:r>
          </a:p>
          <a:p>
            <a:pPr lvl="1"/>
            <a:endParaRPr lang="th-TH"/>
          </a:p>
          <a:p>
            <a:pPr lvl="1"/>
            <a:r>
              <a:rPr lang="th-TH"/>
              <a:t>In how many ways can we select </a:t>
            </a:r>
            <a:r>
              <a:rPr lang="th-TH" b="1"/>
              <a:t>eight</a:t>
            </a:r>
            <a:r>
              <a:rPr lang="th-TH"/>
              <a:t> ball</a:t>
            </a:r>
            <a:r>
              <a:rPr lang="en-US"/>
              <a:t>s?</a:t>
            </a:r>
            <a:endParaRPr lang="th-TH"/>
          </a:p>
          <a:p>
            <a:endParaRPr lang="th-TH"/>
          </a:p>
          <a:p>
            <a:r>
              <a:rPr lang="th-TH"/>
              <a:t>	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th-TH"/>
              <a:t>	</a:t>
            </a:r>
          </a:p>
          <a:p>
            <a:r>
              <a:rPr lang="th-TH"/>
              <a:t>	</a:t>
            </a:r>
            <a:r>
              <a:rPr lang="en-US" sz="1600" i="1"/>
              <a:t>C</a:t>
            </a:r>
            <a:r>
              <a:rPr lang="en-US" sz="1600"/>
              <a:t>(10, 2) </a:t>
            </a:r>
            <a:r>
              <a:rPr lang="en-US">
                <a:sym typeface="Symbol" pitchFamily="18" charset="2"/>
              </a:rPr>
              <a:t></a:t>
            </a:r>
            <a:r>
              <a:rPr lang="en-US"/>
              <a:t> </a:t>
            </a:r>
            <a:r>
              <a:rPr lang="en-US" sz="1600" i="1"/>
              <a:t>C</a:t>
            </a:r>
            <a:r>
              <a:rPr lang="en-US" sz="1600"/>
              <a:t>(6, 2)</a:t>
            </a:r>
          </a:p>
          <a:p>
            <a:endParaRPr lang="th-TH" sz="1800"/>
          </a:p>
        </p:txBody>
      </p:sp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4067175" y="2209800"/>
            <a:ext cx="247650" cy="24765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090" name="Oval 10"/>
          <p:cNvSpPr>
            <a:spLocks noChangeArrowheads="1"/>
          </p:cNvSpPr>
          <p:nvPr/>
        </p:nvSpPr>
        <p:spPr bwMode="auto">
          <a:xfrm>
            <a:off x="4067175" y="1933575"/>
            <a:ext cx="247650" cy="24765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091" name="Oval 11"/>
          <p:cNvSpPr>
            <a:spLocks noChangeArrowheads="1"/>
          </p:cNvSpPr>
          <p:nvPr/>
        </p:nvSpPr>
        <p:spPr bwMode="auto">
          <a:xfrm>
            <a:off x="4067175" y="1657350"/>
            <a:ext cx="247650" cy="24765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3197225" y="1693863"/>
            <a:ext cx="679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Red </a:t>
            </a:r>
          </a:p>
          <a:p>
            <a:pPr algn="ctr"/>
            <a:r>
              <a:rPr lang="en-US" sz="18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Balls</a:t>
            </a:r>
          </a:p>
        </p:txBody>
      </p:sp>
      <p:sp>
        <p:nvSpPr>
          <p:cNvPr id="46093" name="Oval 13"/>
          <p:cNvSpPr>
            <a:spLocks noChangeArrowheads="1"/>
          </p:cNvSpPr>
          <p:nvPr/>
        </p:nvSpPr>
        <p:spPr bwMode="auto">
          <a:xfrm>
            <a:off x="5886450" y="0"/>
            <a:ext cx="247650" cy="24765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094" name="Oval 14"/>
          <p:cNvSpPr>
            <a:spLocks noChangeArrowheads="1"/>
          </p:cNvSpPr>
          <p:nvPr/>
        </p:nvSpPr>
        <p:spPr bwMode="auto">
          <a:xfrm>
            <a:off x="5886450" y="828675"/>
            <a:ext cx="247650" cy="24765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095" name="Oval 15"/>
          <p:cNvSpPr>
            <a:spLocks noChangeArrowheads="1"/>
          </p:cNvSpPr>
          <p:nvPr/>
        </p:nvSpPr>
        <p:spPr bwMode="auto">
          <a:xfrm>
            <a:off x="5886450" y="552450"/>
            <a:ext cx="247650" cy="24765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096" name="Oval 16"/>
          <p:cNvSpPr>
            <a:spLocks noChangeArrowheads="1"/>
          </p:cNvSpPr>
          <p:nvPr/>
        </p:nvSpPr>
        <p:spPr bwMode="auto">
          <a:xfrm>
            <a:off x="5886450" y="276225"/>
            <a:ext cx="247650" cy="24765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097" name="Oval 17"/>
          <p:cNvSpPr>
            <a:spLocks noChangeArrowheads="1"/>
          </p:cNvSpPr>
          <p:nvPr/>
        </p:nvSpPr>
        <p:spPr bwMode="auto">
          <a:xfrm>
            <a:off x="5895975" y="1104900"/>
            <a:ext cx="247650" cy="24765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098" name="Oval 18"/>
          <p:cNvSpPr>
            <a:spLocks noChangeArrowheads="1"/>
          </p:cNvSpPr>
          <p:nvPr/>
        </p:nvSpPr>
        <p:spPr bwMode="auto">
          <a:xfrm>
            <a:off x="5895975" y="1381125"/>
            <a:ext cx="247650" cy="24765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099" name="Oval 19"/>
          <p:cNvSpPr>
            <a:spLocks noChangeArrowheads="1"/>
          </p:cNvSpPr>
          <p:nvPr/>
        </p:nvSpPr>
        <p:spPr bwMode="auto">
          <a:xfrm>
            <a:off x="5895975" y="2209800"/>
            <a:ext cx="247650" cy="24765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100" name="Oval 20"/>
          <p:cNvSpPr>
            <a:spLocks noChangeArrowheads="1"/>
          </p:cNvSpPr>
          <p:nvPr/>
        </p:nvSpPr>
        <p:spPr bwMode="auto">
          <a:xfrm>
            <a:off x="5895975" y="1933575"/>
            <a:ext cx="247650" cy="24765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101" name="Oval 21"/>
          <p:cNvSpPr>
            <a:spLocks noChangeArrowheads="1"/>
          </p:cNvSpPr>
          <p:nvPr/>
        </p:nvSpPr>
        <p:spPr bwMode="auto">
          <a:xfrm>
            <a:off x="5895975" y="1657350"/>
            <a:ext cx="247650" cy="24765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5051425" y="989013"/>
            <a:ext cx="704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Blue </a:t>
            </a:r>
          </a:p>
          <a:p>
            <a:pPr algn="ctr"/>
            <a:r>
              <a:rPr lang="en-US" sz="180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Balls</a:t>
            </a:r>
          </a:p>
        </p:txBody>
      </p:sp>
      <p:sp>
        <p:nvSpPr>
          <p:cNvPr id="46103" name="Oval 23"/>
          <p:cNvSpPr>
            <a:spLocks noChangeArrowheads="1"/>
          </p:cNvSpPr>
          <p:nvPr/>
        </p:nvSpPr>
        <p:spPr bwMode="auto">
          <a:xfrm>
            <a:off x="7867650" y="0"/>
            <a:ext cx="247650" cy="24765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104" name="Oval 24"/>
          <p:cNvSpPr>
            <a:spLocks noChangeArrowheads="1"/>
          </p:cNvSpPr>
          <p:nvPr/>
        </p:nvSpPr>
        <p:spPr bwMode="auto">
          <a:xfrm>
            <a:off x="7867650" y="828675"/>
            <a:ext cx="247650" cy="24765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105" name="Oval 25"/>
          <p:cNvSpPr>
            <a:spLocks noChangeArrowheads="1"/>
          </p:cNvSpPr>
          <p:nvPr/>
        </p:nvSpPr>
        <p:spPr bwMode="auto">
          <a:xfrm>
            <a:off x="7867650" y="552450"/>
            <a:ext cx="247650" cy="24765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106" name="Oval 26"/>
          <p:cNvSpPr>
            <a:spLocks noChangeArrowheads="1"/>
          </p:cNvSpPr>
          <p:nvPr/>
        </p:nvSpPr>
        <p:spPr bwMode="auto">
          <a:xfrm>
            <a:off x="7867650" y="276225"/>
            <a:ext cx="247650" cy="24765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107" name="Oval 27"/>
          <p:cNvSpPr>
            <a:spLocks noChangeArrowheads="1"/>
          </p:cNvSpPr>
          <p:nvPr/>
        </p:nvSpPr>
        <p:spPr bwMode="auto">
          <a:xfrm>
            <a:off x="7877175" y="1104900"/>
            <a:ext cx="247650" cy="24765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108" name="Oval 28"/>
          <p:cNvSpPr>
            <a:spLocks noChangeArrowheads="1"/>
          </p:cNvSpPr>
          <p:nvPr/>
        </p:nvSpPr>
        <p:spPr bwMode="auto">
          <a:xfrm>
            <a:off x="7877175" y="1381125"/>
            <a:ext cx="247650" cy="24765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109" name="Oval 29"/>
          <p:cNvSpPr>
            <a:spLocks noChangeArrowheads="1"/>
          </p:cNvSpPr>
          <p:nvPr/>
        </p:nvSpPr>
        <p:spPr bwMode="auto">
          <a:xfrm>
            <a:off x="7877175" y="2209800"/>
            <a:ext cx="247650" cy="24765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110" name="Oval 30"/>
          <p:cNvSpPr>
            <a:spLocks noChangeArrowheads="1"/>
          </p:cNvSpPr>
          <p:nvPr/>
        </p:nvSpPr>
        <p:spPr bwMode="auto">
          <a:xfrm>
            <a:off x="7877175" y="1933575"/>
            <a:ext cx="247650" cy="24765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111" name="Oval 31"/>
          <p:cNvSpPr>
            <a:spLocks noChangeArrowheads="1"/>
          </p:cNvSpPr>
          <p:nvPr/>
        </p:nvSpPr>
        <p:spPr bwMode="auto">
          <a:xfrm>
            <a:off x="7877175" y="1657350"/>
            <a:ext cx="247650" cy="24765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112" name="Text Box 32"/>
          <p:cNvSpPr txBox="1">
            <a:spLocks noChangeArrowheads="1"/>
          </p:cNvSpPr>
          <p:nvPr/>
        </p:nvSpPr>
        <p:spPr bwMode="auto">
          <a:xfrm>
            <a:off x="6956425" y="950913"/>
            <a:ext cx="81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Green</a:t>
            </a:r>
          </a:p>
          <a:p>
            <a:pPr algn="ctr"/>
            <a:r>
              <a:rPr lang="en-US" sz="180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Balls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Angsana New"/>
      </a:majorFont>
      <a:minorFont>
        <a:latin typeface="Times New Roman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ngsana New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ngsana New" pitchFamily="18" charset="-34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2454</TotalTime>
  <Words>869</Words>
  <Application>Microsoft Office PowerPoint</Application>
  <PresentationFormat>On-screen Show (4:3)</PresentationFormat>
  <Paragraphs>307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SIIT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Ekawit</dc:creator>
  <cp:lastModifiedBy>Dr.Ekawit</cp:lastModifiedBy>
  <cp:revision>199</cp:revision>
  <cp:lastPrinted>1999-09-10T03:29:10Z</cp:lastPrinted>
  <dcterms:created xsi:type="dcterms:W3CDTF">1998-08-13T01:36:04Z</dcterms:created>
  <dcterms:modified xsi:type="dcterms:W3CDTF">2016-11-10T08:43:04Z</dcterms:modified>
</cp:coreProperties>
</file>