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306" r:id="rId9"/>
    <p:sldId id="312" r:id="rId10"/>
    <p:sldId id="313" r:id="rId11"/>
    <p:sldId id="314" r:id="rId12"/>
    <p:sldId id="265" r:id="rId13"/>
    <p:sldId id="317" r:id="rId14"/>
    <p:sldId id="318" r:id="rId15"/>
    <p:sldId id="267" r:id="rId16"/>
    <p:sldId id="266" r:id="rId17"/>
    <p:sldId id="319" r:id="rId18"/>
    <p:sldId id="320" r:id="rId19"/>
    <p:sldId id="321" r:id="rId20"/>
    <p:sldId id="316" r:id="rId21"/>
    <p:sldId id="296" r:id="rId22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ECFF"/>
    <a:srgbClr val="FFFF66"/>
    <a:srgbClr val="FF0000"/>
    <a:srgbClr val="FFCC99"/>
    <a:srgbClr val="DDDDDD"/>
    <a:srgbClr val="C0C0C0"/>
    <a:srgbClr val="CCFF99"/>
    <a:srgbClr val="66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9" autoAdjust="0"/>
    <p:restoredTop sz="80175" autoAdjust="0"/>
  </p:normalViewPr>
  <p:slideViewPr>
    <p:cSldViewPr snapToGrid="0">
      <p:cViewPr>
        <p:scale>
          <a:sx n="70" d="100"/>
          <a:sy n="70" d="100"/>
        </p:scale>
        <p:origin x="-1758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9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CEF831-D6AC-44E3-9923-1A2F5073EF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572"/>
            <a:ext cx="498792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CE41F0-9E4F-43E4-8B05-0440CF0C91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1FCE-2A22-4067-97FA-4B45BF9E7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64760-D3FC-4915-A1D3-663F143EB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BDDA6-54E8-4414-8EDC-2521D0EBE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81548-672C-4EAB-95A2-483A8701C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F31FC-9022-4FB2-BB9E-D4BA7E746C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35112-8E24-4928-8DD7-CC05E86E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1EB1D-1195-4CB1-A384-48BF2DC51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EC75A-E35C-4105-935A-7F9C3726C9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D68D3-A829-4E28-A1CA-2AFB27D8E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A2FFB-38D9-43CB-9CEA-81F1B752A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CA9D-2AB9-4E76-B8A2-40A0085CB9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63FA40-6FDE-460D-8125-34D6157A74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hyperlink" Target="https://www.google.co.th/url?sa=i&amp;rct=j&amp;q=&amp;esrc=s&amp;frm=1&amp;source=images&amp;cd=&amp;cad=rja&amp;docid=ZZvtRJKjq7ewyM&amp;tbnid=Cm51r2CrPHsiEM:&amp;ved=0CAUQjRw&amp;url=https://www.havelockinvestments.com/&amp;ei=mgsfUqfOJYnprQfyyoCwAg&amp;bvm=bv.51495398,d.bmk&amp;psig=AFQjCNFw5UhSeVT17ZIQEcV-2LCEt6emiA&amp;ust=137785265992263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th/url?sa=i&amp;rct=j&amp;q=&amp;esrc=s&amp;frm=1&amp;source=images&amp;cd=&amp;cad=rja&amp;docid=gVEzM1-x16U7dM&amp;tbnid=Tk2mFSZ-dU26aM:&amp;ved=0CAUQjRw&amp;url=http://icongal.com/gallery/icon/10766/128/money_payment_investment_pay_cash&amp;ei=rA4fUp2mG8S5rgeUi4DgAQ&amp;bvm=bv.51495398,d.bmk&amp;psig=AFQjCNGluDTagwuqp0w5COMkzHu3oWrHBA&amp;ust=137785324172820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google.co.th/url?sa=i&amp;rct=j&amp;q=&amp;esrc=s&amp;frm=1&amp;source=images&amp;cd=&amp;cad=rja&amp;docid=ftH_sfNjvv3N_M&amp;tbnid=qco6EUR-ECrGjM:&amp;ved=0CAUQjRw&amp;url=http://perigen.com/products/peribirth/&amp;ei=8w0fUsTEIM_OrQfGlIHwCg&amp;bvm=bv.51495398,d.bmk&amp;psig=AFQjCNGluDTagwuqp0w5COMkzHu3oWrHBA&amp;ust=13778532417282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th/url?sa=i&amp;rct=j&amp;q=&amp;esrc=s&amp;frm=1&amp;source=images&amp;cd=&amp;cad=rja&amp;docid=irlDebaF7DKSdM&amp;tbnid=xkeWEI_o7BQyqM:&amp;ved=0CAUQjRw&amp;url=https://www.iconfinder.com/icons/168648/business_buy_cash_coin_dollar_dollar_coin_dollars_gold_dollar_invest_investment_money_price_rich_sell_shopping_icon&amp;ei=WQ4fUrfhGcbmrAfQ1IH4CA&amp;bvm=bv.51495398,d.bmk&amp;psig=AFQjCNGluDTagwuqp0w5COMkzHu3oWrHBA&amp;ust=1377853241728200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.th/url?sa=i&amp;rct=j&amp;q=&amp;esrc=s&amp;frm=1&amp;source=images&amp;cd=&amp;cad=rja&amp;docid=RFXox3-uK1z5YM&amp;tbnid=TZsvLXzPv0WgPM:&amp;ved=0CAUQjRw&amp;url=http://asteroid.divnull.com/2011/07/&amp;ei=4gsfUpGHIY6urAfP1YH4CQ&amp;bvm=bv.51495398,d.bmk&amp;psig=AFQjCNFw5UhSeVT17ZIQEcV-2LCEt6emiA&amp;ust=137785265992263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www.google.co.th/url?sa=i&amp;rct=j&amp;q=&amp;esrc=s&amp;frm=1&amp;source=images&amp;cd=&amp;cad=rja&amp;docid=-s1aNsaSqPLPmM&amp;tbnid=wJu5q_7XCA2O6M:&amp;ved=0CAUQjRw&amp;url=http://product.ganeshaspeaks.com/orderForm.action?productId=192&amp;ei=JQ0fUpGIB4qFrgew94FQ&amp;bvm=bv.51495398,d.bmk&amp;psig=AFQjCNFw5UhSeVT17ZIQEcV-2LCEt6emiA&amp;ust=1377852659922639" TargetMode="Externa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th/url?sa=i&amp;rct=j&amp;q=island&amp;source=images&amp;cd=&amp;cad=rja&amp;docid=we-41jNEeb0ywM&amp;tbnid=FqaRtf2zYN0bfM:&amp;ved=0CAUQjRw&amp;url=http://wingsoffirefanon.wikia.com/wiki/Rocky_Island&amp;ei=9aMlUrjNA8zhrAek3ID4BA&amp;bvm=bv.51495398,d.bmk&amp;psig=AFQjCNHq1-Imfm5RVwNye4J0Ak4eI9BwOw&amp;ust=137828410177174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37C5-8914-4B16-9247-7F172F3D4E2C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65625" y="2643188"/>
            <a:ext cx="45493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Times New Roman" pitchFamily="18" charset="0"/>
              </a:rPr>
              <a:t>Recurrence Relations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2465388" y="3044825"/>
            <a:ext cx="1628775" cy="42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2" y="0"/>
              </a:cxn>
            </a:cxnLst>
            <a:rect l="0" t="0" r="r" b="b"/>
            <a:pathLst>
              <a:path w="762" h="1">
                <a:moveTo>
                  <a:pt x="0" y="0"/>
                </a:moveTo>
                <a:lnTo>
                  <a:pt x="762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017963" y="29305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95525" y="2943225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Recurrence Relations</a:t>
            </a:r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Self-Test Homework</a:t>
            </a:r>
          </a:p>
          <a:p>
            <a:pPr marL="533400" indent="-533400"/>
            <a:r>
              <a:rPr lang="en-US" sz="1600" b="1" smtClean="0">
                <a:latin typeface="Arial Narrow" pitchFamily="34" charset="0"/>
                <a:cs typeface="Arial" pitchFamily="34" charset="0"/>
              </a:rPr>
              <a:t>Solutions to Homework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60CE-67CF-4CC3-A351-A0F86BAAE785}" type="slidenum">
              <a:rPr lang="en-US"/>
              <a:pPr/>
              <a:t>10</a:t>
            </a:fld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47625"/>
            <a:ext cx="2148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 dirty="0" smtClean="0"/>
              <a:t>E</a:t>
            </a:r>
            <a:r>
              <a:rPr lang="th-TH" sz="1200" dirty="0" smtClean="0"/>
              <a:t>XAMPLE</a:t>
            </a:r>
            <a:r>
              <a:rPr lang="en-US" sz="1200" dirty="0" smtClean="0"/>
              <a:t>  </a:t>
            </a:r>
            <a:r>
              <a:rPr lang="en-US" sz="1600" dirty="0" smtClean="0"/>
              <a:t>I</a:t>
            </a:r>
            <a:r>
              <a:rPr lang="en-US" sz="1200" dirty="0" smtClean="0"/>
              <a:t>  </a:t>
            </a:r>
            <a:r>
              <a:rPr lang="en-US" sz="1400" dirty="0"/>
              <a:t>(Continue …)</a:t>
            </a:r>
            <a:endParaRPr lang="th-TH" sz="1400" dirty="0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324225" y="1970088"/>
            <a:ext cx="267252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	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	      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dirty="0"/>
              <a:t>2	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	      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dirty="0"/>
              <a:t>3	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	      </a:t>
            </a:r>
            <a:r>
              <a:rPr lang="en-US" b="1" dirty="0"/>
              <a:t>2</a:t>
            </a:r>
          </a:p>
          <a:p>
            <a:endParaRPr lang="en-US" dirty="0"/>
          </a:p>
          <a:p>
            <a:r>
              <a:rPr lang="en-US" dirty="0"/>
              <a:t>4	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	      </a:t>
            </a:r>
            <a:r>
              <a:rPr lang="en-US" b="1" dirty="0"/>
              <a:t>3</a:t>
            </a:r>
          </a:p>
          <a:p>
            <a:endParaRPr lang="en-US" dirty="0"/>
          </a:p>
          <a:p>
            <a:r>
              <a:rPr lang="en-US" dirty="0"/>
              <a:t>5	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	      </a:t>
            </a:r>
            <a:r>
              <a:rPr lang="en-US" b="1" dirty="0"/>
              <a:t>5</a:t>
            </a:r>
          </a:p>
          <a:p>
            <a:endParaRPr lang="en-US" dirty="0"/>
          </a:p>
          <a:p>
            <a:r>
              <a:rPr lang="en-US" dirty="0" smtClean="0"/>
              <a:t>6	 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	      </a:t>
            </a:r>
            <a:r>
              <a:rPr lang="en-US" b="1" dirty="0" smtClean="0"/>
              <a:t>8</a:t>
            </a:r>
          </a:p>
          <a:p>
            <a:endParaRPr lang="en-US" dirty="0" smtClean="0"/>
          </a:p>
          <a:p>
            <a:r>
              <a:rPr lang="en-US" dirty="0" smtClean="0"/>
              <a:t>7	 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	     </a:t>
            </a:r>
            <a:r>
              <a:rPr lang="en-US" b="1" dirty="0" smtClean="0"/>
              <a:t>13</a:t>
            </a:r>
          </a:p>
          <a:p>
            <a:pPr marL="457200" indent="-457200"/>
            <a:endParaRPr lang="th-TH" b="1" dirty="0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159125" y="1204913"/>
            <a:ext cx="72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Month</a:t>
            </a:r>
            <a:endParaRPr lang="th-TH" sz="160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060825" y="1090613"/>
            <a:ext cx="939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Newborn</a:t>
            </a:r>
          </a:p>
          <a:p>
            <a:pPr algn="ctr"/>
            <a:r>
              <a:rPr lang="en-US" sz="1600"/>
              <a:t>pairs</a:t>
            </a:r>
            <a:endParaRPr lang="th-TH" sz="1600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51463" y="1090613"/>
            <a:ext cx="6143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Total</a:t>
            </a:r>
          </a:p>
          <a:p>
            <a:pPr algn="ctr"/>
            <a:r>
              <a:rPr lang="en-US" sz="1600"/>
              <a:t>pairs</a:t>
            </a:r>
            <a:endParaRPr lang="th-TH" sz="1600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3060700" y="1739900"/>
            <a:ext cx="309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3958388" y="1028699"/>
            <a:ext cx="4010" cy="5468354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 flipH="1">
            <a:off x="5077326" y="1041399"/>
            <a:ext cx="2674" cy="54797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3060700" y="1028700"/>
            <a:ext cx="31115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3336925" y="6074803"/>
            <a:ext cx="253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…           …              …</a:t>
            </a:r>
            <a:endParaRPr lang="th-TH" dirty="0"/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4605722" y="2367341"/>
            <a:ext cx="974050" cy="88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4613738" y="2988989"/>
            <a:ext cx="974050" cy="88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4597690" y="3574541"/>
            <a:ext cx="974050" cy="88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593674" y="4172125"/>
            <a:ext cx="974050" cy="88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4589658" y="4793773"/>
            <a:ext cx="974050" cy="883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4" name="Picture 23" descr="rabbit2_21003_l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4008" y="3305120"/>
            <a:ext cx="2429992" cy="2806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723333" y="6045958"/>
            <a:ext cx="1801504" cy="5186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pic>
        <p:nvPicPr>
          <p:cNvPr id="7" name="Picture 6" descr="Rabbit-PestControl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3412" y="0"/>
            <a:ext cx="3260563" cy="216347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2E8E-F557-4311-BFED-ACB6F2FB1A64}" type="slidenum">
              <a:rPr lang="en-US"/>
              <a:pPr/>
              <a:t>11</a:t>
            </a:fld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47625"/>
            <a:ext cx="2148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 dirty="0" smtClean="0"/>
              <a:t>E</a:t>
            </a:r>
            <a:r>
              <a:rPr lang="th-TH" sz="1200" dirty="0" smtClean="0"/>
              <a:t>XAMPLE</a:t>
            </a:r>
            <a:r>
              <a:rPr lang="en-US" sz="1200" dirty="0" smtClean="0"/>
              <a:t>  </a:t>
            </a:r>
            <a:r>
              <a:rPr lang="en-US" sz="1600" dirty="0" smtClean="0"/>
              <a:t>I</a:t>
            </a:r>
            <a:r>
              <a:rPr lang="en-US" sz="1200" dirty="0" smtClean="0"/>
              <a:t>  </a:t>
            </a:r>
            <a:r>
              <a:rPr lang="en-US" sz="1400" dirty="0"/>
              <a:t>(Continue …)</a:t>
            </a:r>
            <a:endParaRPr lang="th-TH" sz="1400" dirty="0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25425" y="915988"/>
            <a:ext cx="877195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/>
              <a:t>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Denote </a:t>
            </a:r>
            <a:r>
              <a:rPr lang="en-US" dirty="0"/>
              <a:t>by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dirty="0"/>
              <a:t> the number of pairs of rabbits after </a:t>
            </a:r>
            <a:r>
              <a:rPr lang="en-US" i="1" dirty="0"/>
              <a:t>n</a:t>
            </a:r>
            <a:r>
              <a:rPr lang="en-US" dirty="0"/>
              <a:t> months.</a:t>
            </a:r>
          </a:p>
          <a:p>
            <a:endParaRPr lang="en-US" dirty="0"/>
          </a:p>
          <a:p>
            <a:r>
              <a:rPr lang="en-US" dirty="0"/>
              <a:t>We will show that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= 1, 2, 3, …, are the terms of the Fibonacci sequence.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the end of the first month, the number of pairs of rabbits is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endParaRPr lang="en-US" dirty="0"/>
          </a:p>
          <a:p>
            <a:r>
              <a:rPr lang="en-US" dirty="0"/>
              <a:t>Since this pair does not breed during the second month,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= 1 also.</a:t>
            </a:r>
          </a:p>
          <a:p>
            <a:endParaRPr lang="en-US" dirty="0"/>
          </a:p>
          <a:p>
            <a:r>
              <a:rPr lang="en-US" dirty="0"/>
              <a:t>To find the number of pairs after </a:t>
            </a:r>
            <a:r>
              <a:rPr lang="en-US" i="1" dirty="0"/>
              <a:t>n</a:t>
            </a:r>
            <a:r>
              <a:rPr lang="en-US" dirty="0"/>
              <a:t> months, add the number of pairs in the previous</a:t>
            </a:r>
          </a:p>
          <a:p>
            <a:r>
              <a:rPr lang="en-US" dirty="0"/>
              <a:t>month,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, and the number of newborn pairs, which equals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baseline="-25000" dirty="0"/>
              <a:t>-2</a:t>
            </a:r>
            <a:r>
              <a:rPr lang="en-US" dirty="0"/>
              <a:t>, since each newborn</a:t>
            </a:r>
          </a:p>
          <a:p>
            <a:r>
              <a:rPr lang="en-US" dirty="0"/>
              <a:t>pair comes from a pair at least two months old.</a:t>
            </a:r>
          </a:p>
          <a:p>
            <a:endParaRPr lang="en-US" dirty="0"/>
          </a:p>
          <a:p>
            <a:r>
              <a:rPr lang="en-US" dirty="0"/>
              <a:t>So  </a:t>
            </a:r>
            <a:r>
              <a:rPr lang="en-US" dirty="0" smtClean="0"/>
              <a:t>    </a:t>
            </a:r>
            <a:r>
              <a:rPr lang="en-US" i="1" dirty="0" smtClean="0"/>
              <a:t>f</a:t>
            </a:r>
            <a:r>
              <a:rPr lang="en-US" i="1" baseline="-25000" dirty="0" smtClean="0"/>
              <a:t>n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baseline="-25000" dirty="0"/>
              <a:t>-2</a:t>
            </a:r>
            <a:r>
              <a:rPr lang="en-US" dirty="0"/>
              <a:t>, </a:t>
            </a:r>
            <a:r>
              <a:rPr lang="en-US" dirty="0" smtClean="0"/>
              <a:t>       for </a:t>
            </a:r>
            <a:r>
              <a:rPr lang="en-US" i="1" dirty="0"/>
              <a:t>n</a:t>
            </a:r>
            <a:r>
              <a:rPr lang="en-US" dirty="0"/>
              <a:t> &gt; 2.</a:t>
            </a:r>
            <a:endParaRPr lang="th-TH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66235" y="1460313"/>
            <a:ext cx="2927350" cy="508000"/>
            <a:chOff x="3575" y="691"/>
            <a:chExt cx="1844" cy="320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3575" y="691"/>
              <a:ext cx="1844" cy="320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647" y="718"/>
              <a:ext cx="16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Detailed Explanation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" name="AutoShape 40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03200" y="190809"/>
            <a:ext cx="1544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 smtClean="0"/>
              <a:t>E</a:t>
            </a:r>
            <a:r>
              <a:rPr lang="th-TH" sz="1600" b="1" dirty="0" smtClean="0"/>
              <a:t>XAMPLE </a:t>
            </a:r>
            <a:r>
              <a:rPr lang="en-US" sz="1600" b="1" dirty="0" smtClean="0"/>
              <a:t> </a:t>
            </a:r>
            <a:r>
              <a:rPr lang="en-US" b="1" dirty="0" smtClean="0"/>
              <a:t>II</a:t>
            </a:r>
            <a:endParaRPr lang="th-TH" b="1" dirty="0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461854" y="138434"/>
            <a:ext cx="2733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 i="1" dirty="0" smtClean="0">
                <a:latin typeface="Arial" pitchFamily="34" charset="0"/>
              </a:rPr>
              <a:t>    Tower </a:t>
            </a:r>
            <a:r>
              <a:rPr lang="th-TH" sz="2400" b="1" i="1" dirty="0">
                <a:latin typeface="Arial" pitchFamily="34" charset="0"/>
              </a:rPr>
              <a:t>of Hanoi</a:t>
            </a:r>
            <a:endParaRPr lang="th-TH" sz="2400" b="1" dirty="0">
              <a:latin typeface="Arial" pitchFamily="34" charset="0"/>
            </a:endParaRP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42938" y="785813"/>
            <a:ext cx="8196475" cy="230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800" dirty="0">
                <a:latin typeface="Arial" pitchFamily="34" charset="0"/>
                <a:cs typeface="Arial" pitchFamily="34" charset="0"/>
              </a:rPr>
              <a:t>There are three pegs.</a:t>
            </a:r>
            <a:r>
              <a:rPr lang="th-TH" dirty="0"/>
              <a:t> </a:t>
            </a:r>
            <a:r>
              <a:rPr lang="th-TH" dirty="0" smtClean="0"/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are</a:t>
            </a:r>
            <a:r>
              <a:rPr lang="th-TH" dirty="0"/>
              <a:t> </a:t>
            </a:r>
            <a:r>
              <a:rPr lang="th-TH" sz="2400" i="1" dirty="0" smtClean="0"/>
              <a:t>n</a:t>
            </a:r>
            <a:r>
              <a:rPr lang="th-TH" dirty="0" smtClean="0"/>
              <a:t>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disks of various sizes</a:t>
            </a:r>
            <a:r>
              <a:rPr lang="th-TH" dirty="0"/>
              <a:t>.</a:t>
            </a:r>
          </a:p>
          <a:p>
            <a:r>
              <a:rPr lang="th-TH" sz="1800" dirty="0">
                <a:latin typeface="Arial" pitchFamily="34" charset="0"/>
                <a:cs typeface="Arial" pitchFamily="34" charset="0"/>
              </a:rPr>
              <a:t>On top of a disk, only a smaller disk can be placed.</a:t>
            </a:r>
          </a:p>
          <a:p>
            <a:endParaRPr lang="th-TH" dirty="0"/>
          </a:p>
          <a:p>
            <a:pPr lvl="1">
              <a:lnSpc>
                <a:spcPct val="140000"/>
              </a:lnSpc>
            </a:pPr>
            <a:r>
              <a:rPr lang="th-TH" sz="2400" dirty="0" smtClean="0"/>
              <a:t>            Given </a:t>
            </a:r>
            <a:r>
              <a:rPr lang="th-TH" sz="2400" dirty="0"/>
              <a:t>all the disks stacked one one peg</a:t>
            </a:r>
            <a:r>
              <a:rPr lang="th-TH" sz="2400" dirty="0" smtClean="0"/>
              <a:t>,              </a:t>
            </a:r>
          </a:p>
          <a:p>
            <a:pPr lvl="2">
              <a:lnSpc>
                <a:spcPct val="130000"/>
              </a:lnSpc>
            </a:pPr>
            <a:r>
              <a:rPr lang="th-TH" sz="2400" dirty="0" smtClean="0"/>
              <a:t>	 the </a:t>
            </a:r>
            <a:r>
              <a:rPr lang="th-TH" sz="2400" dirty="0"/>
              <a:t>problem is to transfer the disks to another peg</a:t>
            </a:r>
          </a:p>
          <a:p>
            <a:pPr lvl="2">
              <a:lnSpc>
                <a:spcPct val="70000"/>
              </a:lnSpc>
            </a:pPr>
            <a:r>
              <a:rPr lang="th-TH" sz="2400" dirty="0" smtClean="0"/>
              <a:t>  	 by </a:t>
            </a:r>
            <a:r>
              <a:rPr lang="th-TH" sz="2400" dirty="0"/>
              <a:t>moving one disk at a time.</a:t>
            </a:r>
            <a:endParaRPr lang="th-TH" dirty="0"/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971249" y="1805047"/>
            <a:ext cx="6953250" cy="1276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1301" name="Picture 37" descr="bl003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6404" y="28136"/>
            <a:ext cx="2564548" cy="2321169"/>
          </a:xfrm>
          <a:prstGeom prst="rect">
            <a:avLst/>
          </a:prstGeom>
          <a:noFill/>
        </p:spPr>
      </p:pic>
      <p:pic>
        <p:nvPicPr>
          <p:cNvPr id="35" name="Picture 34" descr="TowerHano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2204" y="3578215"/>
            <a:ext cx="5950634" cy="2836653"/>
          </a:xfrm>
          <a:prstGeom prst="rect">
            <a:avLst/>
          </a:prstGeom>
        </p:spPr>
      </p:pic>
      <p:pic>
        <p:nvPicPr>
          <p:cNvPr id="36" name="Picture 35" descr="imagesCAXMQPJ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6850" y="3702169"/>
            <a:ext cx="3070549" cy="23207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74196" y="3348109"/>
            <a:ext cx="2525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             B              C</a:t>
            </a:r>
            <a:endParaRPr lang="th-TH" i="1" dirty="0"/>
          </a:p>
        </p:txBody>
      </p:sp>
      <p:pic>
        <p:nvPicPr>
          <p:cNvPr id="11" name="Picture 10" descr="towers-of-hanoi_v1-9272-126417806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259" y="1747525"/>
            <a:ext cx="1389570" cy="138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wersofHanoiSolution_7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9498" y="1223887"/>
            <a:ext cx="5286123" cy="429053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714152" y="1947510"/>
            <a:ext cx="2358189" cy="2920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89388" y="1939049"/>
            <a:ext cx="2358189" cy="2920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68D3-A829-4E28-A1CA-2AFB27D8EE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0"/>
            <a:ext cx="3510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the case when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=4.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3123026" y="2152357"/>
            <a:ext cx="281354" cy="2518117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5765409" y="2178147"/>
            <a:ext cx="281354" cy="2518117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522523" y="2172027"/>
            <a:ext cx="2138289" cy="24759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690217" y="1291880"/>
            <a:ext cx="2408416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53883" y="1289532"/>
            <a:ext cx="2419644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53883" y="4916728"/>
            <a:ext cx="2419643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96573" y="4916416"/>
            <a:ext cx="2402059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193" y="3128208"/>
            <a:ext cx="16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  <a:cs typeface="Arial" pitchFamily="34" charset="0"/>
              </a:rPr>
              <a:t>Transfer 3 disks</a:t>
            </a:r>
            <a:endParaRPr lang="th-TH" dirty="0">
              <a:latin typeface="Arial Narrow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5665" y="3136224"/>
            <a:ext cx="16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  <a:cs typeface="Arial" pitchFamily="34" charset="0"/>
              </a:rPr>
              <a:t>Transfer 3 disks</a:t>
            </a:r>
            <a:endParaRPr lang="th-TH" dirty="0"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8638273">
            <a:off x="3782063" y="3120172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  <a:cs typeface="Arial" pitchFamily="34" charset="0"/>
              </a:rPr>
              <a:t>Move 1 disk</a:t>
            </a:r>
            <a:endParaRPr lang="th-TH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68D3-A829-4E28-A1CA-2AFB27D8EE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BD68D3-A829-4E28-A1CA-2AFB27D8EE3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ngsana New" pitchFamily="18" charset="-34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Angsana New" pitchFamily="18" charset="-34"/>
            </a:endParaRPr>
          </a:p>
        </p:txBody>
      </p:sp>
      <p:pic>
        <p:nvPicPr>
          <p:cNvPr id="4" name="Picture 3" descr="TowersofHanoiSolution_7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9498" y="1223887"/>
            <a:ext cx="5286123" cy="4290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6611" y="1899144"/>
            <a:ext cx="284052" cy="352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5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6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7</a:t>
            </a:r>
            <a:endParaRPr lang="th-TH" sz="140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8757" y="1376283"/>
            <a:ext cx="38343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8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9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11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12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13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14</a:t>
            </a:r>
          </a:p>
          <a:p>
            <a:pPr>
              <a:lnSpc>
                <a:spcPts val="39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15</a:t>
            </a:r>
            <a:endParaRPr lang="th-TH" sz="1400" dirty="0">
              <a:latin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0"/>
            <a:ext cx="3510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the case when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=4.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90217" y="1291880"/>
            <a:ext cx="2408416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053883" y="1289532"/>
            <a:ext cx="2419644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3883" y="4916728"/>
            <a:ext cx="2419643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96573" y="4916416"/>
            <a:ext cx="2402059" cy="6049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0717" y="884355"/>
            <a:ext cx="8743099" cy="52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2400" b="1" i="1" dirty="0" smtClean="0"/>
              <a:t>	             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 g o r i t h m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70000"/>
              </a:lnSpc>
            </a:pPr>
            <a:endParaRPr lang="th-TH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th-TH" sz="1800" dirty="0" smtClean="0">
                <a:latin typeface="Arial" pitchFamily="34" charset="0"/>
                <a:cs typeface="Arial" pitchFamily="34" charset="0"/>
              </a:rPr>
              <a:t>   To move </a:t>
            </a:r>
            <a:r>
              <a:rPr lang="th-TH" dirty="0" smtClean="0"/>
              <a:t> </a:t>
            </a:r>
            <a:r>
              <a:rPr lang="th-TH" sz="2400" i="1" dirty="0"/>
              <a:t>n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disks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from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peg </a:t>
            </a:r>
            <a:r>
              <a:rPr lang="th-TH" dirty="0" smtClean="0"/>
              <a:t> </a:t>
            </a:r>
            <a:r>
              <a:rPr lang="th-TH" sz="2400" i="1" dirty="0"/>
              <a:t>x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peg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y</a:t>
            </a:r>
            <a:r>
              <a:rPr lang="en-US" dirty="0" smtClean="0"/>
              <a:t>:</a:t>
            </a:r>
            <a:endParaRPr lang="th-TH" dirty="0"/>
          </a:p>
          <a:p>
            <a:endParaRPr lang="th-TH" dirty="0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th-TH" dirty="0"/>
              <a:t>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/>
              <a:t>z</a:t>
            </a:r>
            <a:r>
              <a:rPr lang="th-TH" dirty="0" smtClean="0"/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the remaining peg.</a:t>
            </a:r>
          </a:p>
          <a:p>
            <a:pPr lvl="1">
              <a:lnSpc>
                <a:spcPct val="40000"/>
              </a:lnSpc>
              <a:buFontTx/>
              <a:buChar char="•"/>
            </a:pPr>
            <a:endParaRPr lang="th-TH" dirty="0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th-TH" dirty="0"/>
              <a:t>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If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n</a:t>
            </a:r>
            <a:r>
              <a:rPr lang="th-TH" i="1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= 1</a:t>
            </a:r>
            <a:r>
              <a:rPr lang="th-TH" dirty="0" smtClean="0"/>
              <a:t>,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then move the disk from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peg</a:t>
            </a:r>
            <a:r>
              <a:rPr lang="th-TH" dirty="0" smtClean="0"/>
              <a:t>  </a:t>
            </a:r>
            <a:r>
              <a:rPr lang="th-TH" sz="2400" i="1" dirty="0" smtClean="0"/>
              <a:t>x</a:t>
            </a:r>
            <a:r>
              <a:rPr lang="th-TH" dirty="0" smtClean="0"/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peg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y</a:t>
            </a:r>
            <a:r>
              <a:rPr lang="th-TH" dirty="0" smtClean="0"/>
              <a:t>.</a:t>
            </a:r>
            <a:endParaRPr lang="th-TH" dirty="0"/>
          </a:p>
          <a:p>
            <a:pPr lvl="1">
              <a:lnSpc>
                <a:spcPct val="40000"/>
              </a:lnSpc>
              <a:buFontTx/>
              <a:buChar char="•"/>
            </a:pPr>
            <a:endParaRPr lang="th-TH" dirty="0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th-TH" dirty="0"/>
              <a:t>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If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n</a:t>
            </a:r>
            <a:r>
              <a:rPr lang="th-TH" i="1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&gt; 1</a:t>
            </a:r>
            <a:r>
              <a:rPr lang="th-TH" dirty="0" smtClean="0"/>
              <a:t>,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then</a:t>
            </a:r>
            <a:r>
              <a:rPr lang="th-TH" dirty="0"/>
              <a:t> </a:t>
            </a:r>
          </a:p>
          <a:p>
            <a:pPr lvl="1">
              <a:lnSpc>
                <a:spcPct val="140000"/>
              </a:lnSpc>
            </a:pPr>
            <a:r>
              <a:rPr lang="th-TH" dirty="0"/>
              <a:t>	- 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move the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top </a:t>
            </a:r>
            <a:r>
              <a:rPr lang="th-TH" dirty="0" smtClean="0"/>
              <a:t> </a:t>
            </a:r>
            <a:r>
              <a:rPr lang="th-TH" sz="2400" i="1" dirty="0" smtClean="0"/>
              <a:t>n</a:t>
            </a:r>
            <a:r>
              <a:rPr lang="en-US" dirty="0" smtClean="0"/>
              <a:t>-1</a:t>
            </a:r>
            <a:r>
              <a:rPr lang="th-TH" dirty="0" smtClean="0"/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disks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from peg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2400" i="1" dirty="0" smtClean="0"/>
              <a:t>x</a:t>
            </a:r>
            <a:r>
              <a:rPr lang="th-TH" sz="1800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peg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/>
              <a:t>z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(using this algorithm recursively</a:t>
            </a:r>
            <a:r>
              <a:rPr lang="th-TH" sz="1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</a:t>
            </a:r>
            <a:endParaRPr lang="th-TH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40000"/>
              </a:lnSpc>
            </a:pPr>
            <a:r>
              <a:rPr lang="th-TH" dirty="0"/>
              <a:t>	- 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move the remaining disk from peg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x</a:t>
            </a:r>
            <a:r>
              <a:rPr lang="th-TH" dirty="0" smtClean="0"/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peg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  <a:endParaRPr lang="th-TH" dirty="0">
              <a:latin typeface="Arial" pitchFamily="34" charset="0"/>
            </a:endParaRPr>
          </a:p>
          <a:p>
            <a:pPr lvl="1">
              <a:lnSpc>
                <a:spcPct val="140000"/>
              </a:lnSpc>
            </a:pPr>
            <a:r>
              <a:rPr lang="th-TH" dirty="0"/>
              <a:t>	- 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move the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n</a:t>
            </a:r>
            <a:r>
              <a:rPr lang="en-US" dirty="0" smtClean="0"/>
              <a:t>-1</a:t>
            </a:r>
            <a:r>
              <a:rPr lang="th-TH" dirty="0" smtClean="0"/>
              <a:t>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disks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from peg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z</a:t>
            </a:r>
            <a:r>
              <a:rPr lang="th-TH" dirty="0" smtClean="0"/>
              <a:t>  </a:t>
            </a:r>
            <a:r>
              <a:rPr lang="th-TH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peg</a:t>
            </a:r>
            <a:r>
              <a:rPr lang="th-TH" dirty="0"/>
              <a:t> </a:t>
            </a:r>
            <a:r>
              <a:rPr lang="th-TH" dirty="0" smtClean="0"/>
              <a:t> </a:t>
            </a:r>
            <a:r>
              <a:rPr lang="th-TH" sz="2400" i="1" dirty="0" smtClean="0"/>
              <a:t>y</a:t>
            </a:r>
            <a:r>
              <a:rPr lang="th-TH" dirty="0" smtClean="0"/>
              <a:t>  </a:t>
            </a:r>
            <a:r>
              <a:rPr lang="th-TH" sz="1400" dirty="0">
                <a:latin typeface="Arial" pitchFamily="34" charset="0"/>
                <a:cs typeface="Arial" pitchFamily="34" charset="0"/>
              </a:rPr>
              <a:t>(using this algorithm recursively)</a:t>
            </a:r>
            <a:r>
              <a:rPr lang="th-TH" sz="1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13664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 sz="1800" dirty="0">
              <a:latin typeface="Comic Sans MS" pitchFamily="66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04799" y="1760215"/>
            <a:ext cx="8600049" cy="457024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endParaRPr lang="th-TH"/>
          </a:p>
        </p:txBody>
      </p:sp>
      <p:pic>
        <p:nvPicPr>
          <p:cNvPr id="9" name="Picture 6" descr="bl003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527" y="157770"/>
            <a:ext cx="1880675" cy="1702549"/>
          </a:xfrm>
          <a:prstGeom prst="rect">
            <a:avLst/>
          </a:prstGeom>
          <a:noFill/>
        </p:spPr>
      </p:pic>
      <p:pic>
        <p:nvPicPr>
          <p:cNvPr id="7" name="Picture 6" descr="index_towers-of-hanoi-puzzle-1_0_1117327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412" y="146778"/>
            <a:ext cx="1569483" cy="1569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810067" y="3392911"/>
            <a:ext cx="1616177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98032" y="4098785"/>
            <a:ext cx="2506516" cy="54142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2E2-F142-4035-8405-80C218C9679D}" type="slidenum">
              <a:rPr lang="en-US"/>
              <a:pPr/>
              <a:t>16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2442" y="1267946"/>
            <a:ext cx="736291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endParaRPr lang="th-TH" dirty="0"/>
          </a:p>
          <a:p>
            <a:pPr lvl="1"/>
            <a:r>
              <a:rPr lang="th-TH" dirty="0"/>
              <a:t>Let </a:t>
            </a:r>
            <a:r>
              <a:rPr lang="th-TH" i="1" dirty="0"/>
              <a:t>c</a:t>
            </a:r>
            <a:r>
              <a:rPr lang="th-TH" i="1" baseline="-25000" dirty="0"/>
              <a:t>n</a:t>
            </a:r>
            <a:r>
              <a:rPr lang="th-TH" i="1" dirty="0"/>
              <a:t> </a:t>
            </a:r>
            <a:r>
              <a:rPr lang="th-TH" i="1" dirty="0" smtClean="0"/>
              <a:t> </a:t>
            </a:r>
            <a:r>
              <a:rPr lang="th-TH" dirty="0" smtClean="0"/>
              <a:t>denote </a:t>
            </a:r>
            <a:r>
              <a:rPr lang="th-TH" dirty="0"/>
              <a:t>the number of moves the algorithm takes </a:t>
            </a:r>
            <a:endParaRPr lang="th-TH" dirty="0" smtClean="0"/>
          </a:p>
          <a:p>
            <a:pPr lvl="1"/>
            <a:r>
              <a:rPr lang="th-TH" dirty="0" smtClean="0"/>
              <a:t>to </a:t>
            </a:r>
            <a:r>
              <a:rPr lang="th-TH" dirty="0"/>
              <a:t>solve the </a:t>
            </a:r>
            <a:r>
              <a:rPr lang="th-TH" i="1" dirty="0"/>
              <a:t>n</a:t>
            </a:r>
            <a:r>
              <a:rPr lang="th-TH" dirty="0"/>
              <a:t>-disk problem.</a:t>
            </a:r>
          </a:p>
          <a:p>
            <a:pPr lvl="1"/>
            <a:endParaRPr lang="th-TH" dirty="0" smtClean="0"/>
          </a:p>
          <a:p>
            <a:pPr lvl="1"/>
            <a:r>
              <a:rPr lang="en-US" dirty="0" smtClean="0"/>
              <a:t>Using  a recurrence relation, w</a:t>
            </a:r>
            <a:r>
              <a:rPr lang="th-TH" dirty="0" smtClean="0"/>
              <a:t>e </a:t>
            </a:r>
            <a:r>
              <a:rPr lang="th-TH" dirty="0"/>
              <a:t>have</a:t>
            </a:r>
            <a:r>
              <a:rPr lang="th-TH" dirty="0" smtClean="0"/>
              <a:t>:</a:t>
            </a:r>
          </a:p>
          <a:p>
            <a:pPr lvl="1"/>
            <a:endParaRPr lang="th-TH" dirty="0"/>
          </a:p>
          <a:p>
            <a:pPr lvl="2"/>
            <a:endParaRPr lang="th-TH" dirty="0" smtClean="0"/>
          </a:p>
          <a:p>
            <a:pPr lvl="2"/>
            <a:r>
              <a:rPr lang="th-TH" dirty="0" smtClean="0"/>
              <a:t>	</a:t>
            </a:r>
            <a:r>
              <a:rPr lang="th-TH" dirty="0"/>
              <a:t>	</a:t>
            </a:r>
            <a:r>
              <a:rPr lang="th-TH" dirty="0" smtClean="0"/>
              <a:t>	</a:t>
            </a:r>
            <a:r>
              <a:rPr lang="th-TH" sz="2400" i="1" dirty="0" smtClean="0">
                <a:latin typeface="+mj-lt"/>
              </a:rPr>
              <a:t>c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th-TH" sz="2400" dirty="0" smtClean="0">
                <a:latin typeface="+mj-lt"/>
              </a:rPr>
              <a:t>     </a:t>
            </a:r>
            <a:r>
              <a:rPr lang="th-TH" sz="2400" dirty="0">
                <a:latin typeface="+mj-lt"/>
              </a:rPr>
              <a:t>=     </a:t>
            </a:r>
            <a:r>
              <a:rPr lang="en-US" sz="2400" dirty="0" smtClean="0">
                <a:latin typeface="+mj-lt"/>
              </a:rPr>
              <a:t>1</a:t>
            </a:r>
            <a:endParaRPr lang="th-TH" sz="2400" dirty="0">
              <a:latin typeface="+mj-lt"/>
            </a:endParaRPr>
          </a:p>
          <a:p>
            <a:pPr lvl="2"/>
            <a:endParaRPr lang="th-TH" sz="2400" dirty="0">
              <a:latin typeface="+mj-lt"/>
            </a:endParaRPr>
          </a:p>
          <a:p>
            <a:pPr lvl="2"/>
            <a:r>
              <a:rPr lang="th-TH" sz="2400" dirty="0" smtClean="0">
                <a:latin typeface="+mj-lt"/>
              </a:rPr>
              <a:t>	</a:t>
            </a:r>
            <a:r>
              <a:rPr lang="th-TH" sz="2400" dirty="0">
                <a:latin typeface="+mj-lt"/>
              </a:rPr>
              <a:t>	</a:t>
            </a:r>
            <a:r>
              <a:rPr lang="th-TH" sz="2400" dirty="0" smtClean="0">
                <a:latin typeface="+mj-lt"/>
              </a:rPr>
              <a:t>	</a:t>
            </a:r>
            <a:r>
              <a:rPr lang="th-TH" sz="2400" i="1" dirty="0" smtClean="0">
                <a:latin typeface="+mj-lt"/>
              </a:rPr>
              <a:t>c</a:t>
            </a:r>
            <a:r>
              <a:rPr lang="th-TH" sz="2400" i="1" baseline="-25000" dirty="0" smtClean="0">
                <a:latin typeface="+mj-lt"/>
              </a:rPr>
              <a:t>n</a:t>
            </a:r>
            <a:r>
              <a:rPr lang="th-TH" sz="2400" dirty="0" smtClean="0">
                <a:latin typeface="+mj-lt"/>
              </a:rPr>
              <a:t>     </a:t>
            </a:r>
            <a:r>
              <a:rPr lang="th-TH" sz="2400" dirty="0">
                <a:latin typeface="+mj-lt"/>
              </a:rPr>
              <a:t>=     </a:t>
            </a:r>
            <a:r>
              <a:rPr lang="en-US" sz="24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c</a:t>
            </a:r>
            <a:r>
              <a:rPr lang="th-TH" sz="2400" i="1" baseline="-25000" dirty="0" smtClean="0">
                <a:latin typeface="+mj-lt"/>
              </a:rPr>
              <a:t>n</a:t>
            </a:r>
            <a:r>
              <a:rPr lang="en-US" sz="2400" baseline="-25000" dirty="0" smtClean="0">
                <a:latin typeface="+mj-lt"/>
              </a:rPr>
              <a:t>-1</a:t>
            </a:r>
            <a:r>
              <a:rPr lang="th-TH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+ 1,</a:t>
            </a:r>
            <a:r>
              <a:rPr lang="th-TH" dirty="0">
                <a:latin typeface="+mj-lt"/>
              </a:rPr>
              <a:t>	   </a:t>
            </a:r>
            <a:r>
              <a:rPr lang="th-TH" i="1" dirty="0">
                <a:latin typeface="+mj-lt"/>
              </a:rPr>
              <a:t>n</a:t>
            </a:r>
            <a:r>
              <a:rPr lang="th-TH" dirty="0">
                <a:latin typeface="+mj-lt"/>
              </a:rPr>
              <a:t> </a:t>
            </a:r>
            <a:r>
              <a:rPr lang="th-TH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&gt; 1</a:t>
            </a:r>
            <a:r>
              <a:rPr lang="th-TH" dirty="0" smtClean="0">
                <a:latin typeface="+mj-lt"/>
              </a:rPr>
              <a:t>.</a:t>
            </a:r>
            <a:endParaRPr lang="th-TH" dirty="0">
              <a:latin typeface="+mj-lt"/>
            </a:endParaRPr>
          </a:p>
        </p:txBody>
      </p:sp>
      <p:pic>
        <p:nvPicPr>
          <p:cNvPr id="8" name="Picture 6" descr="bl0030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4527" y="157770"/>
            <a:ext cx="1880675" cy="1702549"/>
          </a:xfrm>
          <a:prstGeom prst="rect">
            <a:avLst/>
          </a:prstGeom>
          <a:noFill/>
        </p:spPr>
      </p:pic>
      <p:pic>
        <p:nvPicPr>
          <p:cNvPr id="9" name="Picture 8" descr="Tower_Of_Hanoi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74" y="3068058"/>
            <a:ext cx="1957609" cy="1740097"/>
          </a:xfrm>
          <a:prstGeom prst="rect">
            <a:avLst/>
          </a:prstGeom>
        </p:spPr>
      </p:pic>
      <p:pic>
        <p:nvPicPr>
          <p:cNvPr id="7" name="Picture 6" descr="TowerHano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355" y="108289"/>
            <a:ext cx="2549176" cy="1215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E92D-FC44-4FB4-BA41-D74D814FC96A}" type="slidenum">
              <a:rPr lang="en-US"/>
              <a:pPr/>
              <a:t>17</a:t>
            </a:fld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344488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 smtClean="0"/>
              <a:t>E</a:t>
            </a:r>
            <a:r>
              <a:rPr lang="th-TH" sz="1600" b="1" dirty="0" smtClean="0"/>
              <a:t>XAMPLE  </a:t>
            </a:r>
            <a:r>
              <a:rPr lang="en-US" b="1" dirty="0" smtClean="0"/>
              <a:t>III</a:t>
            </a:r>
            <a:endParaRPr lang="th-TH" b="1" dirty="0"/>
          </a:p>
          <a:p>
            <a:endParaRPr lang="th-TH" dirty="0"/>
          </a:p>
          <a:p>
            <a:pPr lvl="1"/>
            <a:r>
              <a:rPr lang="th-TH" dirty="0"/>
              <a:t>Let </a:t>
            </a:r>
            <a:r>
              <a:rPr lang="th-TH" i="1" dirty="0"/>
              <a:t>S</a:t>
            </a:r>
            <a:r>
              <a:rPr lang="th-TH" i="1" baseline="-25000" dirty="0"/>
              <a:t>n</a:t>
            </a:r>
            <a:r>
              <a:rPr lang="th-TH" dirty="0"/>
              <a:t> denote the number of </a:t>
            </a:r>
            <a:r>
              <a:rPr lang="th-TH" i="1" dirty="0"/>
              <a:t>n</a:t>
            </a:r>
            <a:r>
              <a:rPr lang="th-TH" dirty="0"/>
              <a:t>-bit strings that do NOT contain the pattern</a:t>
            </a:r>
            <a:r>
              <a:rPr lang="en-US" dirty="0"/>
              <a:t> 111</a:t>
            </a:r>
            <a:r>
              <a:rPr lang="th-TH" dirty="0"/>
              <a:t>.</a:t>
            </a:r>
          </a:p>
          <a:p>
            <a:pPr lvl="1">
              <a:lnSpc>
                <a:spcPct val="170000"/>
              </a:lnSpc>
            </a:pPr>
            <a:r>
              <a:rPr lang="th-TH" dirty="0"/>
              <a:t>How to de</a:t>
            </a:r>
            <a:r>
              <a:rPr lang="en-US" dirty="0"/>
              <a:t>fine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?</a:t>
            </a:r>
            <a:endParaRPr lang="th-TH" dirty="0"/>
          </a:p>
        </p:txBody>
      </p:sp>
      <p:pic>
        <p:nvPicPr>
          <p:cNvPr id="9227" name="Picture 11" descr="q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2060575"/>
            <a:ext cx="1350963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F6B5-65ED-4049-A8A5-A4598152D91A}" type="slidenum">
              <a:rPr lang="en-US"/>
              <a:pPr/>
              <a:t>18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47625"/>
            <a:ext cx="2303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 dirty="0" smtClean="0"/>
              <a:t>E</a:t>
            </a:r>
            <a:r>
              <a:rPr lang="th-TH" sz="1200" dirty="0" smtClean="0"/>
              <a:t>XAMPLE</a:t>
            </a:r>
            <a:r>
              <a:rPr lang="en-US" sz="1200" dirty="0" smtClean="0"/>
              <a:t>  </a:t>
            </a:r>
            <a:r>
              <a:rPr lang="en-US" sz="1600" dirty="0" smtClean="0"/>
              <a:t>III</a:t>
            </a:r>
            <a:r>
              <a:rPr lang="en-US" sz="1200" dirty="0" smtClean="0"/>
              <a:t>  </a:t>
            </a:r>
            <a:r>
              <a:rPr lang="en-US" sz="1400" dirty="0"/>
              <a:t>(Continue …)</a:t>
            </a:r>
            <a:endParaRPr lang="th-TH" sz="1400" dirty="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34975" y="936625"/>
            <a:ext cx="84423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Solution:</a:t>
            </a:r>
          </a:p>
          <a:p>
            <a:endParaRPr lang="en-US"/>
          </a:p>
          <a:p>
            <a:endParaRPr lang="en-US"/>
          </a:p>
          <a:p>
            <a:r>
              <a:rPr lang="th-TH"/>
              <a:t>An </a:t>
            </a:r>
            <a:r>
              <a:rPr lang="th-TH" i="1"/>
              <a:t>n</a:t>
            </a:r>
            <a:r>
              <a:rPr lang="th-TH"/>
              <a:t>-bit string that does not contain the pattern </a:t>
            </a:r>
            <a:r>
              <a:rPr lang="en-US"/>
              <a:t>111</a:t>
            </a:r>
            <a:r>
              <a:rPr lang="th-TH"/>
              <a:t> has one of the following </a:t>
            </a:r>
          </a:p>
          <a:p>
            <a:r>
              <a:rPr lang="th-TH"/>
              <a:t>three form</a:t>
            </a:r>
            <a:r>
              <a:rPr lang="en-US"/>
              <a:t>s:</a:t>
            </a:r>
            <a:endParaRPr lang="th-TH"/>
          </a:p>
          <a:p>
            <a:endParaRPr lang="th-TH"/>
          </a:p>
          <a:p>
            <a:r>
              <a:rPr lang="en-US"/>
              <a:t>(1)</a:t>
            </a:r>
            <a:r>
              <a:rPr lang="th-TH"/>
              <a:t>	</a:t>
            </a:r>
            <a:r>
              <a:rPr lang="en-US"/>
              <a:t>0</a:t>
            </a:r>
            <a:r>
              <a:rPr lang="th-TH"/>
              <a:t> followed by </a:t>
            </a:r>
            <a:r>
              <a:rPr lang="en-US"/>
              <a:t>an (</a:t>
            </a:r>
            <a:r>
              <a:rPr lang="en-US" i="1"/>
              <a:t>n</a:t>
            </a:r>
            <a:r>
              <a:rPr lang="en-US"/>
              <a:t>-1)-bit</a:t>
            </a:r>
            <a:r>
              <a:rPr lang="th-TH"/>
              <a:t> string that does not contain the pattern </a:t>
            </a:r>
            <a:r>
              <a:rPr lang="en-US"/>
              <a:t>111.</a:t>
            </a:r>
            <a:r>
              <a:rPr lang="th-TH"/>
              <a:t> </a:t>
            </a:r>
          </a:p>
          <a:p>
            <a:endParaRPr lang="th-TH"/>
          </a:p>
          <a:p>
            <a:r>
              <a:rPr lang="en-US"/>
              <a:t>(2)</a:t>
            </a:r>
            <a:r>
              <a:rPr lang="th-TH"/>
              <a:t>	</a:t>
            </a:r>
            <a:r>
              <a:rPr lang="en-US"/>
              <a:t>10</a:t>
            </a:r>
            <a:r>
              <a:rPr lang="th-TH"/>
              <a:t> followed by an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-2)-bit</a:t>
            </a:r>
            <a:r>
              <a:rPr lang="th-TH"/>
              <a:t> string that does not contain the pattern </a:t>
            </a:r>
            <a:r>
              <a:rPr lang="en-US"/>
              <a:t>111.</a:t>
            </a:r>
            <a:endParaRPr lang="th-TH"/>
          </a:p>
          <a:p>
            <a:endParaRPr lang="th-TH"/>
          </a:p>
          <a:p>
            <a:r>
              <a:rPr lang="en-US"/>
              <a:t>(3)</a:t>
            </a:r>
            <a:r>
              <a:rPr lang="th-TH"/>
              <a:t>	</a:t>
            </a:r>
            <a:r>
              <a:rPr lang="en-US"/>
              <a:t>110</a:t>
            </a:r>
            <a:r>
              <a:rPr lang="th-TH"/>
              <a:t> followed by an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-3)-bit</a:t>
            </a:r>
            <a:r>
              <a:rPr lang="th-TH"/>
              <a:t> string that does not contain the pattern </a:t>
            </a:r>
            <a:r>
              <a:rPr lang="en-US"/>
              <a:t>111.</a:t>
            </a:r>
            <a:endParaRPr lang="th-TH"/>
          </a:p>
          <a:p>
            <a:endParaRPr lang="th-TH"/>
          </a:p>
          <a:p>
            <a:endParaRPr lang="th-TH"/>
          </a:p>
          <a:p>
            <a:r>
              <a:rPr lang="th-TH"/>
              <a:t>The sets of strings of form</a:t>
            </a:r>
            <a:r>
              <a:rPr lang="en-US"/>
              <a:t>s (1), (2), and (3)</a:t>
            </a:r>
            <a:r>
              <a:rPr lang="th-TH"/>
              <a:t> are disjoint.</a:t>
            </a:r>
          </a:p>
        </p:txBody>
      </p:sp>
      <p:pic>
        <p:nvPicPr>
          <p:cNvPr id="77828" name="Picture 4" descr="HHGC101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647700"/>
            <a:ext cx="2819400" cy="760413"/>
          </a:xfrm>
          <a:prstGeom prst="rect">
            <a:avLst/>
          </a:prstGeom>
          <a:noFill/>
        </p:spPr>
      </p:pic>
      <p:pic>
        <p:nvPicPr>
          <p:cNvPr id="77831" name="Picture 7" descr="dd009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8813" y="5400675"/>
            <a:ext cx="1868487" cy="885825"/>
          </a:xfrm>
          <a:prstGeom prst="rect">
            <a:avLst/>
          </a:prstGeom>
          <a:noFill/>
        </p:spPr>
      </p:pic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5670748" y="982641"/>
            <a:ext cx="2927350" cy="508000"/>
            <a:chOff x="3575" y="691"/>
            <a:chExt cx="1844" cy="320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3575" y="691"/>
              <a:ext cx="1844" cy="320"/>
            </a:xfrm>
            <a:prstGeom prst="rect">
              <a:avLst/>
            </a:prstGeom>
            <a:solidFill>
              <a:srgbClr val="77777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647" y="718"/>
              <a:ext cx="16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Detailed Explanation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2655065" y="3356816"/>
            <a:ext cx="1411639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651049" y="3942368"/>
            <a:ext cx="1411639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647040" y="4539925"/>
            <a:ext cx="1411639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728602" y="1776690"/>
            <a:ext cx="2506516" cy="54142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210E-50C3-4610-9092-217C1FA7D059}" type="slidenum">
              <a:rPr lang="en-US"/>
              <a:pPr/>
              <a:t>19</a:t>
            </a:fld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47625"/>
            <a:ext cx="2342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sz="1600" dirty="0" smtClean="0"/>
              <a:t>E</a:t>
            </a:r>
            <a:r>
              <a:rPr lang="th-TH" sz="1200" dirty="0" smtClean="0"/>
              <a:t>XAMPLE</a:t>
            </a:r>
            <a:r>
              <a:rPr lang="en-US" sz="1200" dirty="0" smtClean="0"/>
              <a:t>   </a:t>
            </a:r>
            <a:r>
              <a:rPr lang="en-US" sz="1600" dirty="0" smtClean="0"/>
              <a:t>III</a:t>
            </a:r>
            <a:r>
              <a:rPr lang="en-US" sz="1200" dirty="0" smtClean="0"/>
              <a:t>  </a:t>
            </a:r>
            <a:r>
              <a:rPr lang="en-US" sz="1400" dirty="0"/>
              <a:t>(Continue …)</a:t>
            </a:r>
            <a:endParaRPr lang="th-TH" sz="1400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93775" y="1252538"/>
            <a:ext cx="528862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dirty="0"/>
              <a:t>So we have</a:t>
            </a:r>
          </a:p>
          <a:p>
            <a:endParaRPr lang="th-TH" dirty="0"/>
          </a:p>
          <a:p>
            <a:r>
              <a:rPr lang="th-TH" dirty="0"/>
              <a:t>	</a:t>
            </a:r>
            <a:r>
              <a:rPr lang="th-TH" i="1" dirty="0"/>
              <a:t>S</a:t>
            </a:r>
            <a:r>
              <a:rPr lang="th-TH" i="1" baseline="-25000" dirty="0"/>
              <a:t>n</a:t>
            </a:r>
            <a:r>
              <a:rPr lang="th-TH" dirty="0"/>
              <a:t>   =   </a:t>
            </a:r>
            <a:r>
              <a:rPr lang="th-TH" i="1" dirty="0"/>
              <a:t>S</a:t>
            </a:r>
            <a:r>
              <a:rPr lang="th-TH" i="1" baseline="-25000" dirty="0"/>
              <a:t>n</a:t>
            </a:r>
            <a:r>
              <a:rPr lang="th-TH" baseline="-25000" dirty="0"/>
              <a:t>-</a:t>
            </a:r>
            <a:r>
              <a:rPr lang="en-US" baseline="-25000" dirty="0"/>
              <a:t>1</a:t>
            </a:r>
            <a:r>
              <a:rPr lang="th-TH" dirty="0"/>
              <a:t> + </a:t>
            </a:r>
            <a:r>
              <a:rPr lang="th-TH" i="1" dirty="0"/>
              <a:t>S</a:t>
            </a:r>
            <a:r>
              <a:rPr lang="th-TH" i="1" baseline="-25000" dirty="0"/>
              <a:t>n</a:t>
            </a:r>
            <a:r>
              <a:rPr lang="en-US" i="1" baseline="-25000" dirty="0"/>
              <a:t>-</a:t>
            </a:r>
            <a:r>
              <a:rPr lang="en-US" baseline="-25000" dirty="0"/>
              <a:t>2</a:t>
            </a:r>
            <a:r>
              <a:rPr lang="th-TH" dirty="0"/>
              <a:t> + </a:t>
            </a:r>
            <a:r>
              <a:rPr lang="th-TH" i="1" dirty="0"/>
              <a:t>S</a:t>
            </a:r>
            <a:r>
              <a:rPr lang="th-TH" i="1" baseline="-25000" dirty="0"/>
              <a:t>n</a:t>
            </a:r>
            <a:r>
              <a:rPr lang="en-US" baseline="-25000" dirty="0"/>
              <a:t>-3</a:t>
            </a:r>
            <a:r>
              <a:rPr lang="th-TH" dirty="0"/>
              <a:t>,	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4.</a:t>
            </a:r>
          </a:p>
          <a:p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By inspection, we also have the initial </a:t>
            </a:r>
            <a:r>
              <a:rPr lang="en-US" dirty="0" smtClean="0">
                <a:sym typeface="Symbol" pitchFamily="18" charset="2"/>
              </a:rPr>
              <a:t>conditions: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=   2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=   4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	</a:t>
            </a:r>
            <a:r>
              <a:rPr lang="en-US" i="1" dirty="0" smtClean="0">
                <a:sym typeface="Symbol" pitchFamily="18" charset="2"/>
              </a:rPr>
              <a:t>S</a:t>
            </a:r>
            <a:r>
              <a:rPr lang="en-US" baseline="-25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>
                <a:sym typeface="Symbol" pitchFamily="18" charset="2"/>
              </a:rPr>
              <a:t>=   7</a:t>
            </a:r>
            <a:r>
              <a:rPr lang="th-TH" dirty="0"/>
              <a:t>.</a:t>
            </a:r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2052740" y="3330072"/>
            <a:ext cx="293418" cy="1807412"/>
          </a:xfrm>
          <a:prstGeom prst="leftBrace">
            <a:avLst>
              <a:gd name="adj1" fmla="val 499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757989" y="1431758"/>
            <a:ext cx="1407695" cy="541421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53972" y="2161694"/>
            <a:ext cx="2181733" cy="54142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 rot="-5400000" flipH="1" flipV="1">
            <a:off x="184944" y="944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419100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3627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  =   5</a:t>
            </a:r>
          </a:p>
          <a:p>
            <a:endParaRPr lang="en-US" sz="2400" dirty="0"/>
          </a:p>
          <a:p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  =  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-1 </a:t>
            </a:r>
            <a:r>
              <a:rPr lang="en-US" sz="2400" dirty="0"/>
              <a:t>+ 3,	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2.</a:t>
            </a:r>
            <a:endParaRPr lang="en-US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371600" y="4510088"/>
            <a:ext cx="70439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above recurrence relation and initial condition together define </a:t>
            </a:r>
          </a:p>
          <a:p>
            <a:r>
              <a:rPr lang="en-US" dirty="0" smtClean="0"/>
              <a:t>the following sequence:</a:t>
            </a:r>
            <a:endParaRPr lang="en-US" sz="1800" dirty="0"/>
          </a:p>
          <a:p>
            <a:endParaRPr lang="en-US" dirty="0"/>
          </a:p>
          <a:p>
            <a:pPr lvl="2"/>
            <a:r>
              <a:rPr lang="en-US" dirty="0"/>
              <a:t>	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1864895" y="2787315"/>
            <a:ext cx="1123965" cy="515443"/>
          </a:xfrm>
          <a:prstGeom prst="line">
            <a:avLst/>
          </a:prstGeom>
          <a:noFill/>
          <a:ln w="57150" cap="rnd">
            <a:solidFill>
              <a:srgbClr val="FF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990515" y="3167472"/>
            <a:ext cx="52052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Recurrence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equation which relates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to its predecessors.</a:t>
            </a:r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296740" y="3086100"/>
            <a:ext cx="2156760" cy="2525554"/>
          </a:xfrm>
          <a:custGeom>
            <a:avLst/>
            <a:gdLst>
              <a:gd name="connsiteX0" fmla="*/ 920 w 9080"/>
              <a:gd name="connsiteY0" fmla="*/ 0 h 10000"/>
              <a:gd name="connsiteX1" fmla="*/ 1574 w 9080"/>
              <a:gd name="connsiteY1" fmla="*/ 7810 h 10000"/>
              <a:gd name="connsiteX2" fmla="*/ 9080 w 9080"/>
              <a:gd name="connsiteY2" fmla="*/ 10000 h 10000"/>
              <a:gd name="connsiteX0" fmla="*/ 1013 w 10000"/>
              <a:gd name="connsiteY0" fmla="*/ 0 h 10589"/>
              <a:gd name="connsiteX1" fmla="*/ 2387 w 10000"/>
              <a:gd name="connsiteY1" fmla="*/ 8922 h 10589"/>
              <a:gd name="connsiteX2" fmla="*/ 10000 w 10000"/>
              <a:gd name="connsiteY2" fmla="*/ 10000 h 10589"/>
              <a:gd name="connsiteX0" fmla="*/ 1013 w 10357"/>
              <a:gd name="connsiteY0" fmla="*/ 0 h 10690"/>
              <a:gd name="connsiteX1" fmla="*/ 2387 w 10357"/>
              <a:gd name="connsiteY1" fmla="*/ 8922 h 10690"/>
              <a:gd name="connsiteX2" fmla="*/ 10357 w 10357"/>
              <a:gd name="connsiteY2" fmla="*/ 10606 h 10690"/>
              <a:gd name="connsiteX0" fmla="*/ 1313 w 10657"/>
              <a:gd name="connsiteY0" fmla="*/ 0 h 10606"/>
              <a:gd name="connsiteX1" fmla="*/ 1557 w 10657"/>
              <a:gd name="connsiteY1" fmla="*/ 7861 h 10606"/>
              <a:gd name="connsiteX2" fmla="*/ 10657 w 10657"/>
              <a:gd name="connsiteY2" fmla="*/ 10606 h 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7" h="10606">
                <a:moveTo>
                  <a:pt x="1313" y="0"/>
                </a:moveTo>
                <a:cubicBezTo>
                  <a:pt x="300" y="2415"/>
                  <a:pt x="0" y="6093"/>
                  <a:pt x="1557" y="7861"/>
                </a:cubicBezTo>
                <a:cubicBezTo>
                  <a:pt x="3114" y="9629"/>
                  <a:pt x="6648" y="9688"/>
                  <a:pt x="10657" y="10606"/>
                </a:cubicBez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209800" y="1143000"/>
            <a:ext cx="1276350" cy="431800"/>
          </a:xfrm>
          <a:prstGeom prst="line">
            <a:avLst/>
          </a:prstGeom>
          <a:noFill/>
          <a:ln w="57150" cap="rnd">
            <a:solidFill>
              <a:srgbClr val="FF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500854" y="891507"/>
            <a:ext cx="1939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Initial Condition</a:t>
            </a:r>
          </a:p>
        </p:txBody>
      </p:sp>
      <p:sp>
        <p:nvSpPr>
          <p:cNvPr id="4106" name="AutoShape 10"/>
          <p:cNvSpPr>
            <a:spLocks/>
          </p:cNvSpPr>
          <p:nvPr/>
        </p:nvSpPr>
        <p:spPr bwMode="auto">
          <a:xfrm>
            <a:off x="361942" y="1263316"/>
            <a:ext cx="457200" cy="1696452"/>
          </a:xfrm>
          <a:prstGeom prst="lef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15382" y="5319293"/>
          <a:ext cx="517358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49"/>
                <a:gridCol w="588154"/>
                <a:gridCol w="599046"/>
                <a:gridCol w="588154"/>
                <a:gridCol w="588154"/>
                <a:gridCol w="609938"/>
                <a:gridCol w="1601087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95858" y="5871409"/>
            <a:ext cx="442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5       8     </a:t>
            </a:r>
            <a:r>
              <a:rPr lang="en-US" sz="2400" dirty="0" smtClean="0"/>
              <a:t> </a:t>
            </a:r>
            <a:r>
              <a:rPr lang="en-US" dirty="0" smtClean="0"/>
              <a:t>11     </a:t>
            </a:r>
            <a:r>
              <a:rPr lang="en-US" sz="1800" dirty="0" smtClean="0"/>
              <a:t> </a:t>
            </a:r>
            <a:r>
              <a:rPr lang="en-US" dirty="0" smtClean="0"/>
              <a:t>14     17    </a:t>
            </a:r>
            <a:r>
              <a:rPr lang="en-US" sz="2400" dirty="0" smtClean="0"/>
              <a:t> </a:t>
            </a:r>
            <a:r>
              <a:rPr lang="en-US" dirty="0" smtClean="0"/>
              <a:t>20            . . .</a:t>
            </a:r>
            <a:endParaRPr lang="th-TH" dirty="0"/>
          </a:p>
        </p:txBody>
      </p:sp>
      <p:sp>
        <p:nvSpPr>
          <p:cNvPr id="18" name="TextBox 17"/>
          <p:cNvSpPr txBox="1"/>
          <p:nvPr/>
        </p:nvSpPr>
        <p:spPr>
          <a:xfrm>
            <a:off x="2971796" y="5342018"/>
            <a:ext cx="492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baseline="-25000" dirty="0" smtClean="0"/>
              <a:t>1        </a:t>
            </a:r>
            <a:r>
              <a:rPr lang="en-US" i="1" dirty="0" smtClean="0"/>
              <a:t>a</a:t>
            </a:r>
            <a:r>
              <a:rPr lang="en-US" baseline="-25000" dirty="0" smtClean="0"/>
              <a:t>2         </a:t>
            </a:r>
            <a:r>
              <a:rPr lang="en-US" i="1" dirty="0" smtClean="0"/>
              <a:t>a</a:t>
            </a:r>
            <a:r>
              <a:rPr lang="en-US" baseline="-25000" dirty="0" smtClean="0"/>
              <a:t>3         </a:t>
            </a:r>
            <a:r>
              <a:rPr lang="en-US" i="1" dirty="0" smtClean="0"/>
              <a:t>a</a:t>
            </a:r>
            <a:r>
              <a:rPr lang="en-US" baseline="-25000" dirty="0" smtClean="0"/>
              <a:t>4         </a:t>
            </a:r>
            <a:r>
              <a:rPr lang="en-US" i="1" dirty="0" smtClean="0"/>
              <a:t>a</a:t>
            </a:r>
            <a:r>
              <a:rPr lang="en-US" baseline="-25000" dirty="0" smtClean="0"/>
              <a:t>5         </a:t>
            </a:r>
            <a:r>
              <a:rPr lang="en-US" i="1" dirty="0" smtClean="0"/>
              <a:t>a</a:t>
            </a:r>
            <a:r>
              <a:rPr lang="en-US" baseline="-25000" dirty="0" smtClean="0"/>
              <a:t>6  </a:t>
            </a:r>
            <a:r>
              <a:rPr lang="en-US" dirty="0" smtClean="0"/>
              <a:t>      </a:t>
            </a:r>
            <a:r>
              <a:rPr lang="en-US" sz="1000" dirty="0" smtClean="0"/>
              <a:t> </a:t>
            </a:r>
            <a:r>
              <a:rPr lang="en-US" dirty="0" smtClean="0"/>
              <a:t>    . . .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1C0D-DD1E-4580-A63B-27C78DFC4657}" type="slidenum">
              <a:rPr lang="en-US"/>
              <a:pPr/>
              <a:t>20</a:t>
            </a:fld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825500" y="1835150"/>
            <a:ext cx="460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 342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584325" y="2605088"/>
            <a:ext cx="237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1-18</a:t>
            </a:r>
            <a:r>
              <a:rPr lang="en-US"/>
              <a:t>.</a:t>
            </a:r>
          </a:p>
        </p:txBody>
      </p: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78868" name="Picture 20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78869" name="Picture 21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78870" name="Picture 22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B51D-EFB6-48F2-8FDE-A98D9896BED6}" type="slidenum">
              <a:rPr lang="en-US"/>
              <a:pPr/>
              <a:t>21</a:t>
            </a:fld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828800" y="788988"/>
            <a:ext cx="6181725" cy="592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1)    a</a:t>
            </a:r>
            <a:r>
              <a:rPr lang="en-US" sz="1800" baseline="-25000"/>
              <a:t>1</a:t>
            </a:r>
            <a:r>
              <a:rPr lang="en-US" sz="1800"/>
              <a:t> = 3;   a</a:t>
            </a:r>
            <a:r>
              <a:rPr lang="en-US" sz="1800" baseline="-25000"/>
              <a:t>n</a:t>
            </a:r>
            <a:r>
              <a:rPr lang="en-US" sz="1800"/>
              <a:t>= a</a:t>
            </a:r>
            <a:r>
              <a:rPr lang="en-US" sz="1800" baseline="-25000"/>
              <a:t>n-1</a:t>
            </a:r>
            <a:r>
              <a:rPr lang="en-US" sz="1800"/>
              <a:t> + 4, for n &gt; 1</a:t>
            </a:r>
          </a:p>
          <a:p>
            <a:pPr>
              <a:lnSpc>
                <a:spcPct val="120000"/>
              </a:lnSpc>
            </a:pPr>
            <a:r>
              <a:rPr lang="en-US" sz="1800"/>
              <a:t>2)    a</a:t>
            </a:r>
            <a:r>
              <a:rPr lang="en-US" sz="1800" baseline="-25000"/>
              <a:t>1</a:t>
            </a:r>
            <a:r>
              <a:rPr lang="en-US" sz="1800"/>
              <a:t>= 3, a</a:t>
            </a:r>
            <a:r>
              <a:rPr lang="en-US" sz="1800" baseline="-25000"/>
              <a:t>2</a:t>
            </a:r>
            <a:r>
              <a:rPr lang="en-US" sz="1800"/>
              <a:t> = 6;   a</a:t>
            </a:r>
            <a:r>
              <a:rPr lang="en-US" sz="1800" baseline="-25000"/>
              <a:t>n</a:t>
            </a:r>
            <a:r>
              <a:rPr lang="en-US" sz="1800"/>
              <a:t> = a</a:t>
            </a:r>
            <a:r>
              <a:rPr lang="en-US" sz="1800" baseline="-25000"/>
              <a:t>n-1</a:t>
            </a:r>
            <a:r>
              <a:rPr lang="en-US" sz="1800"/>
              <a:t>+ a</a:t>
            </a:r>
            <a:r>
              <a:rPr lang="en-US" sz="1800" baseline="-25000"/>
              <a:t>n-2</a:t>
            </a:r>
            <a:r>
              <a:rPr lang="en-US" sz="1800"/>
              <a:t>, for n &gt; 2</a:t>
            </a:r>
          </a:p>
          <a:p>
            <a:pPr>
              <a:lnSpc>
                <a:spcPct val="120000"/>
              </a:lnSpc>
            </a:pPr>
            <a:r>
              <a:rPr lang="en-US" sz="1800"/>
              <a:t>3)    a</a:t>
            </a:r>
            <a:r>
              <a:rPr lang="en-US" sz="1800" baseline="-25000"/>
              <a:t>1</a:t>
            </a:r>
            <a:r>
              <a:rPr lang="en-US" sz="1800"/>
              <a:t> = a</a:t>
            </a:r>
            <a:r>
              <a:rPr lang="en-US" sz="1800" baseline="-25000"/>
              <a:t>2</a:t>
            </a:r>
            <a:r>
              <a:rPr lang="en-US" sz="1800"/>
              <a:t> = 1;   a</a:t>
            </a:r>
            <a:r>
              <a:rPr lang="en-US" sz="1800" baseline="-25000"/>
              <a:t>n</a:t>
            </a:r>
            <a:r>
              <a:rPr lang="en-US" sz="1800"/>
              <a:t> = 2a</a:t>
            </a:r>
            <a:r>
              <a:rPr lang="en-US" sz="1800" baseline="-25000"/>
              <a:t>n-1</a:t>
            </a:r>
            <a:r>
              <a:rPr lang="en-US" sz="1800"/>
              <a:t>a</a:t>
            </a:r>
            <a:r>
              <a:rPr lang="en-US" sz="1800" baseline="-25000"/>
              <a:t>n-2</a:t>
            </a:r>
            <a:r>
              <a:rPr lang="en-US" sz="1800"/>
              <a:t>, for n &gt; 2</a:t>
            </a:r>
          </a:p>
          <a:p>
            <a:pPr>
              <a:lnSpc>
                <a:spcPct val="120000"/>
              </a:lnSpc>
            </a:pPr>
            <a:r>
              <a:rPr lang="en-US" sz="1800"/>
              <a:t>4)    A</a:t>
            </a:r>
            <a:r>
              <a:rPr lang="en-US" sz="1800" baseline="-25000"/>
              <a:t>n</a:t>
            </a:r>
            <a:r>
              <a:rPr lang="en-US" sz="1800"/>
              <a:t> = (1.14)A</a:t>
            </a:r>
            <a:r>
              <a:rPr lang="en-US" sz="1800" baseline="-25000"/>
              <a:t>n-1</a:t>
            </a:r>
            <a:endParaRPr lang="en-US" sz="1800"/>
          </a:p>
          <a:p>
            <a:pPr>
              <a:lnSpc>
                <a:spcPct val="120000"/>
              </a:lnSpc>
            </a:pPr>
            <a:r>
              <a:rPr lang="en-US" sz="1800"/>
              <a:t>5)    A</a:t>
            </a:r>
            <a:r>
              <a:rPr lang="en-US" sz="1800" baseline="-25000"/>
              <a:t>0</a:t>
            </a:r>
            <a:r>
              <a:rPr lang="en-US" sz="1800"/>
              <a:t> = 2000</a:t>
            </a:r>
          </a:p>
          <a:p>
            <a:pPr>
              <a:lnSpc>
                <a:spcPct val="110000"/>
              </a:lnSpc>
            </a:pPr>
            <a:r>
              <a:rPr lang="en-US" sz="1800"/>
              <a:t>	</a:t>
            </a:r>
          </a:p>
          <a:p>
            <a:pPr>
              <a:lnSpc>
                <a:spcPct val="120000"/>
              </a:lnSpc>
            </a:pPr>
            <a:r>
              <a:rPr lang="en-US" sz="1800"/>
              <a:t>7)    A</a:t>
            </a:r>
            <a:r>
              <a:rPr lang="en-US" sz="1800" baseline="-25000"/>
              <a:t>n </a:t>
            </a:r>
            <a:r>
              <a:rPr lang="en-US" sz="1800"/>
              <a:t>=</a:t>
            </a:r>
            <a:r>
              <a:rPr lang="en-US" sz="1800" baseline="-25000"/>
              <a:t> </a:t>
            </a:r>
            <a:r>
              <a:rPr lang="en-US" sz="1800"/>
              <a:t>(1.14)</a:t>
            </a:r>
            <a:r>
              <a:rPr lang="en-US" sz="1800" baseline="30000"/>
              <a:t>n</a:t>
            </a:r>
            <a:r>
              <a:rPr lang="en-US" sz="1800">
                <a:sym typeface="Symbol" pitchFamily="18" charset="2"/>
              </a:rPr>
              <a:t></a:t>
            </a:r>
            <a:r>
              <a:rPr lang="en-US" sz="1800"/>
              <a:t>2000</a:t>
            </a:r>
          </a:p>
          <a:p>
            <a:pPr>
              <a:lnSpc>
                <a:spcPct val="120000"/>
              </a:lnSpc>
            </a:pPr>
            <a:r>
              <a:rPr lang="en-US" sz="1800"/>
              <a:t>8)    5.29</a:t>
            </a:r>
          </a:p>
          <a:p>
            <a:pPr>
              <a:lnSpc>
                <a:spcPct val="120000"/>
              </a:lnSpc>
            </a:pPr>
            <a:r>
              <a:rPr lang="en-US" sz="1800"/>
              <a:t>9)    A</a:t>
            </a:r>
            <a:r>
              <a:rPr lang="en-US" sz="1800" baseline="-25000"/>
              <a:t>n</a:t>
            </a:r>
            <a:r>
              <a:rPr lang="en-US" sz="1800"/>
              <a:t> = 1.10A</a:t>
            </a:r>
            <a:r>
              <a:rPr lang="en-US" sz="1800" baseline="-25000"/>
              <a:t>n-1</a:t>
            </a:r>
            <a:r>
              <a:rPr lang="en-US" sz="1800"/>
              <a:t> + 2000</a:t>
            </a:r>
          </a:p>
          <a:p>
            <a:pPr>
              <a:lnSpc>
                <a:spcPct val="120000"/>
              </a:lnSpc>
            </a:pPr>
            <a:r>
              <a:rPr lang="en-US" sz="1800"/>
              <a:t>10)  A</a:t>
            </a:r>
            <a:r>
              <a:rPr lang="en-US" sz="1800" baseline="-25000"/>
              <a:t>0</a:t>
            </a:r>
            <a:r>
              <a:rPr lang="en-US" sz="1800"/>
              <a:t> = 2000</a:t>
            </a:r>
          </a:p>
          <a:p>
            <a:pPr>
              <a:lnSpc>
                <a:spcPct val="110000"/>
              </a:lnSpc>
            </a:pPr>
            <a:r>
              <a:rPr lang="en-US" sz="1800"/>
              <a:t>  	</a:t>
            </a:r>
          </a:p>
          <a:p>
            <a:pPr>
              <a:lnSpc>
                <a:spcPct val="120000"/>
              </a:lnSpc>
            </a:pPr>
            <a:r>
              <a:rPr lang="en-US" sz="1800"/>
              <a:t>12)  20000(1.10</a:t>
            </a:r>
            <a:r>
              <a:rPr lang="en-US" sz="1800" baseline="30000"/>
              <a:t>n+1</a:t>
            </a:r>
            <a:r>
              <a:rPr lang="en-US" sz="1800"/>
              <a:t> - 1)</a:t>
            </a:r>
          </a:p>
          <a:p>
            <a:pPr>
              <a:lnSpc>
                <a:spcPct val="120000"/>
              </a:lnSpc>
            </a:pPr>
            <a:r>
              <a:rPr lang="en-US" sz="1800"/>
              <a:t>13)  A</a:t>
            </a:r>
            <a:r>
              <a:rPr lang="en-US" sz="1800" baseline="-25000"/>
              <a:t>n</a:t>
            </a:r>
            <a:r>
              <a:rPr lang="en-US" sz="1800"/>
              <a:t> = (1.03)</a:t>
            </a:r>
            <a:r>
              <a:rPr lang="en-US" sz="1800" baseline="30000"/>
              <a:t>4</a:t>
            </a:r>
            <a:r>
              <a:rPr lang="en-US" sz="1800">
                <a:sym typeface="Symbol" pitchFamily="18" charset="2"/>
              </a:rPr>
              <a:t>A</a:t>
            </a:r>
            <a:r>
              <a:rPr lang="en-US" sz="1600" baseline="-25000">
                <a:sym typeface="Symbol" pitchFamily="18" charset="2"/>
              </a:rPr>
              <a:t>n-1</a:t>
            </a:r>
            <a:endParaRPr lang="en-US" sz="1800"/>
          </a:p>
          <a:p>
            <a:pPr>
              <a:lnSpc>
                <a:spcPct val="120000"/>
              </a:lnSpc>
            </a:pPr>
            <a:r>
              <a:rPr lang="en-US" sz="1800"/>
              <a:t>14)  A</a:t>
            </a:r>
            <a:r>
              <a:rPr lang="en-US" sz="1800" baseline="-25000"/>
              <a:t>0</a:t>
            </a:r>
            <a:r>
              <a:rPr lang="en-US" sz="1800"/>
              <a:t> = 3000</a:t>
            </a:r>
          </a:p>
          <a:p>
            <a:r>
              <a:rPr lang="en-US" sz="1800"/>
              <a:t>15)</a:t>
            </a:r>
          </a:p>
          <a:p>
            <a:pPr>
              <a:lnSpc>
                <a:spcPct val="120000"/>
              </a:lnSpc>
            </a:pPr>
            <a:r>
              <a:rPr lang="en-US" sz="1800"/>
              <a:t>16)  A</a:t>
            </a:r>
            <a:r>
              <a:rPr lang="en-US" sz="1800" baseline="-25000"/>
              <a:t>n</a:t>
            </a:r>
            <a:r>
              <a:rPr lang="en-US" sz="1800"/>
              <a:t> = (1.03)</a:t>
            </a:r>
            <a:r>
              <a:rPr lang="en-US" sz="1800" baseline="30000"/>
              <a:t>4n</a:t>
            </a:r>
            <a:r>
              <a:rPr lang="en-US" sz="1800">
                <a:sym typeface="Symbol" pitchFamily="18" charset="2"/>
              </a:rPr>
              <a:t>3000</a:t>
            </a:r>
            <a:endParaRPr lang="en-US" sz="1800"/>
          </a:p>
          <a:p>
            <a:pPr>
              <a:lnSpc>
                <a:spcPct val="120000"/>
              </a:lnSpc>
            </a:pPr>
            <a:r>
              <a:rPr lang="en-US" sz="1800"/>
              <a:t>17)  5.86</a:t>
            </a:r>
          </a:p>
          <a:p>
            <a:pPr>
              <a:lnSpc>
                <a:spcPct val="120000"/>
              </a:lnSpc>
            </a:pPr>
            <a:r>
              <a:rPr lang="en-US" sz="1800"/>
              <a:t>18)  S</a:t>
            </a:r>
            <a:r>
              <a:rPr lang="en-US" sz="1800" baseline="-25000"/>
              <a:t>1</a:t>
            </a:r>
            <a:r>
              <a:rPr lang="en-US" sz="1800"/>
              <a:t> = 2, S</a:t>
            </a:r>
            <a:r>
              <a:rPr lang="en-US" sz="1800" baseline="-25000"/>
              <a:t>2</a:t>
            </a:r>
            <a:r>
              <a:rPr lang="en-US" sz="1800"/>
              <a:t> = 4, S</a:t>
            </a:r>
            <a:r>
              <a:rPr lang="en-US" sz="1800" baseline="-25000"/>
              <a:t>3</a:t>
            </a:r>
            <a:r>
              <a:rPr lang="en-US" sz="1800"/>
              <a:t> = 7;   S</a:t>
            </a:r>
            <a:r>
              <a:rPr lang="en-US" sz="1800" baseline="-25000"/>
              <a:t>n</a:t>
            </a:r>
            <a:r>
              <a:rPr lang="en-US" sz="1800"/>
              <a:t> = S</a:t>
            </a:r>
            <a:r>
              <a:rPr lang="en-US" sz="1800" baseline="-25000"/>
              <a:t>n-1</a:t>
            </a:r>
            <a:r>
              <a:rPr lang="en-US" sz="1800"/>
              <a:t> + S</a:t>
            </a:r>
            <a:r>
              <a:rPr lang="en-US" sz="1800" baseline="-25000"/>
              <a:t>n-2</a:t>
            </a:r>
            <a:r>
              <a:rPr lang="en-US" sz="1800"/>
              <a:t> + S</a:t>
            </a:r>
            <a:r>
              <a:rPr lang="en-US" sz="1800" baseline="-25000"/>
              <a:t>n-3</a:t>
            </a:r>
            <a:r>
              <a:rPr lang="en-US" sz="1800"/>
              <a:t>, for n &gt; 3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 rot="-5400000">
            <a:off x="-2173287" y="3582987"/>
            <a:ext cx="583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Answers to Problems 1-5, 7-10, and 12-18 (Pages 342):</a:t>
            </a:r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46105" name="Picture 25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46106" name="Picture 26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46107" name="Picture 27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88E2-5956-49D1-9FCD-6D7BC2649C08}" type="slidenum">
              <a:rPr lang="en-US"/>
              <a:pPr/>
              <a:t>3</a:t>
            </a:fld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412163" cy="406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sz="1600"/>
              <a:t>EFINITION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A </a:t>
            </a:r>
            <a:r>
              <a:rPr lang="en-US" b="1" i="1"/>
              <a:t>recurrence a relation</a:t>
            </a:r>
            <a:r>
              <a:rPr lang="en-US"/>
              <a:t> for the sequence </a:t>
            </a:r>
          </a:p>
          <a:p>
            <a:pPr lvl="1"/>
            <a:endParaRPr lang="en-US"/>
          </a:p>
          <a:p>
            <a:pPr lvl="1"/>
            <a:r>
              <a:rPr lang="en-US"/>
              <a:t>	</a:t>
            </a:r>
            <a:r>
              <a:rPr lang="en-US" i="1"/>
              <a:t>a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 …  </a:t>
            </a:r>
          </a:p>
          <a:p>
            <a:pPr lvl="1"/>
            <a:endParaRPr lang="en-US"/>
          </a:p>
          <a:p>
            <a:pPr lvl="1"/>
            <a:r>
              <a:rPr lang="en-US"/>
              <a:t>is an equation that relates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to certain of its predecessors </a:t>
            </a:r>
            <a:r>
              <a:rPr lang="en-US" i="1"/>
              <a:t>a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baseline="-25000"/>
              <a:t>-1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b="1" i="1"/>
              <a:t>Initial Conditions</a:t>
            </a:r>
            <a:r>
              <a:rPr lang="en-US"/>
              <a:t> for the sequence </a:t>
            </a:r>
            <a:r>
              <a:rPr lang="en-US" i="1"/>
              <a:t>a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  are explicitly given values </a:t>
            </a:r>
          </a:p>
          <a:p>
            <a:pPr lvl="1"/>
            <a:r>
              <a:rPr lang="en-US"/>
              <a:t>for a finite number of terms of the sequence.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1427746" y="1335506"/>
            <a:ext cx="1556085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31761" y="1961147"/>
            <a:ext cx="1600197" cy="493317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415711" y="2558734"/>
            <a:ext cx="2518615" cy="54142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 rot="-5400000" flipH="1" flipV="1">
            <a:off x="286544" y="259556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4465638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600" b="1" dirty="0"/>
              <a:t>XAMPLE</a:t>
            </a:r>
          </a:p>
          <a:p>
            <a:endParaRPr lang="en-US" b="1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	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  =    1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	</a:t>
            </a:r>
            <a:r>
              <a:rPr lang="en-US" sz="2400" i="1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  =    1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	</a:t>
            </a:r>
            <a:r>
              <a:rPr lang="en-US" sz="2400" i="1" dirty="0"/>
              <a:t>f</a:t>
            </a:r>
            <a:r>
              <a:rPr lang="en-US" sz="2400" i="1" baseline="-25000" dirty="0"/>
              <a:t>n</a:t>
            </a:r>
            <a:r>
              <a:rPr lang="en-US" sz="2400" dirty="0"/>
              <a:t>   =    </a:t>
            </a:r>
            <a:r>
              <a:rPr lang="en-US" sz="2400" i="1" dirty="0"/>
              <a:t>f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-1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n-2</a:t>
            </a:r>
            <a:r>
              <a:rPr lang="en-US" sz="2400" dirty="0"/>
              <a:t>,	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3</a:t>
            </a:r>
            <a:endParaRPr lang="en-US" sz="2400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038600" y="1169988"/>
            <a:ext cx="1826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Initial conditions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3276600" y="1435768"/>
            <a:ext cx="762000" cy="152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3200400" y="1524000"/>
            <a:ext cx="9906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54250" y="6044563"/>
            <a:ext cx="2198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Recurrence relation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362200" y="3200400"/>
            <a:ext cx="914400" cy="533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050925" y="4586288"/>
            <a:ext cx="69204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recurrence relation together with the initial conditions define</a:t>
            </a:r>
          </a:p>
          <a:p>
            <a:r>
              <a:rPr lang="en-US" dirty="0"/>
              <a:t>the </a:t>
            </a:r>
            <a:r>
              <a:rPr lang="en-US" b="1" dirty="0"/>
              <a:t>Fibonacci</a:t>
            </a:r>
            <a:r>
              <a:rPr lang="en-US" dirty="0"/>
              <a:t>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5129" name="AutoShape 9"/>
          <p:cNvSpPr>
            <a:spLocks/>
          </p:cNvSpPr>
          <p:nvPr/>
        </p:nvSpPr>
        <p:spPr bwMode="auto">
          <a:xfrm>
            <a:off x="1034713" y="1167061"/>
            <a:ext cx="683795" cy="2165686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8003" y="5424637"/>
          <a:ext cx="72791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382"/>
                <a:gridCol w="568845"/>
                <a:gridCol w="579381"/>
                <a:gridCol w="568845"/>
                <a:gridCol w="568845"/>
                <a:gridCol w="568845"/>
                <a:gridCol w="568845"/>
                <a:gridCol w="568845"/>
                <a:gridCol w="568845"/>
                <a:gridCol w="589914"/>
                <a:gridCol w="1548521"/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60350" y="5459398"/>
            <a:ext cx="714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baseline="-25000" dirty="0" smtClean="0"/>
              <a:t>1          </a:t>
            </a:r>
            <a:r>
              <a:rPr lang="en-US" i="1" dirty="0" smtClean="0"/>
              <a:t>f</a:t>
            </a:r>
            <a:r>
              <a:rPr lang="en-US" baseline="-25000" dirty="0" smtClean="0"/>
              <a:t>2         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baseline="-25000" dirty="0" smtClean="0"/>
              <a:t>3          </a:t>
            </a:r>
            <a:r>
              <a:rPr lang="en-US" i="1" dirty="0" smtClean="0"/>
              <a:t>f</a:t>
            </a:r>
            <a:r>
              <a:rPr lang="en-US" baseline="-25000" dirty="0" smtClean="0"/>
              <a:t>4         </a:t>
            </a:r>
            <a:r>
              <a:rPr lang="en-US" i="1" dirty="0" smtClean="0"/>
              <a:t>f</a:t>
            </a:r>
            <a:r>
              <a:rPr lang="en-US" baseline="-25000" dirty="0" smtClean="0"/>
              <a:t>5         </a:t>
            </a:r>
            <a:r>
              <a:rPr lang="en-US" i="1" dirty="0" smtClean="0"/>
              <a:t>f</a:t>
            </a:r>
            <a:r>
              <a:rPr lang="en-US" baseline="-25000" dirty="0" smtClean="0"/>
              <a:t>6          </a:t>
            </a:r>
            <a:r>
              <a:rPr lang="en-US" i="1" dirty="0" smtClean="0"/>
              <a:t>f</a:t>
            </a:r>
            <a:r>
              <a:rPr lang="en-US" baseline="-25000" dirty="0" smtClean="0"/>
              <a:t>7          </a:t>
            </a:r>
            <a:r>
              <a:rPr lang="en-US" i="1" dirty="0" smtClean="0"/>
              <a:t>f</a:t>
            </a:r>
            <a:r>
              <a:rPr lang="en-US" baseline="-25000" dirty="0" smtClean="0"/>
              <a:t>8         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baseline="-25000" dirty="0" smtClean="0"/>
              <a:t>9    </a:t>
            </a:r>
            <a:r>
              <a:rPr lang="en-US" sz="1200" baseline="-25000" dirty="0" smtClean="0"/>
              <a:t>  </a:t>
            </a:r>
            <a:r>
              <a:rPr lang="en-US" baseline="-25000" dirty="0" smtClean="0"/>
              <a:t>   </a:t>
            </a:r>
            <a:r>
              <a:rPr lang="en-US" i="1" dirty="0" smtClean="0"/>
              <a:t>f</a:t>
            </a:r>
            <a:r>
              <a:rPr lang="en-US" baseline="-25000" dirty="0" smtClean="0"/>
              <a:t>10</a:t>
            </a:r>
            <a:r>
              <a:rPr lang="en-US" dirty="0" smtClean="0"/>
              <a:t>      </a:t>
            </a:r>
            <a:r>
              <a:rPr lang="en-US" sz="1000" dirty="0" smtClean="0"/>
              <a:t> </a:t>
            </a:r>
            <a:r>
              <a:rPr lang="en-US" dirty="0" smtClean="0"/>
              <a:t>    . . .</a:t>
            </a:r>
            <a:endParaRPr lang="en-US" baseline="-25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672394" y="6015788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1       1       2        3      5       8      13     21     34     55         </a:t>
            </a:r>
            <a:r>
              <a:rPr lang="en-US" sz="1100" dirty="0" smtClean="0"/>
              <a:t> </a:t>
            </a:r>
            <a:r>
              <a:rPr lang="en-US" dirty="0" smtClean="0"/>
              <a:t> . . .</a:t>
            </a:r>
            <a:endParaRPr lang="th-TH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324726" y="3596356"/>
            <a:ext cx="2198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Recurrence relation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1860883" y="3272591"/>
            <a:ext cx="2061412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872911" y="3870177"/>
            <a:ext cx="2578773" cy="54142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6172" name="AutoShape 28"/>
          <p:cNvSpPr>
            <a:spLocks noChangeArrowheads="1"/>
          </p:cNvSpPr>
          <p:nvPr/>
        </p:nvSpPr>
        <p:spPr bwMode="auto">
          <a:xfrm rot="-5400000" flipH="1" flipV="1">
            <a:off x="45244" y="-706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905000" y="3148013"/>
            <a:ext cx="355123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   =    1000.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   =    (1.12)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-1</a:t>
            </a:r>
            <a:r>
              <a:rPr lang="en-US" sz="2400" dirty="0"/>
              <a:t>,	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1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3600450" y="2895600"/>
            <a:ext cx="666750" cy="3429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249148" y="2632075"/>
            <a:ext cx="15392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Initial condition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689350" y="4502150"/>
            <a:ext cx="552450" cy="5524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0242" name="Picture 2" descr="https://www.havelockinvestments.com/images/plus_ic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445" y="0"/>
            <a:ext cx="2119555" cy="1766296"/>
          </a:xfrm>
          <a:prstGeom prst="rect">
            <a:avLst/>
          </a:prstGeom>
          <a:noFill/>
        </p:spPr>
      </p:pic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285750"/>
            <a:ext cx="85137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600" b="1" dirty="0"/>
              <a:t>XAMPLE</a:t>
            </a:r>
          </a:p>
          <a:p>
            <a:endParaRPr lang="en-US" dirty="0"/>
          </a:p>
          <a:p>
            <a:pPr lvl="1"/>
            <a:r>
              <a:rPr lang="en-US" dirty="0"/>
              <a:t>A person invests $1000 at 12 percent compounded annually,</a:t>
            </a:r>
          </a:p>
          <a:p>
            <a:pPr lvl="1">
              <a:lnSpc>
                <a:spcPct val="190000"/>
              </a:lnSpc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represents the amount at the end of </a:t>
            </a:r>
            <a:r>
              <a:rPr lang="en-US" i="1" dirty="0"/>
              <a:t>n</a:t>
            </a:r>
            <a:r>
              <a:rPr lang="en-US" dirty="0"/>
              <a:t> years,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a recurrence relation and initial conditions that define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}.</a:t>
            </a:r>
          </a:p>
          <a:p>
            <a:endParaRPr lang="en-US" dirty="0"/>
          </a:p>
        </p:txBody>
      </p:sp>
      <p:pic>
        <p:nvPicPr>
          <p:cNvPr id="10244" name="Picture 4" descr="http://perigen.com/wp-content/uploads/2012/06/high-roi-profit-investment1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9234" y="3320704"/>
            <a:ext cx="3884805" cy="2204704"/>
          </a:xfrm>
          <a:prstGeom prst="rect">
            <a:avLst/>
          </a:prstGeom>
          <a:noFill/>
        </p:spPr>
      </p:pic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0" y="5554570"/>
            <a:ext cx="9144000" cy="0"/>
          </a:xfrm>
          <a:prstGeom prst="line">
            <a:avLst/>
          </a:prstGeom>
          <a:noFill/>
          <a:ln w="76200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10246" name="Picture 6" descr="http://icongal.com/gallery/image/27315/money_payment_investment_pay_cash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92512" y="1854700"/>
            <a:ext cx="2536826" cy="2536826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85648" y="4949825"/>
            <a:ext cx="1973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Recurrence relation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9690" y="5775250"/>
          <a:ext cx="78325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68"/>
                <a:gridCol w="926431"/>
                <a:gridCol w="974558"/>
                <a:gridCol w="938464"/>
                <a:gridCol w="950494"/>
                <a:gridCol w="950495"/>
                <a:gridCol w="1022684"/>
                <a:gridCol w="1130969"/>
              </a:tblGrid>
              <a:tr h="48340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656880" y="6307814"/>
            <a:ext cx="7484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1000.0    1120.0    1254.4    1404.9    1573.5    1762.3    1973.8       </a:t>
            </a:r>
            <a:r>
              <a:rPr lang="en-US" sz="2400" dirty="0" smtClean="0"/>
              <a:t>. </a:t>
            </a:r>
            <a:r>
              <a:rPr lang="en-US" sz="2400" dirty="0"/>
              <a:t>. .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956666" y="582061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735962" y="583966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1852016" y="583966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804516" y="583966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4716534" y="582061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655996" y="580156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6624536" y="5808586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8ECE5-3665-4627-8C95-5608155BCCBD}" type="slidenum">
              <a:rPr lang="en-US"/>
              <a:pPr/>
              <a:t>6</a:t>
            </a:fld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6731000" cy="5207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871264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Recurrence Relations &amp; Recursive Algorithm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Comic Sans MS" pitchFamily="66" charset="0"/>
                <a:cs typeface="Arial" pitchFamily="34" charset="0"/>
              </a:rPr>
              <a:t> </a:t>
            </a:r>
          </a:p>
          <a:p>
            <a:endParaRPr lang="en-US" dirty="0">
              <a:latin typeface="Comic Sans MS" pitchFamily="66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Recurrence relations and recursive algorithms are closely related.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omic Sans MS" pitchFamily="66" charset="0"/>
              </a:rPr>
              <a:t> </a:t>
            </a:r>
          </a:p>
          <a:p>
            <a:pPr lvl="1"/>
            <a:r>
              <a:rPr lang="en-US" sz="1800" dirty="0">
                <a:latin typeface="Arial" pitchFamily="34" charset="0"/>
                <a:cs typeface="Arial" pitchFamily="34" charset="0"/>
              </a:rPr>
              <a:t>From the recurrence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recurrence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relation and the initial condition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of the previous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example, we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can directly write the following recursive algorithm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954213" y="3630613"/>
            <a:ext cx="5194300" cy="2511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/>
              <a:t>procedure</a:t>
            </a:r>
            <a:r>
              <a:rPr lang="en-US"/>
              <a:t> </a:t>
            </a:r>
            <a:r>
              <a:rPr lang="en-US" i="1"/>
              <a:t>compound_interest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>
              <a:lnSpc>
                <a:spcPct val="190000"/>
              </a:lnSpc>
            </a:pPr>
            <a:r>
              <a:rPr lang="en-US"/>
              <a:t>	</a:t>
            </a:r>
            <a:r>
              <a:rPr lang="en-US" b="1"/>
              <a:t>if</a:t>
            </a:r>
            <a:r>
              <a:rPr lang="en-US"/>
              <a:t>  </a:t>
            </a:r>
            <a:r>
              <a:rPr lang="en-US" i="1"/>
              <a:t>n</a:t>
            </a:r>
            <a:r>
              <a:rPr lang="en-US"/>
              <a:t> = 0 </a:t>
            </a:r>
            <a:r>
              <a:rPr lang="en-US" b="1"/>
              <a:t>then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	     </a:t>
            </a:r>
            <a:r>
              <a:rPr lang="en-US" b="1"/>
              <a:t>return </a:t>
            </a:r>
            <a:r>
              <a:rPr lang="en-US"/>
              <a:t>(1000)</a:t>
            </a:r>
          </a:p>
          <a:p>
            <a:pPr>
              <a:lnSpc>
                <a:spcPct val="140000"/>
              </a:lnSpc>
            </a:pPr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(1.12 * </a:t>
            </a:r>
            <a:r>
              <a:rPr lang="en-US" i="1"/>
              <a:t>compound_interest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-1))</a:t>
            </a:r>
          </a:p>
          <a:p>
            <a:pPr>
              <a:lnSpc>
                <a:spcPct val="180000"/>
              </a:lnSpc>
            </a:pPr>
            <a:r>
              <a:rPr lang="en-US" b="1"/>
              <a:t>end</a:t>
            </a:r>
            <a:r>
              <a:rPr lang="en-US"/>
              <a:t> </a:t>
            </a:r>
            <a:r>
              <a:rPr lang="en-US" i="1"/>
              <a:t>compound_interest</a:t>
            </a:r>
            <a:endParaRPr lang="en-US"/>
          </a:p>
        </p:txBody>
      </p:sp>
      <p:pic>
        <p:nvPicPr>
          <p:cNvPr id="7173" name="Picture 5" descr="dd00026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450" y="2263775"/>
            <a:ext cx="1025525" cy="1216025"/>
          </a:xfrm>
          <a:prstGeom prst="rect">
            <a:avLst/>
          </a:prstGeom>
          <a:noFill/>
        </p:spPr>
      </p:pic>
      <p:pic>
        <p:nvPicPr>
          <p:cNvPr id="9218" name="Picture 2" descr="https://cdn1.iconfinder.com/data/icons/large-shop-icons/256/Dollar_coin_money_cash_investmen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64" y="3896066"/>
            <a:ext cx="1888958" cy="188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E8F0-C6D3-45EF-A9B5-BF83B91FFB05}" type="slidenum">
              <a:rPr lang="en-US"/>
              <a:pPr/>
              <a:t>7</a:t>
            </a:fld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3048000" cy="68580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C0C0C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598750" y="797300"/>
            <a:ext cx="21114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(Recurrence relation)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288561" y="169113"/>
            <a:ext cx="16770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(Initial condition)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1905000" y="685800"/>
            <a:ext cx="1143000" cy="2400300"/>
          </a:xfrm>
          <a:custGeom>
            <a:avLst/>
            <a:gdLst/>
            <a:ahLst/>
            <a:cxnLst>
              <a:cxn ang="0">
                <a:pos x="352" y="0"/>
              </a:cxn>
              <a:cxn ang="0">
                <a:pos x="64" y="480"/>
              </a:cxn>
              <a:cxn ang="0">
                <a:pos x="736" y="1344"/>
              </a:cxn>
            </a:cxnLst>
            <a:rect l="0" t="0" r="r" b="b"/>
            <a:pathLst>
              <a:path w="736" h="1344">
                <a:moveTo>
                  <a:pt x="352" y="0"/>
                </a:moveTo>
                <a:cubicBezTo>
                  <a:pt x="176" y="128"/>
                  <a:pt x="0" y="256"/>
                  <a:pt x="64" y="480"/>
                </a:cubicBezTo>
                <a:cubicBezTo>
                  <a:pt x="128" y="704"/>
                  <a:pt x="432" y="1024"/>
                  <a:pt x="736" y="13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10" name="AutoShape 18"/>
          <p:cNvSpPr>
            <a:spLocks/>
          </p:cNvSpPr>
          <p:nvPr/>
        </p:nvSpPr>
        <p:spPr bwMode="auto">
          <a:xfrm>
            <a:off x="2593073" y="27296"/>
            <a:ext cx="736981" cy="1405719"/>
          </a:xfrm>
          <a:prstGeom prst="leftBracket">
            <a:avLst>
              <a:gd name="adj" fmla="val 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11" name="Oval 19" descr="50%"/>
          <p:cNvSpPr>
            <a:spLocks noChangeArrowheads="1"/>
          </p:cNvSpPr>
          <p:nvPr/>
        </p:nvSpPr>
        <p:spPr bwMode="auto">
          <a:xfrm>
            <a:off x="2365375" y="3063875"/>
            <a:ext cx="3524250" cy="1193800"/>
          </a:xfrm>
          <a:prstGeom prst="ellipse">
            <a:avLst/>
          </a:prstGeom>
          <a:pattFill prst="pct50">
            <a:fgClr>
              <a:srgbClr val="FFCC99"/>
            </a:fgClr>
            <a:bgClr>
              <a:srgbClr val="FFFFFF"/>
            </a:bgClr>
          </a:patt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723900" y="1879600"/>
            <a:ext cx="4363255" cy="55450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947403" y="1936571"/>
            <a:ext cx="40256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can </a:t>
            </a:r>
            <a:r>
              <a:rPr lang="en-US" dirty="0">
                <a:latin typeface="Arial" pitchFamily="34" charset="0"/>
                <a:cs typeface="Arial" pitchFamily="34" charset="0"/>
              </a:rPr>
              <a:t>derive an explicit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formula.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238125" y="5603875"/>
            <a:ext cx="8661400" cy="1130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88925" y="5683250"/>
            <a:ext cx="8578850" cy="996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>
                <a:latin typeface="Arial" pitchFamily="34" charset="0"/>
                <a:cs typeface="Arial" pitchFamily="34" charset="0"/>
              </a:rPr>
              <a:t>One of the main reasons for using recurrence relation is that it is often easier to determine</a:t>
            </a:r>
            <a:r>
              <a:rPr lang="en-US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>
                <a:latin typeface="Arial" pitchFamily="34" charset="0"/>
                <a:cs typeface="Arial" pitchFamily="34" charset="0"/>
              </a:rPr>
              <a:t>the </a:t>
            </a:r>
            <a:r>
              <a:rPr lang="th-TH" sz="1600" i="1"/>
              <a:t>n</a:t>
            </a:r>
            <a:r>
              <a:rPr lang="th-TH" sz="1400">
                <a:latin typeface="Arial" pitchFamily="34" charset="0"/>
                <a:cs typeface="Arial" pitchFamily="34" charset="0"/>
              </a:rPr>
              <a:t>th term of </a:t>
            </a:r>
            <a:endParaRPr lang="en-US" sz="1400">
              <a:latin typeface="Arial" pitchFamily="34" charset="0"/>
              <a:cs typeface="Arial" pitchFamily="34" charset="0"/>
            </a:endParaRPr>
          </a:p>
          <a:p>
            <a:r>
              <a:rPr lang="en-US" sz="1400">
                <a:latin typeface="Arial" pitchFamily="34" charset="0"/>
                <a:cs typeface="Arial" pitchFamily="34" charset="0"/>
              </a:rPr>
              <a:t>  </a:t>
            </a:r>
            <a:r>
              <a:rPr lang="th-TH" sz="1400">
                <a:latin typeface="Arial" pitchFamily="34" charset="0"/>
                <a:cs typeface="Arial" pitchFamily="34" charset="0"/>
              </a:rPr>
              <a:t>a sequence in terms of its predecessors than it is to find</a:t>
            </a:r>
            <a:r>
              <a:rPr lang="en-US" sz="1400">
                <a:latin typeface="Arial" pitchFamily="34" charset="0"/>
                <a:cs typeface="Arial" pitchFamily="34" charset="0"/>
              </a:rPr>
              <a:t> an </a:t>
            </a:r>
            <a:r>
              <a:rPr lang="th-TH" sz="1400">
                <a:latin typeface="Arial" pitchFamily="34" charset="0"/>
                <a:cs typeface="Arial" pitchFamily="34" charset="0"/>
              </a:rPr>
              <a:t>explicit formula for the </a:t>
            </a:r>
            <a:r>
              <a:rPr lang="th-TH" sz="1600" i="1"/>
              <a:t>n</a:t>
            </a:r>
            <a:r>
              <a:rPr lang="th-TH" sz="1400">
                <a:latin typeface="Arial" pitchFamily="34" charset="0"/>
                <a:cs typeface="Arial" pitchFamily="34" charset="0"/>
              </a:rPr>
              <a:t>th term in terms of </a:t>
            </a:r>
            <a:r>
              <a:rPr lang="th-TH" sz="1600" i="1"/>
              <a:t>n</a:t>
            </a:r>
            <a:r>
              <a:rPr lang="th-TH" sz="1400">
                <a:latin typeface="Arial" pitchFamily="34" charset="0"/>
                <a:cs typeface="Arial" pitchFamily="34" charset="0"/>
              </a:rPr>
              <a:t>.  </a:t>
            </a:r>
          </a:p>
          <a:p>
            <a:pPr>
              <a:lnSpc>
                <a:spcPct val="170000"/>
              </a:lnSpc>
              <a:buFontTx/>
              <a:buChar char="•"/>
            </a:pPr>
            <a:r>
              <a:rPr lang="en-US" sz="1400" i="1">
                <a:latin typeface="Arial" pitchFamily="34" charset="0"/>
                <a:cs typeface="Arial" pitchFamily="34" charset="0"/>
              </a:rPr>
              <a:t> 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Howe</a:t>
            </a:r>
            <a:r>
              <a:rPr lang="en-US" sz="1400" i="1">
                <a:latin typeface="Arial" pitchFamily="34" charset="0"/>
                <a:cs typeface="Arial" pitchFamily="34" charset="0"/>
              </a:rPr>
              <a:t>ve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r, it is usually more efficient to compute then </a:t>
            </a:r>
            <a:r>
              <a:rPr lang="th-TH" sz="1600" i="1"/>
              <a:t>n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th term by means of explicit formula</a:t>
            </a:r>
            <a:r>
              <a:rPr lang="en-US" sz="1400" i="1">
                <a:latin typeface="Arial" pitchFamily="34" charset="0"/>
                <a:cs typeface="Arial" pitchFamily="34" charset="0"/>
              </a:rPr>
              <a:t>s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.</a:t>
            </a:r>
            <a:endParaRPr lang="th-TH" sz="1800" i="1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730500" y="3424238"/>
            <a:ext cx="2770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/>
              <a:t>   =   (1.12)</a:t>
            </a:r>
            <a:r>
              <a:rPr lang="en-US" sz="2800" i="1" baseline="30000"/>
              <a:t>n</a:t>
            </a:r>
            <a:r>
              <a:rPr lang="en-US" sz="2400"/>
              <a:t>(1000)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176510" y="4357708"/>
            <a:ext cx="9123" cy="43323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22306" y="4782266"/>
            <a:ext cx="36429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This is NOT a recurrence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relation.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207125" y="2789518"/>
            <a:ext cx="2491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Explicit formula</a:t>
            </a:r>
            <a:endParaRPr lang="th-TH" sz="24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V="1">
            <a:off x="5556250" y="3117850"/>
            <a:ext cx="685800" cy="3238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3" name="Picture 21" descr="http://asteroid.divnull.com/wp-content/uploads/2011/07/iba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032" y="3212431"/>
            <a:ext cx="1802522" cy="1802522"/>
          </a:xfrm>
          <a:prstGeom prst="rect">
            <a:avLst/>
          </a:prstGeom>
          <a:noFill/>
        </p:spPr>
      </p:pic>
      <p:pic>
        <p:nvPicPr>
          <p:cNvPr id="8208" name="Picture 16" descr="HHRW013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1726" y="3067459"/>
            <a:ext cx="1106905" cy="1116092"/>
          </a:xfrm>
          <a:prstGeom prst="rect">
            <a:avLst/>
          </a:prstGeom>
          <a:noFill/>
        </p:spPr>
      </p:pic>
      <p:pic>
        <p:nvPicPr>
          <p:cNvPr id="8221" name="Picture 29" descr="https://gsimages.r.worldssl.net/GSPRODUCTS/2012-reports/2012-investment-report/2012-investment-report-icon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278731" y="0"/>
            <a:ext cx="2901615" cy="1861138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 bwMode="auto">
          <a:xfrm>
            <a:off x="2925411" y="124578"/>
            <a:ext cx="2061412" cy="501286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937439" y="722164"/>
            <a:ext cx="2578773" cy="54142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969528" y="0"/>
            <a:ext cx="366158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   =    1000.</a:t>
            </a:r>
            <a:endParaRPr lang="en-US" sz="2400" dirty="0"/>
          </a:p>
          <a:p>
            <a:pPr>
              <a:lnSpc>
                <a:spcPct val="160000"/>
              </a:lnSpc>
            </a:pP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   =    (1.12)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baseline="-25000" dirty="0"/>
              <a:t>-1</a:t>
            </a:r>
            <a:r>
              <a:rPr lang="en-US" sz="2400" dirty="0"/>
              <a:t>,	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</a:t>
            </a:r>
            <a:r>
              <a:rPr lang="en-US" sz="2400" dirty="0" smtClean="0">
                <a:sym typeface="Symbol" pitchFamily="18" charset="2"/>
              </a:rPr>
              <a:t>1.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92EB-C422-4CB9-9C19-2132A6C6FC2F}" type="slidenum">
              <a:rPr lang="en-US"/>
              <a:pPr/>
              <a:t>8</a:t>
            </a:fld>
            <a:endParaRPr lang="en-US"/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 flipV="1">
            <a:off x="0" y="0"/>
            <a:ext cx="6502400" cy="4953000"/>
          </a:xfrm>
          <a:prstGeom prst="rtTriangle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4514" name="Oval 2"/>
          <p:cNvSpPr>
            <a:spLocks noChangeArrowheads="1"/>
          </p:cNvSpPr>
          <p:nvPr/>
        </p:nvSpPr>
        <p:spPr bwMode="auto">
          <a:xfrm>
            <a:off x="800100" y="514350"/>
            <a:ext cx="2590800" cy="12192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endParaRPr lang="th-TH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260475" y="903288"/>
            <a:ext cx="163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Problem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952875" y="506413"/>
            <a:ext cx="3738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Suppose we want to determine 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the </a:t>
            </a:r>
            <a:r>
              <a:rPr lang="en-US" i="1">
                <a:latin typeface="Arial" pitchFamily="34" charset="0"/>
                <a:cs typeface="Arial" pitchFamily="34" charset="0"/>
              </a:rPr>
              <a:t>n</a:t>
            </a:r>
            <a:r>
              <a:rPr lang="en-US">
                <a:latin typeface="Arial" pitchFamily="34" charset="0"/>
                <a:cs typeface="Arial" pitchFamily="34" charset="0"/>
              </a:rPr>
              <a:t>th-term of a sequence.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2552700" y="1733550"/>
            <a:ext cx="1047750" cy="1390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327275" y="3208338"/>
            <a:ext cx="451918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Write a recurrence relation,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along with some initial condition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22725" y="5894388"/>
            <a:ext cx="3643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Derive an explicit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formula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4229100" y="4133850"/>
            <a:ext cx="120015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5222875" y="4525963"/>
            <a:ext cx="3921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latin typeface="Arial" pitchFamily="34" charset="0"/>
                <a:cs typeface="Arial" pitchFamily="34" charset="0"/>
              </a:rPr>
              <a:t>Solving the recurrence relation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756025" y="1920875"/>
            <a:ext cx="525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>
                <a:latin typeface="Comic Sans MS" pitchFamily="66" charset="0"/>
              </a:rPr>
              <a:t>1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756025" y="4625975"/>
            <a:ext cx="525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>
                <a:latin typeface="Comic Sans MS" pitchFamily="66" charset="0"/>
              </a:rPr>
              <a:t>2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3276600" y="857250"/>
            <a:ext cx="495300" cy="1905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DD3-8FC7-42AC-A720-8DF63F181392}" type="slidenum">
              <a:rPr lang="en-US"/>
              <a:pPr/>
              <a:t>9</a:t>
            </a:fld>
            <a:endParaRPr lang="en-US"/>
          </a:p>
        </p:txBody>
      </p:sp>
      <p:sp>
        <p:nvSpPr>
          <p:cNvPr id="74754" name="AutoShape 2"/>
          <p:cNvSpPr>
            <a:spLocks noChangeArrowheads="1"/>
          </p:cNvSpPr>
          <p:nvPr/>
        </p:nvSpPr>
        <p:spPr bwMode="auto">
          <a:xfrm rot="-5400000" flipH="1" flipV="1">
            <a:off x="57944" y="-57944"/>
            <a:ext cx="1233488" cy="1349375"/>
          </a:xfrm>
          <a:prstGeom prst="rtTriangle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344488"/>
            <a:ext cx="55867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h-TH" b="1" dirty="0"/>
              <a:t>E</a:t>
            </a:r>
            <a:r>
              <a:rPr lang="th-TH" sz="1600" b="1" dirty="0"/>
              <a:t>XAMPLE</a:t>
            </a:r>
            <a:r>
              <a:rPr lang="en-US" sz="1600" b="1" dirty="0"/>
              <a:t>  </a:t>
            </a:r>
            <a:r>
              <a:rPr lang="en-US" b="1" dirty="0" smtClean="0"/>
              <a:t>I</a:t>
            </a:r>
            <a:r>
              <a:rPr lang="en-US" sz="1600" b="1" dirty="0" smtClean="0"/>
              <a:t>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Rabbits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and the Fibonacci Numbers</a:t>
            </a:r>
            <a:endParaRPr lang="th-TH" sz="2400" b="1" dirty="0">
              <a:latin typeface="Arial" pitchFamily="34" charset="0"/>
              <a:cs typeface="Arial" pitchFamily="34" charset="0"/>
            </a:endParaRPr>
          </a:p>
          <a:p>
            <a:endParaRPr lang="th-T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60" name="Picture 8" descr="mfa_1965_1432977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6550" y="0"/>
            <a:ext cx="2457450" cy="2593975"/>
          </a:xfrm>
          <a:prstGeom prst="rect">
            <a:avLst/>
          </a:prstGeom>
          <a:noFill/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3086100" y="2197092"/>
            <a:ext cx="6057900" cy="177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6493048"/>
            <a:ext cx="5156200" cy="215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42900" y="3026868"/>
            <a:ext cx="818685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 A </a:t>
            </a:r>
            <a:r>
              <a:rPr lang="en-US" dirty="0">
                <a:latin typeface="Arial Narrow" pitchFamily="34" charset="0"/>
              </a:rPr>
              <a:t>young pair of rabbits (one of each sex) is placed </a:t>
            </a:r>
            <a:r>
              <a:rPr lang="en-US" dirty="0" smtClean="0">
                <a:latin typeface="Arial Narrow" pitchFamily="34" charset="0"/>
              </a:rPr>
              <a:t>on </a:t>
            </a:r>
            <a:r>
              <a:rPr lang="en-US" dirty="0">
                <a:latin typeface="Arial Narrow" pitchFamily="34" charset="0"/>
              </a:rPr>
              <a:t>an island.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 A </a:t>
            </a:r>
            <a:r>
              <a:rPr lang="en-US" dirty="0">
                <a:latin typeface="Arial Narrow" pitchFamily="34" charset="0"/>
              </a:rPr>
              <a:t>pair of rabbits does not breed until they are </a:t>
            </a:r>
            <a:r>
              <a:rPr lang="en-US" dirty="0" smtClean="0">
                <a:latin typeface="Arial Narrow" pitchFamily="34" charset="0"/>
              </a:rPr>
              <a:t>2 months </a:t>
            </a:r>
            <a:r>
              <a:rPr lang="en-US" dirty="0">
                <a:latin typeface="Arial Narrow" pitchFamily="34" charset="0"/>
              </a:rPr>
              <a:t>old.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 After </a:t>
            </a:r>
            <a:r>
              <a:rPr lang="en-US" dirty="0">
                <a:latin typeface="Arial Narrow" pitchFamily="34" charset="0"/>
              </a:rPr>
              <a:t>they are two months old, each pair of rabbit produces another pair each month.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 Assume that no rabbits ever die.</a:t>
            </a:r>
            <a:endParaRPr lang="th-TH" dirty="0" smtClean="0">
              <a:latin typeface="Arial Narrow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a recurrence relation for the number of pairs of rabbits on the island after</a:t>
            </a:r>
          </a:p>
          <a:p>
            <a:r>
              <a:rPr lang="en-US" i="1" dirty="0"/>
              <a:t>n</a:t>
            </a:r>
            <a:r>
              <a:rPr lang="en-US" dirty="0"/>
              <a:t> months.</a:t>
            </a:r>
          </a:p>
          <a:p>
            <a:endParaRPr lang="en-US" dirty="0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352425" y="1241425"/>
            <a:ext cx="6124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  <a:cs typeface="Arial" pitchFamily="34" charset="0"/>
              </a:rPr>
              <a:t>Consider the following problem, which was originally posed by Leonardo di Pisa, </a:t>
            </a:r>
          </a:p>
          <a:p>
            <a:r>
              <a:rPr lang="en-US" sz="1600">
                <a:latin typeface="Arial Narrow" pitchFamily="34" charset="0"/>
                <a:cs typeface="Arial" pitchFamily="34" charset="0"/>
              </a:rPr>
              <a:t>also known as Fibonacci, in the 13th century in his book </a:t>
            </a:r>
            <a:r>
              <a:rPr lang="en-US" sz="1600" i="1">
                <a:latin typeface="Arial Narrow" pitchFamily="34" charset="0"/>
                <a:cs typeface="Arial" pitchFamily="34" charset="0"/>
              </a:rPr>
              <a:t>Liber abaci</a:t>
            </a:r>
            <a:r>
              <a:rPr lang="en-US" sz="1600">
                <a:latin typeface="Arial Narrow" pitchFamily="34" charset="0"/>
                <a:cs typeface="Arial" pitchFamily="34" charset="0"/>
              </a:rPr>
              <a:t>.</a:t>
            </a:r>
            <a:endParaRPr lang="th-TH" sz="1600"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4342" name="Picture 6" descr="http://images1.wikia.nocookie.net/__cb20121226011739/wingsoffirefanon/images/a/a6/Rocky_Islan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8232" y="2367208"/>
            <a:ext cx="2445768" cy="1723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971</Words>
  <Application>Microsoft Office PowerPoint</Application>
  <PresentationFormat>On-screen Show (4:3)</PresentationFormat>
  <Paragraphs>288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262</cp:revision>
  <cp:lastPrinted>1999-09-17T03:22:48Z</cp:lastPrinted>
  <dcterms:created xsi:type="dcterms:W3CDTF">1998-08-27T06:03:42Z</dcterms:created>
  <dcterms:modified xsi:type="dcterms:W3CDTF">2016-11-21T03:28:52Z</dcterms:modified>
</cp:coreProperties>
</file>