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302" r:id="rId3"/>
    <p:sldId id="269" r:id="rId4"/>
    <p:sldId id="300" r:id="rId5"/>
    <p:sldId id="270" r:id="rId6"/>
    <p:sldId id="304" r:id="rId7"/>
    <p:sldId id="273" r:id="rId8"/>
    <p:sldId id="274" r:id="rId9"/>
    <p:sldId id="307" r:id="rId10"/>
    <p:sldId id="306" r:id="rId11"/>
    <p:sldId id="283" r:id="rId12"/>
    <p:sldId id="277" r:id="rId13"/>
    <p:sldId id="278" r:id="rId14"/>
    <p:sldId id="301" r:id="rId15"/>
    <p:sldId id="279" r:id="rId16"/>
    <p:sldId id="280" r:id="rId17"/>
    <p:sldId id="282" r:id="rId18"/>
    <p:sldId id="291" r:id="rId19"/>
    <p:sldId id="281" r:id="rId20"/>
    <p:sldId id="305" r:id="rId21"/>
    <p:sldId id="292" r:id="rId2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CCFF"/>
    <a:srgbClr val="9999FF"/>
    <a:srgbClr val="FFCC99"/>
    <a:srgbClr val="DDDDDD"/>
    <a:srgbClr val="FFFF66"/>
    <a:srgbClr val="CCECFF"/>
    <a:srgbClr val="FF0000"/>
    <a:srgbClr val="C0C0C0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 autoAdjust="0"/>
    <p:restoredTop sz="97867" autoAdjust="0"/>
  </p:normalViewPr>
  <p:slideViewPr>
    <p:cSldViewPr snapToGrid="0">
      <p:cViewPr varScale="1">
        <p:scale>
          <a:sx n="89" d="100"/>
          <a:sy n="89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9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DDC2BD-CDF7-4D4F-9946-F7E50871C3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6463"/>
            <a:ext cx="4987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DF3DC6-A5C8-4524-A903-E6DBD16C10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E93A6-FC5C-4F4F-8DDE-EAB3C8F77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54ED0-2A75-4C01-803A-C81FF4F72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AFE6B-3D25-47F6-B85C-5C59C7A9B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2E341-AB5B-443B-981B-CEB565A41D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2728A-C180-4FC3-B4BB-E59DA08CDC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A25FA-57EA-4CDE-B8F5-9AD024553B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69A34-6142-4F16-8052-01301D507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90303-D1DC-485D-9F3B-EA25F93E4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0B00E-BCE5-4939-849C-1AEA07CF2A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6E19-06E3-451C-98B8-ECDEECFE3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96D64-5B26-4202-8967-84EE108542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A2421C-D00B-477C-B2A0-1236ED217E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2904"/>
            <a:ext cx="1905000" cy="457200"/>
          </a:xfrm>
        </p:spPr>
        <p:txBody>
          <a:bodyPr/>
          <a:lstStyle/>
          <a:p>
            <a:fld id="{494D17DA-93A2-41AA-A580-210A890EB843}" type="slidenum">
              <a:rPr lang="en-US"/>
              <a:pPr/>
              <a:t>1</a:t>
            </a:fld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478823" y="940527"/>
            <a:ext cx="3720194" cy="134275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175937" y="4140927"/>
            <a:ext cx="3204573" cy="117837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402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Solving Recurrence Relations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993900" y="5825854"/>
            <a:ext cx="68770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To solve a recurrence relation involving the sequence </a:t>
            </a:r>
            <a:r>
              <a:rPr lang="en-US" i="1"/>
              <a:t>a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 …</a:t>
            </a:r>
          </a:p>
          <a:p>
            <a:pPr>
              <a:lnSpc>
                <a:spcPct val="90000"/>
              </a:lnSpc>
            </a:pPr>
            <a:r>
              <a:rPr lang="en-US"/>
              <a:t>is to </a:t>
            </a:r>
            <a:r>
              <a:rPr lang="en-US" b="1"/>
              <a:t>find an </a:t>
            </a:r>
            <a:r>
              <a:rPr lang="en-US" b="1" i="1"/>
              <a:t>explicit formula</a:t>
            </a:r>
            <a:r>
              <a:rPr lang="en-US"/>
              <a:t> for the general term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.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16438" y="1057367"/>
            <a:ext cx="3405099" cy="106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Initial Conditions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Recurrence Relation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531267" y="4471625"/>
            <a:ext cx="257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Explicit Formula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222875" y="2789238"/>
            <a:ext cx="1345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 o l v e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9" name="Picture 13" descr="dd0002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1" y="2455817"/>
            <a:ext cx="1489068" cy="1611358"/>
          </a:xfrm>
          <a:prstGeom prst="rect">
            <a:avLst/>
          </a:prstGeom>
          <a:noFill/>
        </p:spPr>
      </p:pic>
      <p:pic>
        <p:nvPicPr>
          <p:cNvPr id="14351" name="Picture 15" descr="in0053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97475"/>
            <a:ext cx="1755775" cy="166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3"/>
          <p:cNvSpPr>
            <a:spLocks noChangeArrowheads="1"/>
          </p:cNvSpPr>
          <p:nvPr/>
        </p:nvSpPr>
        <p:spPr bwMode="auto">
          <a:xfrm rot="-5400000" flipH="1" flipV="1">
            <a:off x="118835" y="27394"/>
            <a:ext cx="1811385" cy="1922057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61759" y="6248400"/>
            <a:ext cx="1905000" cy="457200"/>
          </a:xfrm>
        </p:spPr>
        <p:txBody>
          <a:bodyPr/>
          <a:lstStyle/>
          <a:p>
            <a:fld id="{DD60B00E-BCE5-4939-849C-1AEA07CF2A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 bwMode="auto">
          <a:xfrm>
            <a:off x="6461759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C21457-7689-4E64-BE87-B5F613CCF58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ngsana New" pitchFamily="18" charset="-34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Angsana New" pitchFamily="18" charset="-34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2340" y="1102321"/>
            <a:ext cx="8923277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 b="1" dirty="0"/>
          </a:p>
          <a:p>
            <a:pPr lvl="1"/>
            <a:r>
              <a:rPr lang="th-TH" sz="1800" dirty="0" smtClean="0"/>
              <a:t>The </a:t>
            </a:r>
            <a:r>
              <a:rPr lang="th-TH" sz="1800" dirty="0"/>
              <a:t>recurrence relation </a:t>
            </a:r>
            <a:r>
              <a:rPr lang="th-TH" sz="1800" dirty="0" smtClean="0"/>
              <a:t> 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th-TH" sz="1800" dirty="0" smtClean="0"/>
              <a:t>   </a:t>
            </a:r>
            <a:r>
              <a:rPr lang="th-TH" sz="1800" dirty="0"/>
              <a:t>=   </a:t>
            </a:r>
            <a:r>
              <a:rPr lang="en-US" sz="1800" dirty="0" smtClean="0"/>
              <a:t>3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en-US" sz="1800" baseline="-25000" dirty="0" smtClean="0"/>
              <a:t>-1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en-US" sz="1800" i="1" baseline="-25000" dirty="0" smtClean="0"/>
              <a:t>-</a:t>
            </a:r>
            <a:r>
              <a:rPr lang="en-US" sz="1800" baseline="-25000" dirty="0" smtClean="0"/>
              <a:t>2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th-TH" sz="1800" dirty="0" smtClean="0"/>
              <a:t>is </a:t>
            </a:r>
            <a:r>
              <a:rPr lang="th-TH" sz="1800" dirty="0"/>
              <a:t>NOT a linear homogenous recurrence relation </a:t>
            </a:r>
            <a:endParaRPr lang="th-TH" sz="1800" dirty="0" smtClean="0"/>
          </a:p>
          <a:p>
            <a:pPr lvl="1"/>
            <a:r>
              <a:rPr lang="th-TH" sz="1800" dirty="0" smtClean="0"/>
              <a:t>with </a:t>
            </a:r>
            <a:r>
              <a:rPr lang="th-TH" sz="1800" dirty="0"/>
              <a:t>constant coefficient.</a:t>
            </a:r>
          </a:p>
          <a:p>
            <a:pPr lvl="1"/>
            <a:endParaRPr lang="th-TH" sz="1800" dirty="0"/>
          </a:p>
          <a:p>
            <a:pPr lvl="1"/>
            <a:r>
              <a:rPr lang="th-TH" sz="1800" dirty="0" smtClean="0"/>
              <a:t>In </a:t>
            </a:r>
            <a:r>
              <a:rPr lang="th-TH" sz="1800" dirty="0"/>
              <a:t>a </a:t>
            </a:r>
            <a:r>
              <a:rPr lang="th-TH" sz="1800" i="1" dirty="0"/>
              <a:t>linear</a:t>
            </a:r>
            <a:r>
              <a:rPr lang="th-TH" sz="1800" dirty="0"/>
              <a:t> homogenous recurrence relation with constant </a:t>
            </a:r>
            <a:r>
              <a:rPr lang="th-TH" sz="1800" dirty="0" smtClean="0"/>
              <a:t>coefficients, each </a:t>
            </a:r>
            <a:r>
              <a:rPr lang="th-TH" sz="1800" dirty="0"/>
              <a:t>term is of </a:t>
            </a:r>
            <a:endParaRPr lang="th-TH" sz="1800" dirty="0" smtClean="0"/>
          </a:p>
          <a:p>
            <a:pPr lvl="1"/>
            <a:r>
              <a:rPr lang="th-TH" sz="1800" dirty="0" smtClean="0"/>
              <a:t>the </a:t>
            </a:r>
            <a:r>
              <a:rPr lang="th-TH" sz="1800" dirty="0"/>
              <a:t>form </a:t>
            </a:r>
            <a:r>
              <a:rPr lang="th-TH" sz="1800" i="1" dirty="0"/>
              <a:t>ca</a:t>
            </a:r>
            <a:r>
              <a:rPr lang="th-TH" sz="1800" i="1" baseline="-25000" dirty="0"/>
              <a:t>i</a:t>
            </a:r>
            <a:r>
              <a:rPr lang="th-TH" sz="1800" dirty="0"/>
              <a:t>.  Terms such as </a:t>
            </a:r>
            <a:r>
              <a:rPr lang="th-TH" sz="1800" i="1" dirty="0"/>
              <a:t>a</a:t>
            </a:r>
            <a:r>
              <a:rPr lang="th-TH" sz="1800" i="1" baseline="-25000" dirty="0"/>
              <a:t>n</a:t>
            </a:r>
            <a:r>
              <a:rPr lang="th-TH" sz="1800" baseline="-25000" dirty="0"/>
              <a:t>-1</a:t>
            </a:r>
            <a:r>
              <a:rPr lang="th-TH" sz="1800" i="1" dirty="0"/>
              <a:t>a</a:t>
            </a:r>
            <a:r>
              <a:rPr lang="th-TH" sz="1800" i="1" baseline="-25000" dirty="0"/>
              <a:t>n</a:t>
            </a:r>
            <a:r>
              <a:rPr lang="th-TH" sz="1800" baseline="-25000" dirty="0"/>
              <a:t>-2</a:t>
            </a:r>
            <a:r>
              <a:rPr lang="th-TH" sz="1800" dirty="0"/>
              <a:t> are not permitted.</a:t>
            </a:r>
          </a:p>
          <a:p>
            <a:pPr lvl="1"/>
            <a:endParaRPr lang="th-TH" sz="1800" dirty="0" smtClean="0"/>
          </a:p>
          <a:p>
            <a:pPr lvl="1"/>
            <a:r>
              <a:rPr lang="th-TH" sz="1800" dirty="0" smtClean="0"/>
              <a:t>Th</a:t>
            </a:r>
            <a:r>
              <a:rPr lang="en-US" sz="1800" dirty="0" smtClean="0"/>
              <a:t>e </a:t>
            </a:r>
            <a:r>
              <a:rPr lang="th-TH" sz="1800" dirty="0" smtClean="0"/>
              <a:t>recurrence </a:t>
            </a:r>
            <a:r>
              <a:rPr lang="th-TH" sz="1800" dirty="0"/>
              <a:t>relation </a:t>
            </a:r>
            <a:r>
              <a:rPr lang="th-TH" sz="1800" dirty="0" smtClean="0"/>
              <a:t> </a:t>
            </a:r>
            <a:r>
              <a:rPr lang="th-TH" sz="1800" i="1" dirty="0"/>
              <a:t>a</a:t>
            </a:r>
            <a:r>
              <a:rPr lang="th-TH" sz="1800" i="1" baseline="-25000" dirty="0"/>
              <a:t>n</a:t>
            </a:r>
            <a:r>
              <a:rPr lang="th-TH" sz="1800" dirty="0"/>
              <a:t>  =  </a:t>
            </a:r>
            <a:r>
              <a:rPr lang="en-US" sz="1800" dirty="0" smtClean="0"/>
              <a:t>3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en-US" sz="1800" baseline="-25000" dirty="0" smtClean="0"/>
              <a:t>-1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en-US" sz="1800" baseline="-25000" dirty="0" smtClean="0"/>
              <a:t>-2</a:t>
            </a:r>
            <a:r>
              <a:rPr lang="th-TH" sz="1800" dirty="0" smtClean="0"/>
              <a:t>   </a:t>
            </a:r>
            <a:r>
              <a:rPr lang="th-TH" sz="1800" dirty="0"/>
              <a:t>is said to be </a:t>
            </a:r>
            <a:r>
              <a:rPr lang="th-TH" sz="1800" i="1" dirty="0"/>
              <a:t>nonlinear</a:t>
            </a:r>
            <a:r>
              <a:rPr lang="th-TH" sz="1800" dirty="0" smtClean="0"/>
              <a:t>.</a:t>
            </a:r>
          </a:p>
          <a:p>
            <a:pPr lvl="1"/>
            <a:endParaRPr lang="th-TH" sz="1800" dirty="0" smtClean="0"/>
          </a:p>
          <a:p>
            <a:pPr lvl="1"/>
            <a:endParaRPr lang="th-TH" sz="1800" dirty="0" smtClean="0"/>
          </a:p>
          <a:p>
            <a:pPr lvl="1"/>
            <a:endParaRPr lang="th-TH" sz="1800" dirty="0" smtClean="0"/>
          </a:p>
          <a:p>
            <a:pPr lvl="1"/>
            <a:r>
              <a:rPr lang="th-TH" sz="1800" dirty="0" smtClean="0"/>
              <a:t>The recurrence relation  	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th-TH" sz="1800" dirty="0" smtClean="0"/>
              <a:t>   =  </a:t>
            </a:r>
            <a:r>
              <a:rPr lang="en-US" sz="1800" dirty="0" smtClean="0"/>
              <a:t>2</a:t>
            </a:r>
            <a:r>
              <a:rPr lang="th-TH" sz="1800" i="1" dirty="0" smtClean="0"/>
              <a:t>n</a:t>
            </a:r>
            <a:r>
              <a:rPr lang="th-TH" sz="1800" dirty="0" smtClean="0"/>
              <a:t> – 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en-US" sz="1800" baseline="-25000" dirty="0" smtClean="0"/>
              <a:t>-1</a:t>
            </a:r>
            <a:r>
              <a:rPr lang="th-TH" sz="1800" dirty="0" smtClean="0"/>
              <a:t>  is NOT a linear homogenous recurrence relation </a:t>
            </a:r>
          </a:p>
          <a:p>
            <a:pPr lvl="1"/>
            <a:r>
              <a:rPr lang="th-TH" sz="1800" dirty="0" smtClean="0"/>
              <a:t>with constant coefficients.  This recurrence relation is said to be </a:t>
            </a:r>
            <a:r>
              <a:rPr lang="th-TH" sz="1800" i="1" dirty="0" smtClean="0"/>
              <a:t>inhomogenous</a:t>
            </a:r>
            <a:r>
              <a:rPr lang="th-TH" sz="1800" dirty="0" smtClean="0"/>
              <a:t>.</a:t>
            </a:r>
          </a:p>
          <a:p>
            <a:pPr lvl="1"/>
            <a:endParaRPr lang="th-TH" sz="1800" dirty="0" smtClean="0"/>
          </a:p>
          <a:p>
            <a:pPr lvl="1"/>
            <a:endParaRPr lang="th-TH" sz="1800" dirty="0" smtClean="0"/>
          </a:p>
          <a:p>
            <a:pPr lvl="1"/>
            <a:endParaRPr lang="th-TH" sz="1800" dirty="0" smtClean="0"/>
          </a:p>
          <a:p>
            <a:pPr lvl="1"/>
            <a:r>
              <a:rPr lang="th-TH" sz="1800" dirty="0" smtClean="0"/>
              <a:t>The recurrence relation  </a:t>
            </a:r>
            <a:r>
              <a:rPr lang="th-TH" sz="1800" i="1" dirty="0" smtClean="0"/>
              <a:t>a</a:t>
            </a:r>
            <a:r>
              <a:rPr lang="th-TH" sz="1800" i="1" baseline="-25000" dirty="0" smtClean="0"/>
              <a:t>n</a:t>
            </a:r>
            <a:r>
              <a:rPr lang="th-TH" sz="1800" dirty="0" smtClean="0"/>
              <a:t> = </a:t>
            </a:r>
            <a:r>
              <a:rPr lang="en-US" sz="1800" dirty="0" smtClean="0"/>
              <a:t>3</a:t>
            </a:r>
            <a:r>
              <a:rPr lang="th-TH" sz="1800" i="1" dirty="0" smtClean="0"/>
              <a:t>na</a:t>
            </a:r>
            <a:r>
              <a:rPr lang="th-TH" sz="1800" i="1" baseline="-25000" dirty="0" smtClean="0"/>
              <a:t>n</a:t>
            </a:r>
            <a:r>
              <a:rPr lang="en-US" sz="1800" baseline="-25000" dirty="0" smtClean="0"/>
              <a:t>-1</a:t>
            </a:r>
            <a:r>
              <a:rPr lang="th-TH" sz="1800" dirty="0" smtClean="0"/>
              <a:t>  is NOT a linear homogenous recurrence relation with </a:t>
            </a:r>
          </a:p>
          <a:p>
            <a:pPr lvl="1"/>
            <a:r>
              <a:rPr lang="th-TH" sz="1800" dirty="0" smtClean="0"/>
              <a:t>constant coefficients,  </a:t>
            </a:r>
            <a:r>
              <a:rPr lang="en-US" sz="1800" dirty="0" smtClean="0"/>
              <a:t>b</a:t>
            </a:r>
            <a:r>
              <a:rPr lang="th-TH" sz="1800" dirty="0" smtClean="0"/>
              <a:t>ecause the coefficient </a:t>
            </a:r>
            <a:r>
              <a:rPr lang="en-US" sz="1800" dirty="0" smtClean="0"/>
              <a:t>3</a:t>
            </a:r>
            <a:r>
              <a:rPr lang="th-TH" sz="1800" i="1" dirty="0" smtClean="0"/>
              <a:t>n</a:t>
            </a:r>
            <a:r>
              <a:rPr lang="th-TH" sz="1800" dirty="0" smtClean="0"/>
              <a:t> is not a constant.</a:t>
            </a:r>
          </a:p>
          <a:p>
            <a:pPr lvl="1"/>
            <a:endParaRPr lang="th-TH" sz="1800" dirty="0" smtClean="0"/>
          </a:p>
          <a:p>
            <a:pPr lvl="1"/>
            <a:endParaRPr lang="th-TH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31065" y="1449968"/>
            <a:ext cx="35618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th-TH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09" y="4214968"/>
            <a:ext cx="35618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th-TH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290" y="5582227"/>
            <a:ext cx="370614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endParaRPr lang="th-TH" dirty="0"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862148" y="3788232"/>
            <a:ext cx="829491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44733" y="5168554"/>
            <a:ext cx="829491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0445" y="326572"/>
            <a:ext cx="2351315" cy="509452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7978" y="333839"/>
            <a:ext cx="19271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Explanation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A79D-758F-4935-B11B-82BA3CD942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548640" y="587829"/>
            <a:ext cx="8233410" cy="6270171"/>
          </a:xfrm>
          <a:prstGeom prst="horizontalScroll">
            <a:avLst>
              <a:gd name="adj" fmla="val 289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206533" y="1219200"/>
            <a:ext cx="3124200" cy="647700"/>
          </a:xfrm>
          <a:prstGeom prst="rect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378" y="-23813"/>
            <a:ext cx="87158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2200" b="1" dirty="0">
                <a:latin typeface="Arial" pitchFamily="34" charset="0"/>
                <a:cs typeface="Arial" pitchFamily="34" charset="0"/>
              </a:rPr>
              <a:t>Solving a Linear Homogenous Recurrence Relation of Order </a:t>
            </a:r>
            <a:r>
              <a:rPr lang="th-TH" sz="2200" b="1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th-TH" sz="2200" b="1" dirty="0" smtClean="0">
                <a:latin typeface="Arial" pitchFamily="34" charset="0"/>
                <a:cs typeface="Arial" pitchFamily="34" charset="0"/>
              </a:rPr>
              <a:t>   with </a:t>
            </a:r>
            <a:r>
              <a:rPr lang="th-TH" sz="2200" b="1" dirty="0">
                <a:latin typeface="Arial" pitchFamily="34" charset="0"/>
                <a:cs typeface="Arial" pitchFamily="34" charset="0"/>
              </a:rPr>
              <a:t>Constant Coefficients</a:t>
            </a:r>
            <a:endParaRPr lang="th-TH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566510" y="882650"/>
            <a:ext cx="8104188" cy="5607051"/>
            <a:chOff x="386" y="808"/>
            <a:chExt cx="5105" cy="3532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386" y="808"/>
              <a:ext cx="5105" cy="3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dirty="0"/>
                <a:t>To solve</a:t>
              </a:r>
            </a:p>
            <a:p>
              <a:pPr lvl="1">
                <a:lnSpc>
                  <a:spcPct val="50000"/>
                </a:lnSpc>
              </a:pPr>
              <a:r>
                <a:rPr lang="en-US" dirty="0"/>
                <a:t>	</a:t>
              </a:r>
            </a:p>
            <a:p>
              <a:pPr lvl="2">
                <a:lnSpc>
                  <a:spcPct val="70000"/>
                </a:lnSpc>
              </a:pPr>
              <a:r>
                <a:rPr lang="en-US" dirty="0"/>
                <a:t>	</a:t>
              </a:r>
              <a:r>
                <a:rPr lang="en-US" sz="2400" i="1" dirty="0"/>
                <a:t>a</a:t>
              </a:r>
              <a:r>
                <a:rPr lang="en-US" sz="2400" i="1" baseline="-25000" dirty="0"/>
                <a:t>n</a:t>
              </a:r>
              <a:r>
                <a:rPr lang="en-US" sz="2400" dirty="0"/>
                <a:t>   =   </a:t>
              </a:r>
              <a:r>
                <a:rPr lang="en-US" sz="2400" i="1" dirty="0"/>
                <a:t>c</a:t>
              </a:r>
              <a:r>
                <a:rPr lang="en-US" sz="2400" baseline="-25000" dirty="0"/>
                <a:t>1</a:t>
              </a:r>
              <a:r>
                <a:rPr lang="en-US" sz="2400" i="1" dirty="0"/>
                <a:t>a</a:t>
              </a:r>
              <a:r>
                <a:rPr lang="en-US" sz="2400" i="1" baseline="-25000" dirty="0"/>
                <a:t>n</a:t>
              </a:r>
              <a:r>
                <a:rPr lang="en-US" sz="2400" baseline="-25000" dirty="0"/>
                <a:t>-1</a:t>
              </a:r>
              <a:r>
                <a:rPr lang="en-US" sz="2400" dirty="0"/>
                <a:t> + </a:t>
              </a:r>
              <a:r>
                <a:rPr lang="en-US" sz="2400" i="1" dirty="0"/>
                <a:t>c</a:t>
              </a:r>
              <a:r>
                <a:rPr lang="en-US" sz="2400" baseline="-25000" dirty="0"/>
                <a:t>2</a:t>
              </a:r>
              <a:r>
                <a:rPr lang="en-US" sz="2400" i="1" dirty="0"/>
                <a:t>a</a:t>
              </a:r>
              <a:r>
                <a:rPr lang="en-US" sz="2400" i="1" baseline="-25000" dirty="0"/>
                <a:t>n</a:t>
              </a:r>
              <a:r>
                <a:rPr lang="en-US" sz="2400" baseline="-25000" dirty="0"/>
                <a:t>-2</a:t>
              </a:r>
              <a:endParaRPr lang="en-US" sz="2400" dirty="0"/>
            </a:p>
            <a:p>
              <a:pPr lvl="1">
                <a:lnSpc>
                  <a:spcPct val="90000"/>
                </a:lnSpc>
              </a:pPr>
              <a:endParaRPr lang="en-US" dirty="0"/>
            </a:p>
            <a:p>
              <a:pPr lvl="2">
                <a:lnSpc>
                  <a:spcPct val="90000"/>
                </a:lnSpc>
              </a:pPr>
              <a:r>
                <a:rPr lang="en-US" dirty="0"/>
                <a:t>do the following:</a:t>
              </a:r>
            </a:p>
            <a:p>
              <a:pPr lvl="1">
                <a:lnSpc>
                  <a:spcPct val="90000"/>
                </a:lnSpc>
              </a:pPr>
              <a:endParaRPr lang="en-US" dirty="0"/>
            </a:p>
            <a:p>
              <a:pPr lvl="2">
                <a:lnSpc>
                  <a:spcPct val="90000"/>
                </a:lnSpc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dirty="0"/>
                <a:t>	Determine the roots</a:t>
              </a:r>
              <a:r>
                <a:rPr lang="en-US" i="1" dirty="0"/>
                <a:t> r</a:t>
              </a:r>
              <a:r>
                <a:rPr lang="en-US" baseline="-25000" dirty="0"/>
                <a:t>1 </a:t>
              </a:r>
              <a:r>
                <a:rPr lang="en-US" dirty="0"/>
                <a:t>and </a:t>
              </a:r>
              <a:r>
                <a:rPr lang="en-US" i="1" dirty="0"/>
                <a:t>r</a:t>
              </a:r>
              <a:r>
                <a:rPr lang="en-US" baseline="-25000" dirty="0"/>
                <a:t>2</a:t>
              </a:r>
              <a:r>
                <a:rPr lang="en-US" dirty="0"/>
                <a:t> of the quadratic equation        </a:t>
              </a:r>
            </a:p>
            <a:p>
              <a:pPr lvl="2">
                <a:lnSpc>
                  <a:spcPct val="90000"/>
                </a:lnSpc>
              </a:pPr>
              <a:endParaRPr lang="en-US" dirty="0"/>
            </a:p>
            <a:p>
              <a:pPr lvl="2">
                <a:lnSpc>
                  <a:spcPct val="90000"/>
                </a:lnSpc>
              </a:pPr>
              <a:r>
                <a:rPr lang="en-US" dirty="0"/>
                <a:t>		</a:t>
              </a:r>
              <a:r>
                <a:rPr lang="en-US" i="1" dirty="0"/>
                <a:t>t</a:t>
              </a:r>
              <a:r>
                <a:rPr lang="en-US" baseline="30000" dirty="0"/>
                <a:t>2</a:t>
              </a:r>
              <a:r>
                <a:rPr lang="en-US" dirty="0"/>
                <a:t> - </a:t>
              </a:r>
              <a:r>
                <a:rPr lang="en-US" i="1" dirty="0"/>
                <a:t>c</a:t>
              </a:r>
              <a:r>
                <a:rPr lang="en-US" baseline="-25000" dirty="0"/>
                <a:t>1</a:t>
              </a:r>
              <a:r>
                <a:rPr lang="en-US" i="1" dirty="0"/>
                <a:t>t</a:t>
              </a:r>
              <a:r>
                <a:rPr lang="en-US" dirty="0"/>
                <a:t> - </a:t>
              </a:r>
              <a:r>
                <a:rPr lang="en-US" i="1" dirty="0"/>
                <a:t>c</a:t>
              </a:r>
              <a:r>
                <a:rPr lang="en-US" baseline="-25000" dirty="0"/>
                <a:t>2</a:t>
              </a:r>
              <a:r>
                <a:rPr lang="en-US" dirty="0"/>
                <a:t>  =  0</a:t>
              </a:r>
            </a:p>
            <a:p>
              <a:pPr lvl="2">
                <a:lnSpc>
                  <a:spcPct val="90000"/>
                </a:lnSpc>
              </a:pPr>
              <a:endParaRPr lang="en-US" dirty="0"/>
            </a:p>
            <a:p>
              <a:pPr lvl="2">
                <a:lnSpc>
                  <a:spcPct val="90000"/>
                </a:lnSpc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dirty="0"/>
                <a:t>	If </a:t>
              </a:r>
              <a:r>
                <a:rPr lang="en-US" i="1" dirty="0"/>
                <a:t>r</a:t>
              </a:r>
              <a:r>
                <a:rPr lang="en-US" baseline="-25000" dirty="0"/>
                <a:t>1</a:t>
              </a:r>
              <a:r>
                <a:rPr lang="en-US" dirty="0">
                  <a:sym typeface="Symbol" pitchFamily="18" charset="2"/>
                </a:rPr>
                <a:t></a:t>
              </a:r>
              <a:r>
                <a:rPr lang="en-US" i="1" dirty="0">
                  <a:sym typeface="Symbol" pitchFamily="18" charset="2"/>
                </a:rPr>
                <a:t>r</a:t>
              </a:r>
              <a:r>
                <a:rPr lang="en-US" baseline="-25000" dirty="0">
                  <a:sym typeface="Symbol" pitchFamily="18" charset="2"/>
                </a:rPr>
                <a:t>2</a:t>
              </a:r>
              <a:r>
                <a:rPr lang="en-US" dirty="0">
                  <a:sym typeface="Symbol" pitchFamily="18" charset="2"/>
                </a:rPr>
                <a:t>, an explicit formula for </a:t>
              </a:r>
              <a:r>
                <a:rPr lang="en-US" i="1" dirty="0">
                  <a:sym typeface="Symbol" pitchFamily="18" charset="2"/>
                </a:rPr>
                <a:t>a</a:t>
              </a:r>
              <a:r>
                <a:rPr lang="en-US" i="1" baseline="-25000" dirty="0">
                  <a:sym typeface="Symbol" pitchFamily="18" charset="2"/>
                </a:rPr>
                <a:t>n</a:t>
              </a:r>
              <a:r>
                <a:rPr lang="en-US" i="1" dirty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has the form</a:t>
              </a:r>
            </a:p>
            <a:p>
              <a:pPr lvl="2">
                <a:lnSpc>
                  <a:spcPct val="90000"/>
                </a:lnSpc>
              </a:pPr>
              <a:endParaRPr lang="en-US" dirty="0">
                <a:sym typeface="Symbol" pitchFamily="18" charset="2"/>
              </a:endParaRPr>
            </a:p>
            <a:p>
              <a:pPr lvl="2">
                <a:lnSpc>
                  <a:spcPct val="90000"/>
                </a:lnSpc>
              </a:pPr>
              <a:endParaRPr lang="en-US" dirty="0">
                <a:sym typeface="Symbol" pitchFamily="18" charset="2"/>
              </a:endParaRPr>
            </a:p>
            <a:p>
              <a:pPr lvl="2">
                <a:lnSpc>
                  <a:spcPct val="90000"/>
                </a:lnSpc>
              </a:pPr>
              <a:endParaRPr lang="en-US" dirty="0">
                <a:sym typeface="Symbol" pitchFamily="18" charset="2"/>
              </a:endParaRPr>
            </a:p>
            <a:p>
              <a:pPr lvl="2">
                <a:lnSpc>
                  <a:spcPct val="90000"/>
                </a:lnSpc>
              </a:pPr>
              <a:r>
                <a:rPr lang="en-US" dirty="0">
                  <a:sym typeface="Symbol" pitchFamily="18" charset="2"/>
                </a:rPr>
                <a:t>	If </a:t>
              </a:r>
              <a:r>
                <a:rPr lang="en-US" i="1" dirty="0">
                  <a:sym typeface="Symbol" pitchFamily="18" charset="2"/>
                </a:rPr>
                <a:t>r</a:t>
              </a:r>
              <a:r>
                <a:rPr lang="en-US" baseline="-25000" dirty="0">
                  <a:sym typeface="Symbol" pitchFamily="18" charset="2"/>
                </a:rPr>
                <a:t>1</a:t>
              </a:r>
              <a:r>
                <a:rPr lang="en-US" dirty="0">
                  <a:sym typeface="Symbol" pitchFamily="18" charset="2"/>
                </a:rPr>
                <a:t>=</a:t>
              </a:r>
              <a:r>
                <a:rPr lang="en-US" i="1" dirty="0">
                  <a:sym typeface="Symbol" pitchFamily="18" charset="2"/>
                </a:rPr>
                <a:t>r</a:t>
              </a:r>
              <a:r>
                <a:rPr lang="en-US" baseline="-25000" dirty="0">
                  <a:sym typeface="Symbol" pitchFamily="18" charset="2"/>
                </a:rPr>
                <a:t>2</a:t>
              </a:r>
              <a:r>
                <a:rPr lang="en-US" dirty="0">
                  <a:sym typeface="Symbol" pitchFamily="18" charset="2"/>
                </a:rPr>
                <a:t>,	 an explicit formula for </a:t>
              </a:r>
              <a:r>
                <a:rPr lang="en-US" i="1" dirty="0">
                  <a:sym typeface="Symbol" pitchFamily="18" charset="2"/>
                </a:rPr>
                <a:t>a</a:t>
              </a:r>
              <a:r>
                <a:rPr lang="en-US" i="1" baseline="-25000" dirty="0">
                  <a:sym typeface="Symbol" pitchFamily="18" charset="2"/>
                </a:rPr>
                <a:t>n</a:t>
              </a:r>
              <a:r>
                <a:rPr lang="en-US" i="1" dirty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has the form</a:t>
              </a:r>
            </a:p>
            <a:p>
              <a:pPr lvl="2">
                <a:lnSpc>
                  <a:spcPct val="90000"/>
                </a:lnSpc>
              </a:pPr>
              <a:endParaRPr lang="en-US" dirty="0">
                <a:sym typeface="Symbol" pitchFamily="18" charset="2"/>
              </a:endParaRPr>
            </a:p>
            <a:p>
              <a:pPr lvl="2">
                <a:lnSpc>
                  <a:spcPct val="90000"/>
                </a:lnSpc>
              </a:pPr>
              <a:endParaRPr lang="en-US" dirty="0">
                <a:sym typeface="Symbol" pitchFamily="18" charset="2"/>
              </a:endParaRPr>
            </a:p>
            <a:p>
              <a:pPr lvl="2">
                <a:lnSpc>
                  <a:spcPct val="90000"/>
                </a:lnSpc>
              </a:pPr>
              <a:endParaRPr lang="en-US" dirty="0">
                <a:sym typeface="Symbol" pitchFamily="18" charset="2"/>
              </a:endParaRPr>
            </a:p>
            <a:p>
              <a:pPr lvl="2">
                <a:lnSpc>
                  <a:spcPct val="90000"/>
                </a:lnSpc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 pitchFamily="18" charset="2"/>
                </a:rPr>
                <a:t>3</a:t>
              </a:r>
              <a:r>
                <a:rPr lang="en-US" dirty="0">
                  <a:sym typeface="Symbol" pitchFamily="18" charset="2"/>
                </a:rPr>
                <a:t>	Determine </a:t>
              </a:r>
              <a:r>
                <a:rPr lang="en-US" i="1" dirty="0">
                  <a:sym typeface="Symbol" pitchFamily="18" charset="2"/>
                </a:rPr>
                <a:t>b</a:t>
              </a:r>
              <a:r>
                <a:rPr lang="en-US" dirty="0">
                  <a:sym typeface="Symbol" pitchFamily="18" charset="2"/>
                </a:rPr>
                <a:t> and </a:t>
              </a:r>
              <a:r>
                <a:rPr lang="en-US" i="1" dirty="0">
                  <a:sym typeface="Symbol" pitchFamily="18" charset="2"/>
                </a:rPr>
                <a:t>d</a:t>
              </a:r>
              <a:r>
                <a:rPr lang="en-US" dirty="0">
                  <a:sym typeface="Symbol" pitchFamily="18" charset="2"/>
                </a:rPr>
                <a:t> using the initial conditions.</a:t>
              </a:r>
            </a:p>
          </p:txBody>
        </p:sp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2127" y="2943"/>
            <a:ext cx="1014" cy="273"/>
          </p:xfrm>
          <a:graphic>
            <a:graphicData uri="http://schemas.openxmlformats.org/presentationml/2006/ole">
              <p:oleObj spid="_x0000_s30725" name="Equation" r:id="rId3" imgW="888840" imgH="241200" progId="Equation.3">
                <p:embed/>
              </p:oleObj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120" y="3651"/>
            <a:ext cx="1101" cy="273"/>
          </p:xfrm>
          <a:graphic>
            <a:graphicData uri="http://schemas.openxmlformats.org/presentationml/2006/ole">
              <p:oleObj spid="_x0000_s30726" name="Equation" r:id="rId4" imgW="965160" imgH="241200" progId="Equation.3">
                <p:embed/>
              </p:oleObj>
            </a:graphicData>
          </a:graphic>
        </p:graphicFrame>
      </p:grpSp>
      <p:pic>
        <p:nvPicPr>
          <p:cNvPr id="30730" name="Picture 10" descr="j02620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8463" y="993775"/>
            <a:ext cx="1474787" cy="996950"/>
          </a:xfrm>
          <a:prstGeom prst="rect">
            <a:avLst/>
          </a:prstGeom>
          <a:noFill/>
        </p:spPr>
      </p:pic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148148" y="4191000"/>
            <a:ext cx="201930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167198" y="5334000"/>
            <a:ext cx="201930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0F4-286C-4540-8348-431A78D5A64D}" type="slidenum">
              <a:rPr lang="en-US"/>
              <a:pPr/>
              <a:t>12</a:t>
            </a:fld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-49213"/>
            <a:ext cx="13779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/>
              <a:t>E</a:t>
            </a:r>
            <a:r>
              <a:rPr lang="th-TH" sz="1800" b="1"/>
              <a:t>XAMPLE</a:t>
            </a:r>
            <a:endParaRPr lang="th-TH" sz="24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17256" y="241029"/>
            <a:ext cx="4217988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/>
              <a:t>Solve the recurrence relation</a:t>
            </a:r>
          </a:p>
          <a:p>
            <a:pPr>
              <a:lnSpc>
                <a:spcPct val="70000"/>
              </a:lnSpc>
            </a:pPr>
            <a:endParaRPr lang="th-TH"/>
          </a:p>
          <a:p>
            <a:pPr>
              <a:lnSpc>
                <a:spcPct val="70000"/>
              </a:lnSpc>
            </a:pPr>
            <a:r>
              <a:rPr lang="th-TH"/>
              <a:t>		</a:t>
            </a:r>
            <a:r>
              <a:rPr lang="th-TH" i="1"/>
              <a:t>a</a:t>
            </a:r>
            <a:r>
              <a:rPr lang="th-TH" i="1" baseline="-25000"/>
              <a:t>n</a:t>
            </a:r>
            <a:r>
              <a:rPr lang="th-TH"/>
              <a:t>   =   </a:t>
            </a:r>
            <a:r>
              <a:rPr lang="en-US"/>
              <a:t>5</a:t>
            </a:r>
            <a:r>
              <a:rPr lang="th-TH" i="1"/>
              <a:t>a</a:t>
            </a:r>
            <a:r>
              <a:rPr lang="th-TH" i="1" baseline="-25000"/>
              <a:t>n</a:t>
            </a:r>
            <a:r>
              <a:rPr lang="th-TH" baseline="-25000"/>
              <a:t>-</a:t>
            </a:r>
            <a:r>
              <a:rPr lang="en-US" baseline="-25000"/>
              <a:t>1</a:t>
            </a:r>
            <a:r>
              <a:rPr lang="th-TH"/>
              <a:t> - </a:t>
            </a:r>
            <a:r>
              <a:rPr lang="en-US"/>
              <a:t>6</a:t>
            </a:r>
            <a:r>
              <a:rPr lang="th-TH" i="1"/>
              <a:t>a</a:t>
            </a:r>
            <a:r>
              <a:rPr lang="th-TH" i="1" baseline="-25000"/>
              <a:t>n</a:t>
            </a:r>
            <a:r>
              <a:rPr lang="th-TH" baseline="-25000"/>
              <a:t>-</a:t>
            </a:r>
            <a:r>
              <a:rPr lang="en-US" baseline="-25000"/>
              <a:t>2</a:t>
            </a:r>
            <a:r>
              <a:rPr lang="th-TH"/>
              <a:t>	</a:t>
            </a:r>
          </a:p>
          <a:p>
            <a:pPr>
              <a:lnSpc>
                <a:spcPct val="70000"/>
              </a:lnSpc>
            </a:pPr>
            <a:endParaRPr lang="th-TH"/>
          </a:p>
          <a:p>
            <a:pPr lvl="1">
              <a:lnSpc>
                <a:spcPct val="70000"/>
              </a:lnSpc>
            </a:pPr>
            <a:r>
              <a:rPr lang="th-TH"/>
              <a:t>subject to the initial conditions</a:t>
            </a:r>
            <a:r>
              <a:rPr lang="en-US"/>
              <a:t>       </a:t>
            </a:r>
            <a:endParaRPr lang="th-TH"/>
          </a:p>
          <a:p>
            <a:pPr>
              <a:lnSpc>
                <a:spcPct val="70000"/>
              </a:lnSpc>
            </a:pPr>
            <a:endParaRPr lang="th-TH"/>
          </a:p>
          <a:p>
            <a:pPr>
              <a:lnSpc>
                <a:spcPct val="70000"/>
              </a:lnSpc>
            </a:pPr>
            <a:r>
              <a:rPr lang="th-TH"/>
              <a:t>		</a:t>
            </a:r>
            <a:r>
              <a:rPr lang="th-TH" i="1"/>
              <a:t>a</a:t>
            </a:r>
            <a:r>
              <a:rPr lang="en-US" baseline="-25000"/>
              <a:t>0</a:t>
            </a:r>
            <a:r>
              <a:rPr lang="th-TH"/>
              <a:t>   =   </a:t>
            </a:r>
            <a:r>
              <a:rPr lang="en-US"/>
              <a:t>7</a:t>
            </a:r>
            <a:r>
              <a:rPr lang="th-TH"/>
              <a:t>,</a:t>
            </a:r>
          </a:p>
          <a:p>
            <a:pPr>
              <a:lnSpc>
                <a:spcPct val="90000"/>
              </a:lnSpc>
            </a:pPr>
            <a:r>
              <a:rPr lang="th-TH"/>
              <a:t>		</a:t>
            </a:r>
            <a:r>
              <a:rPr lang="th-TH" i="1"/>
              <a:t>a</a:t>
            </a:r>
            <a:r>
              <a:rPr lang="en-US" baseline="-25000"/>
              <a:t>1</a:t>
            </a:r>
            <a:r>
              <a:rPr lang="th-TH"/>
              <a:t>   =   </a:t>
            </a:r>
            <a:r>
              <a:rPr lang="en-US"/>
              <a:t>16</a:t>
            </a:r>
            <a:r>
              <a:rPr lang="th-TH"/>
              <a:t>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91943" y="2518366"/>
            <a:ext cx="592021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solve the equation 	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 - 5</a:t>
            </a:r>
            <a:r>
              <a:rPr lang="en-US" i="1" dirty="0"/>
              <a:t>t</a:t>
            </a:r>
            <a:r>
              <a:rPr lang="en-US" dirty="0"/>
              <a:t> + 6 = 0.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 smtClean="0"/>
              <a:t>We </a:t>
            </a:r>
            <a:r>
              <a:rPr lang="en-US" dirty="0"/>
              <a:t>obtain the roots  2 and 3.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Then, an explicit formula for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has the form	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  =   </a:t>
            </a:r>
            <a:r>
              <a:rPr lang="en-US" i="1" dirty="0"/>
              <a:t>b</a:t>
            </a:r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+ </a:t>
            </a:r>
            <a:r>
              <a:rPr lang="en-US" i="1" dirty="0"/>
              <a:t>d</a:t>
            </a:r>
            <a:r>
              <a:rPr lang="en-US" dirty="0"/>
              <a:t>3</a:t>
            </a:r>
            <a:r>
              <a:rPr lang="en-US" i="1" baseline="30000" dirty="0"/>
              <a:t>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satisfy the initial conditions we have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7    =   </a:t>
            </a:r>
            <a:r>
              <a:rPr lang="en-US" i="1" dirty="0"/>
              <a:t>b</a:t>
            </a:r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+ </a:t>
            </a:r>
            <a:r>
              <a:rPr lang="en-US" i="1" dirty="0"/>
              <a:t>d</a:t>
            </a:r>
            <a:r>
              <a:rPr lang="en-US" dirty="0"/>
              <a:t>3</a:t>
            </a:r>
            <a:r>
              <a:rPr lang="en-US" baseline="30000" dirty="0"/>
              <a:t>0</a:t>
            </a:r>
            <a:r>
              <a:rPr lang="en-US" dirty="0"/>
              <a:t>   =  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	16  =   </a:t>
            </a:r>
            <a:r>
              <a:rPr lang="en-US" i="1" dirty="0"/>
              <a:t>b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i="1" dirty="0"/>
              <a:t>d</a:t>
            </a:r>
            <a:r>
              <a:rPr lang="en-US" dirty="0"/>
              <a:t>3</a:t>
            </a:r>
            <a:r>
              <a:rPr lang="en-US" baseline="30000" dirty="0"/>
              <a:t>1</a:t>
            </a:r>
            <a:r>
              <a:rPr lang="en-US" dirty="0"/>
              <a:t>   =   2</a:t>
            </a:r>
            <a:r>
              <a:rPr lang="en-US" i="1" dirty="0"/>
              <a:t>b</a:t>
            </a:r>
            <a:r>
              <a:rPr lang="en-US" dirty="0"/>
              <a:t> + 3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Solving these two equations, we obtain  </a:t>
            </a:r>
            <a:r>
              <a:rPr lang="en-US" i="1" dirty="0"/>
              <a:t>b</a:t>
            </a:r>
            <a:r>
              <a:rPr lang="en-US" dirty="0"/>
              <a:t> = 5,  </a:t>
            </a:r>
            <a:r>
              <a:rPr lang="en-US" i="1" dirty="0"/>
              <a:t>d</a:t>
            </a:r>
            <a:r>
              <a:rPr lang="en-US" dirty="0"/>
              <a:t> = 2.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Thus, an explicit formula for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is      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  =  5</a:t>
            </a:r>
            <a:r>
              <a:rPr lang="en-US" dirty="0">
                <a:sym typeface="Symbol" pitchFamily="18" charset="2"/>
              </a:rPr>
              <a:t>2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+ 23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i="1" dirty="0">
                <a:sym typeface="Symbol" pitchFamily="18" charset="2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15293" y="104504"/>
            <a:ext cx="4402183" cy="2103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B9C3-A7BE-4620-B72D-DB5D5A1D4509}" type="slidenum">
              <a:rPr lang="en-US"/>
              <a:pPr/>
              <a:t>13</a:t>
            </a:fld>
            <a:endParaRPr 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-47625"/>
            <a:ext cx="8668912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 dirty="0"/>
              <a:t>E</a:t>
            </a:r>
            <a:r>
              <a:rPr lang="th-TH" sz="1800" b="1" dirty="0"/>
              <a:t>XAMPLE</a:t>
            </a:r>
            <a:r>
              <a:rPr lang="th-TH" dirty="0"/>
              <a:t> </a:t>
            </a:r>
            <a:r>
              <a:rPr lang="en-US" dirty="0"/>
              <a:t>   </a:t>
            </a:r>
            <a:r>
              <a:rPr lang="th-TH" i="1" dirty="0">
                <a:latin typeface="Comic Sans MS" pitchFamily="66" charset="0"/>
              </a:rPr>
              <a:t>More Population Growth</a:t>
            </a:r>
            <a:endParaRPr lang="th-TH" dirty="0">
              <a:latin typeface="Comic Sans MS" pitchFamily="66" charset="0"/>
            </a:endParaRPr>
          </a:p>
          <a:p>
            <a:endParaRPr lang="th-TH" dirty="0"/>
          </a:p>
          <a:p>
            <a:pPr lvl="1"/>
            <a:endParaRPr lang="en-US" dirty="0"/>
          </a:p>
          <a:p>
            <a:pPr lvl="1"/>
            <a:r>
              <a:rPr lang="th-TH" dirty="0"/>
              <a:t>Assume that the deer population of Rustic Country is </a:t>
            </a:r>
            <a:endParaRPr lang="en-US" dirty="0"/>
          </a:p>
          <a:p>
            <a:pPr lvl="1"/>
            <a:endParaRPr lang="en-US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200</a:t>
            </a:r>
            <a:r>
              <a:rPr lang="th-TH" dirty="0" smtClean="0"/>
              <a:t> </a:t>
            </a:r>
            <a:r>
              <a:rPr lang="th-TH" dirty="0"/>
              <a:t>at time </a:t>
            </a:r>
            <a:r>
              <a:rPr lang="th-TH" i="1" dirty="0"/>
              <a:t>n</a:t>
            </a:r>
            <a:r>
              <a:rPr lang="th-TH" dirty="0"/>
              <a:t> = </a:t>
            </a:r>
            <a:r>
              <a:rPr lang="en-US" dirty="0" smtClean="0"/>
              <a:t>0, </a:t>
            </a:r>
            <a:r>
              <a:rPr lang="en-US" dirty="0"/>
              <a:t>and</a:t>
            </a:r>
            <a:r>
              <a:rPr lang="th-TH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220</a:t>
            </a:r>
            <a:r>
              <a:rPr lang="th-TH" dirty="0" smtClean="0"/>
              <a:t> </a:t>
            </a:r>
            <a:r>
              <a:rPr lang="th-TH" dirty="0"/>
              <a:t>at time </a:t>
            </a:r>
            <a:r>
              <a:rPr lang="th-TH" i="1" dirty="0"/>
              <a:t>n</a:t>
            </a:r>
            <a:r>
              <a:rPr lang="th-TH" dirty="0"/>
              <a:t> = </a:t>
            </a:r>
            <a:r>
              <a:rPr lang="en-US" dirty="0" smtClean="0"/>
              <a:t>1.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Also assume that</a:t>
            </a:r>
            <a:r>
              <a:rPr lang="th-TH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2"/>
            <a:r>
              <a:rPr lang="th-TH" dirty="0"/>
              <a:t>the increase from time </a:t>
            </a:r>
            <a:r>
              <a:rPr lang="th-TH" i="1" dirty="0" smtClean="0"/>
              <a:t>n</a:t>
            </a:r>
            <a:r>
              <a:rPr lang="th-TH" dirty="0" smtClean="0"/>
              <a:t>-</a:t>
            </a:r>
            <a:r>
              <a:rPr lang="en-US" dirty="0" smtClean="0"/>
              <a:t>1</a:t>
            </a:r>
            <a:r>
              <a:rPr lang="th-TH" dirty="0" smtClean="0"/>
              <a:t> </a:t>
            </a:r>
            <a:r>
              <a:rPr lang="th-TH" dirty="0"/>
              <a:t>to time </a:t>
            </a:r>
            <a:r>
              <a:rPr lang="th-TH" i="1" dirty="0"/>
              <a:t>n</a:t>
            </a:r>
            <a:r>
              <a:rPr lang="th-TH" dirty="0"/>
              <a:t> is twice the</a:t>
            </a:r>
            <a:r>
              <a:rPr lang="en-US" dirty="0"/>
              <a:t> </a:t>
            </a:r>
            <a:r>
              <a:rPr lang="th-TH" dirty="0"/>
              <a:t>increase from</a:t>
            </a:r>
            <a:endParaRPr lang="en-US" dirty="0"/>
          </a:p>
          <a:p>
            <a:pPr lvl="2"/>
            <a:r>
              <a:rPr lang="th-TH" dirty="0"/>
              <a:t>time </a:t>
            </a:r>
            <a:r>
              <a:rPr lang="th-TH" i="1" dirty="0" smtClean="0"/>
              <a:t>n</a:t>
            </a:r>
            <a:r>
              <a:rPr lang="th-TH" dirty="0" smtClean="0"/>
              <a:t>-</a:t>
            </a:r>
            <a:r>
              <a:rPr lang="en-US" dirty="0" smtClean="0"/>
              <a:t>2</a:t>
            </a:r>
            <a:r>
              <a:rPr lang="th-TH" dirty="0" smtClean="0"/>
              <a:t> </a:t>
            </a:r>
            <a:r>
              <a:rPr lang="th-TH" dirty="0"/>
              <a:t>to time </a:t>
            </a:r>
            <a:r>
              <a:rPr lang="th-TH" i="1" dirty="0" smtClean="0"/>
              <a:t>n</a:t>
            </a:r>
            <a:r>
              <a:rPr lang="th-TH" dirty="0" smtClean="0"/>
              <a:t>-</a:t>
            </a:r>
            <a:r>
              <a:rPr lang="en-US" dirty="0" smtClean="0"/>
              <a:t>1</a:t>
            </a:r>
            <a:r>
              <a:rPr lang="th-TH" dirty="0" smtClean="0"/>
              <a:t>.</a:t>
            </a:r>
            <a:endParaRPr lang="th-TH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th-TH" dirty="0"/>
          </a:p>
          <a:p>
            <a:pPr lvl="1"/>
            <a:r>
              <a:rPr lang="th-TH" dirty="0"/>
              <a:t>	</a:t>
            </a:r>
            <a:r>
              <a:rPr lang="en-US" dirty="0"/>
              <a:t>    </a:t>
            </a:r>
            <a:r>
              <a:rPr lang="th-TH" dirty="0"/>
              <a:t>(A)   Write a recurrence relation and an initial condition that define the </a:t>
            </a:r>
          </a:p>
          <a:p>
            <a:pPr lvl="1"/>
            <a:r>
              <a:rPr lang="th-TH" dirty="0"/>
              <a:t>	</a:t>
            </a:r>
            <a:r>
              <a:rPr lang="en-US" dirty="0"/>
              <a:t>             </a:t>
            </a:r>
            <a:r>
              <a:rPr lang="th-TH" dirty="0"/>
              <a:t>deer population at time </a:t>
            </a:r>
            <a:r>
              <a:rPr lang="th-TH" i="1" dirty="0"/>
              <a:t>n</a:t>
            </a:r>
            <a:r>
              <a:rPr lang="th-TH" dirty="0"/>
              <a:t>.</a:t>
            </a:r>
          </a:p>
          <a:p>
            <a:pPr lvl="1"/>
            <a:endParaRPr lang="th-TH" dirty="0"/>
          </a:p>
          <a:p>
            <a:pPr lvl="1"/>
            <a:r>
              <a:rPr lang="th-TH" dirty="0"/>
              <a:t>	</a:t>
            </a:r>
            <a:r>
              <a:rPr lang="en-US" dirty="0"/>
              <a:t>    </a:t>
            </a:r>
            <a:r>
              <a:rPr lang="th-TH" dirty="0"/>
              <a:t>(B)   Solve the recurrence relation.</a:t>
            </a:r>
          </a:p>
        </p:txBody>
      </p:sp>
      <p:pic>
        <p:nvPicPr>
          <p:cNvPr id="25607" name="Picture 7" descr="j01601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9475" y="260350"/>
            <a:ext cx="1636713" cy="2112963"/>
          </a:xfrm>
          <a:prstGeom prst="rect">
            <a:avLst/>
          </a:prstGeom>
          <a:noFill/>
        </p:spPr>
      </p:pic>
      <p:pic>
        <p:nvPicPr>
          <p:cNvPr id="25611" name="Picture 11" descr="dd0075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81513"/>
            <a:ext cx="1004888" cy="652462"/>
          </a:xfrm>
          <a:prstGeom prst="rect">
            <a:avLst/>
          </a:prstGeom>
          <a:noFill/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15717"/>
            <a:ext cx="6057900" cy="177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2889" y="4068983"/>
            <a:ext cx="7541111" cy="20180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D371-1275-4C93-AE2F-8DDB4FD1B826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2513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E</a:t>
            </a:r>
            <a:r>
              <a:rPr lang="th-TH" sz="1600"/>
              <a:t>XAMPLE</a:t>
            </a:r>
            <a:r>
              <a:rPr lang="th-TH"/>
              <a:t> </a:t>
            </a:r>
            <a:r>
              <a:rPr lang="en-US" sz="1800"/>
              <a:t>(Continue …)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676400" y="1071563"/>
            <a:ext cx="5724644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(A)	Let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denote the deer population at time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We have		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-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  =   2(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-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-2</a:t>
            </a:r>
            <a:r>
              <a:rPr lang="en-US" dirty="0"/>
              <a:t>),</a:t>
            </a:r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 </a:t>
            </a:r>
            <a:r>
              <a:rPr lang="en-US" dirty="0" smtClean="0"/>
              <a:t>which </a:t>
            </a:r>
            <a:r>
              <a:rPr lang="en-US" dirty="0"/>
              <a:t>may be rewritten as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		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   =     3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- 2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The </a:t>
            </a:r>
            <a:r>
              <a:rPr lang="en-US" dirty="0"/>
              <a:t>initial conditions are</a:t>
            </a:r>
          </a:p>
          <a:p>
            <a:r>
              <a:rPr lang="en-US" dirty="0"/>
              <a:t>	</a:t>
            </a:r>
          </a:p>
          <a:p>
            <a:pPr>
              <a:lnSpc>
                <a:spcPct val="90000"/>
              </a:lnSpc>
            </a:pPr>
            <a:r>
              <a:rPr lang="en-US" dirty="0"/>
              <a:t>			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 =  200,      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 =  220.	</a:t>
            </a:r>
          </a:p>
        </p:txBody>
      </p:sp>
      <p:pic>
        <p:nvPicPr>
          <p:cNvPr id="53252" name="Picture 4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1650" y="6207125"/>
            <a:ext cx="1022350" cy="650875"/>
          </a:xfrm>
          <a:prstGeom prst="rect">
            <a:avLst/>
          </a:prstGeom>
          <a:noFill/>
        </p:spPr>
      </p:pic>
      <p:pic>
        <p:nvPicPr>
          <p:cNvPr id="53253" name="Picture 5" descr="sl0046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250"/>
            <a:ext cx="1314450" cy="1763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4B48-B3C2-4824-AFCB-604DB35A524D}" type="slidenum">
              <a:rPr lang="en-US"/>
              <a:pPr/>
              <a:t>15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551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E</a:t>
            </a:r>
            <a:r>
              <a:rPr lang="th-TH" sz="1600"/>
              <a:t>XAMPLE</a:t>
            </a:r>
            <a:r>
              <a:rPr lang="en-US" sz="1600"/>
              <a:t>  </a:t>
            </a:r>
            <a:r>
              <a:rPr lang="en-US" sz="1800"/>
              <a:t>(Continue …)</a:t>
            </a:r>
          </a:p>
          <a:p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27075" y="800100"/>
            <a:ext cx="53895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(B)	First solve the equation	</a:t>
            </a:r>
            <a:r>
              <a:rPr lang="en-US" i="1"/>
              <a:t>t</a:t>
            </a:r>
            <a:r>
              <a:rPr lang="en-US" baseline="30000"/>
              <a:t>2</a:t>
            </a:r>
            <a:r>
              <a:rPr lang="en-US"/>
              <a:t> -3</a:t>
            </a:r>
            <a:r>
              <a:rPr lang="en-US" i="1"/>
              <a:t>t</a:t>
            </a:r>
            <a:r>
              <a:rPr lang="en-US"/>
              <a:t> + 2 = 0.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The roots are 1 and 2.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So the explicit formula for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has the form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		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   =     </a:t>
            </a:r>
            <a:r>
              <a:rPr lang="en-US" i="1"/>
              <a:t>b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1</a:t>
            </a:r>
            <a:r>
              <a:rPr lang="en-US" i="1" baseline="30000"/>
              <a:t>n</a:t>
            </a:r>
            <a:r>
              <a:rPr lang="en-US"/>
              <a:t> + </a:t>
            </a:r>
            <a:r>
              <a:rPr lang="en-US" i="1"/>
              <a:t>d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2</a:t>
            </a:r>
            <a:r>
              <a:rPr lang="en-US" i="1" baseline="30000"/>
              <a:t>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		     </a:t>
            </a:r>
            <a:r>
              <a:rPr lang="en-US" sz="2400"/>
              <a:t>  </a:t>
            </a:r>
            <a:r>
              <a:rPr lang="en-US"/>
              <a:t>=     </a:t>
            </a:r>
            <a:r>
              <a:rPr lang="en-US" i="1"/>
              <a:t>b</a:t>
            </a:r>
            <a:r>
              <a:rPr lang="en-US"/>
              <a:t> + </a:t>
            </a:r>
            <a:r>
              <a:rPr lang="en-US" i="1"/>
              <a:t>d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2</a:t>
            </a:r>
            <a:r>
              <a:rPr lang="en-US" i="1" baseline="30000"/>
              <a:t>n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From the initial conditions, we have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		200  =   </a:t>
            </a:r>
            <a:r>
              <a:rPr lang="en-US" i="1"/>
              <a:t>b</a:t>
            </a:r>
            <a:r>
              <a:rPr lang="en-US"/>
              <a:t> + </a:t>
            </a:r>
            <a:r>
              <a:rPr lang="en-US" i="1"/>
              <a:t>d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		220  =   </a:t>
            </a:r>
            <a:r>
              <a:rPr lang="en-US" i="1"/>
              <a:t>b</a:t>
            </a:r>
            <a:r>
              <a:rPr lang="en-US"/>
              <a:t> + 2</a:t>
            </a:r>
            <a:r>
              <a:rPr lang="en-US" i="1"/>
              <a:t>d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Then, </a:t>
            </a:r>
            <a:r>
              <a:rPr lang="en-US" i="1"/>
              <a:t>b</a:t>
            </a:r>
            <a:r>
              <a:rPr lang="en-US"/>
              <a:t> = 180, </a:t>
            </a:r>
            <a:r>
              <a:rPr lang="en-US" i="1"/>
              <a:t>d</a:t>
            </a:r>
            <a:r>
              <a:rPr lang="en-US"/>
              <a:t> = 20.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Hence the explicit formula for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is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		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   =    180 + 20</a:t>
            </a:r>
            <a:r>
              <a:rPr lang="en-US">
                <a:sym typeface="Symbol" pitchFamily="18" charset="2"/>
              </a:rPr>
              <a:t>2</a:t>
            </a:r>
            <a:r>
              <a:rPr lang="en-US" i="1" baseline="30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</p:txBody>
      </p:sp>
      <p:pic>
        <p:nvPicPr>
          <p:cNvPr id="26630" name="Picture 6" descr="sl004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9550" y="0"/>
            <a:ext cx="1314450" cy="1763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9660"/>
            <a:ext cx="1905000" cy="457200"/>
          </a:xfrm>
        </p:spPr>
        <p:txBody>
          <a:bodyPr/>
          <a:lstStyle/>
          <a:p>
            <a:fld id="{156CBE9B-F940-4DE5-A8E9-E1BFBA1FF555}" type="slidenum">
              <a:rPr lang="en-US"/>
              <a:pPr/>
              <a:t>16</a:t>
            </a:fld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5625" y="738188"/>
            <a:ext cx="755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Find an explicit formula for the Fibonacci sequence, which is defined by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062840" y="1435555"/>
            <a:ext cx="3638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	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  =    1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  =    2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dirty="0"/>
              <a:t>   =   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n-2</a:t>
            </a:r>
            <a:r>
              <a:rPr lang="en-US" dirty="0"/>
              <a:t>,	  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3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98525" y="3304498"/>
            <a:ext cx="3987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begin by solving the equation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 i="1"/>
              <a:t>t</a:t>
            </a:r>
            <a:r>
              <a:rPr lang="en-US" baseline="30000"/>
              <a:t>2</a:t>
            </a:r>
            <a:r>
              <a:rPr lang="en-US"/>
              <a:t> - </a:t>
            </a:r>
            <a:r>
              <a:rPr lang="en-US" i="1"/>
              <a:t>t</a:t>
            </a:r>
            <a:r>
              <a:rPr lang="en-US"/>
              <a:t> - 1   =   0.</a:t>
            </a:r>
          </a:p>
          <a:p>
            <a:endParaRPr lang="en-US"/>
          </a:p>
          <a:p>
            <a:r>
              <a:rPr lang="en-US"/>
              <a:t>The roots of this equation are            .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955675" y="5361898"/>
            <a:ext cx="476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Thus the explicit formula for </a:t>
            </a:r>
            <a:r>
              <a:rPr lang="en-US" i="1"/>
              <a:t>f</a:t>
            </a:r>
            <a:r>
              <a:rPr lang="en-US" i="1" baseline="-25000"/>
              <a:t>n</a:t>
            </a:r>
            <a:r>
              <a:rPr lang="en-US"/>
              <a:t> is of the form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8743950" y="6610350"/>
            <a:ext cx="400050" cy="247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640013" y="5900060"/>
          <a:ext cx="3851275" cy="989013"/>
        </p:xfrm>
        <a:graphic>
          <a:graphicData uri="http://schemas.openxmlformats.org/presentationml/2006/ole">
            <p:oleObj spid="_x0000_s27660" name="Equation" r:id="rId3" imgW="2070000" imgH="533160" progId="Equation.3">
              <p:embed/>
            </p:oleObj>
          </a:graphicData>
        </a:graphic>
      </p:graphicFrame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4146550" y="4431623"/>
            <a:ext cx="527050" cy="633412"/>
            <a:chOff x="2612" y="2627"/>
            <a:chExt cx="332" cy="399"/>
          </a:xfrm>
        </p:grpSpPr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2787" y="2765"/>
              <a:ext cx="17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2804" y="2767"/>
              <a:ext cx="24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2830" y="2680"/>
              <a:ext cx="32" cy="1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862" y="2680"/>
              <a:ext cx="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 flipV="1">
              <a:off x="2618" y="2848"/>
              <a:ext cx="326" cy="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2751" y="2872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2866" y="268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2612" y="2689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2624" y="2627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</a:t>
              </a:r>
              <a:endParaRPr lang="en-US"/>
            </a:p>
          </p:txBody>
        </p:sp>
      </p:grpSp>
      <p:sp>
        <p:nvSpPr>
          <p:cNvPr id="27674" name="AutoShape 26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122238"/>
            <a:ext cx="137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</a:t>
            </a:r>
            <a:r>
              <a:rPr lang="en-US" sz="1800" b="1"/>
              <a:t>XAMPLE</a:t>
            </a:r>
            <a:endParaRPr lang="en-US" sz="2400" b="1"/>
          </a:p>
        </p:txBody>
      </p:sp>
      <p:sp>
        <p:nvSpPr>
          <p:cNvPr id="22" name="Rectangle 21"/>
          <p:cNvSpPr/>
          <p:nvPr/>
        </p:nvSpPr>
        <p:spPr bwMode="auto">
          <a:xfrm>
            <a:off x="2416626" y="1306286"/>
            <a:ext cx="3448594" cy="1567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1CF2-D90A-46DD-A38C-2B6EE2B75372}" type="slidenum">
              <a:rPr lang="en-US"/>
              <a:pPr/>
              <a:t>17</a:t>
            </a:fld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247650"/>
            <a:ext cx="2360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  (Continue…)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422525" y="1430338"/>
          <a:ext cx="2933700" cy="796925"/>
        </p:xfrm>
        <a:graphic>
          <a:graphicData uri="http://schemas.openxmlformats.org/presentationml/2006/ole">
            <p:oleObj spid="_x0000_s29699" name="Equation" r:id="rId3" imgW="1955520" imgH="533160" progId="Equation.3">
              <p:embed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36625" y="814388"/>
            <a:ext cx="368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 initial condition we have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73313" y="2305050"/>
          <a:ext cx="3071812" cy="817563"/>
        </p:xfrm>
        <a:graphic>
          <a:graphicData uri="http://schemas.openxmlformats.org/presentationml/2006/ole">
            <p:oleObj spid="_x0000_s29701" name="Equation" r:id="rId4" imgW="1993680" imgH="533160" progId="Equation.3">
              <p:embed/>
            </p:oleObj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55675" y="3328988"/>
            <a:ext cx="415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Solving these two equations, we obtain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241550" y="3978275"/>
          <a:ext cx="3930650" cy="790575"/>
        </p:xfrm>
        <a:graphic>
          <a:graphicData uri="http://schemas.openxmlformats.org/presentationml/2006/ole">
            <p:oleObj spid="_x0000_s29705" name="Equation" r:id="rId5" imgW="2527200" imgH="507960" progId="Equation.3">
              <p:embed/>
            </p:oleObj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955675" y="5176838"/>
            <a:ext cx="632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Therefore, an explicit formula for the Fibonacci sequence is: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127250" y="5667375"/>
          <a:ext cx="3997325" cy="923925"/>
        </p:xfrm>
        <a:graphic>
          <a:graphicData uri="http://schemas.openxmlformats.org/presentationml/2006/ole">
            <p:oleObj spid="_x0000_s29707" name="Equation" r:id="rId6" imgW="22986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B67-9086-4148-B8DE-C263E65C20AB}" type="slidenum">
              <a:rPr lang="en-US"/>
              <a:pPr/>
              <a:t>18</a:t>
            </a:fld>
            <a:endParaRPr lang="en-US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241300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XERCISE</a:t>
            </a:r>
            <a:endParaRPr lang="th-TH" sz="1800" b="1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984375" y="6461125"/>
            <a:ext cx="187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i="1"/>
              <a:t>a</a:t>
            </a:r>
            <a:r>
              <a:rPr lang="th-TH" i="1" baseline="-25000"/>
              <a:t>n</a:t>
            </a:r>
            <a:r>
              <a:rPr lang="th-TH" i="1"/>
              <a:t> </a:t>
            </a:r>
            <a:r>
              <a:rPr lang="th-TH"/>
              <a:t>= 3(4)</a:t>
            </a:r>
            <a:r>
              <a:rPr lang="th-TH" i="1" baseline="30000"/>
              <a:t>n </a:t>
            </a:r>
            <a:r>
              <a:rPr lang="th-TH"/>
              <a:t>+ (-2)</a:t>
            </a:r>
            <a:r>
              <a:rPr lang="th-TH" i="1" baseline="30000"/>
              <a:t>n</a:t>
            </a:r>
            <a:endParaRPr lang="th-TH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460500" y="949325"/>
            <a:ext cx="3940175" cy="2844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</a:t>
            </a:r>
            <a:r>
              <a:rPr lang="th-TH"/>
              <a:t>Solve the recurrence relation</a:t>
            </a:r>
          </a:p>
          <a:p>
            <a:endParaRPr lang="th-TH"/>
          </a:p>
          <a:p>
            <a:r>
              <a:rPr lang="th-TH"/>
              <a:t>	</a:t>
            </a:r>
            <a:r>
              <a:rPr lang="th-TH" i="1"/>
              <a:t>a</a:t>
            </a:r>
            <a:r>
              <a:rPr lang="th-TH" i="1" baseline="-25000"/>
              <a:t>n </a:t>
            </a:r>
            <a:r>
              <a:rPr lang="th-TH" baseline="-25000"/>
              <a:t> </a:t>
            </a:r>
            <a:r>
              <a:rPr lang="th-TH"/>
              <a:t>=  </a:t>
            </a:r>
            <a:r>
              <a:rPr lang="en-US"/>
              <a:t>2</a:t>
            </a:r>
            <a:r>
              <a:rPr lang="th-TH" i="1"/>
              <a:t>a</a:t>
            </a:r>
            <a:r>
              <a:rPr lang="th-TH" i="1" baseline="-25000"/>
              <a:t>n</a:t>
            </a:r>
            <a:r>
              <a:rPr lang="th-TH" baseline="-25000"/>
              <a:t>-</a:t>
            </a:r>
            <a:r>
              <a:rPr lang="en-US" baseline="-25000"/>
              <a:t>1</a:t>
            </a:r>
            <a:r>
              <a:rPr lang="th-TH"/>
              <a:t> + </a:t>
            </a:r>
            <a:r>
              <a:rPr lang="en-US"/>
              <a:t>8</a:t>
            </a:r>
            <a:r>
              <a:rPr lang="th-TH" i="1"/>
              <a:t>a</a:t>
            </a:r>
            <a:r>
              <a:rPr lang="th-TH" i="1" baseline="-25000"/>
              <a:t>n</a:t>
            </a:r>
            <a:r>
              <a:rPr lang="th-TH" baseline="-25000"/>
              <a:t>-</a:t>
            </a:r>
            <a:r>
              <a:rPr lang="en-US" baseline="-25000"/>
              <a:t>2</a:t>
            </a:r>
            <a:endParaRPr lang="th-TH"/>
          </a:p>
          <a:p>
            <a:endParaRPr lang="th-TH"/>
          </a:p>
          <a:p>
            <a:r>
              <a:rPr lang="en-US"/>
              <a:t>  </a:t>
            </a:r>
            <a:r>
              <a:rPr lang="th-TH"/>
              <a:t>subject to the initial conditions</a:t>
            </a:r>
          </a:p>
          <a:p>
            <a:endParaRPr lang="th-TH"/>
          </a:p>
          <a:p>
            <a:r>
              <a:rPr lang="th-TH"/>
              <a:t>	</a:t>
            </a:r>
            <a:r>
              <a:rPr lang="th-TH" i="1"/>
              <a:t>a</a:t>
            </a:r>
            <a:r>
              <a:rPr lang="en-US" baseline="-25000"/>
              <a:t>0</a:t>
            </a:r>
            <a:r>
              <a:rPr lang="th-TH"/>
              <a:t>  =  </a:t>
            </a:r>
            <a:r>
              <a:rPr lang="en-US"/>
              <a:t>4</a:t>
            </a:r>
            <a:endParaRPr lang="th-TH"/>
          </a:p>
          <a:p>
            <a:endParaRPr lang="th-TH"/>
          </a:p>
          <a:p>
            <a:r>
              <a:rPr lang="th-TH"/>
              <a:t>	</a:t>
            </a:r>
            <a:r>
              <a:rPr lang="th-TH" i="1"/>
              <a:t>a</a:t>
            </a:r>
            <a:r>
              <a:rPr lang="en-US" baseline="-25000"/>
              <a:t>1</a:t>
            </a:r>
            <a:r>
              <a:rPr lang="th-TH"/>
              <a:t>  =  </a:t>
            </a:r>
            <a:r>
              <a:rPr lang="en-US"/>
              <a:t>10</a:t>
            </a:r>
            <a:r>
              <a:rPr lang="th-TH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2F6B-97FC-4550-8403-1A82F8240508}" type="slidenum">
              <a:rPr lang="en-US"/>
              <a:pPr/>
              <a:t>19</a:t>
            </a:fld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82600" y="127000"/>
            <a:ext cx="123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413000" y="318817"/>
            <a:ext cx="462979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Solve the recurrence relation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  =  4(</a:t>
            </a:r>
            <a:r>
              <a:rPr lang="en-US" i="1" dirty="0"/>
              <a:t>d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- </a:t>
            </a:r>
            <a:r>
              <a:rPr lang="en-US" i="1" dirty="0"/>
              <a:t>d</a:t>
            </a:r>
            <a:r>
              <a:rPr lang="en-US" i="1" baseline="-25000" dirty="0"/>
              <a:t>n</a:t>
            </a:r>
            <a:r>
              <a:rPr lang="en-US" baseline="-25000" dirty="0"/>
              <a:t>-2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subject </a:t>
            </a:r>
            <a:r>
              <a:rPr lang="en-US" dirty="0"/>
              <a:t>to the initial </a:t>
            </a:r>
            <a:r>
              <a:rPr lang="en-US" dirty="0" smtClean="0"/>
              <a:t>conditions  </a:t>
            </a:r>
            <a:r>
              <a:rPr lang="en-US" i="1" dirty="0" smtClean="0"/>
              <a:t>d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41325" y="3143662"/>
            <a:ext cx="66479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First solve the equation     	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 - 4</a:t>
            </a:r>
            <a:r>
              <a:rPr lang="en-US" i="1" dirty="0"/>
              <a:t>t</a:t>
            </a:r>
            <a:r>
              <a:rPr lang="en-US" dirty="0"/>
              <a:t> + 4 = 0.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This quadratic equation has only one root, which is 2.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So </a:t>
            </a:r>
            <a:r>
              <a:rPr lang="en-US" dirty="0"/>
              <a:t>the explicit formula for 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 has the form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	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   =   </a:t>
            </a:r>
            <a:r>
              <a:rPr lang="en-US" i="1" dirty="0"/>
              <a:t>b</a:t>
            </a:r>
            <a:r>
              <a:rPr lang="en-US" dirty="0">
                <a:sym typeface="Symbol" pitchFamily="18" charset="2"/>
              </a:rPr>
              <a:t>2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>
                <a:sym typeface="Symbol" pitchFamily="18" charset="2"/>
              </a:rPr>
              <a:t>dn</a:t>
            </a:r>
            <a:r>
              <a:rPr lang="en-US" dirty="0">
                <a:sym typeface="Symbol" pitchFamily="18" charset="2"/>
              </a:rPr>
              <a:t>2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.		       	</a:t>
            </a:r>
            <a:endParaRPr lang="en-US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60375" y="4937125"/>
            <a:ext cx="77041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 initial conditions, we have</a:t>
            </a:r>
          </a:p>
          <a:p>
            <a:endParaRPr lang="en-US"/>
          </a:p>
          <a:p>
            <a:r>
              <a:rPr lang="en-US"/>
              <a:t>		1   =   </a:t>
            </a:r>
            <a:r>
              <a:rPr lang="en-US" i="1"/>
              <a:t>b</a:t>
            </a:r>
            <a:r>
              <a:rPr lang="en-US">
                <a:sym typeface="Symbol" pitchFamily="18" charset="2"/>
              </a:rPr>
              <a:t>1</a:t>
            </a:r>
            <a:r>
              <a:rPr lang="en-US"/>
              <a:t> + </a:t>
            </a:r>
            <a:r>
              <a:rPr lang="en-US" i="1"/>
              <a:t>d</a:t>
            </a:r>
            <a:r>
              <a:rPr lang="en-US">
                <a:sym typeface="Symbol" pitchFamily="18" charset="2"/>
              </a:rPr>
              <a:t>01   =   </a:t>
            </a:r>
            <a:r>
              <a:rPr lang="en-US" i="1">
                <a:sym typeface="Symbol" pitchFamily="18" charset="2"/>
              </a:rPr>
              <a:t>b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		1   =  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2 + 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12   =   2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+ 2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So </a:t>
            </a: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= 1 and </a:t>
            </a:r>
            <a:r>
              <a:rPr lang="en-US" i="1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 = -1/2.    Therefore, the explicit formula is  </a:t>
            </a:r>
            <a:r>
              <a:rPr lang="en-US" i="1">
                <a:sym typeface="Symbol" pitchFamily="18" charset="2"/>
              </a:rPr>
              <a:t>d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 =  2</a:t>
            </a:r>
            <a:r>
              <a:rPr lang="en-US" i="1" baseline="30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-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2</a:t>
            </a:r>
            <a:r>
              <a:rPr lang="en-US" i="1" baseline="30000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-1</a:t>
            </a:r>
            <a:r>
              <a:rPr lang="en-US">
                <a:sym typeface="Symbol" pitchFamily="18" charset="2"/>
              </a:rPr>
              <a:t>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76250" y="2898853"/>
            <a:ext cx="676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 bwMode="auto">
          <a:xfrm>
            <a:off x="2181491" y="261259"/>
            <a:ext cx="5029205" cy="18810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6A17-0A8C-41E4-A195-96383D8AE051}" type="slidenum">
              <a:rPr lang="en-US"/>
              <a:pPr/>
              <a:t>2</a:t>
            </a:fld>
            <a:endParaRPr 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 rot="-5400000" flipH="1" flipV="1">
            <a:off x="604044" y="9453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07975" y="247650"/>
            <a:ext cx="526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" pitchFamily="34" charset="0"/>
                <a:cs typeface="Arial" pitchFamily="34" charset="0"/>
              </a:rPr>
              <a:t> Solving Recurrence Relation by Iteration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108075" y="1279525"/>
            <a:ext cx="6015038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</a:p>
          <a:p>
            <a:endParaRPr lang="en-US" b="1"/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   =   2</a:t>
            </a:r>
          </a:p>
          <a:p>
            <a:r>
              <a:rPr lang="en-US"/>
              <a:t>	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  =  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-1</a:t>
            </a:r>
            <a:r>
              <a:rPr lang="en-US"/>
              <a:t> + 3,	     </a:t>
            </a:r>
            <a:r>
              <a:rPr lang="en-US" i="1"/>
              <a:t>n</a:t>
            </a:r>
            <a:r>
              <a:rPr lang="en-US"/>
              <a:t> &gt; 1</a:t>
            </a:r>
          </a:p>
          <a:p>
            <a:endParaRPr lang="en-US"/>
          </a:p>
          <a:p>
            <a:endParaRPr lang="en-US"/>
          </a:p>
          <a:p>
            <a:pPr>
              <a:lnSpc>
                <a:spcPct val="70000"/>
              </a:lnSpc>
            </a:pPr>
            <a:r>
              <a:rPr lang="en-US"/>
              <a:t>    Find an explicit formula for the general term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	By iteration, we have	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  =  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-</a:t>
            </a:r>
            <a:r>
              <a:rPr lang="en-US" i="1" baseline="-25000"/>
              <a:t>k</a:t>
            </a:r>
            <a:r>
              <a:rPr lang="en-US"/>
              <a:t> + </a:t>
            </a:r>
            <a:r>
              <a:rPr lang="en-US" i="1"/>
              <a:t>k</a:t>
            </a:r>
            <a:r>
              <a:rPr lang="en-US">
                <a:sym typeface="Symbol" pitchFamily="18" charset="2"/>
              </a:rPr>
              <a:t>3.</a:t>
            </a:r>
          </a:p>
          <a:p>
            <a:pPr>
              <a:lnSpc>
                <a:spcPct val="70000"/>
              </a:lnSpc>
            </a:pPr>
            <a:endParaRPr lang="en-US">
              <a:sym typeface="Symbol" pitchFamily="18" charset="2"/>
            </a:endParaRPr>
          </a:p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	If we select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-1, we have</a:t>
            </a:r>
          </a:p>
          <a:p>
            <a:pPr>
              <a:lnSpc>
                <a:spcPct val="70000"/>
              </a:lnSpc>
            </a:pPr>
            <a:endParaRPr lang="en-US">
              <a:sym typeface="Symbol" pitchFamily="18" charset="2"/>
            </a:endParaRPr>
          </a:p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  =    </a:t>
            </a:r>
            <a:r>
              <a:rPr lang="en-US" i="1">
                <a:sym typeface="Symbol" pitchFamily="18" charset="2"/>
              </a:rPr>
              <a:t>a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+ 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-1)3.</a:t>
            </a:r>
          </a:p>
          <a:p>
            <a:pPr>
              <a:lnSpc>
                <a:spcPct val="70000"/>
              </a:lnSpc>
            </a:pP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	Since </a:t>
            </a:r>
            <a:r>
              <a:rPr lang="en-US" i="1">
                <a:sym typeface="Symbol" pitchFamily="18" charset="2"/>
              </a:rPr>
              <a:t>a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= 2, we now obtain the explicit formula</a:t>
            </a:r>
          </a:p>
          <a:p>
            <a:pPr>
              <a:lnSpc>
                <a:spcPct val="70000"/>
              </a:lnSpc>
            </a:pPr>
            <a:endParaRPr lang="en-US">
              <a:sym typeface="Symbol" pitchFamily="18" charset="2"/>
            </a:endParaRPr>
          </a:p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  =    2 + 3(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-1).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7154863" y="0"/>
          <a:ext cx="1728787" cy="1804988"/>
        </p:xfrm>
        <a:graphic>
          <a:graphicData uri="http://schemas.openxmlformats.org/presentationml/2006/ole">
            <p:oleObj spid="_x0000_s55302" name="Clip" r:id="rId3" imgW="2188440" imgH="2286720" progId="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828801" y="2090057"/>
            <a:ext cx="3226525" cy="9797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13A-54A9-4AE1-95FB-9736D5D67623}" type="slidenum">
              <a:rPr lang="en-US"/>
              <a:pPr/>
              <a:t>20</a:t>
            </a:fld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825500" y="1835150"/>
            <a:ext cx="460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 356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584325" y="2605088"/>
            <a:ext cx="237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1-21</a:t>
            </a:r>
            <a:r>
              <a:rPr lang="en-US"/>
              <a:t>.</a:t>
            </a:r>
          </a:p>
        </p:txBody>
      </p: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78865" name="Picture 17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78866" name="Picture 18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78867" name="Picture 19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82B-AD06-496E-92B2-D4787DFB4DE9}" type="slidenum">
              <a:rPr lang="en-US"/>
              <a:pPr/>
              <a:t>21</a:t>
            </a:fld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42963" y="1978025"/>
            <a:ext cx="658495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800"/>
              <a:t>1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Yes; order </a:t>
            </a:r>
            <a:r>
              <a:rPr lang="en-US" sz="1800"/>
              <a:t>1</a:t>
            </a:r>
            <a:r>
              <a:rPr lang="th-TH" sz="1800"/>
              <a:t>		</a:t>
            </a:r>
            <a:r>
              <a:rPr lang="en-US" sz="1800"/>
              <a:t>2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No</a:t>
            </a:r>
          </a:p>
          <a:p>
            <a:pPr marL="457200" indent="-457200">
              <a:lnSpc>
                <a:spcPct val="80000"/>
              </a:lnSpc>
            </a:pPr>
            <a:endParaRPr lang="th-TH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3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No			</a:t>
            </a:r>
            <a:r>
              <a:rPr lang="en-US" sz="1800"/>
              <a:t>4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No</a:t>
            </a:r>
          </a:p>
          <a:p>
            <a:pPr marL="457200" indent="-457200">
              <a:lnSpc>
                <a:spcPct val="80000"/>
              </a:lnSpc>
            </a:pPr>
            <a:endParaRPr lang="th-TH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5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Yes; order </a:t>
            </a:r>
            <a:r>
              <a:rPr lang="en-US" sz="1800"/>
              <a:t>3</a:t>
            </a:r>
            <a:r>
              <a:rPr lang="th-TH" sz="1800"/>
              <a:t>		</a:t>
            </a:r>
            <a:r>
              <a:rPr lang="en-US" sz="1800"/>
              <a:t>6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No</a:t>
            </a:r>
          </a:p>
          <a:p>
            <a:pPr marL="457200" indent="-457200">
              <a:lnSpc>
                <a:spcPct val="80000"/>
              </a:lnSpc>
            </a:pPr>
            <a:endParaRPr lang="th-TH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7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No			</a:t>
            </a:r>
            <a:r>
              <a:rPr lang="en-US" sz="1800"/>
              <a:t>8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Yes; order </a:t>
            </a:r>
            <a:r>
              <a:rPr lang="en-US" sz="1800"/>
              <a:t>2</a:t>
            </a:r>
            <a:r>
              <a:rPr lang="th-TH" sz="1800"/>
              <a:t>	</a:t>
            </a:r>
          </a:p>
          <a:p>
            <a:pPr marL="457200" indent="-457200">
              <a:lnSpc>
                <a:spcPct val="80000"/>
              </a:lnSpc>
            </a:pPr>
            <a:endParaRPr lang="th-TH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9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Yes; order </a:t>
            </a:r>
            <a:r>
              <a:rPr lang="en-US" sz="1800"/>
              <a:t>2</a:t>
            </a:r>
            <a:r>
              <a:rPr lang="th-TH" sz="1800"/>
              <a:t>		</a:t>
            </a:r>
            <a:r>
              <a:rPr lang="en-US" sz="1800"/>
              <a:t>10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/>
              <a:t>Yes; order </a:t>
            </a:r>
            <a:r>
              <a:rPr lang="en-US" sz="1800"/>
              <a:t>3</a:t>
            </a:r>
            <a:endParaRPr lang="th-TH" sz="1800"/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11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 </a:t>
            </a:r>
            <a:r>
              <a:rPr lang="en-US" sz="1800"/>
              <a:t>2</a:t>
            </a:r>
            <a:r>
              <a:rPr lang="th-TH" sz="1800"/>
              <a:t>(-</a:t>
            </a:r>
            <a:r>
              <a:rPr lang="en-US" sz="1800"/>
              <a:t>3</a:t>
            </a:r>
            <a:r>
              <a:rPr lang="th-TH" sz="1800"/>
              <a:t>)</a:t>
            </a:r>
            <a:r>
              <a:rPr lang="th-TH" sz="1800" i="1" baseline="30000"/>
              <a:t>n</a:t>
            </a:r>
            <a:r>
              <a:rPr lang="th-TH" sz="1800"/>
              <a:t>		</a:t>
            </a:r>
            <a:r>
              <a:rPr lang="en-US" sz="1800"/>
              <a:t>12</a:t>
            </a:r>
            <a:r>
              <a:rPr lang="th-TH" sz="1800"/>
              <a:t>)</a:t>
            </a:r>
            <a:r>
              <a:rPr lang="en-US" sz="1800"/>
              <a:t>  </a:t>
            </a:r>
            <a:r>
              <a:rPr lang="th-TH" sz="1800" i="1"/>
              <a:t>a</a:t>
            </a:r>
            <a:r>
              <a:rPr lang="th-TH" sz="1800" i="1" baseline="-25000"/>
              <a:t>n</a:t>
            </a:r>
            <a:r>
              <a:rPr lang="th-TH" sz="1800"/>
              <a:t> </a:t>
            </a:r>
            <a:r>
              <a:rPr lang="en-US" sz="1800"/>
              <a:t>=</a:t>
            </a:r>
            <a:r>
              <a:rPr lang="th-TH" sz="1800"/>
              <a:t> </a:t>
            </a:r>
            <a:r>
              <a:rPr lang="en-US" sz="1800"/>
              <a:t>2</a:t>
            </a:r>
            <a:r>
              <a:rPr lang="en-US" sz="1800" i="1" baseline="30000"/>
              <a:t>n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!)</a:t>
            </a:r>
            <a:endParaRPr lang="th-TH" sz="1800"/>
          </a:p>
          <a:p>
            <a:pPr marL="457200" indent="-457200">
              <a:lnSpc>
                <a:spcPct val="80000"/>
              </a:lnSpc>
            </a:pPr>
            <a:endParaRPr lang="th-TH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13)  </a:t>
            </a:r>
            <a:r>
              <a:rPr lang="th-TH" sz="1800" i="1"/>
              <a:t>a</a:t>
            </a:r>
            <a:r>
              <a:rPr lang="th-TH" sz="1800" i="1" baseline="-25000"/>
              <a:t>n</a:t>
            </a:r>
            <a:r>
              <a:rPr lang="th-TH" sz="1800" i="1"/>
              <a:t> </a:t>
            </a:r>
            <a:r>
              <a:rPr lang="th-TH" sz="1800"/>
              <a:t>= </a:t>
            </a:r>
            <a:r>
              <a:rPr lang="en-US" sz="1800" i="1"/>
              <a:t>n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+1)/2</a:t>
            </a:r>
            <a:r>
              <a:rPr lang="th-TH" sz="1800"/>
              <a:t>		</a:t>
            </a:r>
            <a:r>
              <a:rPr lang="en-US" sz="1800"/>
              <a:t>14)  </a:t>
            </a:r>
            <a:r>
              <a:rPr lang="th-TH" sz="1800" i="1"/>
              <a:t>a</a:t>
            </a:r>
            <a:r>
              <a:rPr lang="th-TH" sz="1800" i="1" baseline="-25000"/>
              <a:t>n</a:t>
            </a:r>
            <a:r>
              <a:rPr lang="th-TH" sz="1800" i="1"/>
              <a:t> </a:t>
            </a:r>
            <a:r>
              <a:rPr lang="th-TH" sz="1800"/>
              <a:t>= </a:t>
            </a:r>
            <a:r>
              <a:rPr lang="en-US" sz="1800"/>
              <a:t>2</a:t>
            </a:r>
            <a:r>
              <a:rPr lang="en-US" sz="1800" i="1" baseline="30000"/>
              <a:t>n</a:t>
            </a:r>
            <a:r>
              <a:rPr lang="en-US" sz="1800" baseline="30000"/>
              <a:t>(</a:t>
            </a:r>
            <a:r>
              <a:rPr lang="en-US" sz="1800" i="1" baseline="30000"/>
              <a:t>n</a:t>
            </a:r>
            <a:r>
              <a:rPr lang="en-US" sz="1800" baseline="30000"/>
              <a:t>+1)/2</a:t>
            </a:r>
            <a:r>
              <a:rPr lang="en-US" sz="1800"/>
              <a:t>  </a:t>
            </a:r>
          </a:p>
          <a:p>
            <a:pPr marL="457200" indent="-457200">
              <a:lnSpc>
                <a:spcPct val="80000"/>
              </a:lnSpc>
              <a:buFontTx/>
              <a:buChar char="•"/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15)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 </a:t>
            </a:r>
            <a:r>
              <a:rPr lang="en-US" sz="1800"/>
              <a:t>2</a:t>
            </a:r>
            <a:r>
              <a:rPr lang="th-TH" sz="1800" i="1" baseline="30000"/>
              <a:t>n</a:t>
            </a:r>
            <a:r>
              <a:rPr lang="en-US" sz="1800" i="1" baseline="30000"/>
              <a:t>+</a:t>
            </a:r>
            <a:r>
              <a:rPr lang="en-US" sz="1800" baseline="30000"/>
              <a:t>1</a:t>
            </a:r>
            <a:r>
              <a:rPr lang="th-TH" sz="1800"/>
              <a:t> - </a:t>
            </a:r>
            <a:r>
              <a:rPr lang="en-US" sz="1800"/>
              <a:t>4</a:t>
            </a:r>
            <a:r>
              <a:rPr lang="th-TH" sz="1800" i="1" baseline="30000"/>
              <a:t>n</a:t>
            </a:r>
            <a:r>
              <a:rPr lang="th-TH" sz="1800"/>
              <a:t> </a:t>
            </a:r>
            <a:r>
              <a:rPr lang="en-US" sz="1800"/>
              <a:t>		16)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 </a:t>
            </a:r>
            <a:r>
              <a:rPr lang="en-US" sz="1800"/>
              <a:t>3(2</a:t>
            </a:r>
            <a:r>
              <a:rPr lang="en-US" sz="1800" i="1" baseline="30000"/>
              <a:t>n</a:t>
            </a:r>
            <a:r>
              <a:rPr lang="en-US" sz="1800"/>
              <a:t>) + 2(5</a:t>
            </a:r>
            <a:r>
              <a:rPr lang="en-US" sz="1800" i="1" baseline="30000"/>
              <a:t>n</a:t>
            </a:r>
            <a:r>
              <a:rPr lang="en-US" sz="1800"/>
              <a:t>) </a:t>
            </a:r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17)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</a:t>
            </a:r>
            <a:r>
              <a:rPr lang="en-US" sz="1800"/>
              <a:t> 3(4</a:t>
            </a:r>
            <a:r>
              <a:rPr lang="en-US" sz="1800" i="1" baseline="30000"/>
              <a:t>n</a:t>
            </a:r>
            <a:r>
              <a:rPr lang="en-US" sz="1800"/>
              <a:t>) + (-2)</a:t>
            </a:r>
            <a:r>
              <a:rPr lang="en-US" sz="1800" i="1" baseline="30000"/>
              <a:t>n</a:t>
            </a:r>
            <a:r>
              <a:rPr lang="th-TH" sz="1800"/>
              <a:t> </a:t>
            </a:r>
            <a:r>
              <a:rPr lang="en-US" sz="1800"/>
              <a:t>	18)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en-US" sz="1800"/>
              <a:t>= (2</a:t>
            </a:r>
            <a:r>
              <a:rPr lang="en-US" sz="1800" baseline="30000"/>
              <a:t>2-</a:t>
            </a:r>
            <a:r>
              <a:rPr lang="en-US" sz="1800" i="1" baseline="30000"/>
              <a:t>n</a:t>
            </a:r>
            <a:r>
              <a:rPr lang="en-US" sz="1800"/>
              <a:t> + 3</a:t>
            </a:r>
            <a:r>
              <a:rPr lang="en-US" sz="1800" i="1" baseline="30000"/>
              <a:t>n</a:t>
            </a:r>
            <a:r>
              <a:rPr lang="en-US" sz="1800"/>
              <a:t>)/5 </a:t>
            </a:r>
            <a:r>
              <a:rPr lang="th-TH" sz="1800"/>
              <a:t>		</a:t>
            </a:r>
            <a:endParaRPr lang="en-US" sz="1800"/>
          </a:p>
          <a:p>
            <a:pPr marL="457200" indent="-457200">
              <a:lnSpc>
                <a:spcPct val="80000"/>
              </a:lnSpc>
              <a:buFontTx/>
              <a:buChar char="•"/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19)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</a:t>
            </a:r>
            <a:r>
              <a:rPr lang="en-US" sz="1800"/>
              <a:t> </a:t>
            </a:r>
            <a:r>
              <a:rPr lang="en-US" sz="1800" i="1"/>
              <a:t>n</a:t>
            </a:r>
            <a:r>
              <a:rPr lang="en-US" sz="1800"/>
              <a:t> + 2</a:t>
            </a:r>
            <a:r>
              <a:rPr lang="en-US" sz="1800" i="1" baseline="30000"/>
              <a:t>n</a:t>
            </a:r>
            <a:r>
              <a:rPr lang="en-US" sz="1800"/>
              <a:t> - 1 		20)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</a:t>
            </a:r>
            <a:r>
              <a:rPr lang="en-US" sz="1800"/>
              <a:t> 3</a:t>
            </a:r>
            <a:r>
              <a:rPr lang="en-US" sz="1800" i="1" baseline="30000"/>
              <a:t>n</a:t>
            </a:r>
            <a:r>
              <a:rPr lang="en-US" sz="1800"/>
              <a:t> – 2</a:t>
            </a:r>
            <a:r>
              <a:rPr lang="en-US" sz="1800" i="1"/>
              <a:t>n</a:t>
            </a:r>
            <a:r>
              <a:rPr lang="en-US" sz="1800"/>
              <a:t>(3</a:t>
            </a:r>
            <a:r>
              <a:rPr lang="en-US" sz="1800" i="1" baseline="30000"/>
              <a:t>n</a:t>
            </a:r>
            <a:r>
              <a:rPr lang="en-US" sz="1800" baseline="30000"/>
              <a:t>-1</a:t>
            </a:r>
            <a:r>
              <a:rPr lang="en-US" sz="1800"/>
              <a:t>)</a:t>
            </a:r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r>
              <a:rPr lang="en-US" sz="1800"/>
              <a:t>21)  </a:t>
            </a:r>
            <a:r>
              <a:rPr lang="th-TH" sz="1800" i="1"/>
              <a:t>a</a:t>
            </a:r>
            <a:r>
              <a:rPr lang="th-TH" sz="1800" i="1" baseline="-25000"/>
              <a:t>n </a:t>
            </a:r>
            <a:r>
              <a:rPr lang="th-TH" sz="1800"/>
              <a:t>=</a:t>
            </a:r>
            <a:r>
              <a:rPr lang="en-US" sz="1800"/>
              <a:t> 2(-4)</a:t>
            </a:r>
            <a:r>
              <a:rPr lang="en-US" sz="1800" i="1" baseline="30000"/>
              <a:t>n</a:t>
            </a:r>
            <a:r>
              <a:rPr lang="en-US" sz="1800"/>
              <a:t> + 3</a:t>
            </a:r>
            <a:r>
              <a:rPr lang="en-US" sz="1800" i="1"/>
              <a:t>n</a:t>
            </a:r>
            <a:r>
              <a:rPr lang="en-US" sz="1800"/>
              <a:t>(-4)</a:t>
            </a:r>
            <a:r>
              <a:rPr lang="en-US" sz="1800" i="1" baseline="30000"/>
              <a:t>n</a:t>
            </a:r>
            <a:endParaRPr lang="th-TH" sz="1800" i="1" baseline="30000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549275" y="1165225"/>
            <a:ext cx="412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Answers to Problems 1-21 (Page 356):</a:t>
            </a:r>
          </a:p>
        </p:txBody>
      </p: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40983" name="Picture 23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40984" name="Picture 24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40985" name="Picture 25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C4A-4E72-4AA6-83BA-711B022012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1146175"/>
            <a:ext cx="8621713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Comic Sans MS" pitchFamily="66" charset="0"/>
              </a:rPr>
              <a:t>           Population Growth</a:t>
            </a:r>
          </a:p>
          <a:p>
            <a:endParaRPr lang="en-US" i="1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	Assume that: 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/>
              <a:t> the deer population of Rustic Country is 1000 at time </a:t>
            </a:r>
            <a:r>
              <a:rPr lang="en-US" i="1"/>
              <a:t>n</a:t>
            </a:r>
            <a:r>
              <a:rPr lang="en-US"/>
              <a:t> = 0, and 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§"/>
            </a:pPr>
            <a:r>
              <a:rPr lang="en-US"/>
              <a:t> the increase from time </a:t>
            </a:r>
            <a:r>
              <a:rPr lang="en-US" i="1"/>
              <a:t>n</a:t>
            </a:r>
            <a:r>
              <a:rPr lang="en-US"/>
              <a:t>-1 to time </a:t>
            </a:r>
            <a:r>
              <a:rPr lang="en-US" i="1"/>
              <a:t>n</a:t>
            </a:r>
            <a:r>
              <a:rPr lang="en-US"/>
              <a:t> is 10 percent of the size at time </a:t>
            </a:r>
            <a:r>
              <a:rPr lang="en-US" i="1"/>
              <a:t>n</a:t>
            </a:r>
            <a:r>
              <a:rPr lang="en-US"/>
              <a:t>-1.</a:t>
            </a:r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/>
          </a:p>
          <a:p>
            <a:pPr>
              <a:lnSpc>
                <a:spcPct val="140000"/>
              </a:lnSpc>
              <a:buFont typeface="Wingdings" pitchFamily="2" charset="2"/>
              <a:buChar char="§"/>
            </a:pPr>
            <a:endParaRPr lang="en-US"/>
          </a:p>
          <a:p>
            <a:pPr lvl="1">
              <a:lnSpc>
                <a:spcPct val="180000"/>
              </a:lnSpc>
            </a:pPr>
            <a:r>
              <a:rPr lang="en-US"/>
              <a:t>(A)	     Write a recurrence relation and an initial condition that define the deer </a:t>
            </a:r>
          </a:p>
          <a:p>
            <a:pPr lvl="2">
              <a:lnSpc>
                <a:spcPct val="70000"/>
              </a:lnSpc>
            </a:pPr>
            <a:r>
              <a:rPr lang="en-US"/>
              <a:t>     population at time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2">
              <a:lnSpc>
                <a:spcPct val="70000"/>
              </a:lnSpc>
            </a:pP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(B)	     Then, solve the recurrence relation.</a:t>
            </a:r>
          </a:p>
          <a:p>
            <a:endParaRPr lang="en-US"/>
          </a:p>
        </p:txBody>
      </p:sp>
      <p:pic>
        <p:nvPicPr>
          <p:cNvPr id="16390" name="Picture 6" descr="an0333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52413"/>
            <a:ext cx="2379662" cy="2282825"/>
          </a:xfrm>
          <a:prstGeom prst="rect">
            <a:avLst/>
          </a:prstGeom>
          <a:noFill/>
        </p:spPr>
      </p:pic>
      <p:sp>
        <p:nvSpPr>
          <p:cNvPr id="16393" name="AutoShape 9"/>
          <p:cNvSpPr>
            <a:spLocks noChangeArrowheads="1"/>
          </p:cNvSpPr>
          <p:nvPr/>
        </p:nvSpPr>
        <p:spPr bwMode="auto">
          <a:xfrm rot="-5400000" flipH="1" flipV="1">
            <a:off x="273844" y="1198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66725" y="33178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th-TH" sz="1600" b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1770286"/>
            <a:ext cx="5156200" cy="215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86100" y="4036710"/>
            <a:ext cx="6057900" cy="177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81-45A2-4E0D-9E9B-940937FBDD3E}" type="slidenum">
              <a:rPr lang="en-US"/>
              <a:pPr/>
              <a:t>4</a:t>
            </a:fld>
            <a:endParaRPr 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1363663"/>
            <a:ext cx="85439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/>
              <a:t>(A)	</a:t>
            </a:r>
            <a:r>
              <a:rPr lang="en-US" i="1"/>
              <a:t>d</a:t>
            </a:r>
            <a:r>
              <a:rPr lang="en-US" baseline="-25000"/>
              <a:t>0</a:t>
            </a:r>
            <a:r>
              <a:rPr lang="en-US"/>
              <a:t>   =   1000</a:t>
            </a:r>
          </a:p>
          <a:p>
            <a:pPr>
              <a:lnSpc>
                <a:spcPct val="140000"/>
              </a:lnSpc>
            </a:pPr>
            <a:r>
              <a:rPr lang="en-US"/>
              <a:t>	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/>
              <a:t>   =   (1.1)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 baseline="-25000"/>
              <a:t>-1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(B)	By iteration, we have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/>
              <a:t>   =    (1.1)</a:t>
            </a:r>
            <a:r>
              <a:rPr lang="en-US" i="1" baseline="30000"/>
              <a:t>k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 baseline="-25000"/>
              <a:t>-</a:t>
            </a:r>
            <a:r>
              <a:rPr lang="en-US" i="1" baseline="-25000"/>
              <a:t>k</a:t>
            </a:r>
            <a:endParaRPr lang="en-US"/>
          </a:p>
          <a:p>
            <a:endParaRPr lang="en-US"/>
          </a:p>
          <a:p>
            <a:r>
              <a:rPr lang="en-US"/>
              <a:t>	Since we have the initial condition </a:t>
            </a:r>
            <a:r>
              <a:rPr lang="en-US" i="1"/>
              <a:t>d</a:t>
            </a:r>
            <a:r>
              <a:rPr lang="en-US" baseline="-25000"/>
              <a:t>0 </a:t>
            </a:r>
            <a:r>
              <a:rPr lang="en-US"/>
              <a:t>= 1000, we select </a:t>
            </a:r>
            <a:r>
              <a:rPr lang="en-US" i="1"/>
              <a:t>k</a:t>
            </a:r>
            <a:r>
              <a:rPr lang="en-US"/>
              <a:t>=</a:t>
            </a:r>
            <a:r>
              <a:rPr lang="en-US" i="1"/>
              <a:t>n</a:t>
            </a:r>
            <a:r>
              <a:rPr lang="en-US"/>
              <a:t> to obtain the </a:t>
            </a:r>
          </a:p>
          <a:p>
            <a:r>
              <a:rPr lang="en-US"/>
              <a:t>	explicit formula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/>
              <a:t>   =   (1.1)</a:t>
            </a:r>
            <a:r>
              <a:rPr lang="en-US" i="1" baseline="30000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</a:t>
            </a:r>
            <a:r>
              <a:rPr lang="en-US"/>
              <a:t>1000	</a:t>
            </a:r>
          </a:p>
        </p:txBody>
      </p:sp>
      <p:sp>
        <p:nvSpPr>
          <p:cNvPr id="52227" name="AutoShape 3"/>
          <p:cNvSpPr>
            <a:spLocks/>
          </p:cNvSpPr>
          <p:nvPr/>
        </p:nvSpPr>
        <p:spPr bwMode="auto">
          <a:xfrm>
            <a:off x="914400" y="1516924"/>
            <a:ext cx="171450" cy="762000"/>
          </a:xfrm>
          <a:prstGeom prst="lef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52228" name="Picture 4" descr="sl004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650" y="0"/>
            <a:ext cx="1670050" cy="2239963"/>
          </a:xfrm>
          <a:prstGeom prst="rect">
            <a:avLst/>
          </a:prstGeom>
          <a:noFill/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492125"/>
            <a:ext cx="225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</a:t>
            </a:r>
            <a:r>
              <a:rPr lang="en-US" sz="1800"/>
              <a:t>  </a:t>
            </a:r>
            <a:r>
              <a:rPr lang="en-US" sz="1600"/>
              <a:t>(Continue…)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DCF-640A-4FCA-9B4C-30963B86CD4D}" type="slidenum">
              <a:rPr lang="en-US"/>
              <a:pPr/>
              <a:t>5</a:t>
            </a:fld>
            <a:endParaRPr lang="en-US"/>
          </a:p>
        </p:txBody>
      </p:sp>
      <p:sp>
        <p:nvSpPr>
          <p:cNvPr id="17454" name="AutoShape 46"/>
          <p:cNvSpPr>
            <a:spLocks noChangeArrowheads="1"/>
          </p:cNvSpPr>
          <p:nvPr/>
        </p:nvSpPr>
        <p:spPr bwMode="auto">
          <a:xfrm rot="-5400000" flipH="1" flipV="1">
            <a:off x="45244" y="-706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3175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r>
              <a:rPr lang="en-US"/>
              <a:t>   </a:t>
            </a:r>
            <a:r>
              <a:rPr lang="th-TH" b="1" i="1">
                <a:latin typeface="Comic Sans MS" pitchFamily="66" charset="0"/>
              </a:rPr>
              <a:t>Tower of Hanoi</a:t>
            </a:r>
            <a:r>
              <a:rPr lang="th-TH" sz="1400" i="1">
                <a:latin typeface="Comic Sans MS" pitchFamily="66" charset="0"/>
              </a:rPr>
              <a:t>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19100" y="533400"/>
            <a:ext cx="539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 initial condition and the recurrent relation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368425" y="1168400"/>
            <a:ext cx="4001416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70000"/>
              </a:lnSpc>
            </a:pPr>
            <a:r>
              <a:rPr lang="th-TH" sz="2400" i="1" dirty="0" smtClean="0"/>
              <a:t>c</a:t>
            </a:r>
            <a:r>
              <a:rPr lang="en-US" baseline="-25000" dirty="0" smtClean="0"/>
              <a:t>1</a:t>
            </a:r>
            <a:r>
              <a:rPr lang="th-TH" sz="2400" dirty="0" smtClean="0"/>
              <a:t>     </a:t>
            </a:r>
            <a:r>
              <a:rPr lang="th-TH" sz="2400" dirty="0"/>
              <a:t>=     </a:t>
            </a:r>
            <a:r>
              <a:rPr lang="en-US" dirty="0" smtClean="0"/>
              <a:t>1</a:t>
            </a:r>
            <a:endParaRPr lang="th-TH" sz="2400" dirty="0"/>
          </a:p>
          <a:p>
            <a:pPr lvl="2">
              <a:lnSpc>
                <a:spcPct val="70000"/>
              </a:lnSpc>
            </a:pPr>
            <a:endParaRPr lang="th-TH" sz="2400" dirty="0"/>
          </a:p>
          <a:p>
            <a:pPr lvl="2">
              <a:lnSpc>
                <a:spcPct val="70000"/>
              </a:lnSpc>
            </a:pPr>
            <a:r>
              <a:rPr lang="th-TH" sz="2400" i="1" dirty="0"/>
              <a:t>c</a:t>
            </a:r>
            <a:r>
              <a:rPr lang="th-TH" sz="2400" i="1" baseline="-25000" dirty="0"/>
              <a:t>n</a:t>
            </a:r>
            <a:r>
              <a:rPr lang="th-TH" sz="2400" dirty="0"/>
              <a:t>     =     </a:t>
            </a:r>
            <a:r>
              <a:rPr lang="en-US" dirty="0" smtClean="0"/>
              <a:t>2</a:t>
            </a:r>
            <a:r>
              <a:rPr lang="th-TH" sz="2400" i="1" dirty="0" smtClean="0"/>
              <a:t>c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</a:t>
            </a:r>
            <a:r>
              <a:rPr lang="en-US" baseline="-25000" dirty="0" smtClean="0"/>
              <a:t>1</a:t>
            </a:r>
            <a:r>
              <a:rPr lang="th-TH" sz="2400" dirty="0" smtClean="0"/>
              <a:t> </a:t>
            </a:r>
            <a:r>
              <a:rPr lang="th-TH" sz="2400" dirty="0"/>
              <a:t>+ </a:t>
            </a:r>
            <a:r>
              <a:rPr lang="en-US" dirty="0" smtClean="0"/>
              <a:t>1,      </a:t>
            </a:r>
            <a:r>
              <a:rPr lang="th-TH" sz="1800" dirty="0" smtClean="0"/>
              <a:t> </a:t>
            </a:r>
            <a:r>
              <a:rPr lang="th-TH" sz="1800" i="1" dirty="0">
                <a:latin typeface="+mj-lt"/>
              </a:rPr>
              <a:t>n</a:t>
            </a:r>
            <a:r>
              <a:rPr lang="th-TH" sz="1800" dirty="0">
                <a:latin typeface="+mj-lt"/>
              </a:rPr>
              <a:t> </a:t>
            </a:r>
            <a:r>
              <a:rPr lang="th-TH" sz="1800" dirty="0" smtClean="0"/>
              <a:t> </a:t>
            </a:r>
            <a:r>
              <a:rPr lang="en-US" sz="1800" dirty="0" smtClean="0"/>
              <a:t>&gt; 1</a:t>
            </a:r>
            <a:r>
              <a:rPr lang="th-TH" sz="1800" dirty="0" smtClean="0"/>
              <a:t>.</a:t>
            </a:r>
            <a:endParaRPr lang="en-US" sz="1800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2286000"/>
            <a:ext cx="7775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</a:t>
            </a:r>
            <a:r>
              <a:rPr lang="en-US" i="1"/>
              <a:t>c</a:t>
            </a:r>
            <a:r>
              <a:rPr lang="en-US" i="1" baseline="-25000"/>
              <a:t>n</a:t>
            </a:r>
            <a:r>
              <a:rPr lang="en-US"/>
              <a:t>, which is the number of moves to solve the </a:t>
            </a:r>
            <a:r>
              <a:rPr lang="en-US" i="1"/>
              <a:t>n</a:t>
            </a:r>
            <a:r>
              <a:rPr lang="en-US"/>
              <a:t>-disk tower of Hanoi by</a:t>
            </a:r>
          </a:p>
          <a:p>
            <a:r>
              <a:rPr lang="en-US"/>
              <a:t>using the algorithm in E</a:t>
            </a:r>
            <a:r>
              <a:rPr lang="en-US" sz="1600"/>
              <a:t>XAMPLE</a:t>
            </a:r>
            <a:r>
              <a:rPr lang="en-US"/>
              <a:t> 5.1.8, find an explicit formula for </a:t>
            </a:r>
            <a:r>
              <a:rPr lang="en-US" i="1"/>
              <a:t>c</a:t>
            </a:r>
            <a:r>
              <a:rPr lang="en-US" i="1" baseline="-25000"/>
              <a:t>n</a:t>
            </a:r>
            <a:r>
              <a:rPr lang="en-US"/>
              <a:t>.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755775" y="3348038"/>
            <a:ext cx="6790642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By iteration, we have	</a:t>
            </a:r>
            <a:r>
              <a:rPr lang="en-US" i="1" dirty="0" err="1"/>
              <a:t>c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  =   </a:t>
            </a:r>
            <a:r>
              <a:rPr lang="en-US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-</a:t>
            </a:r>
            <a:r>
              <a:rPr lang="en-US" i="1" baseline="-25000" dirty="0" smtClean="0"/>
              <a:t>k</a:t>
            </a:r>
            <a:r>
              <a:rPr lang="en-US" dirty="0"/>
              <a:t>) + 2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dirty="0"/>
              <a:t> + 2</a:t>
            </a:r>
            <a:r>
              <a:rPr lang="en-US" i="1" baseline="30000" dirty="0"/>
              <a:t>k</a:t>
            </a:r>
            <a:r>
              <a:rPr lang="en-US" baseline="30000" dirty="0"/>
              <a:t>-2</a:t>
            </a:r>
            <a:r>
              <a:rPr lang="en-US" dirty="0"/>
              <a:t> + … + 1.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= </a:t>
            </a:r>
            <a:r>
              <a:rPr lang="en-US" i="1" dirty="0"/>
              <a:t>n</a:t>
            </a:r>
            <a:r>
              <a:rPr lang="en-US" dirty="0"/>
              <a:t>-1, we have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i="1" dirty="0" err="1"/>
              <a:t>c</a:t>
            </a:r>
            <a:r>
              <a:rPr lang="en-US" i="1" baseline="-25000" dirty="0" err="1"/>
              <a:t>n</a:t>
            </a:r>
            <a:r>
              <a:rPr lang="en-US" dirty="0"/>
              <a:t>    =   2</a:t>
            </a:r>
            <a:r>
              <a:rPr lang="en-US" i="1" baseline="30000" dirty="0"/>
              <a:t>n</a:t>
            </a:r>
            <a:r>
              <a:rPr lang="en-US" baseline="30000" dirty="0"/>
              <a:t>-1</a:t>
            </a:r>
            <a:r>
              <a:rPr lang="en-US" dirty="0"/>
              <a:t>(1) + 2</a:t>
            </a:r>
            <a:r>
              <a:rPr lang="en-US" i="1" baseline="30000" dirty="0"/>
              <a:t>n</a:t>
            </a:r>
            <a:r>
              <a:rPr lang="en-US" baseline="30000" dirty="0"/>
              <a:t>-2</a:t>
            </a:r>
            <a:r>
              <a:rPr lang="en-US" dirty="0"/>
              <a:t> + 2</a:t>
            </a:r>
            <a:r>
              <a:rPr lang="en-US" i="1" baseline="30000" dirty="0"/>
              <a:t>n</a:t>
            </a:r>
            <a:r>
              <a:rPr lang="en-US" baseline="30000" dirty="0"/>
              <a:t>-3</a:t>
            </a:r>
            <a:r>
              <a:rPr lang="en-US" dirty="0"/>
              <a:t> + … + 2 + 1</a:t>
            </a:r>
          </a:p>
          <a:p>
            <a:r>
              <a:rPr lang="en-US" dirty="0"/>
              <a:t>	       =   2</a:t>
            </a:r>
            <a:r>
              <a:rPr lang="en-US" i="1" baseline="30000" dirty="0"/>
              <a:t>n</a:t>
            </a:r>
            <a:r>
              <a:rPr lang="en-US" baseline="30000" dirty="0"/>
              <a:t>-1</a:t>
            </a:r>
            <a:r>
              <a:rPr lang="en-US" dirty="0"/>
              <a:t> + 2</a:t>
            </a:r>
            <a:r>
              <a:rPr lang="en-US" i="1" baseline="30000" dirty="0"/>
              <a:t>n</a:t>
            </a:r>
            <a:r>
              <a:rPr lang="en-US" baseline="30000" dirty="0"/>
              <a:t>-2</a:t>
            </a:r>
            <a:r>
              <a:rPr lang="en-US" dirty="0"/>
              <a:t> + 2</a:t>
            </a:r>
            <a:r>
              <a:rPr lang="en-US" i="1" baseline="30000" dirty="0"/>
              <a:t>n</a:t>
            </a:r>
            <a:r>
              <a:rPr lang="en-US" baseline="30000" dirty="0"/>
              <a:t>-3</a:t>
            </a:r>
            <a:r>
              <a:rPr lang="en-US" dirty="0"/>
              <a:t> + … + 2 + 1</a:t>
            </a:r>
          </a:p>
          <a:p>
            <a:pPr>
              <a:lnSpc>
                <a:spcPct val="110000"/>
              </a:lnSpc>
            </a:pPr>
            <a:r>
              <a:rPr lang="en-US" dirty="0"/>
              <a:t>	       =   </a:t>
            </a:r>
            <a:r>
              <a:rPr lang="en-US" sz="2400" dirty="0"/>
              <a:t>2</a:t>
            </a:r>
            <a:r>
              <a:rPr lang="en-US" sz="2400" i="1" baseline="30000" dirty="0"/>
              <a:t>n</a:t>
            </a:r>
            <a:r>
              <a:rPr lang="en-US" sz="2400" dirty="0"/>
              <a:t> - 1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2133600" y="5270500"/>
            <a:ext cx="990600" cy="5778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202238" y="5873750"/>
            <a:ext cx="40338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When the number of disks is 64,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the number of moves would be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2</a:t>
            </a:r>
            <a:r>
              <a:rPr lang="en-US" sz="1800" baseline="30000">
                <a:latin typeface="Arial" pitchFamily="34" charset="0"/>
                <a:cs typeface="Arial" pitchFamily="34" charset="0"/>
              </a:rPr>
              <a:t>64 </a:t>
            </a:r>
            <a:r>
              <a:rPr lang="en-US" sz="1800">
                <a:latin typeface="Arial" pitchFamily="34" charset="0"/>
                <a:cs typeface="Arial" pitchFamily="34" charset="0"/>
              </a:rPr>
              <a:t>- 1 = 18,446,744,073,709,551,615.</a:t>
            </a:r>
          </a:p>
        </p:txBody>
      </p:sp>
      <p:grpSp>
        <p:nvGrpSpPr>
          <p:cNvPr id="17452" name="Group 44"/>
          <p:cNvGrpSpPr>
            <a:grpSpLocks/>
          </p:cNvGrpSpPr>
          <p:nvPr/>
        </p:nvGrpSpPr>
        <p:grpSpPr bwMode="auto">
          <a:xfrm>
            <a:off x="-38100" y="5505450"/>
            <a:ext cx="4467225" cy="1422400"/>
            <a:chOff x="-24" y="3468"/>
            <a:chExt cx="2814" cy="896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-24" y="3572"/>
              <a:ext cx="126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/>
                <a:t>N</a:t>
              </a:r>
              <a:r>
                <a:rPr lang="th-TH" sz="1600"/>
                <a:t>OTE</a:t>
              </a:r>
              <a:r>
                <a:rPr lang="th-TH"/>
                <a:t>:   </a:t>
              </a:r>
            </a:p>
            <a:p>
              <a:pPr lvl="1"/>
              <a:r>
                <a:rPr lang="th-TH"/>
                <a:t>If </a:t>
              </a:r>
              <a:r>
                <a:rPr lang="th-TH" i="1"/>
                <a:t>r</a:t>
              </a:r>
              <a:r>
                <a:rPr lang="th-TH">
                  <a:sym typeface="Symbol" pitchFamily="18" charset="2"/>
                </a:rPr>
                <a:t></a:t>
              </a:r>
              <a:r>
                <a:rPr lang="th-TH"/>
                <a:t>1, then	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17" y="4129"/>
              <a:ext cx="6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2381" y="4151"/>
              <a:ext cx="1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r</a:t>
              </a:r>
              <a:endParaRPr 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2345" y="3935"/>
              <a:ext cx="1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r</a:t>
              </a:r>
              <a:endParaRPr 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027" y="3935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1647" y="4031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ar</a:t>
              </a:r>
              <a:endParaRPr lang="en-US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1033" y="4031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ar</a:t>
              </a:r>
              <a:endParaRPr lang="en-US"/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700" y="4031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ar</a:t>
              </a:r>
              <a:endParaRPr lang="en-US"/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483" y="403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2420" y="3923"/>
              <a:ext cx="8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1798" y="4019"/>
              <a:ext cx="8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2271" y="413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235" y="3917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1895" y="401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1535" y="401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1270" y="401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921" y="401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17441" name="Rectangle 33"/>
            <p:cNvSpPr>
              <a:spLocks noChangeArrowheads="1"/>
            </p:cNvSpPr>
            <p:nvPr/>
          </p:nvSpPr>
          <p:spPr bwMode="auto">
            <a:xfrm>
              <a:off x="588" y="401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2470" y="3914"/>
              <a:ext cx="11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2183" y="415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2571" y="3935"/>
              <a:ext cx="1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17445" name="Rectangle 37"/>
            <p:cNvSpPr>
              <a:spLocks noChangeArrowheads="1"/>
            </p:cNvSpPr>
            <p:nvPr/>
          </p:nvSpPr>
          <p:spPr bwMode="auto">
            <a:xfrm>
              <a:off x="2147" y="3935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2108" y="3935"/>
              <a:ext cx="1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17447" name="Rectangle 39"/>
            <p:cNvSpPr>
              <a:spLocks noChangeArrowheads="1"/>
            </p:cNvSpPr>
            <p:nvPr/>
          </p:nvSpPr>
          <p:spPr bwMode="auto">
            <a:xfrm>
              <a:off x="2516" y="3923"/>
              <a:ext cx="8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1184" y="4019"/>
              <a:ext cx="8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842" y="4019"/>
              <a:ext cx="8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17" name="Freeform 9"/>
            <p:cNvSpPr>
              <a:spLocks/>
            </p:cNvSpPr>
            <p:nvPr/>
          </p:nvSpPr>
          <p:spPr bwMode="auto">
            <a:xfrm>
              <a:off x="90" y="3468"/>
              <a:ext cx="2652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6"/>
                </a:cxn>
                <a:cxn ang="0">
                  <a:pos x="2652" y="816"/>
                </a:cxn>
              </a:cxnLst>
              <a:rect l="0" t="0" r="r" b="b"/>
              <a:pathLst>
                <a:path w="2652" h="816">
                  <a:moveTo>
                    <a:pt x="0" y="0"/>
                  </a:moveTo>
                  <a:lnTo>
                    <a:pt x="0" y="816"/>
                  </a:lnTo>
                  <a:lnTo>
                    <a:pt x="2652" y="8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54" y="3598"/>
              <a:ext cx="2736" cy="6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36" y="0"/>
                </a:cxn>
                <a:cxn ang="0">
                  <a:pos x="2736" y="732"/>
                </a:cxn>
              </a:cxnLst>
              <a:rect l="0" t="0" r="r" b="b"/>
              <a:pathLst>
                <a:path w="2736" h="732">
                  <a:moveTo>
                    <a:pt x="0" y="0"/>
                  </a:moveTo>
                  <a:lnTo>
                    <a:pt x="2736" y="0"/>
                  </a:lnTo>
                  <a:lnTo>
                    <a:pt x="2736" y="7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451" name="Text Box 43"/>
            <p:cNvSpPr txBox="1">
              <a:spLocks noChangeArrowheads="1"/>
            </p:cNvSpPr>
            <p:nvPr/>
          </p:nvSpPr>
          <p:spPr bwMode="auto">
            <a:xfrm>
              <a:off x="1318" y="397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  <a:endParaRPr lang="th-TH" sz="1600"/>
            </a:p>
          </p:txBody>
        </p:sp>
      </p:grpSp>
      <p:pic>
        <p:nvPicPr>
          <p:cNvPr id="17453" name="Picture 45" descr="bl003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4813" y="0"/>
            <a:ext cx="2389187" cy="2162175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 bwMode="auto">
          <a:xfrm>
            <a:off x="2037807" y="1045028"/>
            <a:ext cx="3357154" cy="1110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V="1">
            <a:off x="1045040" y="3161211"/>
            <a:ext cx="8098960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3" descr="towers-of-hanoi_v1-9272-126417806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049" y="1001921"/>
            <a:ext cx="1179575" cy="1179575"/>
          </a:xfrm>
          <a:prstGeom prst="rect">
            <a:avLst/>
          </a:prstGeom>
        </p:spPr>
      </p:pic>
      <p:pic>
        <p:nvPicPr>
          <p:cNvPr id="46" name="Picture 45" descr="index_towers-of-hanoi-puzzle-1_0_1117327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1143" y="4061045"/>
            <a:ext cx="1632857" cy="163285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 bwMode="auto">
          <a:xfrm>
            <a:off x="5225143" y="5695406"/>
            <a:ext cx="3918857" cy="783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3B32-C56E-442E-A3BD-E2A91900E38A}" type="slidenum">
              <a:rPr lang="en-US"/>
              <a:pPr/>
              <a:t>6</a:t>
            </a:fld>
            <a:endParaRPr lang="en-US"/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 rot="-5400000" flipH="1" flipV="1">
            <a:off x="159544" y="309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75" y="4872038"/>
            <a:ext cx="458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th-TH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60375" y="357188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XERCISE </a:t>
            </a:r>
            <a:r>
              <a:rPr lang="en-US" sz="1600"/>
              <a:t>     </a:t>
            </a:r>
          </a:p>
          <a:p>
            <a:endParaRPr lang="en-US" sz="1600"/>
          </a:p>
          <a:p>
            <a:r>
              <a:rPr lang="en-US">
                <a:cs typeface="Times New Roman" pitchFamily="18" charset="0"/>
              </a:rPr>
              <a:t>Solve the recurrence relation 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i="1" baseline="-30000">
                <a:cs typeface="Times New Roman" pitchFamily="18" charset="0"/>
              </a:rPr>
              <a:t>n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= (</a:t>
            </a:r>
            <a:r>
              <a:rPr lang="en-US" i="1">
                <a:cs typeface="Times New Roman" pitchFamily="18" charset="0"/>
              </a:rPr>
              <a:t>n+</a:t>
            </a:r>
            <a:r>
              <a:rPr lang="en-US">
                <a:cs typeface="Times New Roman" pitchFamily="18" charset="0"/>
              </a:rPr>
              <a:t>3)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i="1" baseline="-30000">
                <a:cs typeface="Times New Roman" pitchFamily="18" charset="0"/>
              </a:rPr>
              <a:t>n</a:t>
            </a:r>
            <a:r>
              <a:rPr lang="en-US" baseline="-30000">
                <a:cs typeface="Times New Roman" pitchFamily="18" charset="0"/>
              </a:rPr>
              <a:t>-1  </a:t>
            </a:r>
            <a:r>
              <a:rPr lang="en-US">
                <a:cs typeface="Times New Roman" pitchFamily="18" charset="0"/>
              </a:rPr>
              <a:t>with the initial condition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baseline="-30000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= 2.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0225" y="6491288"/>
            <a:ext cx="178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/>
              <a:t> = ((</a:t>
            </a:r>
            <a:r>
              <a:rPr lang="en-US" sz="1800" i="1"/>
              <a:t>n</a:t>
            </a:r>
            <a:r>
              <a:rPr lang="en-US" sz="1800"/>
              <a:t>+3)!</a:t>
            </a:r>
            <a:r>
              <a:rPr lang="en-US" sz="1800">
                <a:sym typeface="Symbol" pitchFamily="18" charset="2"/>
              </a:rPr>
              <a:t>2)/3!</a:t>
            </a:r>
            <a:endParaRPr lang="th-TH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C42E-0FFA-41DB-B9D4-15A2D805046C}" type="slidenum">
              <a:rPr lang="en-US"/>
              <a:pPr/>
              <a:t>7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241300"/>
            <a:ext cx="8462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>
                <a:latin typeface="Arial" pitchFamily="34" charset="0"/>
                <a:cs typeface="Arial" pitchFamily="34" charset="0"/>
              </a:rPr>
              <a:t>Linear Homogenous Recurrence </a:t>
            </a:r>
            <a:r>
              <a:rPr lang="th-TH" b="1" dirty="0" smtClean="0">
                <a:latin typeface="Arial" pitchFamily="34" charset="0"/>
                <a:cs typeface="Arial" pitchFamily="34" charset="0"/>
              </a:rPr>
              <a:t>Relation with </a:t>
            </a:r>
            <a:r>
              <a:rPr lang="th-TH" b="1" dirty="0">
                <a:latin typeface="Arial" pitchFamily="34" charset="0"/>
                <a:cs typeface="Arial" pitchFamily="34" charset="0"/>
              </a:rPr>
              <a:t>Constant Coefficients</a:t>
            </a:r>
            <a:endParaRPr lang="th-T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17273" y="1177969"/>
            <a:ext cx="8556253" cy="236988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th-TH" dirty="0" smtClean="0"/>
              <a:t> D</a:t>
            </a:r>
            <a:r>
              <a:rPr lang="th-TH" sz="1600" dirty="0" smtClean="0"/>
              <a:t>EFINITION</a:t>
            </a:r>
            <a:r>
              <a:rPr lang="th-TH" dirty="0" smtClean="0"/>
              <a:t> </a:t>
            </a:r>
            <a:endParaRPr lang="th-TH" dirty="0"/>
          </a:p>
          <a:p>
            <a:endParaRPr lang="th-TH" dirty="0"/>
          </a:p>
          <a:p>
            <a:r>
              <a:rPr lang="th-TH" dirty="0" smtClean="0"/>
              <a:t>  A </a:t>
            </a:r>
            <a:r>
              <a:rPr lang="th-TH" b="1" i="1" dirty="0"/>
              <a:t>linear homogenous recurrence relation of order </a:t>
            </a:r>
            <a:r>
              <a:rPr lang="th-TH" sz="2400" b="1" i="1" dirty="0"/>
              <a:t>k</a:t>
            </a:r>
            <a:r>
              <a:rPr lang="th-TH" b="1" i="1" dirty="0"/>
              <a:t> with constant </a:t>
            </a:r>
            <a:r>
              <a:rPr lang="th-TH" b="1" i="1" dirty="0" smtClean="0"/>
              <a:t>coefficients </a:t>
            </a:r>
            <a:endParaRPr lang="th-TH" dirty="0"/>
          </a:p>
          <a:p>
            <a:r>
              <a:rPr lang="th-TH" dirty="0" smtClean="0"/>
              <a:t>  is </a:t>
            </a:r>
            <a:r>
              <a:rPr lang="th-TH" dirty="0"/>
              <a:t>a recurrence relation of the form</a:t>
            </a:r>
          </a:p>
          <a:p>
            <a:pPr lvl="1"/>
            <a:endParaRPr lang="th-TH" dirty="0"/>
          </a:p>
          <a:p>
            <a:pPr lvl="2"/>
            <a:r>
              <a:rPr lang="th-TH" sz="2400" i="1" dirty="0"/>
              <a:t>a</a:t>
            </a:r>
            <a:r>
              <a:rPr lang="th-TH" sz="2400" i="1" baseline="-25000" dirty="0"/>
              <a:t>n</a:t>
            </a:r>
            <a:r>
              <a:rPr lang="th-TH" sz="2400" dirty="0"/>
              <a:t>    =    </a:t>
            </a:r>
            <a:r>
              <a:rPr lang="th-TH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th-TH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dirty="0" smtClean="0"/>
              <a:t> </a:t>
            </a:r>
            <a:r>
              <a:rPr lang="th-TH" sz="2400" dirty="0"/>
              <a:t>+ </a:t>
            </a:r>
            <a:r>
              <a:rPr lang="th-TH" sz="2400" i="1" dirty="0" smtClean="0"/>
              <a:t>c</a:t>
            </a:r>
            <a:r>
              <a:rPr lang="en-US" sz="2400" baseline="-25000" dirty="0" smtClean="0"/>
              <a:t>2</a:t>
            </a:r>
            <a:r>
              <a:rPr lang="th-TH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-2</a:t>
            </a:r>
            <a:r>
              <a:rPr lang="th-TH" sz="2400" dirty="0" smtClean="0"/>
              <a:t> </a:t>
            </a:r>
            <a:r>
              <a:rPr lang="th-TH" sz="2400" dirty="0"/>
              <a:t>+ … + </a:t>
            </a:r>
            <a:r>
              <a:rPr lang="th-TH" sz="2400" i="1" dirty="0"/>
              <a:t>c</a:t>
            </a:r>
            <a:r>
              <a:rPr lang="th-TH" sz="2400" i="1" baseline="-25000" dirty="0"/>
              <a:t>k</a:t>
            </a:r>
            <a:r>
              <a:rPr lang="th-TH" sz="2400" i="1" dirty="0"/>
              <a:t>a</a:t>
            </a:r>
            <a:r>
              <a:rPr lang="th-TH" sz="2400" i="1" baseline="-25000" dirty="0"/>
              <a:t>n-k</a:t>
            </a:r>
            <a:r>
              <a:rPr lang="en-US" sz="2400" i="1" baseline="-25000" dirty="0"/>
              <a:t> 		</a:t>
            </a:r>
            <a:r>
              <a:rPr lang="en-US" sz="2400" dirty="0"/>
              <a:t>; </a:t>
            </a:r>
            <a:r>
              <a:rPr lang="th-TH" i="1" dirty="0"/>
              <a:t>c</a:t>
            </a:r>
            <a:r>
              <a:rPr lang="th-TH" i="1" baseline="-25000" dirty="0"/>
              <a:t>k</a:t>
            </a:r>
            <a:r>
              <a:rPr lang="th-TH" dirty="0"/>
              <a:t> </a:t>
            </a:r>
            <a:r>
              <a:rPr lang="th-TH" dirty="0">
                <a:sym typeface="Symbol" pitchFamily="18" charset="2"/>
              </a:rPr>
              <a:t></a:t>
            </a:r>
            <a:r>
              <a:rPr lang="th-TH" dirty="0"/>
              <a:t> </a:t>
            </a:r>
            <a:r>
              <a:rPr lang="en-US" dirty="0" smtClean="0"/>
              <a:t>0</a:t>
            </a:r>
            <a:endParaRPr lang="th-TH" dirty="0"/>
          </a:p>
          <a:p>
            <a:endParaRPr lang="th-TH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68338" y="4022725"/>
            <a:ext cx="79752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Notice that a linear homogenous recurrence relation of order </a:t>
            </a:r>
            <a:r>
              <a:rPr lang="th-TH" i="1" dirty="0"/>
              <a:t>k</a:t>
            </a:r>
            <a:r>
              <a:rPr lang="th-TH" dirty="0"/>
              <a:t> with </a:t>
            </a:r>
            <a:r>
              <a:rPr lang="th-TH" dirty="0" smtClean="0"/>
              <a:t>constant</a:t>
            </a:r>
          </a:p>
          <a:p>
            <a:r>
              <a:rPr lang="th-TH" dirty="0" smtClean="0"/>
              <a:t>coeffients</a:t>
            </a:r>
            <a:r>
              <a:rPr lang="th-TH" dirty="0"/>
              <a:t>, together with the </a:t>
            </a:r>
            <a:r>
              <a:rPr lang="th-TH" i="1" dirty="0"/>
              <a:t>k</a:t>
            </a:r>
            <a:r>
              <a:rPr lang="th-TH" dirty="0"/>
              <a:t> initial conditions</a:t>
            </a:r>
          </a:p>
          <a:p>
            <a:endParaRPr lang="th-TH" dirty="0"/>
          </a:p>
          <a:p>
            <a:r>
              <a:rPr lang="th-TH" dirty="0"/>
              <a:t>	</a:t>
            </a:r>
            <a:r>
              <a:rPr lang="th-TH" i="1" dirty="0" smtClean="0"/>
              <a:t>a</a:t>
            </a:r>
            <a:r>
              <a:rPr lang="en-US" baseline="-25000" dirty="0" smtClean="0"/>
              <a:t>0</a:t>
            </a:r>
            <a:r>
              <a:rPr lang="th-TH" dirty="0" smtClean="0"/>
              <a:t>  </a:t>
            </a:r>
            <a:r>
              <a:rPr lang="th-TH" dirty="0"/>
              <a:t>=  </a:t>
            </a:r>
            <a:r>
              <a:rPr lang="th-TH" i="1" dirty="0" smtClean="0"/>
              <a:t>C</a:t>
            </a:r>
            <a:r>
              <a:rPr lang="en-US" baseline="-25000" dirty="0" smtClean="0"/>
              <a:t>0</a:t>
            </a:r>
            <a:endParaRPr lang="th-TH" dirty="0"/>
          </a:p>
          <a:p>
            <a:r>
              <a:rPr lang="th-TH" dirty="0"/>
              <a:t>	</a:t>
            </a:r>
            <a:r>
              <a:rPr lang="th-TH" i="1" dirty="0" smtClean="0"/>
              <a:t>a</a:t>
            </a:r>
            <a:r>
              <a:rPr lang="en-US" baseline="-25000" dirty="0" smtClean="0"/>
              <a:t>1</a:t>
            </a:r>
            <a:r>
              <a:rPr lang="th-TH" dirty="0" smtClean="0"/>
              <a:t>  </a:t>
            </a:r>
            <a:r>
              <a:rPr lang="th-TH" dirty="0"/>
              <a:t>=  </a:t>
            </a:r>
            <a:r>
              <a:rPr lang="th-TH" i="1" dirty="0" smtClean="0"/>
              <a:t>C</a:t>
            </a:r>
            <a:r>
              <a:rPr lang="en-US" baseline="-25000" dirty="0" smtClean="0"/>
              <a:t>1</a:t>
            </a:r>
            <a:endParaRPr lang="th-TH" dirty="0"/>
          </a:p>
          <a:p>
            <a:r>
              <a:rPr lang="th-TH" dirty="0"/>
              <a:t> 	    . . .</a:t>
            </a:r>
          </a:p>
          <a:p>
            <a:r>
              <a:rPr lang="th-TH" dirty="0"/>
              <a:t>	</a:t>
            </a:r>
            <a:r>
              <a:rPr lang="th-TH" i="1" dirty="0" smtClean="0"/>
              <a:t>a</a:t>
            </a:r>
            <a:r>
              <a:rPr lang="th-TH" i="1" baseline="-25000" dirty="0" smtClean="0"/>
              <a:t>k</a:t>
            </a:r>
            <a:r>
              <a:rPr lang="en-US" baseline="-25000" dirty="0" smtClean="0"/>
              <a:t>-1</a:t>
            </a:r>
            <a:r>
              <a:rPr lang="th-TH" dirty="0" smtClean="0"/>
              <a:t> </a:t>
            </a:r>
            <a:r>
              <a:rPr lang="th-TH" dirty="0"/>
              <a:t>= </a:t>
            </a:r>
            <a:r>
              <a:rPr lang="th-TH" i="1" dirty="0" smtClean="0"/>
              <a:t>C</a:t>
            </a:r>
            <a:r>
              <a:rPr lang="th-TH" i="1" baseline="-25000" dirty="0" smtClean="0"/>
              <a:t>k</a:t>
            </a:r>
            <a:r>
              <a:rPr lang="en-US" baseline="-25000" dirty="0" smtClean="0"/>
              <a:t>-1</a:t>
            </a:r>
            <a:endParaRPr lang="th-TH" dirty="0"/>
          </a:p>
          <a:p>
            <a:endParaRPr lang="th-TH" dirty="0"/>
          </a:p>
          <a:p>
            <a:pPr lvl="1"/>
            <a:r>
              <a:rPr lang="th-TH" dirty="0"/>
              <a:t>uniquely defines a sequence </a:t>
            </a:r>
            <a:r>
              <a:rPr lang="th-TH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th-TH" dirty="0" smtClean="0"/>
              <a:t> </a:t>
            </a:r>
            <a:r>
              <a:rPr lang="th-TH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…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A878-707F-4873-A254-3AFFDC04C1B7}" type="slidenum">
              <a:rPr lang="en-US"/>
              <a:pPr/>
              <a:t>8</a:t>
            </a:fld>
            <a:endParaRPr lang="en-US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 rot="-5400000" flipH="1" flipV="1">
            <a:off x="121444" y="-1341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299491"/>
            <a:ext cx="7632154" cy="65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/>
              <a:t>    </a:t>
            </a:r>
            <a:r>
              <a:rPr lang="th-TH" b="1" dirty="0"/>
              <a:t>E</a:t>
            </a:r>
            <a:r>
              <a:rPr lang="th-TH" sz="1600" b="1" dirty="0"/>
              <a:t>XAMPLE</a:t>
            </a:r>
            <a:endParaRPr lang="th-TH" b="1" dirty="0"/>
          </a:p>
          <a:p>
            <a:pPr>
              <a:lnSpc>
                <a:spcPts val="2000"/>
              </a:lnSpc>
            </a:pPr>
            <a:endParaRPr lang="th-TH" dirty="0"/>
          </a:p>
          <a:p>
            <a:pPr>
              <a:lnSpc>
                <a:spcPts val="2000"/>
              </a:lnSpc>
            </a:pPr>
            <a:endParaRPr lang="th-TH" dirty="0"/>
          </a:p>
          <a:p>
            <a:pPr lvl="1">
              <a:lnSpc>
                <a:spcPts val="2000"/>
              </a:lnSpc>
              <a:buFont typeface="Wingdings" pitchFamily="2" charset="2"/>
              <a:buChar char="§"/>
            </a:pPr>
            <a:r>
              <a:rPr lang="th-TH" dirty="0" smtClean="0"/>
              <a:t>      </a:t>
            </a:r>
            <a:r>
              <a:rPr lang="en-US" sz="2400" i="1" dirty="0" smtClean="0">
                <a:latin typeface="+mj-lt"/>
              </a:rPr>
              <a:t>a</a:t>
            </a:r>
            <a:r>
              <a:rPr lang="th-TH" sz="2400" i="1" baseline="-25000" dirty="0" smtClean="0">
                <a:latin typeface="+mj-lt"/>
              </a:rPr>
              <a:t>n</a:t>
            </a:r>
            <a:r>
              <a:rPr lang="th-TH" sz="2400" dirty="0" smtClean="0">
                <a:latin typeface="+mj-lt"/>
              </a:rPr>
              <a:t>   </a:t>
            </a:r>
            <a:r>
              <a:rPr lang="th-TH" sz="2400" dirty="0">
                <a:latin typeface="+mj-lt"/>
              </a:rPr>
              <a:t>=    </a:t>
            </a:r>
            <a:r>
              <a:rPr lang="en-US" sz="24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a</a:t>
            </a:r>
            <a:r>
              <a:rPr lang="th-TH" sz="2400" i="1" baseline="-25000" dirty="0" smtClean="0">
                <a:latin typeface="+mj-lt"/>
              </a:rPr>
              <a:t>n</a:t>
            </a:r>
            <a:r>
              <a:rPr lang="en-US" sz="2400" baseline="-25000" dirty="0" smtClean="0">
                <a:latin typeface="+mj-lt"/>
              </a:rPr>
              <a:t>-1</a:t>
            </a:r>
            <a:endParaRPr lang="th-TH" dirty="0">
              <a:latin typeface="+mj-lt"/>
            </a:endParaRPr>
          </a:p>
          <a:p>
            <a:pPr lvl="1">
              <a:lnSpc>
                <a:spcPts val="2000"/>
              </a:lnSpc>
            </a:pPr>
            <a:endParaRPr lang="th-TH" dirty="0"/>
          </a:p>
          <a:p>
            <a:pPr lvl="1">
              <a:lnSpc>
                <a:spcPts val="2000"/>
              </a:lnSpc>
            </a:pPr>
            <a:r>
              <a:rPr lang="th-TH" dirty="0"/>
              <a:t>     </a:t>
            </a:r>
            <a:r>
              <a:rPr lang="en-US" dirty="0" smtClean="0"/>
              <a:t>  </a:t>
            </a:r>
            <a:r>
              <a:rPr lang="en-US" sz="1800" dirty="0" smtClean="0">
                <a:latin typeface="Arial Narrow" pitchFamily="34" charset="0"/>
              </a:rPr>
              <a:t>A</a:t>
            </a:r>
            <a:r>
              <a:rPr lang="th-TH" sz="1800" dirty="0" smtClean="0">
                <a:latin typeface="Arial Narrow" pitchFamily="34" charset="0"/>
              </a:rPr>
              <a:t> </a:t>
            </a:r>
            <a:r>
              <a:rPr lang="th-TH" sz="1800" dirty="0">
                <a:latin typeface="Arial Narrow" pitchFamily="34" charset="0"/>
              </a:rPr>
              <a:t>linear homogenous recurrence relation of </a:t>
            </a:r>
            <a:r>
              <a:rPr lang="th-TH" sz="1800" b="1" dirty="0" smtClean="0">
                <a:latin typeface="Arial Narrow" pitchFamily="34" charset="0"/>
              </a:rPr>
              <a:t>order </a:t>
            </a:r>
            <a:r>
              <a:rPr lang="en-US" sz="1800" b="1" dirty="0" smtClean="0">
                <a:latin typeface="Arial Narrow" pitchFamily="34" charset="0"/>
              </a:rPr>
              <a:t>1</a:t>
            </a:r>
            <a:r>
              <a:rPr lang="th-TH" sz="1800" dirty="0" smtClean="0">
                <a:latin typeface="Arial Narrow" pitchFamily="34" charset="0"/>
              </a:rPr>
              <a:t> with </a:t>
            </a:r>
            <a:r>
              <a:rPr lang="th-TH" sz="1800" dirty="0">
                <a:latin typeface="Arial Narrow" pitchFamily="34" charset="0"/>
              </a:rPr>
              <a:t>constant coeffeicients.</a:t>
            </a:r>
            <a:endParaRPr lang="th-TH" dirty="0">
              <a:latin typeface="Arial Narrow" pitchFamily="34" charset="0"/>
            </a:endParaRPr>
          </a:p>
          <a:p>
            <a:pPr lvl="1">
              <a:lnSpc>
                <a:spcPts val="2000"/>
              </a:lnSpc>
            </a:pPr>
            <a:endParaRPr lang="th-TH" dirty="0" smtClean="0"/>
          </a:p>
          <a:p>
            <a:pPr lvl="1">
              <a:lnSpc>
                <a:spcPts val="2000"/>
              </a:lnSpc>
            </a:pPr>
            <a:endParaRPr lang="th-TH" dirty="0" smtClean="0"/>
          </a:p>
          <a:p>
            <a:pPr lvl="1">
              <a:lnSpc>
                <a:spcPts val="2000"/>
              </a:lnSpc>
            </a:pPr>
            <a:endParaRPr lang="th-TH" dirty="0" smtClean="0"/>
          </a:p>
          <a:p>
            <a:pPr lvl="1">
              <a:lnSpc>
                <a:spcPts val="2000"/>
              </a:lnSpc>
              <a:buFont typeface="Wingdings" pitchFamily="2" charset="2"/>
              <a:buChar char="§"/>
            </a:pPr>
            <a:r>
              <a:rPr lang="th-TH" dirty="0" smtClean="0"/>
              <a:t>      </a:t>
            </a:r>
            <a:r>
              <a:rPr lang="en-US" dirty="0" smtClean="0"/>
              <a:t> </a:t>
            </a:r>
            <a:r>
              <a:rPr lang="en-US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th-TH" sz="2400" dirty="0" smtClean="0"/>
              <a:t>    =   </a:t>
            </a:r>
            <a:r>
              <a:rPr lang="th-TH" sz="2400" i="1" dirty="0" smtClean="0"/>
              <a:t> </a:t>
            </a:r>
            <a:r>
              <a:rPr lang="en-US" sz="2400" dirty="0" smtClean="0"/>
              <a:t>3</a:t>
            </a:r>
            <a:r>
              <a:rPr lang="en-US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dirty="0" smtClean="0"/>
              <a:t> + </a:t>
            </a:r>
            <a:r>
              <a:rPr lang="en-US" sz="2400" dirty="0" smtClean="0"/>
              <a:t>5</a:t>
            </a:r>
            <a:r>
              <a:rPr lang="en-US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-2</a:t>
            </a:r>
            <a:endParaRPr lang="th-TH" dirty="0" smtClean="0"/>
          </a:p>
          <a:p>
            <a:pPr lvl="1">
              <a:lnSpc>
                <a:spcPts val="2000"/>
              </a:lnSpc>
            </a:pPr>
            <a:endParaRPr lang="th-TH" dirty="0" smtClean="0"/>
          </a:p>
          <a:p>
            <a:pPr lvl="1">
              <a:lnSpc>
                <a:spcPts val="2000"/>
              </a:lnSpc>
            </a:pPr>
            <a:r>
              <a:rPr lang="en-US" dirty="0" smtClean="0">
                <a:latin typeface="Arial Narrow" pitchFamily="34" charset="0"/>
              </a:rPr>
              <a:t>       </a:t>
            </a:r>
            <a:r>
              <a:rPr lang="en-US" sz="1800" dirty="0" smtClean="0">
                <a:latin typeface="Arial Narrow" pitchFamily="34" charset="0"/>
              </a:rPr>
              <a:t>A</a:t>
            </a:r>
            <a:r>
              <a:rPr lang="th-TH" sz="1800" dirty="0" smtClean="0">
                <a:latin typeface="Arial Narrow" pitchFamily="34" charset="0"/>
              </a:rPr>
              <a:t> linear homogenous recurrence relation of </a:t>
            </a:r>
            <a:r>
              <a:rPr lang="th-TH" sz="1800" b="1" dirty="0" smtClean="0">
                <a:latin typeface="Arial Narrow" pitchFamily="34" charset="0"/>
              </a:rPr>
              <a:t>order </a:t>
            </a:r>
            <a:r>
              <a:rPr lang="en-US" sz="1800" b="1" dirty="0" smtClean="0">
                <a:latin typeface="Arial Narrow" pitchFamily="34" charset="0"/>
              </a:rPr>
              <a:t>2</a:t>
            </a:r>
            <a:r>
              <a:rPr lang="th-TH" sz="1800" dirty="0" smtClean="0">
                <a:latin typeface="Arial Narrow" pitchFamily="34" charset="0"/>
              </a:rPr>
              <a:t> with constant coeffeicients.</a:t>
            </a:r>
          </a:p>
          <a:p>
            <a:pPr lvl="1">
              <a:lnSpc>
                <a:spcPts val="2000"/>
              </a:lnSpc>
            </a:pPr>
            <a:endParaRPr lang="th-TH" dirty="0" smtClean="0"/>
          </a:p>
          <a:p>
            <a:pPr lvl="1">
              <a:lnSpc>
                <a:spcPts val="2000"/>
              </a:lnSpc>
            </a:pPr>
            <a:endParaRPr lang="th-TH" dirty="0"/>
          </a:p>
          <a:p>
            <a:pPr lvl="1">
              <a:lnSpc>
                <a:spcPts val="2000"/>
              </a:lnSpc>
            </a:pPr>
            <a:endParaRPr lang="th-TH" dirty="0"/>
          </a:p>
          <a:p>
            <a:pPr lvl="1">
              <a:lnSpc>
                <a:spcPts val="2000"/>
              </a:lnSpc>
              <a:buFont typeface="Wingdings" pitchFamily="2" charset="2"/>
              <a:buChar char="§"/>
            </a:pPr>
            <a:r>
              <a:rPr lang="th-TH" dirty="0" smtClean="0"/>
              <a:t>       </a:t>
            </a:r>
            <a:r>
              <a:rPr lang="th-TH" sz="2400" i="1" dirty="0" smtClean="0"/>
              <a:t>f</a:t>
            </a:r>
            <a:r>
              <a:rPr lang="th-TH" sz="2400" i="1" baseline="-25000" dirty="0" smtClean="0"/>
              <a:t>n</a:t>
            </a:r>
            <a:r>
              <a:rPr lang="th-TH" sz="2400" dirty="0" smtClean="0"/>
              <a:t>    </a:t>
            </a:r>
            <a:r>
              <a:rPr lang="th-TH" sz="2400" dirty="0"/>
              <a:t>=   </a:t>
            </a:r>
            <a:r>
              <a:rPr lang="th-TH" sz="2400" i="1" dirty="0"/>
              <a:t> </a:t>
            </a:r>
            <a:r>
              <a:rPr lang="th-TH" sz="2400" i="1" dirty="0" smtClean="0"/>
              <a:t>f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dirty="0" smtClean="0"/>
              <a:t> </a:t>
            </a:r>
            <a:r>
              <a:rPr lang="th-TH" sz="2400" dirty="0"/>
              <a:t>+ </a:t>
            </a:r>
            <a:r>
              <a:rPr lang="th-TH" sz="2400" i="1" dirty="0" smtClean="0"/>
              <a:t>f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-2</a:t>
            </a:r>
            <a:endParaRPr lang="th-TH" dirty="0"/>
          </a:p>
          <a:p>
            <a:pPr lvl="1">
              <a:lnSpc>
                <a:spcPts val="2000"/>
              </a:lnSpc>
            </a:pPr>
            <a:endParaRPr lang="th-TH" dirty="0"/>
          </a:p>
          <a:p>
            <a:pPr lvl="1">
              <a:lnSpc>
                <a:spcPts val="2000"/>
              </a:lnSpc>
            </a:pPr>
            <a:r>
              <a:rPr lang="en-US" dirty="0" smtClean="0">
                <a:latin typeface="Arial Narrow" pitchFamily="34" charset="0"/>
              </a:rPr>
              <a:t>      </a:t>
            </a:r>
            <a:r>
              <a:rPr lang="en-US" sz="1800" dirty="0" smtClean="0">
                <a:latin typeface="Arial Narrow" pitchFamily="34" charset="0"/>
              </a:rPr>
              <a:t>A</a:t>
            </a:r>
            <a:r>
              <a:rPr lang="th-TH" sz="1800" dirty="0" smtClean="0">
                <a:latin typeface="Arial Narrow" pitchFamily="34" charset="0"/>
              </a:rPr>
              <a:t> linear homogenous recurrence relation of </a:t>
            </a:r>
            <a:r>
              <a:rPr lang="th-TH" sz="1800" b="1" dirty="0" smtClean="0">
                <a:latin typeface="Arial Narrow" pitchFamily="34" charset="0"/>
              </a:rPr>
              <a:t>order </a:t>
            </a:r>
            <a:r>
              <a:rPr lang="en-US" sz="1800" b="1" dirty="0" smtClean="0">
                <a:latin typeface="Arial Narrow" pitchFamily="34" charset="0"/>
              </a:rPr>
              <a:t>2</a:t>
            </a:r>
            <a:r>
              <a:rPr lang="th-TH" sz="1800" dirty="0" smtClean="0">
                <a:latin typeface="Arial Narrow" pitchFamily="34" charset="0"/>
              </a:rPr>
              <a:t> with constant coeffeicients.</a:t>
            </a:r>
          </a:p>
          <a:p>
            <a:pPr lvl="1">
              <a:lnSpc>
                <a:spcPts val="2000"/>
              </a:lnSpc>
            </a:pPr>
            <a:endParaRPr lang="th-TH" dirty="0" smtClean="0">
              <a:latin typeface="Arial Narrow" pitchFamily="34" charset="0"/>
            </a:endParaRPr>
          </a:p>
          <a:p>
            <a:pPr lvl="1">
              <a:lnSpc>
                <a:spcPts val="2000"/>
              </a:lnSpc>
            </a:pPr>
            <a:endParaRPr lang="th-TH" dirty="0" smtClean="0">
              <a:latin typeface="Arial Narrow" pitchFamily="34" charset="0"/>
            </a:endParaRPr>
          </a:p>
          <a:p>
            <a:pPr lvl="1">
              <a:lnSpc>
                <a:spcPts val="2000"/>
              </a:lnSpc>
            </a:pPr>
            <a:endParaRPr lang="th-TH" dirty="0" smtClean="0"/>
          </a:p>
          <a:p>
            <a:pPr lvl="1">
              <a:lnSpc>
                <a:spcPts val="2000"/>
              </a:lnSpc>
              <a:buFont typeface="Wingdings" pitchFamily="2" charset="2"/>
              <a:buChar char="§"/>
            </a:pPr>
            <a:r>
              <a:rPr lang="th-TH" dirty="0" smtClean="0"/>
              <a:t>      </a:t>
            </a:r>
            <a:r>
              <a:rPr lang="en-US" dirty="0" smtClean="0"/>
              <a:t> </a:t>
            </a:r>
            <a:r>
              <a:rPr lang="en-US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th-TH" sz="2400" dirty="0" smtClean="0"/>
              <a:t>    =   </a:t>
            </a:r>
            <a:r>
              <a:rPr lang="th-TH" sz="2400" i="1" dirty="0" smtClean="0"/>
              <a:t> </a:t>
            </a:r>
            <a:r>
              <a:rPr lang="en-US" sz="2400" dirty="0" smtClean="0"/>
              <a:t>2</a:t>
            </a:r>
            <a:r>
              <a:rPr lang="en-US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dirty="0" smtClean="0"/>
              <a:t> + </a:t>
            </a:r>
            <a:r>
              <a:rPr lang="en-US" sz="2400" dirty="0" smtClean="0"/>
              <a:t>5</a:t>
            </a:r>
            <a:r>
              <a:rPr lang="en-US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-2</a:t>
            </a:r>
            <a:r>
              <a:rPr lang="en-US" sz="2800" baseline="-25000" dirty="0" smtClean="0"/>
              <a:t> </a:t>
            </a:r>
            <a:r>
              <a:rPr lang="th-TH" sz="2400" dirty="0" smtClean="0"/>
              <a:t> + </a:t>
            </a:r>
            <a:r>
              <a:rPr lang="en-US" sz="2400" dirty="0" smtClean="0"/>
              <a:t>4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-3</a:t>
            </a:r>
            <a:endParaRPr lang="th-TH" sz="2400" dirty="0" smtClean="0"/>
          </a:p>
          <a:p>
            <a:pPr lvl="1">
              <a:lnSpc>
                <a:spcPts val="2000"/>
              </a:lnSpc>
            </a:pPr>
            <a:endParaRPr lang="th-TH" sz="2400" dirty="0" smtClean="0"/>
          </a:p>
          <a:p>
            <a:pPr lvl="1">
              <a:lnSpc>
                <a:spcPts val="2000"/>
              </a:lnSpc>
            </a:pPr>
            <a:r>
              <a:rPr lang="en-US" dirty="0" smtClean="0">
                <a:latin typeface="Arial Narrow" pitchFamily="34" charset="0"/>
              </a:rPr>
              <a:t>       </a:t>
            </a:r>
            <a:r>
              <a:rPr lang="en-US" sz="1800" dirty="0" smtClean="0">
                <a:latin typeface="Arial Narrow" pitchFamily="34" charset="0"/>
              </a:rPr>
              <a:t>A</a:t>
            </a:r>
            <a:r>
              <a:rPr lang="th-TH" sz="1800" dirty="0" smtClean="0">
                <a:latin typeface="Arial Narrow" pitchFamily="34" charset="0"/>
              </a:rPr>
              <a:t> linear homogenous recurrence relation of </a:t>
            </a:r>
            <a:r>
              <a:rPr lang="th-TH" sz="1800" b="1" dirty="0" smtClean="0">
                <a:latin typeface="Arial Narrow" pitchFamily="34" charset="0"/>
              </a:rPr>
              <a:t>order </a:t>
            </a:r>
            <a:r>
              <a:rPr lang="en-US" sz="1800" b="1" dirty="0" smtClean="0">
                <a:latin typeface="Arial Narrow" pitchFamily="34" charset="0"/>
              </a:rPr>
              <a:t>3</a:t>
            </a:r>
            <a:r>
              <a:rPr lang="th-TH" sz="1800" dirty="0" smtClean="0">
                <a:latin typeface="Arial Narrow" pitchFamily="34" charset="0"/>
              </a:rPr>
              <a:t> with constant coeffeicients.</a:t>
            </a:r>
          </a:p>
          <a:p>
            <a:pPr lvl="1">
              <a:lnSpc>
                <a:spcPts val="2000"/>
              </a:lnSpc>
            </a:pPr>
            <a:endParaRPr lang="th-TH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-5400000" flipH="1" flipV="1">
            <a:off x="118835" y="27394"/>
            <a:ext cx="1811385" cy="1922057"/>
          </a:xfrm>
          <a:prstGeom prst="rtTriangle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548639" y="523334"/>
            <a:ext cx="826879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Examples of recurrence relations that are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NOT linear homogenous with constant coefficient </a:t>
            </a:r>
            <a:endParaRPr lang="th-TH" sz="2400" b="1" dirty="0" smtClean="0">
              <a:latin typeface="Arial" pitchFamily="34" charset="0"/>
            </a:endParaRPr>
          </a:p>
          <a:p>
            <a:endParaRPr lang="th-TH" b="1" dirty="0" smtClean="0"/>
          </a:p>
          <a:p>
            <a:pPr lvl="1"/>
            <a:endParaRPr lang="en-US" dirty="0" smtClean="0"/>
          </a:p>
          <a:p>
            <a:pPr lvl="2"/>
            <a:endParaRPr lang="th-TH" dirty="0" smtClean="0"/>
          </a:p>
          <a:p>
            <a:pPr lvl="2"/>
            <a:r>
              <a:rPr lang="th-TH" sz="2400" i="1" dirty="0" smtClean="0"/>
              <a:t>	a</a:t>
            </a:r>
            <a:r>
              <a:rPr lang="th-TH" sz="2400" i="1" baseline="-25000" dirty="0" smtClean="0"/>
              <a:t>n</a:t>
            </a:r>
            <a:r>
              <a:rPr lang="th-TH" sz="2400" dirty="0" smtClean="0"/>
              <a:t>   =   </a:t>
            </a:r>
            <a:r>
              <a:rPr lang="en-US" sz="2400" dirty="0" smtClean="0"/>
              <a:t>3</a:t>
            </a:r>
            <a:r>
              <a:rPr lang="th-TH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-2</a:t>
            </a:r>
            <a:r>
              <a:rPr lang="th-TH" sz="2400" dirty="0" smtClean="0"/>
              <a:t>   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Nonlinear</a:t>
            </a:r>
            <a:r>
              <a:rPr lang="th-TH" sz="2400" dirty="0" smtClean="0"/>
              <a:t>	</a:t>
            </a:r>
          </a:p>
          <a:p>
            <a:pPr lvl="2"/>
            <a:endParaRPr lang="en-US" sz="2400" dirty="0" smtClean="0"/>
          </a:p>
          <a:p>
            <a:pPr lvl="2"/>
            <a:endParaRPr lang="th-TH" sz="2400" dirty="0" smtClean="0"/>
          </a:p>
          <a:p>
            <a:pPr lvl="2"/>
            <a:r>
              <a:rPr lang="th-TH" sz="2400" i="1" dirty="0" smtClean="0"/>
              <a:t> 	a</a:t>
            </a:r>
            <a:r>
              <a:rPr lang="th-TH" sz="2400" i="1" baseline="-25000" dirty="0" smtClean="0"/>
              <a:t>n</a:t>
            </a:r>
            <a:r>
              <a:rPr lang="th-TH" sz="2400" dirty="0" smtClean="0"/>
              <a:t>   =   </a:t>
            </a:r>
            <a:r>
              <a:rPr lang="en-US" sz="2400" dirty="0" smtClean="0"/>
              <a:t>2</a:t>
            </a:r>
            <a:r>
              <a:rPr lang="th-TH" sz="2400" i="1" dirty="0" smtClean="0"/>
              <a:t>n</a:t>
            </a:r>
            <a:r>
              <a:rPr lang="th-TH" sz="2400" dirty="0" smtClean="0"/>
              <a:t> – </a:t>
            </a:r>
            <a:r>
              <a:rPr lang="th-TH" sz="2400" i="1" dirty="0" smtClean="0"/>
              <a:t>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dirty="0" smtClean="0"/>
              <a:t> 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Inhomogenous</a:t>
            </a:r>
            <a:endParaRPr lang="th-TH" sz="2400" dirty="0" smtClean="0"/>
          </a:p>
          <a:p>
            <a:pPr lvl="2"/>
            <a:endParaRPr lang="th-TH" sz="2400" i="1" dirty="0" smtClean="0"/>
          </a:p>
          <a:p>
            <a:pPr lvl="2"/>
            <a:endParaRPr lang="th-TH" sz="2400" i="1" dirty="0" smtClean="0"/>
          </a:p>
          <a:p>
            <a:pPr lvl="2"/>
            <a:r>
              <a:rPr lang="th-TH" sz="2400" i="1" dirty="0" smtClean="0"/>
              <a:t>  	a</a:t>
            </a:r>
            <a:r>
              <a:rPr lang="th-TH" sz="2400" i="1" baseline="-25000" dirty="0" smtClean="0"/>
              <a:t>n</a:t>
            </a:r>
            <a:r>
              <a:rPr lang="th-TH" sz="2400" dirty="0" smtClean="0"/>
              <a:t>   =  </a:t>
            </a:r>
            <a:r>
              <a:rPr lang="en-US" sz="2400" dirty="0" smtClean="0"/>
              <a:t>3</a:t>
            </a:r>
            <a:r>
              <a:rPr lang="th-TH" sz="2400" i="1" dirty="0" smtClean="0"/>
              <a:t>na</a:t>
            </a:r>
            <a:r>
              <a:rPr lang="th-TH" sz="2400" i="1" baseline="-25000" dirty="0" smtClean="0"/>
              <a:t>n</a:t>
            </a:r>
            <a:r>
              <a:rPr lang="en-US" sz="2400" baseline="-25000" dirty="0" smtClean="0"/>
              <a:t>-1</a:t>
            </a:r>
            <a:r>
              <a:rPr lang="th-TH" sz="2400" baseline="-25000" dirty="0" smtClean="0"/>
              <a:t>		</a:t>
            </a:r>
            <a:r>
              <a:rPr lang="th-TH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N</a:t>
            </a:r>
            <a:r>
              <a:rPr lang="th-TH" dirty="0" smtClean="0">
                <a:latin typeface="Arial" pitchFamily="34" charset="0"/>
              </a:rPr>
              <a:t>onconstant coefficients</a:t>
            </a:r>
            <a:endParaRPr lang="th-TH" sz="1800" dirty="0" smtClean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4034" y="2233748"/>
            <a:ext cx="35618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th-TH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9678" y="3326684"/>
            <a:ext cx="35618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th-TH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2259" y="4393494"/>
            <a:ext cx="370614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endParaRPr lang="th-TH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703</Words>
  <Application>Microsoft Office PowerPoint</Application>
  <PresentationFormat>On-screen Show (4:3)</PresentationFormat>
  <Paragraphs>375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Clip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210</cp:revision>
  <cp:lastPrinted>1999-09-17T03:22:48Z</cp:lastPrinted>
  <dcterms:created xsi:type="dcterms:W3CDTF">1998-08-27T06:03:42Z</dcterms:created>
  <dcterms:modified xsi:type="dcterms:W3CDTF">2016-11-21T03:27:26Z</dcterms:modified>
</cp:coreProperties>
</file>