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86" r:id="rId2"/>
    <p:sldId id="285" r:id="rId3"/>
    <p:sldId id="298" r:id="rId4"/>
    <p:sldId id="287" r:id="rId5"/>
    <p:sldId id="305" r:id="rId6"/>
    <p:sldId id="307" r:id="rId7"/>
    <p:sldId id="309" r:id="rId8"/>
    <p:sldId id="288" r:id="rId9"/>
    <p:sldId id="299" r:id="rId10"/>
    <p:sldId id="289" r:id="rId11"/>
    <p:sldId id="293" r:id="rId12"/>
    <p:sldId id="295" r:id="rId13"/>
  </p:sldIdLst>
  <p:sldSz cx="9144000" cy="6858000" type="screen4x3"/>
  <p:notesSz cx="6797675" cy="98742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CCECFF"/>
    <a:srgbClr val="FFCC99"/>
    <a:srgbClr val="FFFF66"/>
    <a:srgbClr val="FF0000"/>
    <a:srgbClr val="C0C0C0"/>
    <a:srgbClr val="CCFF99"/>
    <a:srgbClr val="CC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09" autoAdjust="0"/>
    <p:restoredTop sz="97867" autoAdjust="0"/>
  </p:normalViewPr>
  <p:slideViewPr>
    <p:cSldViewPr snapToGrid="0">
      <p:cViewPr varScale="1">
        <p:scale>
          <a:sx n="65" d="100"/>
          <a:sy n="65" d="100"/>
        </p:scale>
        <p:origin x="-1088" y="-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0163" y="0"/>
            <a:ext cx="2919412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42438"/>
            <a:ext cx="2919413" cy="53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0163" y="9342438"/>
            <a:ext cx="2919412" cy="53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C488458-AC15-4AAF-8859-D7D912D7359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91063"/>
            <a:ext cx="4987925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955E5D-7849-4508-9971-5321BE360C0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9E0790-CE94-44AB-8DD6-D99E39D84DE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46F394-088F-44AD-A4BA-EF920071D95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F1F634-BD4C-4C34-98AF-23EBFFC928D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5E8182-A900-4941-81A8-8D18AABEEE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707D99-0268-4E88-ABC9-053600D080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093621-ED46-4B75-96F3-1E6B2DE500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F922B1-7020-473E-B910-987FD462DB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6EC55E-E9B1-453D-9A4E-ABBE56369D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4B8B90-C54E-44CA-AE48-DFAC88AAAB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A23BC1-F24B-4FCC-809E-9E5BA1B328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3E0F99-A9CD-4CDD-B499-D1B1202BC38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928CD0F-F3EA-4647-879C-F4E7CC331A0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228600" y="189363"/>
            <a:ext cx="818839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Application to </a:t>
            </a:r>
            <a:r>
              <a:rPr lang="en-US" sz="3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the Analysis of Algorithms</a:t>
            </a:r>
            <a:endParaRPr lang="en-US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195339" y="1033187"/>
            <a:ext cx="8700468" cy="5509200"/>
          </a:xfrm>
          <a:prstGeom prst="rect">
            <a:avLst/>
          </a:prstGeom>
          <a:solidFill>
            <a:srgbClr val="CCECFF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>
            <a:outerShdw blurRad="50800" dist="215900" dir="30000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  </a:t>
            </a:r>
            <a:r>
              <a:rPr lang="en-US" dirty="0">
                <a:latin typeface="Arial" pitchFamily="34" charset="0"/>
                <a:cs typeface="Arial" pitchFamily="34" charset="0"/>
              </a:rPr>
              <a:t>A recurrence relation can be used to analyze the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time complexity </a:t>
            </a:r>
            <a:r>
              <a:rPr lang="en-US" dirty="0">
                <a:latin typeface="Arial" pitchFamily="34" charset="0"/>
                <a:cs typeface="Arial" pitchFamily="34" charset="0"/>
              </a:rPr>
              <a:t>of a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b="1" dirty="0">
                <a:latin typeface="Arial" pitchFamily="34" charset="0"/>
                <a:cs typeface="Arial" pitchFamily="34" charset="0"/>
              </a:rPr>
              <a:t>  recursive algorithm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First</a:t>
            </a:r>
            <a:r>
              <a:rPr lang="en-US" dirty="0">
                <a:latin typeface="Arial" pitchFamily="34" charset="0"/>
                <a:cs typeface="Arial" pitchFamily="34" charset="0"/>
              </a:rPr>
              <a:t>, develop a 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recurrence relation</a:t>
            </a:r>
            <a:r>
              <a:rPr lang="en-US" dirty="0">
                <a:latin typeface="Arial" pitchFamily="34" charset="0"/>
                <a:cs typeface="Arial" pitchFamily="34" charset="0"/>
              </a:rPr>
              <a:t> and 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initial conditions</a:t>
            </a:r>
            <a:r>
              <a:rPr lang="en-US" dirty="0">
                <a:latin typeface="Arial" pitchFamily="34" charset="0"/>
                <a:cs typeface="Arial" pitchFamily="34" charset="0"/>
              </a:rPr>
              <a:t> that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	define a </a:t>
            </a:r>
            <a:r>
              <a:rPr lang="en-US" dirty="0">
                <a:latin typeface="Arial" pitchFamily="34" charset="0"/>
                <a:cs typeface="Arial" pitchFamily="34" charset="0"/>
              </a:rPr>
              <a:t>sequence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		</a:t>
            </a:r>
            <a:r>
              <a:rPr lang="en-US" sz="2400" i="1" dirty="0"/>
              <a:t>a</a:t>
            </a:r>
            <a:r>
              <a:rPr lang="en-US" sz="2400" baseline="-25000" dirty="0"/>
              <a:t>1</a:t>
            </a:r>
            <a:r>
              <a:rPr lang="en-US" sz="2400" dirty="0"/>
              <a:t>, </a:t>
            </a:r>
            <a:r>
              <a:rPr lang="en-US" sz="2400" i="1" dirty="0"/>
              <a:t>a</a:t>
            </a:r>
            <a:r>
              <a:rPr lang="en-US" sz="2400" baseline="-25000" dirty="0"/>
              <a:t>2</a:t>
            </a:r>
            <a:r>
              <a:rPr lang="en-US" sz="2400" dirty="0"/>
              <a:t>, …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        </a:t>
            </a:r>
            <a:r>
              <a:rPr lang="en-US" dirty="0">
                <a:latin typeface="Arial" pitchFamily="34" charset="0"/>
                <a:cs typeface="Arial" pitchFamily="34" charset="0"/>
              </a:rPr>
              <a:t>where 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a</a:t>
            </a:r>
            <a:r>
              <a:rPr lang="en-US" i="1" baseline="-25000" dirty="0">
                <a:latin typeface="Arial" pitchFamily="34" charset="0"/>
                <a:cs typeface="Arial" pitchFamily="34" charset="0"/>
              </a:rPr>
              <a:t>n</a:t>
            </a:r>
            <a:r>
              <a:rPr lang="en-US" dirty="0">
                <a:latin typeface="Arial" pitchFamily="34" charset="0"/>
                <a:cs typeface="Arial" pitchFamily="34" charset="0"/>
              </a:rPr>
              <a:t> is the time (best-case, average-case, or worst-case time) 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	 required for the algorithm to execute an input of size 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n</a:t>
            </a:r>
            <a:r>
              <a:rPr lang="en-US" dirty="0">
                <a:latin typeface="Arial" pitchFamily="34" charset="0"/>
                <a:cs typeface="Arial" pitchFamily="34" charset="0"/>
              </a:rPr>
              <a:t>. </a:t>
            </a:r>
          </a:p>
          <a:p>
            <a:pPr lvl="1"/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/>
            <a:endParaRPr lang="en-US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	Then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solve the recurrence relation</a:t>
            </a:r>
            <a:r>
              <a:rPr lang="en-US" dirty="0">
                <a:latin typeface="Arial" pitchFamily="34" charset="0"/>
                <a:cs typeface="Arial" pitchFamily="34" charset="0"/>
              </a:rPr>
              <a:t> so as to determine an explicit 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      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formula </a:t>
            </a:r>
            <a:r>
              <a:rPr lang="en-US" dirty="0">
                <a:latin typeface="Arial" pitchFamily="34" charset="0"/>
                <a:cs typeface="Arial" pitchFamily="34" charset="0"/>
              </a:rPr>
              <a:t>for the time needed by the algorithm.</a:t>
            </a:r>
          </a:p>
          <a:p>
            <a:pPr lvl="1"/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418013" y="2625636"/>
            <a:ext cx="509451" cy="757645"/>
          </a:xfrm>
          <a:prstGeom prst="rect">
            <a:avLst/>
          </a:prstGeom>
          <a:solidFill>
            <a:srgbClr val="DDDDD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152400" dir="30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ngsana New" pitchFamily="18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8005" y="2677883"/>
            <a:ext cx="498855" cy="76944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Arial" pitchFamily="34" charset="0"/>
                <a:cs typeface="Arial" pitchFamily="34" charset="0"/>
              </a:rPr>
              <a:t>1</a:t>
            </a:r>
            <a:endParaRPr lang="th-TH" sz="4400" b="1" dirty="0">
              <a:latin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13657" y="5403702"/>
            <a:ext cx="509451" cy="757645"/>
          </a:xfrm>
          <a:prstGeom prst="rect">
            <a:avLst/>
          </a:prstGeom>
          <a:solidFill>
            <a:srgbClr val="DDDDD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152400" dir="30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ngsana New" pitchFamily="18" charset="-3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3649" y="5455949"/>
            <a:ext cx="498855" cy="76944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Arial" pitchFamily="34" charset="0"/>
                <a:cs typeface="Arial" pitchFamily="34" charset="0"/>
              </a:rPr>
              <a:t>2</a:t>
            </a:r>
            <a:endParaRPr lang="th-TH" sz="4400" b="1" dirty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2F803-A469-4C67-96DE-99C17FC33B3F}" type="slidenum">
              <a:rPr lang="en-US"/>
              <a:pPr/>
              <a:t>10</a:t>
            </a:fld>
            <a:endParaRPr lang="en-US"/>
          </a:p>
        </p:txBody>
      </p:sp>
      <p:sp>
        <p:nvSpPr>
          <p:cNvPr id="36883" name="AutoShape 19"/>
          <p:cNvSpPr>
            <a:spLocks noChangeArrowheads="1"/>
          </p:cNvSpPr>
          <p:nvPr/>
        </p:nvSpPr>
        <p:spPr bwMode="auto">
          <a:xfrm rot="-5400000" flipH="1" flipV="1">
            <a:off x="57944" y="-57944"/>
            <a:ext cx="1233488" cy="1349375"/>
          </a:xfrm>
          <a:prstGeom prst="rtTriangle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0" y="-44450"/>
            <a:ext cx="3367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E</a:t>
            </a:r>
            <a:r>
              <a:rPr lang="en-US" sz="1800" b="1"/>
              <a:t>XAMPLE</a:t>
            </a:r>
            <a:r>
              <a:rPr lang="en-US"/>
              <a:t>    </a:t>
            </a:r>
            <a:r>
              <a:rPr lang="en-US" b="1" i="1">
                <a:latin typeface="Comic Sans MS" pitchFamily="66" charset="0"/>
              </a:rPr>
              <a:t>Binary Search</a:t>
            </a: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92075" y="481013"/>
            <a:ext cx="6380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Consider the </a:t>
            </a:r>
            <a:r>
              <a:rPr lang="en-US" i="1"/>
              <a:t>worst-case</a:t>
            </a:r>
            <a:r>
              <a:rPr lang="en-US"/>
              <a:t> time complexity of Algorithm 5.3.2.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127000" y="987425"/>
            <a:ext cx="8864600" cy="127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Arial Narrow" pitchFamily="34" charset="0"/>
                <a:cs typeface="Arial" pitchFamily="34" charset="0"/>
              </a:rPr>
              <a:t>We estimate the time required by the algorithm by </a:t>
            </a:r>
            <a:r>
              <a:rPr lang="en-US" u="sng">
                <a:latin typeface="Arial Narrow" pitchFamily="34" charset="0"/>
                <a:cs typeface="Arial" pitchFamily="34" charset="0"/>
              </a:rPr>
              <a:t>the </a:t>
            </a:r>
            <a:r>
              <a:rPr lang="en-US" b="1" i="1" u="sng">
                <a:latin typeface="Arial Narrow" pitchFamily="34" charset="0"/>
                <a:cs typeface="Arial" pitchFamily="34" charset="0"/>
              </a:rPr>
              <a:t>number of times the algorithm is invoked</a:t>
            </a:r>
            <a:r>
              <a:rPr lang="en-US">
                <a:latin typeface="Arial" pitchFamily="34" charset="0"/>
                <a:cs typeface="Arial" pitchFamily="34" charset="0"/>
              </a:rPr>
              <a:t>.</a:t>
            </a:r>
            <a:endParaRPr lang="en-US" sz="2400"/>
          </a:p>
          <a:p>
            <a:pPr lvl="1"/>
            <a:endParaRPr lang="en-US" sz="2400"/>
          </a:p>
          <a:p>
            <a:pPr>
              <a:lnSpc>
                <a:spcPct val="70000"/>
              </a:lnSpc>
            </a:pPr>
            <a:r>
              <a:rPr lang="en-US"/>
              <a:t>Let </a:t>
            </a:r>
            <a:r>
              <a:rPr lang="en-US" i="1"/>
              <a:t>a</a:t>
            </a:r>
            <a:r>
              <a:rPr lang="en-US" i="1" baseline="-25000"/>
              <a:t>n</a:t>
            </a:r>
            <a:r>
              <a:rPr lang="en-US"/>
              <a:t> be the number of times the algorithm is invoked in the worst case for the</a:t>
            </a:r>
          </a:p>
          <a:p>
            <a:pPr lvl="1"/>
            <a:r>
              <a:rPr lang="en-US"/>
              <a:t>sequence containing </a:t>
            </a:r>
            <a:r>
              <a:rPr lang="en-US" i="1"/>
              <a:t>n</a:t>
            </a:r>
            <a:r>
              <a:rPr lang="en-US"/>
              <a:t> items.</a:t>
            </a: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555625" y="2690813"/>
            <a:ext cx="2720975" cy="162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We have: </a:t>
            </a:r>
          </a:p>
          <a:p>
            <a:r>
              <a:rPr lang="en-US"/>
              <a:t>	</a:t>
            </a:r>
          </a:p>
          <a:p>
            <a:pPr>
              <a:lnSpc>
                <a:spcPct val="70000"/>
              </a:lnSpc>
            </a:pPr>
            <a:r>
              <a:rPr lang="en-US"/>
              <a:t>	</a:t>
            </a:r>
            <a:r>
              <a:rPr lang="en-US" sz="2400" i="1"/>
              <a:t>a</a:t>
            </a:r>
            <a:r>
              <a:rPr lang="en-US" sz="2400" baseline="-25000"/>
              <a:t>1</a:t>
            </a:r>
            <a:r>
              <a:rPr lang="en-US" sz="2400"/>
              <a:t>  =  2</a:t>
            </a:r>
            <a:endParaRPr lang="en-US"/>
          </a:p>
          <a:p>
            <a:endParaRPr lang="en-US"/>
          </a:p>
          <a:p>
            <a:r>
              <a:rPr lang="en-US"/>
              <a:t>	</a:t>
            </a:r>
            <a:r>
              <a:rPr lang="en-US" sz="2400" i="1"/>
              <a:t>a</a:t>
            </a:r>
            <a:r>
              <a:rPr lang="en-US" sz="2400" i="1" baseline="-25000"/>
              <a:t>n</a:t>
            </a:r>
            <a:r>
              <a:rPr lang="en-US" sz="2400"/>
              <a:t> = 1 + </a:t>
            </a:r>
            <a:r>
              <a:rPr lang="en-US" sz="2400" i="1"/>
              <a:t>a</a:t>
            </a:r>
            <a:r>
              <a:rPr lang="en-US" sz="2400" baseline="-25000">
                <a:sym typeface="Symbol" pitchFamily="18" charset="2"/>
              </a:rPr>
              <a:t></a:t>
            </a:r>
            <a:r>
              <a:rPr lang="en-US" sz="2400" i="1" baseline="-25000">
                <a:sym typeface="Symbol" pitchFamily="18" charset="2"/>
              </a:rPr>
              <a:t>n</a:t>
            </a:r>
            <a:r>
              <a:rPr lang="en-US" sz="2400" baseline="-25000">
                <a:sym typeface="Symbol" pitchFamily="18" charset="2"/>
              </a:rPr>
              <a:t>/2</a:t>
            </a:r>
          </a:p>
        </p:txBody>
      </p:sp>
      <p:grpSp>
        <p:nvGrpSpPr>
          <p:cNvPr id="36878" name="Group 14"/>
          <p:cNvGrpSpPr>
            <a:grpSpLocks/>
          </p:cNvGrpSpPr>
          <p:nvPr/>
        </p:nvGrpSpPr>
        <p:grpSpPr bwMode="auto">
          <a:xfrm>
            <a:off x="4181475" y="2962275"/>
            <a:ext cx="4660900" cy="1606550"/>
            <a:chOff x="2728" y="2571"/>
            <a:chExt cx="2936" cy="1012"/>
          </a:xfrm>
        </p:grpSpPr>
        <p:sp>
          <p:nvSpPr>
            <p:cNvPr id="36870" name="Rectangle 6"/>
            <p:cNvSpPr>
              <a:spLocks noChangeArrowheads="1"/>
            </p:cNvSpPr>
            <p:nvPr/>
          </p:nvSpPr>
          <p:spPr bwMode="auto">
            <a:xfrm>
              <a:off x="2728" y="3012"/>
              <a:ext cx="2936" cy="16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6871" name="Rectangle 7"/>
            <p:cNvSpPr>
              <a:spLocks noChangeArrowheads="1"/>
            </p:cNvSpPr>
            <p:nvPr/>
          </p:nvSpPr>
          <p:spPr bwMode="auto">
            <a:xfrm>
              <a:off x="4108" y="3010"/>
              <a:ext cx="180" cy="162"/>
            </a:xfrm>
            <a:prstGeom prst="rect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6872" name="Text Box 8"/>
            <p:cNvSpPr txBox="1">
              <a:spLocks noChangeArrowheads="1"/>
            </p:cNvSpPr>
            <p:nvPr/>
          </p:nvSpPr>
          <p:spPr bwMode="auto">
            <a:xfrm>
              <a:off x="3120" y="2571"/>
              <a:ext cx="6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sym typeface="Symbol" pitchFamily="18" charset="2"/>
                </a:rPr>
                <a:t>(</a:t>
              </a:r>
              <a:r>
                <a:rPr lang="en-US" sz="1800" i="1">
                  <a:sym typeface="Symbol" pitchFamily="18" charset="2"/>
                </a:rPr>
                <a:t>n</a:t>
              </a:r>
              <a:r>
                <a:rPr lang="en-US" sz="1800">
                  <a:sym typeface="Symbol" pitchFamily="18" charset="2"/>
                </a:rPr>
                <a:t>-1)/2 </a:t>
              </a:r>
              <a:endParaRPr lang="en-US" sz="1800"/>
            </a:p>
          </p:txBody>
        </p:sp>
        <p:sp>
          <p:nvSpPr>
            <p:cNvPr id="36873" name="Text Box 9"/>
            <p:cNvSpPr txBox="1">
              <a:spLocks noChangeArrowheads="1"/>
            </p:cNvSpPr>
            <p:nvPr/>
          </p:nvSpPr>
          <p:spPr bwMode="auto">
            <a:xfrm>
              <a:off x="4736" y="2587"/>
              <a:ext cx="44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sym typeface="Symbol" pitchFamily="18" charset="2"/>
                </a:rPr>
                <a:t></a:t>
              </a:r>
              <a:r>
                <a:rPr lang="en-US" sz="1800" i="1">
                  <a:sym typeface="Symbol" pitchFamily="18" charset="2"/>
                </a:rPr>
                <a:t>n</a:t>
              </a:r>
              <a:r>
                <a:rPr lang="en-US" sz="1800">
                  <a:sym typeface="Symbol" pitchFamily="18" charset="2"/>
                </a:rPr>
                <a:t>/2 </a:t>
              </a:r>
              <a:endParaRPr lang="en-US" sz="1800"/>
            </a:p>
          </p:txBody>
        </p:sp>
        <p:sp>
          <p:nvSpPr>
            <p:cNvPr id="36874" name="Text Box 10"/>
            <p:cNvSpPr txBox="1">
              <a:spLocks noChangeArrowheads="1"/>
            </p:cNvSpPr>
            <p:nvPr/>
          </p:nvSpPr>
          <p:spPr bwMode="auto">
            <a:xfrm>
              <a:off x="4112" y="333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/>
                <a:t>n</a:t>
              </a:r>
              <a:endParaRPr lang="en-US"/>
            </a:p>
          </p:txBody>
        </p:sp>
        <p:sp>
          <p:nvSpPr>
            <p:cNvPr id="36875" name="AutoShape 11"/>
            <p:cNvSpPr>
              <a:spLocks/>
            </p:cNvSpPr>
            <p:nvPr/>
          </p:nvSpPr>
          <p:spPr bwMode="auto">
            <a:xfrm rot="-5445320">
              <a:off x="4119" y="1845"/>
              <a:ext cx="154" cy="2932"/>
            </a:xfrm>
            <a:prstGeom prst="leftBrace">
              <a:avLst>
                <a:gd name="adj1" fmla="val 158658"/>
                <a:gd name="adj2" fmla="val 50560"/>
              </a:avLst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6876" name="AutoShape 12"/>
            <p:cNvSpPr>
              <a:spLocks/>
            </p:cNvSpPr>
            <p:nvPr/>
          </p:nvSpPr>
          <p:spPr bwMode="auto">
            <a:xfrm rot="-5400000">
              <a:off x="3373" y="2220"/>
              <a:ext cx="95" cy="1356"/>
            </a:xfrm>
            <a:prstGeom prst="rightBrace">
              <a:avLst>
                <a:gd name="adj1" fmla="val 118947"/>
                <a:gd name="adj2" fmla="val 50000"/>
              </a:avLst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6877" name="AutoShape 13"/>
            <p:cNvSpPr>
              <a:spLocks/>
            </p:cNvSpPr>
            <p:nvPr/>
          </p:nvSpPr>
          <p:spPr bwMode="auto">
            <a:xfrm rot="-5400000">
              <a:off x="4927" y="2220"/>
              <a:ext cx="95" cy="1356"/>
            </a:xfrm>
            <a:prstGeom prst="rightBrace">
              <a:avLst>
                <a:gd name="adj1" fmla="val 118947"/>
                <a:gd name="adj2" fmla="val 50000"/>
              </a:avLst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</p:grp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365125" y="4997450"/>
            <a:ext cx="8539163" cy="186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Arial" pitchFamily="34" charset="0"/>
                <a:cs typeface="Arial" pitchFamily="34" charset="0"/>
              </a:rPr>
              <a:t>Such recurrence relations are usually not easily solved explicitly.</a:t>
            </a:r>
          </a:p>
          <a:p>
            <a:pPr>
              <a:lnSpc>
                <a:spcPct val="140000"/>
              </a:lnSpc>
            </a:pPr>
            <a:r>
              <a:rPr lang="en-US"/>
              <a:t>One method of handling them is: </a:t>
            </a:r>
          </a:p>
          <a:p>
            <a:pPr lvl="1">
              <a:lnSpc>
                <a:spcPct val="140000"/>
              </a:lnSpc>
              <a:buFontTx/>
              <a:buChar char="•"/>
            </a:pPr>
            <a:r>
              <a:rPr lang="en-US"/>
              <a:t> First, explicitly solve in case </a:t>
            </a:r>
            <a:r>
              <a:rPr lang="en-US" i="1"/>
              <a:t>n</a:t>
            </a:r>
            <a:r>
              <a:rPr lang="en-US"/>
              <a:t> is a power of 2.</a:t>
            </a:r>
          </a:p>
          <a:p>
            <a:pPr lvl="1">
              <a:lnSpc>
                <a:spcPct val="120000"/>
              </a:lnSpc>
              <a:buFontTx/>
              <a:buChar char="•"/>
            </a:pPr>
            <a:r>
              <a:rPr lang="en-US"/>
              <a:t> Next, consider the case when </a:t>
            </a:r>
            <a:r>
              <a:rPr lang="en-US" i="1"/>
              <a:t>n</a:t>
            </a:r>
            <a:r>
              <a:rPr lang="en-US"/>
              <a:t> is not a power of 2, i.e, when </a:t>
            </a:r>
            <a:r>
              <a:rPr lang="en-US" i="1"/>
              <a:t>n</a:t>
            </a:r>
            <a:r>
              <a:rPr lang="en-US"/>
              <a:t> lies between </a:t>
            </a:r>
          </a:p>
          <a:p>
            <a:pPr lvl="1">
              <a:lnSpc>
                <a:spcPct val="90000"/>
              </a:lnSpc>
            </a:pPr>
            <a:r>
              <a:rPr lang="en-US"/>
              <a:t>  two powers of 2, say 2</a:t>
            </a:r>
            <a:r>
              <a:rPr lang="en-US" i="1" baseline="30000"/>
              <a:t>k</a:t>
            </a:r>
            <a:r>
              <a:rPr lang="en-US" baseline="30000"/>
              <a:t>-1</a:t>
            </a:r>
            <a:r>
              <a:rPr lang="en-US"/>
              <a:t>and 2</a:t>
            </a:r>
            <a:r>
              <a:rPr lang="en-US" i="1" baseline="30000"/>
              <a:t>k</a:t>
            </a:r>
            <a:r>
              <a:rPr lang="en-US"/>
              <a:t>.</a:t>
            </a:r>
          </a:p>
        </p:txBody>
      </p:sp>
      <p:sp>
        <p:nvSpPr>
          <p:cNvPr id="36880" name="AutoShape 16"/>
          <p:cNvSpPr>
            <a:spLocks/>
          </p:cNvSpPr>
          <p:nvPr/>
        </p:nvSpPr>
        <p:spPr bwMode="auto">
          <a:xfrm>
            <a:off x="742950" y="5837238"/>
            <a:ext cx="190500" cy="990600"/>
          </a:xfrm>
          <a:prstGeom prst="leftBracket">
            <a:avLst>
              <a:gd name="adj" fmla="val 0"/>
            </a:avLst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6881" name="AutoShape 17"/>
          <p:cNvSpPr>
            <a:spLocks/>
          </p:cNvSpPr>
          <p:nvPr/>
        </p:nvSpPr>
        <p:spPr bwMode="auto">
          <a:xfrm>
            <a:off x="1244600" y="3162300"/>
            <a:ext cx="361950" cy="1276350"/>
          </a:xfrm>
          <a:prstGeom prst="leftBracket">
            <a:avLst>
              <a:gd name="adj" fmla="val 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B2B05-20DC-4F69-B16F-56F8CB952D5F}" type="slidenum">
              <a:rPr lang="en-US"/>
              <a:pPr/>
              <a:t>11</a:t>
            </a:fld>
            <a:endParaRPr lang="en-US"/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5486400" y="122238"/>
            <a:ext cx="3232150" cy="9858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/>
            <a:r>
              <a:rPr lang="en-US" i="1"/>
              <a:t>a</a:t>
            </a:r>
            <a:r>
              <a:rPr lang="en-US" baseline="-25000"/>
              <a:t>1</a:t>
            </a:r>
            <a:r>
              <a:rPr lang="en-US"/>
              <a:t>  =  2		(1)</a:t>
            </a:r>
            <a:endParaRPr lang="en-US" sz="1800"/>
          </a:p>
          <a:p>
            <a:pPr lvl="1"/>
            <a:endParaRPr lang="en-US" sz="1800"/>
          </a:p>
          <a:p>
            <a:pPr lvl="1"/>
            <a:r>
              <a:rPr lang="en-US" i="1"/>
              <a:t>a</a:t>
            </a:r>
            <a:r>
              <a:rPr lang="en-US" i="1" baseline="-25000"/>
              <a:t>n</a:t>
            </a:r>
            <a:r>
              <a:rPr lang="en-US"/>
              <a:t> = 1 + </a:t>
            </a:r>
            <a:r>
              <a:rPr lang="en-US" i="1"/>
              <a:t>a</a:t>
            </a:r>
            <a:r>
              <a:rPr lang="en-US" baseline="-25000">
                <a:sym typeface="Symbol" pitchFamily="18" charset="2"/>
              </a:rPr>
              <a:t></a:t>
            </a:r>
            <a:r>
              <a:rPr lang="en-US" i="1" baseline="-25000">
                <a:sym typeface="Symbol" pitchFamily="18" charset="2"/>
              </a:rPr>
              <a:t>n</a:t>
            </a:r>
            <a:r>
              <a:rPr lang="en-US" baseline="-25000">
                <a:sym typeface="Symbol" pitchFamily="18" charset="2"/>
              </a:rPr>
              <a:t>/2 </a:t>
            </a:r>
            <a:r>
              <a:rPr lang="en-US">
                <a:sym typeface="Symbol" pitchFamily="18" charset="2"/>
              </a:rPr>
              <a:t>	(2)</a:t>
            </a: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0" y="0"/>
            <a:ext cx="2455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  <a:r>
              <a:rPr lang="en-US" sz="1600"/>
              <a:t>XAMPLE</a:t>
            </a:r>
            <a:r>
              <a:rPr lang="en-US"/>
              <a:t> </a:t>
            </a:r>
            <a:r>
              <a:rPr lang="en-US" sz="1800"/>
              <a:t>(Continue…)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384175" y="441325"/>
            <a:ext cx="2622550" cy="134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u="sng"/>
              <a:t>When </a:t>
            </a:r>
            <a:r>
              <a:rPr lang="en-US" i="1" u="sng"/>
              <a:t>n</a:t>
            </a:r>
            <a:r>
              <a:rPr lang="en-US" u="sng"/>
              <a:t> is a power of 2</a:t>
            </a:r>
            <a:r>
              <a:rPr lang="en-US"/>
              <a:t>:</a:t>
            </a:r>
          </a:p>
          <a:p>
            <a:pPr>
              <a:lnSpc>
                <a:spcPct val="50000"/>
              </a:lnSpc>
            </a:pPr>
            <a:endParaRPr lang="en-US"/>
          </a:p>
          <a:p>
            <a:pPr lvl="1"/>
            <a:r>
              <a:rPr lang="en-US"/>
              <a:t>Let </a:t>
            </a:r>
            <a:r>
              <a:rPr lang="en-US" i="1"/>
              <a:t>n</a:t>
            </a:r>
            <a:r>
              <a:rPr lang="en-US"/>
              <a:t> = 2</a:t>
            </a:r>
            <a:r>
              <a:rPr lang="en-US" i="1" baseline="30000"/>
              <a:t>k</a:t>
            </a:r>
            <a:r>
              <a:rPr lang="en-US"/>
              <a:t>.</a:t>
            </a:r>
          </a:p>
          <a:p>
            <a:pPr lvl="1">
              <a:lnSpc>
                <a:spcPct val="60000"/>
              </a:lnSpc>
            </a:pPr>
            <a:endParaRPr lang="en-US"/>
          </a:p>
          <a:p>
            <a:pPr lvl="1"/>
            <a:r>
              <a:rPr lang="en-US"/>
              <a:t>(2) becomes</a:t>
            </a: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822325" y="2587625"/>
            <a:ext cx="650081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Let                .   We obtain the recurrence relation  </a:t>
            </a:r>
          </a:p>
          <a:p>
            <a:endParaRPr lang="en-US"/>
          </a:p>
          <a:p>
            <a:r>
              <a:rPr lang="en-US"/>
              <a:t>	 </a:t>
            </a:r>
            <a:r>
              <a:rPr lang="en-US" sz="2400" i="1"/>
              <a:t>b</a:t>
            </a:r>
            <a:r>
              <a:rPr lang="en-US" sz="2400" i="1" baseline="-25000"/>
              <a:t>k</a:t>
            </a:r>
            <a:r>
              <a:rPr lang="en-US" sz="2400"/>
              <a:t>       =    1 + </a:t>
            </a:r>
            <a:r>
              <a:rPr lang="en-US" sz="2400" i="1"/>
              <a:t>b</a:t>
            </a:r>
            <a:r>
              <a:rPr lang="en-US" sz="2400" i="1" baseline="-25000"/>
              <a:t>k</a:t>
            </a:r>
            <a:r>
              <a:rPr lang="en-US" sz="2400" baseline="-25000"/>
              <a:t>-1</a:t>
            </a:r>
            <a:r>
              <a:rPr lang="en-US" sz="2400"/>
              <a:t>	   , </a:t>
            </a:r>
            <a:r>
              <a:rPr lang="en-US" sz="2400" i="1"/>
              <a:t>k</a:t>
            </a:r>
            <a:r>
              <a:rPr lang="en-US" sz="2400"/>
              <a:t> = 1,2,...           </a:t>
            </a:r>
            <a:r>
              <a:rPr lang="en-US"/>
              <a:t>(4)</a:t>
            </a:r>
            <a:endParaRPr lang="en-US" sz="1800"/>
          </a:p>
        </p:txBody>
      </p:sp>
      <p:graphicFrame>
        <p:nvGraphicFramePr>
          <p:cNvPr id="43017" name="Object 9"/>
          <p:cNvGraphicFramePr>
            <a:graphicFrameLocks noChangeAspect="1"/>
          </p:cNvGraphicFramePr>
          <p:nvPr/>
        </p:nvGraphicFramePr>
        <p:xfrm>
          <a:off x="1349375" y="2586038"/>
          <a:ext cx="952500" cy="449262"/>
        </p:xfrm>
        <a:graphic>
          <a:graphicData uri="http://schemas.openxmlformats.org/presentationml/2006/ole">
            <p:oleObj spid="_x0000_s43017" name="Equation" r:id="rId3" imgW="507960" imgH="241200" progId="Equation.3">
              <p:embed/>
            </p:oleObj>
          </a:graphicData>
        </a:graphic>
      </p:graphicFrame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866775" y="3756025"/>
            <a:ext cx="45910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              together with the initial condition  </a:t>
            </a:r>
          </a:p>
          <a:p>
            <a:endParaRPr lang="en-US"/>
          </a:p>
          <a:p>
            <a:pPr>
              <a:lnSpc>
                <a:spcPct val="40000"/>
              </a:lnSpc>
            </a:pPr>
            <a:r>
              <a:rPr lang="en-US"/>
              <a:t>	</a:t>
            </a:r>
            <a:r>
              <a:rPr lang="en-US" sz="2400" i="1"/>
              <a:t>b</a:t>
            </a:r>
            <a:r>
              <a:rPr lang="en-US" sz="2400" baseline="-25000"/>
              <a:t>0</a:t>
            </a:r>
            <a:r>
              <a:rPr lang="en-US" sz="2400"/>
              <a:t>        =     2.</a:t>
            </a:r>
            <a:r>
              <a:rPr lang="en-US"/>
              <a:t>	</a:t>
            </a:r>
          </a:p>
        </p:txBody>
      </p:sp>
      <p:sp>
        <p:nvSpPr>
          <p:cNvPr id="43021" name="Text Box 13"/>
          <p:cNvSpPr txBox="1">
            <a:spLocks noChangeArrowheads="1"/>
          </p:cNvSpPr>
          <p:nvPr/>
        </p:nvSpPr>
        <p:spPr bwMode="auto">
          <a:xfrm>
            <a:off x="857250" y="4970463"/>
            <a:ext cx="7685088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After solving (4) with this initial condition, we obtain the explicit formula</a:t>
            </a:r>
          </a:p>
          <a:p>
            <a:endParaRPr lang="en-US"/>
          </a:p>
          <a:p>
            <a:pPr>
              <a:lnSpc>
                <a:spcPct val="40000"/>
              </a:lnSpc>
            </a:pPr>
            <a:r>
              <a:rPr lang="en-US"/>
              <a:t>	</a:t>
            </a:r>
            <a:r>
              <a:rPr lang="en-US" sz="2400" i="1"/>
              <a:t>b</a:t>
            </a:r>
            <a:r>
              <a:rPr lang="en-US" sz="2400" i="1" baseline="-25000"/>
              <a:t>k</a:t>
            </a:r>
            <a:r>
              <a:rPr lang="en-US" sz="2400" i="1"/>
              <a:t> </a:t>
            </a:r>
            <a:r>
              <a:rPr lang="en-US" sz="2400"/>
              <a:t>       =      </a:t>
            </a:r>
            <a:r>
              <a:rPr lang="en-US" sz="2400" i="1"/>
              <a:t>k </a:t>
            </a:r>
            <a:r>
              <a:rPr lang="en-US" sz="2400"/>
              <a:t>+ 2.</a:t>
            </a:r>
          </a:p>
        </p:txBody>
      </p:sp>
      <p:sp>
        <p:nvSpPr>
          <p:cNvPr id="43022" name="Line 14"/>
          <p:cNvSpPr>
            <a:spLocks noChangeShapeType="1"/>
          </p:cNvSpPr>
          <p:nvPr/>
        </p:nvSpPr>
        <p:spPr bwMode="auto">
          <a:xfrm flipH="1">
            <a:off x="4184650" y="1036638"/>
            <a:ext cx="1625600" cy="82550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3023" name="Text Box 15"/>
          <p:cNvSpPr txBox="1">
            <a:spLocks noChangeArrowheads="1"/>
          </p:cNvSpPr>
          <p:nvPr/>
        </p:nvSpPr>
        <p:spPr bwMode="auto">
          <a:xfrm>
            <a:off x="879475" y="6003925"/>
            <a:ext cx="5349541" cy="820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Thus, in this case,       </a:t>
            </a:r>
            <a:r>
              <a:rPr lang="en-US" sz="2400" i="1" dirty="0"/>
              <a:t>a</a:t>
            </a:r>
            <a:r>
              <a:rPr lang="en-US" sz="2400" i="1" baseline="-25000" dirty="0"/>
              <a:t>n</a:t>
            </a:r>
            <a:r>
              <a:rPr lang="en-US" sz="2400" dirty="0"/>
              <a:t>      =     </a:t>
            </a:r>
            <a:r>
              <a:rPr lang="en-US" sz="2400" dirty="0" err="1"/>
              <a:t>lg</a:t>
            </a:r>
            <a:r>
              <a:rPr lang="en-US" sz="1800" dirty="0"/>
              <a:t> </a:t>
            </a:r>
            <a:r>
              <a:rPr lang="en-US" sz="2400" i="1" dirty="0"/>
              <a:t>n</a:t>
            </a:r>
            <a:r>
              <a:rPr lang="en-US" sz="2400" dirty="0"/>
              <a:t>  +  2</a:t>
            </a:r>
            <a:r>
              <a:rPr lang="en-US" dirty="0"/>
              <a:t>,       </a:t>
            </a:r>
          </a:p>
          <a:p>
            <a:pPr>
              <a:lnSpc>
                <a:spcPct val="130000"/>
              </a:lnSpc>
            </a:pPr>
            <a:r>
              <a:rPr lang="en-US"/>
              <a:t>and, thus, in this case,  </a:t>
            </a:r>
            <a:r>
              <a:rPr lang="en-US" i="1"/>
              <a:t>a</a:t>
            </a:r>
            <a:r>
              <a:rPr lang="en-US" i="1" baseline="-25000"/>
              <a:t>n</a:t>
            </a:r>
            <a:r>
              <a:rPr lang="en-US" baseline="-25000"/>
              <a:t> </a:t>
            </a:r>
            <a:r>
              <a:rPr lang="en-US" smtClean="0"/>
              <a:t>= </a:t>
            </a:r>
            <a:r>
              <a:rPr lang="en-US" smtClean="0">
                <a:sym typeface="Symbol" pitchFamily="18" charset="2"/>
              </a:rPr>
              <a:t></a:t>
            </a:r>
            <a:r>
              <a:rPr lang="en-US">
                <a:sym typeface="Symbol" pitchFamily="18" charset="2"/>
              </a:rPr>
              <a:t>(</a:t>
            </a:r>
            <a:r>
              <a:rPr lang="en-US" dirty="0" err="1">
                <a:sym typeface="Symbol" pitchFamily="18" charset="2"/>
              </a:rPr>
              <a:t>lg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i="1" dirty="0">
                <a:sym typeface="Symbol" pitchFamily="18" charset="2"/>
              </a:rPr>
              <a:t>n</a:t>
            </a:r>
            <a:r>
              <a:rPr lang="en-US" dirty="0">
                <a:sym typeface="Symbol" pitchFamily="18" charset="2"/>
              </a:rPr>
              <a:t>).</a:t>
            </a:r>
            <a:r>
              <a:rPr lang="en-US" dirty="0"/>
              <a:t>   </a:t>
            </a:r>
          </a:p>
        </p:txBody>
      </p:sp>
      <p:grpSp>
        <p:nvGrpSpPr>
          <p:cNvPr id="43028" name="Group 20"/>
          <p:cNvGrpSpPr>
            <a:grpSpLocks/>
          </p:cNvGrpSpPr>
          <p:nvPr/>
        </p:nvGrpSpPr>
        <p:grpSpPr bwMode="auto">
          <a:xfrm>
            <a:off x="1825625" y="1870075"/>
            <a:ext cx="5599113" cy="457200"/>
            <a:chOff x="1438" y="570"/>
            <a:chExt cx="3527" cy="288"/>
          </a:xfrm>
        </p:grpSpPr>
        <p:sp>
          <p:nvSpPr>
            <p:cNvPr id="43025" name="Text Box 17"/>
            <p:cNvSpPr txBox="1">
              <a:spLocks noChangeArrowheads="1"/>
            </p:cNvSpPr>
            <p:nvPr/>
          </p:nvSpPr>
          <p:spPr bwMode="auto">
            <a:xfrm>
              <a:off x="1438" y="570"/>
              <a:ext cx="35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i="1"/>
                <a:t>a</a:t>
              </a:r>
              <a:r>
                <a:rPr lang="en-US" sz="2400" baseline="-25000"/>
                <a:t>2</a:t>
              </a:r>
              <a:r>
                <a:rPr lang="en-US" sz="2400"/>
                <a:t>      =    1 + </a:t>
              </a:r>
              <a:r>
                <a:rPr lang="en-US" sz="2400" i="1"/>
                <a:t>a</a:t>
              </a:r>
              <a:r>
                <a:rPr lang="en-US" sz="2400" baseline="-25000"/>
                <a:t>2</a:t>
              </a:r>
              <a:r>
                <a:rPr lang="en-US" sz="2400"/>
                <a:t>             , </a:t>
              </a:r>
              <a:r>
                <a:rPr lang="en-US" sz="2400" i="1"/>
                <a:t>k</a:t>
              </a:r>
              <a:r>
                <a:rPr lang="en-US" sz="2400"/>
                <a:t> = 1,2,...           </a:t>
              </a:r>
              <a:r>
                <a:rPr lang="en-US"/>
                <a:t>(3)</a:t>
              </a:r>
              <a:r>
                <a:rPr lang="en-US" sz="2400"/>
                <a:t> </a:t>
              </a:r>
              <a:endParaRPr lang="th-TH" sz="2400"/>
            </a:p>
          </p:txBody>
        </p:sp>
        <p:sp>
          <p:nvSpPr>
            <p:cNvPr id="43026" name="Text Box 18"/>
            <p:cNvSpPr txBox="1">
              <a:spLocks noChangeArrowheads="1"/>
            </p:cNvSpPr>
            <p:nvPr/>
          </p:nvSpPr>
          <p:spPr bwMode="auto">
            <a:xfrm>
              <a:off x="1606" y="606"/>
              <a:ext cx="162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 baseline="-25000"/>
                <a:t>k</a:t>
              </a:r>
              <a:endParaRPr lang="th-TH" i="1" baseline="-25000"/>
            </a:p>
          </p:txBody>
        </p:sp>
        <p:sp>
          <p:nvSpPr>
            <p:cNvPr id="43027" name="Text Box 19"/>
            <p:cNvSpPr txBox="1">
              <a:spLocks noChangeArrowheads="1"/>
            </p:cNvSpPr>
            <p:nvPr/>
          </p:nvSpPr>
          <p:spPr bwMode="auto">
            <a:xfrm>
              <a:off x="2654" y="590"/>
              <a:ext cx="249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 baseline="-25000"/>
                <a:t>k</a:t>
              </a:r>
              <a:r>
                <a:rPr lang="en-US" baseline="-25000"/>
                <a:t>-1</a:t>
              </a:r>
              <a:endParaRPr lang="th-TH" baseline="-25000"/>
            </a:p>
          </p:txBody>
        </p:sp>
      </p:grpSp>
      <p:sp>
        <p:nvSpPr>
          <p:cNvPr id="43030" name="Rectangle 22"/>
          <p:cNvSpPr>
            <a:spLocks noChangeArrowheads="1"/>
          </p:cNvSpPr>
          <p:nvPr/>
        </p:nvSpPr>
        <p:spPr bwMode="auto">
          <a:xfrm>
            <a:off x="1562100" y="3136900"/>
            <a:ext cx="50292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70BE-33E1-47FA-8779-B58E229C7BE1}" type="slidenum">
              <a:rPr lang="en-US"/>
              <a:pPr/>
              <a:t>12</a:t>
            </a:fld>
            <a:endParaRPr lang="en-US"/>
          </a:p>
        </p:txBody>
      </p:sp>
      <p:sp>
        <p:nvSpPr>
          <p:cNvPr id="45064" name="Oval 8"/>
          <p:cNvSpPr>
            <a:spLocks noChangeArrowheads="1"/>
          </p:cNvSpPr>
          <p:nvPr/>
        </p:nvSpPr>
        <p:spPr bwMode="auto">
          <a:xfrm>
            <a:off x="6496050" y="1562100"/>
            <a:ext cx="2133600" cy="800100"/>
          </a:xfrm>
          <a:prstGeom prst="ellips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0" y="0"/>
            <a:ext cx="2455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  <a:r>
              <a:rPr lang="en-US" sz="1600"/>
              <a:t>XAMPLE</a:t>
            </a:r>
            <a:r>
              <a:rPr lang="en-US"/>
              <a:t> </a:t>
            </a:r>
            <a:r>
              <a:rPr lang="en-US" sz="1800"/>
              <a:t>(Continue…)</a:t>
            </a:r>
            <a:endParaRPr lang="en-US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552450" y="647700"/>
            <a:ext cx="4162425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u="sng"/>
              <a:t>When </a:t>
            </a:r>
            <a:r>
              <a:rPr lang="en-US" i="1" u="sng"/>
              <a:t>n</a:t>
            </a:r>
            <a:r>
              <a:rPr lang="en-US" u="sng"/>
              <a:t> is NOT a power of 2</a:t>
            </a:r>
            <a:r>
              <a:rPr lang="en-US"/>
              <a:t>:</a:t>
            </a:r>
          </a:p>
          <a:p>
            <a:endParaRPr lang="en-US"/>
          </a:p>
          <a:p>
            <a:pPr lvl="1"/>
            <a:r>
              <a:rPr lang="en-US"/>
              <a:t>Let    2</a:t>
            </a:r>
            <a:r>
              <a:rPr lang="en-US" i="1" baseline="30000"/>
              <a:t>k</a:t>
            </a:r>
            <a:r>
              <a:rPr lang="en-US" baseline="30000"/>
              <a:t>-1</a:t>
            </a:r>
            <a:r>
              <a:rPr lang="en-US"/>
              <a:t> &lt;   </a:t>
            </a:r>
            <a:r>
              <a:rPr lang="en-US" i="1"/>
              <a:t>n  </a:t>
            </a:r>
            <a:r>
              <a:rPr lang="en-US"/>
              <a:t> &lt; 2</a:t>
            </a:r>
            <a:r>
              <a:rPr lang="en-US" i="1" baseline="30000"/>
              <a:t>k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lvl="1"/>
            <a:r>
              <a:rPr lang="en-US"/>
              <a:t>Since the sequence </a:t>
            </a:r>
            <a:r>
              <a:rPr lang="en-US" i="1"/>
              <a:t>a</a:t>
            </a:r>
            <a:r>
              <a:rPr lang="en-US"/>
              <a:t> is increasing,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6651625" y="1747838"/>
            <a:ext cx="18018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k</a:t>
            </a:r>
            <a:r>
              <a:rPr lang="en-US"/>
              <a:t>-1  &lt;  lg </a:t>
            </a:r>
            <a:r>
              <a:rPr lang="en-US" i="1"/>
              <a:t>n</a:t>
            </a:r>
            <a:r>
              <a:rPr lang="en-US"/>
              <a:t>  &lt;  </a:t>
            </a:r>
            <a:r>
              <a:rPr lang="en-US" i="1"/>
              <a:t>k</a:t>
            </a:r>
            <a:endParaRPr lang="en-US"/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1050925" y="3195638"/>
            <a:ext cx="158115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We now have</a:t>
            </a:r>
          </a:p>
          <a:p>
            <a:endParaRPr lang="en-US"/>
          </a:p>
          <a:p>
            <a:r>
              <a:rPr lang="en-US"/>
              <a:t>	</a:t>
            </a:r>
          </a:p>
          <a:p>
            <a:endParaRPr lang="en-US"/>
          </a:p>
        </p:txBody>
      </p:sp>
      <p:sp>
        <p:nvSpPr>
          <p:cNvPr id="45065" name="Line 9"/>
          <p:cNvSpPr>
            <a:spLocks noChangeShapeType="1"/>
          </p:cNvSpPr>
          <p:nvPr/>
        </p:nvSpPr>
        <p:spPr bwMode="auto">
          <a:xfrm>
            <a:off x="3886200" y="1524000"/>
            <a:ext cx="2571750" cy="36195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5066" name="Line 10"/>
          <p:cNvSpPr>
            <a:spLocks noChangeShapeType="1"/>
          </p:cNvSpPr>
          <p:nvPr/>
        </p:nvSpPr>
        <p:spPr bwMode="auto">
          <a:xfrm flipH="1">
            <a:off x="5505450" y="2228850"/>
            <a:ext cx="1638300" cy="12954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5067" name="Text Box 11"/>
          <p:cNvSpPr txBox="1">
            <a:spLocks noChangeArrowheads="1"/>
          </p:cNvSpPr>
          <p:nvPr/>
        </p:nvSpPr>
        <p:spPr bwMode="auto">
          <a:xfrm>
            <a:off x="1108075" y="4281488"/>
            <a:ext cx="868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     and</a:t>
            </a:r>
          </a:p>
        </p:txBody>
      </p:sp>
      <p:sp>
        <p:nvSpPr>
          <p:cNvPr id="45070" name="Freeform 14"/>
          <p:cNvSpPr>
            <a:spLocks/>
          </p:cNvSpPr>
          <p:nvPr/>
        </p:nvSpPr>
        <p:spPr bwMode="auto">
          <a:xfrm>
            <a:off x="5524500" y="2209800"/>
            <a:ext cx="2917825" cy="2609850"/>
          </a:xfrm>
          <a:custGeom>
            <a:avLst/>
            <a:gdLst/>
            <a:ahLst/>
            <a:cxnLst>
              <a:cxn ang="0">
                <a:pos x="1596" y="0"/>
              </a:cxn>
              <a:cxn ang="0">
                <a:pos x="1572" y="540"/>
              </a:cxn>
              <a:cxn ang="0">
                <a:pos x="0" y="1680"/>
              </a:cxn>
            </a:cxnLst>
            <a:rect l="0" t="0" r="r" b="b"/>
            <a:pathLst>
              <a:path w="1838" h="1680">
                <a:moveTo>
                  <a:pt x="1596" y="0"/>
                </a:moveTo>
                <a:cubicBezTo>
                  <a:pt x="1717" y="130"/>
                  <a:pt x="1838" y="260"/>
                  <a:pt x="1572" y="540"/>
                </a:cubicBezTo>
                <a:cubicBezTo>
                  <a:pt x="1306" y="820"/>
                  <a:pt x="653" y="1250"/>
                  <a:pt x="0" y="1680"/>
                </a:cubicBezTo>
              </a:path>
            </a:pathLst>
          </a:custGeom>
          <a:noFill/>
          <a:ln w="38100" cap="rnd" cmpd="sng">
            <a:solidFill>
              <a:schemeClr val="tx1"/>
            </a:solidFill>
            <a:prstDash val="sysDot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5071" name="Text Box 15"/>
          <p:cNvSpPr txBox="1">
            <a:spLocks noChangeArrowheads="1"/>
          </p:cNvSpPr>
          <p:nvPr/>
        </p:nvSpPr>
        <p:spPr bwMode="auto">
          <a:xfrm>
            <a:off x="1089025" y="5780088"/>
            <a:ext cx="352266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So </a:t>
            </a:r>
            <a:r>
              <a:rPr lang="en-US" i="1"/>
              <a:t>a</a:t>
            </a:r>
            <a:r>
              <a:rPr lang="en-US" i="1" baseline="-25000"/>
              <a:t>n</a:t>
            </a:r>
            <a:r>
              <a:rPr lang="en-US" i="1"/>
              <a:t> </a:t>
            </a:r>
            <a:r>
              <a:rPr lang="en-US"/>
              <a:t>=</a:t>
            </a:r>
            <a:r>
              <a:rPr lang="en-US" i="1"/>
              <a:t> O</a:t>
            </a:r>
            <a:r>
              <a:rPr lang="en-US"/>
              <a:t>(lg </a:t>
            </a:r>
            <a:r>
              <a:rPr lang="en-US" i="1"/>
              <a:t>n</a:t>
            </a:r>
            <a:r>
              <a:rPr lang="en-US"/>
              <a:t>) and </a:t>
            </a:r>
            <a:r>
              <a:rPr lang="en-US" i="1"/>
              <a:t>a</a:t>
            </a:r>
            <a:r>
              <a:rPr lang="en-US" i="1" baseline="-25000"/>
              <a:t>n</a:t>
            </a:r>
            <a:r>
              <a:rPr lang="en-US"/>
              <a:t> = </a:t>
            </a:r>
            <a:r>
              <a:rPr lang="en-US">
                <a:sym typeface="Symbol" pitchFamily="18" charset="2"/>
              </a:rPr>
              <a:t>(lg </a:t>
            </a:r>
            <a:r>
              <a:rPr lang="en-US" i="1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).</a:t>
            </a:r>
          </a:p>
          <a:p>
            <a:endParaRPr lang="en-US">
              <a:sym typeface="Symbol" pitchFamily="18" charset="2"/>
            </a:endParaRPr>
          </a:p>
          <a:p>
            <a:r>
              <a:rPr lang="en-US">
                <a:sym typeface="Symbol" pitchFamily="18" charset="2"/>
              </a:rPr>
              <a:t>That is, </a:t>
            </a:r>
            <a:r>
              <a:rPr lang="en-US" i="1"/>
              <a:t>a</a:t>
            </a:r>
            <a:r>
              <a:rPr lang="en-US" i="1" baseline="-25000"/>
              <a:t>n</a:t>
            </a:r>
            <a:r>
              <a:rPr lang="en-US"/>
              <a:t> = </a:t>
            </a:r>
            <a:r>
              <a:rPr lang="en-US">
                <a:sym typeface="Symbol" pitchFamily="18" charset="2"/>
              </a:rPr>
              <a:t>(lg </a:t>
            </a:r>
            <a:r>
              <a:rPr lang="en-US" i="1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).</a:t>
            </a:r>
          </a:p>
        </p:txBody>
      </p:sp>
      <p:sp>
        <p:nvSpPr>
          <p:cNvPr id="45072" name="Text Box 16"/>
          <p:cNvSpPr txBox="1">
            <a:spLocks noChangeArrowheads="1"/>
          </p:cNvSpPr>
          <p:nvPr/>
        </p:nvSpPr>
        <p:spPr bwMode="auto">
          <a:xfrm>
            <a:off x="2003425" y="2598738"/>
            <a:ext cx="2532063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40000"/>
              </a:lnSpc>
            </a:pPr>
            <a:r>
              <a:rPr lang="en-US" sz="2400" i="1"/>
              <a:t>a</a:t>
            </a:r>
            <a:r>
              <a:rPr lang="en-US" sz="2400" baseline="-25000"/>
              <a:t>2</a:t>
            </a:r>
            <a:r>
              <a:rPr lang="en-US" sz="1600" i="1" baseline="30000"/>
              <a:t>k</a:t>
            </a:r>
            <a:r>
              <a:rPr lang="en-US" sz="1600" baseline="30000"/>
              <a:t>-1</a:t>
            </a:r>
            <a:r>
              <a:rPr lang="en-US" sz="2400" baseline="-25000"/>
              <a:t> </a:t>
            </a:r>
            <a:r>
              <a:rPr lang="en-US"/>
              <a:t>   </a:t>
            </a:r>
            <a:r>
              <a:rPr lang="en-US">
                <a:sym typeface="Symbol" pitchFamily="18" charset="2"/>
              </a:rPr>
              <a:t>    </a:t>
            </a:r>
            <a:r>
              <a:rPr lang="en-US" sz="2400" i="1">
                <a:sym typeface="Symbol" pitchFamily="18" charset="2"/>
              </a:rPr>
              <a:t>a</a:t>
            </a:r>
            <a:r>
              <a:rPr lang="en-US" sz="2400" i="1" baseline="-25000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        </a:t>
            </a:r>
            <a:r>
              <a:rPr lang="en-US" sz="2400" i="1"/>
              <a:t>a</a:t>
            </a:r>
            <a:r>
              <a:rPr lang="en-US" sz="2400" baseline="-25000"/>
              <a:t>2</a:t>
            </a:r>
            <a:r>
              <a:rPr lang="en-US" sz="1600" i="1" baseline="30000"/>
              <a:t>k</a:t>
            </a:r>
            <a:r>
              <a:rPr lang="en-US">
                <a:sym typeface="Symbol" pitchFamily="18" charset="2"/>
              </a:rPr>
              <a:t> </a:t>
            </a:r>
          </a:p>
        </p:txBody>
      </p:sp>
      <p:sp>
        <p:nvSpPr>
          <p:cNvPr id="45073" name="Text Box 17"/>
          <p:cNvSpPr txBox="1">
            <a:spLocks noChangeArrowheads="1"/>
          </p:cNvSpPr>
          <p:nvPr/>
        </p:nvSpPr>
        <p:spPr bwMode="auto">
          <a:xfrm>
            <a:off x="2003425" y="3836988"/>
            <a:ext cx="3870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40000"/>
              </a:lnSpc>
            </a:pPr>
            <a:r>
              <a:rPr lang="en-US" sz="2400" i="1">
                <a:sym typeface="Symbol" pitchFamily="18" charset="2"/>
              </a:rPr>
              <a:t>a</a:t>
            </a:r>
            <a:r>
              <a:rPr lang="en-US" sz="2400" i="1" baseline="-25000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        </a:t>
            </a:r>
            <a:r>
              <a:rPr lang="en-US" sz="2400" i="1"/>
              <a:t>a</a:t>
            </a:r>
            <a:r>
              <a:rPr lang="en-US" sz="2400" baseline="-25000"/>
              <a:t>2</a:t>
            </a:r>
            <a:r>
              <a:rPr lang="en-US" sz="1600" i="1" baseline="30000"/>
              <a:t>k</a:t>
            </a:r>
            <a:r>
              <a:rPr lang="en-US">
                <a:sym typeface="Symbol" pitchFamily="18" charset="2"/>
              </a:rPr>
              <a:t>    =   </a:t>
            </a:r>
            <a:r>
              <a:rPr lang="en-US" i="1">
                <a:sym typeface="Symbol" pitchFamily="18" charset="2"/>
              </a:rPr>
              <a:t>k</a:t>
            </a:r>
            <a:r>
              <a:rPr lang="en-US">
                <a:sym typeface="Symbol" pitchFamily="18" charset="2"/>
              </a:rPr>
              <a:t> + 2    &lt;   3 + lg </a:t>
            </a:r>
            <a:r>
              <a:rPr lang="en-US" i="1">
                <a:sym typeface="Symbol" pitchFamily="18" charset="2"/>
              </a:rPr>
              <a:t>n</a:t>
            </a:r>
          </a:p>
        </p:txBody>
      </p:sp>
      <p:sp>
        <p:nvSpPr>
          <p:cNvPr id="45074" name="Text Box 18"/>
          <p:cNvSpPr txBox="1">
            <a:spLocks noChangeArrowheads="1"/>
          </p:cNvSpPr>
          <p:nvPr/>
        </p:nvSpPr>
        <p:spPr bwMode="auto">
          <a:xfrm>
            <a:off x="2041525" y="4941888"/>
            <a:ext cx="3589338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40000"/>
              </a:lnSpc>
            </a:pPr>
            <a:r>
              <a:rPr lang="en-US" sz="2400" i="1">
                <a:sym typeface="Symbol" pitchFamily="18" charset="2"/>
              </a:rPr>
              <a:t>a</a:t>
            </a:r>
            <a:r>
              <a:rPr lang="en-US" sz="2400" i="1" baseline="-25000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        </a:t>
            </a:r>
            <a:r>
              <a:rPr lang="en-US" sz="2400" i="1"/>
              <a:t>a</a:t>
            </a:r>
            <a:r>
              <a:rPr lang="en-US" sz="2400" baseline="-25000"/>
              <a:t>2</a:t>
            </a:r>
            <a:r>
              <a:rPr lang="en-US" sz="1600" i="1" baseline="30000"/>
              <a:t>k</a:t>
            </a:r>
            <a:r>
              <a:rPr lang="en-US" sz="1600" baseline="30000"/>
              <a:t>-1</a:t>
            </a:r>
            <a:r>
              <a:rPr lang="en-US">
                <a:sym typeface="Symbol" pitchFamily="18" charset="2"/>
              </a:rPr>
              <a:t>    =   </a:t>
            </a:r>
            <a:r>
              <a:rPr lang="en-US" i="1">
                <a:sym typeface="Symbol" pitchFamily="18" charset="2"/>
              </a:rPr>
              <a:t>k</a:t>
            </a:r>
            <a:r>
              <a:rPr lang="en-US">
                <a:sym typeface="Symbol" pitchFamily="18" charset="2"/>
              </a:rPr>
              <a:t> + 1    &gt;   lg </a:t>
            </a:r>
            <a:r>
              <a:rPr lang="en-US" i="1">
                <a:sym typeface="Symbol" pitchFamily="18" charset="2"/>
              </a:rPr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D0E8-C581-419A-82AE-C8FB98DB60E8}" type="slidenum">
              <a:rPr lang="en-US"/>
              <a:pPr/>
              <a:t>2</a:t>
            </a:fld>
            <a:endParaRPr lang="en-US"/>
          </a:p>
        </p:txBody>
      </p:sp>
      <p:pic>
        <p:nvPicPr>
          <p:cNvPr id="32770" name="Picture 2" descr="vA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835025"/>
            <a:ext cx="8458200" cy="4864100"/>
          </a:xfrm>
          <a:prstGeom prst="rect">
            <a:avLst/>
          </a:prstGeom>
          <a:noFill/>
        </p:spPr>
      </p:pic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0" y="0"/>
            <a:ext cx="9144000" cy="10096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th-TH">
              <a:solidFill>
                <a:schemeClr val="bg2"/>
              </a:solidFill>
            </a:endParaRP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6038850"/>
            <a:ext cx="9144000" cy="8191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th-TH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B6E26-5ECE-4987-9D7F-5AAB9D9BF06E}" type="slidenum">
              <a:rPr lang="en-US"/>
              <a:pPr/>
              <a:t>3</a:t>
            </a:fld>
            <a:endParaRPr lang="en-US"/>
          </a:p>
        </p:txBody>
      </p:sp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784225" y="300038"/>
            <a:ext cx="5948363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Suppose that</a:t>
            </a:r>
          </a:p>
          <a:p>
            <a:endParaRPr lang="en-US"/>
          </a:p>
          <a:p>
            <a:r>
              <a:rPr lang="en-US"/>
              <a:t>	</a:t>
            </a:r>
            <a:r>
              <a:rPr lang="en-US" sz="2400" i="1"/>
              <a:t>s</a:t>
            </a:r>
            <a:r>
              <a:rPr lang="en-US"/>
              <a:t>   =    ‘C’, ‘D’, ‘A’, ‘E’, ‘X’, ‘B’, ‘W’, ‘F’, ‘K’</a:t>
            </a:r>
          </a:p>
          <a:p>
            <a:endParaRPr lang="en-US"/>
          </a:p>
          <a:p>
            <a:r>
              <a:rPr lang="en-US"/>
              <a:t>How does Algorithm 5.3.1 work?</a:t>
            </a:r>
          </a:p>
        </p:txBody>
      </p:sp>
      <p:pic>
        <p:nvPicPr>
          <p:cNvPr id="48131" name="Picture 3" descr="bd0002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4900" y="274638"/>
            <a:ext cx="1433513" cy="14049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4A55-2A6A-47E7-9418-6F1F2EEC2554}" type="slidenum">
              <a:rPr lang="en-US"/>
              <a:pPr/>
              <a:t>4</a:t>
            </a:fld>
            <a:endParaRPr lang="en-US"/>
          </a:p>
        </p:txBody>
      </p:sp>
      <p:sp>
        <p:nvSpPr>
          <p:cNvPr id="34821" name="AutoShape 5"/>
          <p:cNvSpPr>
            <a:spLocks noChangeArrowheads="1"/>
          </p:cNvSpPr>
          <p:nvPr/>
        </p:nvSpPr>
        <p:spPr bwMode="auto">
          <a:xfrm rot="-5400000" flipH="1" flipV="1">
            <a:off x="57944" y="-57944"/>
            <a:ext cx="1233488" cy="1349375"/>
          </a:xfrm>
          <a:prstGeom prst="rtTriangle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1649195" y="2233750"/>
            <a:ext cx="4057650" cy="111034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th-TH"/>
          </a:p>
        </p:txBody>
      </p:sp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0" y="244287"/>
            <a:ext cx="9417963" cy="6752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0000"/>
              </a:lnSpc>
            </a:pPr>
            <a:endParaRPr lang="en-US" dirty="0"/>
          </a:p>
          <a:p>
            <a:pPr lvl="1">
              <a:lnSpc>
                <a:spcPct val="190000"/>
              </a:lnSpc>
            </a:pPr>
            <a:r>
              <a:rPr lang="en-US" dirty="0" smtClean="0"/>
              <a:t>   Consider </a:t>
            </a:r>
            <a:r>
              <a:rPr lang="en-US" dirty="0"/>
              <a:t>the time complexity of Algorithm 5.3.1.</a:t>
            </a:r>
          </a:p>
          <a:p>
            <a:pPr lvl="2">
              <a:lnSpc>
                <a:spcPct val="90000"/>
              </a:lnSpc>
            </a:pPr>
            <a:endParaRPr lang="en-US" dirty="0"/>
          </a:p>
          <a:p>
            <a:pPr lvl="2">
              <a:lnSpc>
                <a:spcPct val="70000"/>
              </a:lnSpc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We count the number of comparisons</a:t>
            </a:r>
            <a:r>
              <a:rPr lang="en-US" dirty="0"/>
              <a:t> </a:t>
            </a:r>
            <a:r>
              <a:rPr lang="en-US" i="1" dirty="0" err="1"/>
              <a:t>s</a:t>
            </a:r>
            <a:r>
              <a:rPr lang="en-US" i="1" baseline="-25000" dirty="0" err="1"/>
              <a:t>i</a:t>
            </a:r>
            <a:r>
              <a:rPr lang="en-US" dirty="0"/>
              <a:t> &gt; </a:t>
            </a:r>
            <a:r>
              <a:rPr lang="en-US" i="1" dirty="0" err="1"/>
              <a:t>s</a:t>
            </a:r>
            <a:r>
              <a:rPr lang="en-US" i="1" baseline="-25000" dirty="0" err="1"/>
              <a:t>max_index</a:t>
            </a:r>
            <a:r>
              <a:rPr lang="en-US" dirty="0"/>
              <a:t>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as a measure of the time 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lvl="2">
              <a:lnSpc>
                <a:spcPct val="70000"/>
              </a:lnSpc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required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by the algorithm.</a:t>
            </a:r>
            <a:r>
              <a:rPr lang="en-US" dirty="0"/>
              <a:t> </a:t>
            </a:r>
          </a:p>
          <a:p>
            <a:pPr lvl="2">
              <a:lnSpc>
                <a:spcPct val="90000"/>
              </a:lnSpc>
            </a:pPr>
            <a:endParaRPr lang="en-US" dirty="0"/>
          </a:p>
          <a:p>
            <a:pPr lvl="2">
              <a:lnSpc>
                <a:spcPct val="50000"/>
              </a:lnSpc>
            </a:pPr>
            <a:r>
              <a:rPr lang="en-US" dirty="0"/>
              <a:t>Let 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dirty="0"/>
              <a:t> be the number of these comparisons required to sort </a:t>
            </a:r>
            <a:r>
              <a:rPr lang="en-US" i="1" dirty="0"/>
              <a:t>n</a:t>
            </a:r>
            <a:r>
              <a:rPr lang="en-US" dirty="0"/>
              <a:t> items.</a:t>
            </a:r>
          </a:p>
          <a:p>
            <a:pPr lvl="2">
              <a:lnSpc>
                <a:spcPct val="90000"/>
              </a:lnSpc>
            </a:pP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 smtClean="0"/>
              <a:t>	Clearly</a:t>
            </a:r>
            <a:r>
              <a:rPr lang="en-US" dirty="0"/>
              <a:t>,		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 = 0.</a:t>
            </a:r>
          </a:p>
          <a:p>
            <a:pPr lvl="2">
              <a:lnSpc>
                <a:spcPct val="90000"/>
              </a:lnSpc>
            </a:pP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 smtClean="0"/>
              <a:t>	We </a:t>
            </a:r>
            <a:r>
              <a:rPr lang="en-US" dirty="0"/>
              <a:t>also have 	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dirty="0"/>
              <a:t>  =  </a:t>
            </a:r>
            <a:r>
              <a:rPr lang="en-US" i="1" dirty="0"/>
              <a:t>n</a:t>
            </a:r>
            <a:r>
              <a:rPr lang="en-US" dirty="0"/>
              <a:t> - 1 + 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baseline="-25000" dirty="0"/>
              <a:t>-1</a:t>
            </a:r>
            <a:r>
              <a:rPr lang="en-US" dirty="0"/>
              <a:t>.</a:t>
            </a:r>
          </a:p>
          <a:p>
            <a:pPr lvl="2">
              <a:lnSpc>
                <a:spcPct val="90000"/>
              </a:lnSpc>
            </a:pPr>
            <a:endParaRPr lang="en-US" dirty="0"/>
          </a:p>
          <a:p>
            <a:pPr lvl="2">
              <a:lnSpc>
                <a:spcPct val="90000"/>
              </a:lnSpc>
            </a:pP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/>
              <a:t>By iteration we have</a:t>
            </a:r>
          </a:p>
          <a:p>
            <a:pPr lvl="2">
              <a:lnSpc>
                <a:spcPct val="90000"/>
              </a:lnSpc>
            </a:pP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/>
              <a:t>		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dirty="0"/>
              <a:t>  =  </a:t>
            </a:r>
            <a:r>
              <a:rPr lang="en-US" i="1" dirty="0" err="1"/>
              <a:t>nk</a:t>
            </a:r>
            <a:r>
              <a:rPr lang="en-US" dirty="0"/>
              <a:t> - (1 + 2 + … + </a:t>
            </a:r>
            <a:r>
              <a:rPr lang="en-US" i="1" dirty="0"/>
              <a:t>k</a:t>
            </a:r>
            <a:r>
              <a:rPr lang="en-US" dirty="0"/>
              <a:t>) + 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baseline="-25000" dirty="0"/>
              <a:t>-</a:t>
            </a:r>
            <a:r>
              <a:rPr lang="en-US" i="1" baseline="-25000" dirty="0"/>
              <a:t>k</a:t>
            </a:r>
            <a:endParaRPr lang="en-US" dirty="0"/>
          </a:p>
          <a:p>
            <a:pPr lvl="2">
              <a:lnSpc>
                <a:spcPct val="90000"/>
              </a:lnSpc>
            </a:pPr>
            <a:endParaRPr lang="en-US" dirty="0"/>
          </a:p>
          <a:p>
            <a:pPr lvl="2">
              <a:lnSpc>
                <a:spcPct val="90000"/>
              </a:lnSpc>
            </a:pPr>
            <a:r>
              <a:rPr lang="en-US"/>
              <a:t>When </a:t>
            </a:r>
            <a:r>
              <a:rPr lang="en-US" i="1" smtClean="0"/>
              <a:t>k </a:t>
            </a:r>
            <a:r>
              <a:rPr lang="en-US"/>
              <a:t>= </a:t>
            </a:r>
            <a:r>
              <a:rPr lang="en-US" i="1" smtClean="0"/>
              <a:t>n</a:t>
            </a:r>
            <a:r>
              <a:rPr lang="en-US" smtClean="0"/>
              <a:t>-1</a:t>
            </a:r>
            <a:r>
              <a:rPr lang="en-US" dirty="0"/>
              <a:t>, we obtain the explicit formula:</a:t>
            </a:r>
          </a:p>
          <a:p>
            <a:pPr lvl="2">
              <a:lnSpc>
                <a:spcPct val="90000"/>
              </a:lnSpc>
            </a:pP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/>
              <a:t>		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dirty="0"/>
              <a:t>    =    </a:t>
            </a:r>
            <a:r>
              <a:rPr lang="en-US" i="1" dirty="0"/>
              <a:t>n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-1) - (1 + 2 + … + (</a:t>
            </a:r>
            <a:r>
              <a:rPr lang="en-US" i="1" dirty="0"/>
              <a:t>n</a:t>
            </a:r>
            <a:r>
              <a:rPr lang="en-US" dirty="0"/>
              <a:t>-1))   =    </a:t>
            </a:r>
            <a:r>
              <a:rPr lang="en-US" i="1" dirty="0"/>
              <a:t>n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-1)/2   =  </a:t>
            </a:r>
            <a:r>
              <a:rPr lang="en-US" dirty="0">
                <a:sym typeface="Symbol" pitchFamily="18" charset="2"/>
              </a:rPr>
              <a:t>(</a:t>
            </a:r>
            <a:r>
              <a:rPr lang="en-US" i="1" dirty="0">
                <a:sym typeface="Symbol" pitchFamily="18" charset="2"/>
              </a:rPr>
              <a:t>n</a:t>
            </a:r>
            <a:r>
              <a:rPr lang="en-US" baseline="30000" dirty="0">
                <a:sym typeface="Symbol" pitchFamily="18" charset="2"/>
              </a:rPr>
              <a:t>2</a:t>
            </a:r>
            <a:r>
              <a:rPr lang="en-US" dirty="0">
                <a:sym typeface="Symbol" pitchFamily="18" charset="2"/>
              </a:rPr>
              <a:t>). </a:t>
            </a:r>
            <a:endParaRPr lang="en-US" dirty="0"/>
          </a:p>
          <a:p>
            <a:pPr lvl="2">
              <a:lnSpc>
                <a:spcPct val="90000"/>
              </a:lnSpc>
            </a:pPr>
            <a:endParaRPr lang="en-US" dirty="0"/>
          </a:p>
          <a:p>
            <a:pPr lvl="2">
              <a:lnSpc>
                <a:spcPct val="120000"/>
              </a:lnSpc>
            </a:pPr>
            <a:r>
              <a:rPr lang="en-US" dirty="0">
                <a:sym typeface="Symbol" pitchFamily="18" charset="2"/>
              </a:rPr>
              <a:t>That is, the time required by the algorithm is (</a:t>
            </a:r>
            <a:r>
              <a:rPr lang="en-US" i="1" dirty="0">
                <a:sym typeface="Symbol" pitchFamily="18" charset="2"/>
              </a:rPr>
              <a:t>n</a:t>
            </a:r>
            <a:r>
              <a:rPr lang="en-US" baseline="30000" dirty="0">
                <a:sym typeface="Symbol" pitchFamily="18" charset="2"/>
              </a:rPr>
              <a:t>2</a:t>
            </a:r>
            <a:r>
              <a:rPr lang="en-US" dirty="0">
                <a:sym typeface="Symbol" pitchFamily="18" charset="2"/>
              </a:rPr>
              <a:t>). </a:t>
            </a:r>
          </a:p>
          <a:p>
            <a:pPr lvl="1">
              <a:lnSpc>
                <a:spcPct val="170000"/>
              </a:lnSpc>
            </a:pPr>
            <a:r>
              <a:rPr lang="en-US" sz="1800" dirty="0"/>
              <a:t>N</a:t>
            </a:r>
            <a:r>
              <a:rPr lang="en-US" sz="1400" dirty="0"/>
              <a:t>OTE</a:t>
            </a:r>
            <a:r>
              <a:rPr lang="en-US" sz="1800" dirty="0"/>
              <a:t>:  The best-case, average-case, and worst-case times are all the same for this algorithm.</a:t>
            </a:r>
            <a:r>
              <a:rPr lang="en-US" sz="2400" dirty="0"/>
              <a:t>	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 bwMode="auto">
          <a:xfrm flipV="1">
            <a:off x="705402" y="3579227"/>
            <a:ext cx="8098960" cy="1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 flipV="1">
            <a:off x="766361" y="1027586"/>
            <a:ext cx="8098960" cy="1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39189" y="13063"/>
            <a:ext cx="35557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</a:t>
            </a:r>
            <a:r>
              <a:rPr lang="en-US" sz="1800" b="1" dirty="0" smtClean="0"/>
              <a:t>XAMPLE</a:t>
            </a:r>
            <a:r>
              <a:rPr lang="en-US" sz="1600" dirty="0" smtClean="0"/>
              <a:t>    </a:t>
            </a:r>
            <a:r>
              <a:rPr lang="en-US" sz="1800" dirty="0" smtClean="0"/>
              <a:t> </a:t>
            </a:r>
            <a:r>
              <a:rPr lang="en-US" b="1" i="1" dirty="0" smtClean="0">
                <a:latin typeface="Comic Sans MS" pitchFamily="66" charset="0"/>
              </a:rPr>
              <a:t>Selection Sort</a:t>
            </a:r>
            <a:r>
              <a:rPr lang="en-US" sz="1800" b="1" i="1" dirty="0" smtClean="0"/>
              <a:t> </a:t>
            </a:r>
            <a:r>
              <a:rPr lang="en-US" sz="1600" b="1" i="1" dirty="0" smtClean="0"/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74320" y="1593668"/>
            <a:ext cx="441146" cy="646331"/>
          </a:xfrm>
          <a:prstGeom prst="rect">
            <a:avLst/>
          </a:prstGeom>
          <a:solidFill>
            <a:srgbClr val="CCECFF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Arial" pitchFamily="34" charset="0"/>
                <a:cs typeface="Arial" pitchFamily="34" charset="0"/>
              </a:rPr>
              <a:t>1</a:t>
            </a:r>
            <a:endParaRPr lang="th-TH" b="1" dirty="0">
              <a:latin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9964" y="3757770"/>
            <a:ext cx="441146" cy="646331"/>
          </a:xfrm>
          <a:prstGeom prst="rect">
            <a:avLst/>
          </a:prstGeom>
          <a:solidFill>
            <a:srgbClr val="CCECFF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Arial" pitchFamily="34" charset="0"/>
                <a:cs typeface="Arial" pitchFamily="34" charset="0"/>
              </a:rPr>
              <a:t>2</a:t>
            </a:r>
            <a:endParaRPr lang="th-TH" b="1" dirty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39CC7-3F09-429A-98F9-6739CC418046}" type="slidenum">
              <a:rPr lang="en-US"/>
              <a:pPr/>
              <a:t>5</a:t>
            </a:fld>
            <a:endParaRPr lang="en-US"/>
          </a:p>
        </p:txBody>
      </p:sp>
      <p:sp>
        <p:nvSpPr>
          <p:cNvPr id="60429" name="AutoShape 13"/>
          <p:cNvSpPr>
            <a:spLocks noChangeArrowheads="1"/>
          </p:cNvSpPr>
          <p:nvPr/>
        </p:nvSpPr>
        <p:spPr bwMode="auto">
          <a:xfrm rot="-5400000" flipH="1" flipV="1">
            <a:off x="134144" y="18256"/>
            <a:ext cx="1233488" cy="1349375"/>
          </a:xfrm>
          <a:prstGeom prst="rtTriangle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0424" name="Rectangle 8"/>
          <p:cNvSpPr>
            <a:spLocks noChangeArrowheads="1"/>
          </p:cNvSpPr>
          <p:nvPr/>
        </p:nvSpPr>
        <p:spPr bwMode="auto">
          <a:xfrm>
            <a:off x="2076450" y="1295400"/>
            <a:ext cx="4610100" cy="39433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endParaRPr lang="th-TH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0" y="2606675"/>
            <a:ext cx="91440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200">
                <a:latin typeface="CordiaUPC"/>
                <a:cs typeface="Times New Roman" pitchFamily="18" charset="0"/>
              </a:rPr>
              <a:t> </a:t>
            </a:r>
            <a:endParaRPr lang="en-US" sz="1000">
              <a:cs typeface="Times New Roman" pitchFamily="18" charset="0"/>
            </a:endParaRPr>
          </a:p>
          <a:p>
            <a:endParaRPr lang="en-US" sz="2400"/>
          </a:p>
        </p:txBody>
      </p:sp>
      <p:sp>
        <p:nvSpPr>
          <p:cNvPr id="60422" name="Rectangle 6"/>
          <p:cNvSpPr>
            <a:spLocks noChangeArrowheads="1"/>
          </p:cNvSpPr>
          <p:nvPr/>
        </p:nvSpPr>
        <p:spPr bwMode="auto">
          <a:xfrm>
            <a:off x="342900" y="285750"/>
            <a:ext cx="1254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E</a:t>
            </a:r>
            <a:r>
              <a:rPr lang="en-US" sz="1600" b="1"/>
              <a:t>XERCISE</a:t>
            </a:r>
            <a:endParaRPr lang="en-US" b="1"/>
          </a:p>
        </p:txBody>
      </p:sp>
      <p:sp>
        <p:nvSpPr>
          <p:cNvPr id="60423" name="Text Box 7"/>
          <p:cNvSpPr txBox="1">
            <a:spLocks noChangeArrowheads="1"/>
          </p:cNvSpPr>
          <p:nvPr/>
        </p:nvSpPr>
        <p:spPr bwMode="auto">
          <a:xfrm>
            <a:off x="2270125" y="1508125"/>
            <a:ext cx="4079875" cy="359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b="1">
                <a:cs typeface="Times New Roman" pitchFamily="18" charset="0"/>
              </a:rPr>
              <a:t>procedure</a:t>
            </a:r>
            <a:r>
              <a:rPr lang="en-US">
                <a:cs typeface="Times New Roman" pitchFamily="18" charset="0"/>
              </a:rPr>
              <a:t> </a:t>
            </a:r>
            <a:r>
              <a:rPr lang="en-US" i="1">
                <a:cs typeface="Times New Roman" pitchFamily="18" charset="0"/>
              </a:rPr>
              <a:t>mystery</a:t>
            </a:r>
            <a:r>
              <a:rPr lang="en-US">
                <a:cs typeface="Times New Roman" pitchFamily="18" charset="0"/>
              </a:rPr>
              <a:t>(</a:t>
            </a:r>
            <a:r>
              <a:rPr lang="en-US" i="1">
                <a:cs typeface="Times New Roman" pitchFamily="18" charset="0"/>
              </a:rPr>
              <a:t>n</a:t>
            </a:r>
            <a:r>
              <a:rPr lang="en-US">
                <a:cs typeface="Times New Roman" pitchFamily="18" charset="0"/>
              </a:rPr>
              <a:t>)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>
                <a:cs typeface="Times New Roman" pitchFamily="18" charset="0"/>
              </a:rPr>
              <a:t>    </a:t>
            </a:r>
            <a:r>
              <a:rPr lang="en-US" b="1">
                <a:cs typeface="Times New Roman" pitchFamily="18" charset="0"/>
              </a:rPr>
              <a:t>if</a:t>
            </a:r>
            <a:r>
              <a:rPr lang="en-US">
                <a:cs typeface="Times New Roman" pitchFamily="18" charset="0"/>
              </a:rPr>
              <a:t>  (</a:t>
            </a:r>
            <a:r>
              <a:rPr lang="en-US" i="1">
                <a:cs typeface="Times New Roman" pitchFamily="18" charset="0"/>
              </a:rPr>
              <a:t>n</a:t>
            </a:r>
            <a:r>
              <a:rPr lang="en-US">
                <a:cs typeface="Times New Roman" pitchFamily="18" charset="0"/>
              </a:rPr>
              <a:t> = 1) </a:t>
            </a:r>
            <a:r>
              <a:rPr lang="en-US" b="1">
                <a:cs typeface="Times New Roman" pitchFamily="18" charset="0"/>
              </a:rPr>
              <a:t>then</a:t>
            </a:r>
            <a:r>
              <a:rPr lang="en-US">
                <a:cs typeface="Times New Roman" pitchFamily="18" charset="0"/>
              </a:rPr>
              <a:t> </a:t>
            </a:r>
            <a:r>
              <a:rPr lang="en-US" b="1">
                <a:cs typeface="Times New Roman" pitchFamily="18" charset="0"/>
              </a:rPr>
              <a:t>return</a:t>
            </a:r>
            <a:r>
              <a:rPr lang="en-US">
                <a:cs typeface="Times New Roman" pitchFamily="18" charset="0"/>
              </a:rPr>
              <a:t> (2)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b="1">
                <a:cs typeface="Times New Roman" pitchFamily="18" charset="0"/>
              </a:rPr>
              <a:t>    if</a:t>
            </a:r>
            <a:r>
              <a:rPr lang="en-US">
                <a:cs typeface="Times New Roman" pitchFamily="18" charset="0"/>
              </a:rPr>
              <a:t>  (</a:t>
            </a:r>
            <a:r>
              <a:rPr lang="en-US" i="1">
                <a:cs typeface="Times New Roman" pitchFamily="18" charset="0"/>
              </a:rPr>
              <a:t>n</a:t>
            </a:r>
            <a:r>
              <a:rPr lang="en-US">
                <a:cs typeface="Times New Roman" pitchFamily="18" charset="0"/>
              </a:rPr>
              <a:t> = 2) </a:t>
            </a:r>
            <a:r>
              <a:rPr lang="en-US" b="1">
                <a:cs typeface="Times New Roman" pitchFamily="18" charset="0"/>
              </a:rPr>
              <a:t>then</a:t>
            </a:r>
            <a:r>
              <a:rPr lang="en-US">
                <a:cs typeface="Times New Roman" pitchFamily="18" charset="0"/>
              </a:rPr>
              <a:t> </a:t>
            </a:r>
            <a:r>
              <a:rPr lang="en-US" b="1">
                <a:cs typeface="Times New Roman" pitchFamily="18" charset="0"/>
              </a:rPr>
              <a:t>return</a:t>
            </a:r>
            <a:r>
              <a:rPr lang="en-US">
                <a:cs typeface="Times New Roman" pitchFamily="18" charset="0"/>
              </a:rPr>
              <a:t> (5)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b="1">
                <a:cs typeface="Times New Roman" pitchFamily="18" charset="0"/>
              </a:rPr>
              <a:t>    </a:t>
            </a:r>
            <a:r>
              <a:rPr lang="en-US" i="1">
                <a:cs typeface="Times New Roman" pitchFamily="18" charset="0"/>
              </a:rPr>
              <a:t>temp</a:t>
            </a:r>
            <a:r>
              <a:rPr lang="en-US">
                <a:cs typeface="Times New Roman" pitchFamily="18" charset="0"/>
              </a:rPr>
              <a:t> := 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i="1">
                <a:cs typeface="Times New Roman" pitchFamily="18" charset="0"/>
              </a:rPr>
              <a:t>    i </a:t>
            </a:r>
            <a:r>
              <a:rPr lang="en-US">
                <a:cs typeface="Times New Roman" pitchFamily="18" charset="0"/>
              </a:rPr>
              <a:t>:= 0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i="1">
                <a:cs typeface="Times New Roman" pitchFamily="18" charset="0"/>
              </a:rPr>
              <a:t>   </a:t>
            </a:r>
            <a:r>
              <a:rPr lang="en-US" b="1">
                <a:cs typeface="Times New Roman" pitchFamily="18" charset="0"/>
              </a:rPr>
              <a:t> while </a:t>
            </a:r>
            <a:r>
              <a:rPr lang="en-US" i="1">
                <a:cs typeface="Times New Roman" pitchFamily="18" charset="0"/>
              </a:rPr>
              <a:t> i </a:t>
            </a:r>
            <a:r>
              <a:rPr lang="en-US">
                <a:cs typeface="Times New Roman" pitchFamily="18" charset="0"/>
                <a:sym typeface="Symbol" pitchFamily="18" charset="2"/>
              </a:rPr>
              <a:t></a:t>
            </a:r>
            <a:r>
              <a:rPr lang="en-US">
                <a:cs typeface="Times New Roman" pitchFamily="18" charset="0"/>
              </a:rPr>
              <a:t> 2</a:t>
            </a:r>
            <a:r>
              <a:rPr lang="en-US" i="1">
                <a:cs typeface="Times New Roman" pitchFamily="18" charset="0"/>
                <a:sym typeface="Symbol" pitchFamily="18" charset="2"/>
              </a:rPr>
              <a:t>n</a:t>
            </a:r>
            <a:r>
              <a:rPr lang="en-US">
                <a:cs typeface="Times New Roman" pitchFamily="18" charset="0"/>
                <a:sym typeface="Symbol" pitchFamily="18" charset="2"/>
              </a:rPr>
              <a:t> </a:t>
            </a:r>
            <a:r>
              <a:rPr lang="en-US" b="1">
                <a:cs typeface="Times New Roman" pitchFamily="18" charset="0"/>
                <a:sym typeface="Symbol" pitchFamily="18" charset="2"/>
              </a:rPr>
              <a:t>do</a:t>
            </a:r>
            <a:endParaRPr lang="en-US"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b="1">
                <a:cs typeface="Times New Roman" pitchFamily="18" charset="0"/>
                <a:sym typeface="Symbol" pitchFamily="18" charset="2"/>
              </a:rPr>
              <a:t>         begin</a:t>
            </a:r>
            <a:endParaRPr lang="en-US"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b="1">
                <a:cs typeface="Times New Roman" pitchFamily="18" charset="0"/>
                <a:sym typeface="Symbol" pitchFamily="18" charset="2"/>
              </a:rPr>
              <a:t>    </a:t>
            </a:r>
            <a:r>
              <a:rPr lang="en-US">
                <a:cs typeface="Times New Roman" pitchFamily="18" charset="0"/>
                <a:sym typeface="Symbol" pitchFamily="18" charset="2"/>
              </a:rPr>
              <a:t>    	</a:t>
            </a:r>
            <a:r>
              <a:rPr lang="en-US" i="1">
                <a:cs typeface="Times New Roman" pitchFamily="18" charset="0"/>
                <a:sym typeface="Symbol" pitchFamily="18" charset="2"/>
              </a:rPr>
              <a:t>temp </a:t>
            </a:r>
            <a:r>
              <a:rPr lang="en-US">
                <a:cs typeface="Times New Roman" pitchFamily="18" charset="0"/>
                <a:sym typeface="Symbol" pitchFamily="18" charset="2"/>
              </a:rPr>
              <a:t>:= (</a:t>
            </a:r>
            <a:r>
              <a:rPr lang="en-US" i="1">
                <a:cs typeface="Times New Roman" pitchFamily="18" charset="0"/>
                <a:sym typeface="Symbol" pitchFamily="18" charset="2"/>
              </a:rPr>
              <a:t>temp*</a:t>
            </a:r>
            <a:r>
              <a:rPr lang="en-US">
                <a:cs typeface="Times New Roman" pitchFamily="18" charset="0"/>
                <a:sym typeface="Symbol" pitchFamily="18" charset="2"/>
              </a:rPr>
              <a:t> </a:t>
            </a:r>
            <a:r>
              <a:rPr lang="en-US" i="1">
                <a:cs typeface="Times New Roman" pitchFamily="18" charset="0"/>
                <a:sym typeface="Symbol" pitchFamily="18" charset="2"/>
              </a:rPr>
              <a:t>mystery</a:t>
            </a:r>
            <a:r>
              <a:rPr lang="en-US">
                <a:cs typeface="Times New Roman" pitchFamily="18" charset="0"/>
                <a:sym typeface="Symbol" pitchFamily="18" charset="2"/>
              </a:rPr>
              <a:t>(</a:t>
            </a:r>
            <a:r>
              <a:rPr lang="en-US" i="1">
                <a:cs typeface="Times New Roman" pitchFamily="18" charset="0"/>
                <a:sym typeface="Symbol" pitchFamily="18" charset="2"/>
              </a:rPr>
              <a:t>n</a:t>
            </a:r>
            <a:r>
              <a:rPr lang="en-US">
                <a:cs typeface="Times New Roman" pitchFamily="18" charset="0"/>
                <a:sym typeface="Symbol" pitchFamily="18" charset="2"/>
              </a:rPr>
              <a:t>-2))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i="1">
                <a:cs typeface="Times New Roman" pitchFamily="18" charset="0"/>
                <a:sym typeface="Symbol" pitchFamily="18" charset="2"/>
              </a:rPr>
              <a:t>           	i </a:t>
            </a:r>
            <a:r>
              <a:rPr lang="en-US">
                <a:cs typeface="Times New Roman" pitchFamily="18" charset="0"/>
                <a:sym typeface="Symbol" pitchFamily="18" charset="2"/>
              </a:rPr>
              <a:t>:= </a:t>
            </a:r>
            <a:r>
              <a:rPr lang="en-US" i="1">
                <a:cs typeface="Times New Roman" pitchFamily="18" charset="0"/>
                <a:sym typeface="Symbol" pitchFamily="18" charset="2"/>
              </a:rPr>
              <a:t>i </a:t>
            </a:r>
            <a:r>
              <a:rPr lang="en-US">
                <a:cs typeface="Times New Roman" pitchFamily="18" charset="0"/>
                <a:sym typeface="Symbol" pitchFamily="18" charset="2"/>
              </a:rPr>
              <a:t>+ 2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i="1">
                <a:cs typeface="Times New Roman" pitchFamily="18" charset="0"/>
                <a:sym typeface="Symbol" pitchFamily="18" charset="2"/>
              </a:rPr>
              <a:t>         </a:t>
            </a:r>
            <a:r>
              <a:rPr lang="en-US" b="1">
                <a:cs typeface="Times New Roman" pitchFamily="18" charset="0"/>
                <a:sym typeface="Symbol" pitchFamily="18" charset="2"/>
              </a:rPr>
              <a:t>end</a:t>
            </a:r>
            <a:endParaRPr lang="en-US"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>
                <a:cs typeface="Times New Roman" pitchFamily="18" charset="0"/>
                <a:sym typeface="Symbol" pitchFamily="18" charset="2"/>
              </a:rPr>
              <a:t>    </a:t>
            </a:r>
            <a:r>
              <a:rPr lang="en-US" b="1">
                <a:cs typeface="Times New Roman" pitchFamily="18" charset="0"/>
                <a:sym typeface="Symbol" pitchFamily="18" charset="2"/>
              </a:rPr>
              <a:t>return</a:t>
            </a:r>
            <a:r>
              <a:rPr lang="en-US">
                <a:cs typeface="Times New Roman" pitchFamily="18" charset="0"/>
                <a:sym typeface="Symbol" pitchFamily="18" charset="2"/>
              </a:rPr>
              <a:t> (</a:t>
            </a:r>
            <a:r>
              <a:rPr lang="en-US" i="1">
                <a:cs typeface="Times New Roman" pitchFamily="18" charset="0"/>
                <a:sym typeface="Symbol" pitchFamily="18" charset="2"/>
              </a:rPr>
              <a:t>temp</a:t>
            </a:r>
            <a:r>
              <a:rPr lang="en-US">
                <a:cs typeface="Times New Roman" pitchFamily="18" charset="0"/>
                <a:sym typeface="Symbol" pitchFamily="18" charset="2"/>
              </a:rPr>
              <a:t> * </a:t>
            </a:r>
            <a:r>
              <a:rPr lang="en-US" i="1">
                <a:cs typeface="Times New Roman" pitchFamily="18" charset="0"/>
                <a:sym typeface="Symbol" pitchFamily="18" charset="2"/>
              </a:rPr>
              <a:t>mystery</a:t>
            </a:r>
            <a:r>
              <a:rPr lang="en-US">
                <a:cs typeface="Times New Roman" pitchFamily="18" charset="0"/>
                <a:sym typeface="Symbol" pitchFamily="18" charset="2"/>
              </a:rPr>
              <a:t>(</a:t>
            </a:r>
            <a:r>
              <a:rPr lang="en-US" i="1">
                <a:cs typeface="Times New Roman" pitchFamily="18" charset="0"/>
                <a:sym typeface="Symbol" pitchFamily="18" charset="2"/>
              </a:rPr>
              <a:t>n</a:t>
            </a:r>
            <a:r>
              <a:rPr lang="en-US">
                <a:cs typeface="Times New Roman" pitchFamily="18" charset="0"/>
                <a:sym typeface="Symbol" pitchFamily="18" charset="2"/>
              </a:rPr>
              <a:t>-1))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b="1">
                <a:cs typeface="Times New Roman" pitchFamily="18" charset="0"/>
                <a:sym typeface="Symbol" pitchFamily="18" charset="2"/>
              </a:rPr>
              <a:t>end</a:t>
            </a:r>
            <a:endParaRPr lang="en-US"/>
          </a:p>
        </p:txBody>
      </p:sp>
      <p:sp>
        <p:nvSpPr>
          <p:cNvPr id="60425" name="Text Box 9"/>
          <p:cNvSpPr txBox="1">
            <a:spLocks noChangeArrowheads="1"/>
          </p:cNvSpPr>
          <p:nvPr/>
        </p:nvSpPr>
        <p:spPr bwMode="auto">
          <a:xfrm>
            <a:off x="1835150" y="323850"/>
            <a:ext cx="530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>
                <a:cs typeface="Times New Roman" pitchFamily="18" charset="0"/>
              </a:rPr>
              <a:t>This algorithm takes a positive integer as its input.</a:t>
            </a:r>
          </a:p>
        </p:txBody>
      </p:sp>
      <p:pic>
        <p:nvPicPr>
          <p:cNvPr id="60428" name="Picture 12" descr="dd0092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07213" y="4235450"/>
            <a:ext cx="2236787" cy="10604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A846-1F1D-43E3-8617-D6865301CF6F}" type="slidenum">
              <a:rPr lang="en-US"/>
              <a:pPr/>
              <a:t>6</a:t>
            </a:fld>
            <a:endParaRPr lang="en-US"/>
          </a:p>
        </p:txBody>
      </p:sp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228600" y="247650"/>
            <a:ext cx="9144000" cy="204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70000"/>
              </a:lnSpc>
              <a:spcBef>
                <a:spcPct val="50000"/>
              </a:spcBef>
            </a:pPr>
            <a:r>
              <a:rPr lang="en-US" b="1">
                <a:cs typeface="Times New Roman" pitchFamily="18" charset="0"/>
              </a:rPr>
              <a:t>#A</a:t>
            </a:r>
          </a:p>
          <a:p>
            <a:pPr marL="457200" indent="-457200">
              <a:lnSpc>
                <a:spcPct val="50000"/>
              </a:lnSpc>
              <a:spcBef>
                <a:spcPct val="50000"/>
              </a:spcBef>
            </a:pPr>
            <a:r>
              <a:rPr lang="en-US">
                <a:cs typeface="Times New Roman" pitchFamily="18" charset="0"/>
              </a:rPr>
              <a:t>Let </a:t>
            </a:r>
            <a:r>
              <a:rPr lang="en-US" i="1">
                <a:cs typeface="Times New Roman" pitchFamily="18" charset="0"/>
              </a:rPr>
              <a:t>a</a:t>
            </a:r>
            <a:r>
              <a:rPr lang="en-US" i="1" baseline="-30000">
                <a:cs typeface="Times New Roman" pitchFamily="18" charset="0"/>
              </a:rPr>
              <a:t>n</a:t>
            </a:r>
            <a:r>
              <a:rPr lang="en-US">
                <a:cs typeface="Times New Roman" pitchFamily="18" charset="0"/>
              </a:rPr>
              <a:t> be the </a:t>
            </a:r>
            <a:r>
              <a:rPr lang="en-US" b="1">
                <a:cs typeface="Times New Roman" pitchFamily="18" charset="0"/>
              </a:rPr>
              <a:t>number of times the procedure </a:t>
            </a:r>
            <a:r>
              <a:rPr lang="en-US" b="1" i="1">
                <a:cs typeface="Times New Roman" pitchFamily="18" charset="0"/>
              </a:rPr>
              <a:t>mystery</a:t>
            </a:r>
            <a:r>
              <a:rPr lang="en-US" b="1">
                <a:cs typeface="Times New Roman" pitchFamily="18" charset="0"/>
              </a:rPr>
              <a:t> is invoked</a:t>
            </a:r>
            <a:r>
              <a:rPr lang="en-US">
                <a:cs typeface="Times New Roman" pitchFamily="18" charset="0"/>
              </a:rPr>
              <a:t> when its input is </a:t>
            </a:r>
            <a:r>
              <a:rPr lang="en-US" i="1">
                <a:cs typeface="Times New Roman" pitchFamily="18" charset="0"/>
              </a:rPr>
              <a:t>n</a:t>
            </a:r>
            <a:r>
              <a:rPr lang="en-US">
                <a:cs typeface="Times New Roman" pitchFamily="18" charset="0"/>
              </a:rPr>
              <a:t>.  </a:t>
            </a:r>
          </a:p>
          <a:p>
            <a:pPr marL="457200" indent="-457200">
              <a:lnSpc>
                <a:spcPct val="50000"/>
              </a:lnSpc>
              <a:spcBef>
                <a:spcPct val="50000"/>
              </a:spcBef>
            </a:pPr>
            <a:r>
              <a:rPr lang="en-US">
                <a:cs typeface="Times New Roman" pitchFamily="18" charset="0"/>
              </a:rPr>
              <a:t>Write a </a:t>
            </a:r>
            <a:r>
              <a:rPr lang="en-US" i="1">
                <a:cs typeface="Times New Roman" pitchFamily="18" charset="0"/>
              </a:rPr>
              <a:t>recurrence relation</a:t>
            </a:r>
            <a:r>
              <a:rPr lang="en-US">
                <a:cs typeface="Times New Roman" pitchFamily="18" charset="0"/>
              </a:rPr>
              <a:t> and </a:t>
            </a:r>
            <a:r>
              <a:rPr lang="en-US" i="1">
                <a:cs typeface="Times New Roman" pitchFamily="18" charset="0"/>
              </a:rPr>
              <a:t>initial conditions</a:t>
            </a:r>
            <a:r>
              <a:rPr lang="en-US">
                <a:cs typeface="Times New Roman" pitchFamily="18" charset="0"/>
              </a:rPr>
              <a:t> that together define </a:t>
            </a:r>
            <a:r>
              <a:rPr lang="en-US" i="1">
                <a:cs typeface="Times New Roman" pitchFamily="18" charset="0"/>
              </a:rPr>
              <a:t>a</a:t>
            </a:r>
            <a:r>
              <a:rPr lang="en-US" baseline="-30000">
                <a:cs typeface="Times New Roman" pitchFamily="18" charset="0"/>
              </a:rPr>
              <a:t>1</a:t>
            </a:r>
            <a:r>
              <a:rPr lang="en-US">
                <a:cs typeface="Times New Roman" pitchFamily="18" charset="0"/>
              </a:rPr>
              <a:t>, </a:t>
            </a:r>
            <a:r>
              <a:rPr lang="en-US" i="1">
                <a:cs typeface="Times New Roman" pitchFamily="18" charset="0"/>
              </a:rPr>
              <a:t>a</a:t>
            </a:r>
            <a:r>
              <a:rPr lang="en-US" baseline="-30000">
                <a:cs typeface="Times New Roman" pitchFamily="18" charset="0"/>
              </a:rPr>
              <a:t>2</a:t>
            </a:r>
            <a:r>
              <a:rPr lang="en-US">
                <a:cs typeface="Times New Roman" pitchFamily="18" charset="0"/>
              </a:rPr>
              <a:t>,</a:t>
            </a:r>
            <a:r>
              <a:rPr lang="en-US" i="1">
                <a:cs typeface="Times New Roman" pitchFamily="18" charset="0"/>
              </a:rPr>
              <a:t> a</a:t>
            </a:r>
            <a:r>
              <a:rPr lang="en-US" baseline="-30000">
                <a:cs typeface="Times New Roman" pitchFamily="18" charset="0"/>
              </a:rPr>
              <a:t>3</a:t>
            </a:r>
            <a:r>
              <a:rPr lang="en-US">
                <a:cs typeface="Times New Roman" pitchFamily="18" charset="0"/>
              </a:rPr>
              <a:t>, … .</a:t>
            </a:r>
          </a:p>
          <a:p>
            <a:pPr marL="457200" indent="-457200">
              <a:lnSpc>
                <a:spcPct val="10000"/>
              </a:lnSpc>
              <a:spcBef>
                <a:spcPct val="50000"/>
              </a:spcBef>
            </a:pPr>
            <a:r>
              <a:rPr lang="en-US">
                <a:cs typeface="Times New Roman" pitchFamily="18" charset="0"/>
              </a:rPr>
              <a:t> </a:t>
            </a:r>
          </a:p>
          <a:p>
            <a:pPr marL="457200" indent="-457200">
              <a:lnSpc>
                <a:spcPct val="50000"/>
              </a:lnSpc>
              <a:spcBef>
                <a:spcPct val="50000"/>
              </a:spcBef>
            </a:pPr>
            <a:r>
              <a:rPr lang="en-US" b="1">
                <a:cs typeface="Times New Roman" pitchFamily="18" charset="0"/>
              </a:rPr>
              <a:t>#B</a:t>
            </a:r>
          </a:p>
          <a:p>
            <a:pPr marL="457200" indent="-457200">
              <a:lnSpc>
                <a:spcPct val="50000"/>
              </a:lnSpc>
              <a:spcBef>
                <a:spcPct val="50000"/>
              </a:spcBef>
            </a:pPr>
            <a:r>
              <a:rPr lang="en-US">
                <a:cs typeface="Times New Roman" pitchFamily="18" charset="0"/>
              </a:rPr>
              <a:t>Let </a:t>
            </a:r>
            <a:r>
              <a:rPr lang="en-US" i="1">
                <a:cs typeface="Times New Roman" pitchFamily="18" charset="0"/>
              </a:rPr>
              <a:t>b</a:t>
            </a:r>
            <a:r>
              <a:rPr lang="en-US" i="1" baseline="-30000">
                <a:cs typeface="Times New Roman" pitchFamily="18" charset="0"/>
              </a:rPr>
              <a:t>n</a:t>
            </a:r>
            <a:r>
              <a:rPr lang="en-US">
                <a:cs typeface="Times New Roman" pitchFamily="18" charset="0"/>
              </a:rPr>
              <a:t> be </a:t>
            </a:r>
            <a:r>
              <a:rPr lang="en-US" b="1">
                <a:cs typeface="Times New Roman" pitchFamily="18" charset="0"/>
              </a:rPr>
              <a:t>the value that this procedure returns</a:t>
            </a:r>
            <a:r>
              <a:rPr lang="en-US">
                <a:cs typeface="Times New Roman" pitchFamily="18" charset="0"/>
              </a:rPr>
              <a:t> when it is invoked with the input </a:t>
            </a:r>
            <a:r>
              <a:rPr lang="en-US" i="1">
                <a:cs typeface="Times New Roman" pitchFamily="18" charset="0"/>
              </a:rPr>
              <a:t>n</a:t>
            </a:r>
            <a:r>
              <a:rPr lang="en-US">
                <a:cs typeface="Times New Roman" pitchFamily="18" charset="0"/>
              </a:rPr>
              <a:t>. 	</a:t>
            </a:r>
          </a:p>
          <a:p>
            <a:pPr marL="457200" indent="-457200">
              <a:lnSpc>
                <a:spcPct val="10000"/>
              </a:lnSpc>
              <a:spcBef>
                <a:spcPct val="50000"/>
              </a:spcBef>
            </a:pPr>
            <a:r>
              <a:rPr lang="en-US">
                <a:cs typeface="Times New Roman" pitchFamily="18" charset="0"/>
              </a:rPr>
              <a:t>Write a </a:t>
            </a:r>
            <a:r>
              <a:rPr lang="en-US" i="1">
                <a:cs typeface="Times New Roman" pitchFamily="18" charset="0"/>
              </a:rPr>
              <a:t>recurrence relation</a:t>
            </a:r>
            <a:r>
              <a:rPr lang="en-US">
                <a:cs typeface="Times New Roman" pitchFamily="18" charset="0"/>
              </a:rPr>
              <a:t> and </a:t>
            </a:r>
            <a:r>
              <a:rPr lang="en-US" i="1">
                <a:cs typeface="Times New Roman" pitchFamily="18" charset="0"/>
              </a:rPr>
              <a:t>initial conditions</a:t>
            </a:r>
            <a:r>
              <a:rPr lang="en-US">
                <a:cs typeface="Times New Roman" pitchFamily="18" charset="0"/>
              </a:rPr>
              <a:t> that together define </a:t>
            </a:r>
            <a:r>
              <a:rPr lang="en-US" i="1">
                <a:cs typeface="Times New Roman" pitchFamily="18" charset="0"/>
              </a:rPr>
              <a:t>b</a:t>
            </a:r>
            <a:r>
              <a:rPr lang="en-US" baseline="-30000">
                <a:cs typeface="Times New Roman" pitchFamily="18" charset="0"/>
              </a:rPr>
              <a:t>1</a:t>
            </a:r>
            <a:r>
              <a:rPr lang="en-US">
                <a:cs typeface="Times New Roman" pitchFamily="18" charset="0"/>
              </a:rPr>
              <a:t>, </a:t>
            </a:r>
            <a:r>
              <a:rPr lang="en-US" i="1">
                <a:cs typeface="Times New Roman" pitchFamily="18" charset="0"/>
              </a:rPr>
              <a:t>b</a:t>
            </a:r>
            <a:r>
              <a:rPr lang="en-US" baseline="-30000">
                <a:cs typeface="Times New Roman" pitchFamily="18" charset="0"/>
              </a:rPr>
              <a:t>2</a:t>
            </a:r>
            <a:r>
              <a:rPr lang="en-US">
                <a:cs typeface="Times New Roman" pitchFamily="18" charset="0"/>
              </a:rPr>
              <a:t>,</a:t>
            </a:r>
            <a:r>
              <a:rPr lang="en-US" i="1">
                <a:cs typeface="Times New Roman" pitchFamily="18" charset="0"/>
              </a:rPr>
              <a:t> b</a:t>
            </a:r>
            <a:r>
              <a:rPr lang="en-US" baseline="-30000">
                <a:cs typeface="Times New Roman" pitchFamily="18" charset="0"/>
              </a:rPr>
              <a:t>3</a:t>
            </a:r>
            <a:r>
              <a:rPr lang="en-US">
                <a:cs typeface="Times New Roman" pitchFamily="18" charset="0"/>
              </a:rPr>
              <a:t>, … .</a:t>
            </a:r>
          </a:p>
        </p:txBody>
      </p:sp>
      <p:sp>
        <p:nvSpPr>
          <p:cNvPr id="68613" name="Line 5"/>
          <p:cNvSpPr>
            <a:spLocks noChangeShapeType="1"/>
          </p:cNvSpPr>
          <p:nvPr/>
        </p:nvSpPr>
        <p:spPr bwMode="auto">
          <a:xfrm>
            <a:off x="4610100" y="25908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68614" name="Line 6"/>
          <p:cNvSpPr>
            <a:spLocks noChangeShapeType="1"/>
          </p:cNvSpPr>
          <p:nvPr/>
        </p:nvSpPr>
        <p:spPr bwMode="auto">
          <a:xfrm>
            <a:off x="0" y="25908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269875" y="2735263"/>
            <a:ext cx="495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b="1">
                <a:cs typeface="Times New Roman" pitchFamily="18" charset="0"/>
              </a:rPr>
              <a:t>#A</a:t>
            </a:r>
            <a:endParaRPr lang="en-US"/>
          </a:p>
        </p:txBody>
      </p:sp>
      <p:sp>
        <p:nvSpPr>
          <p:cNvPr id="68616" name="Text Box 8"/>
          <p:cNvSpPr txBox="1">
            <a:spLocks noChangeArrowheads="1"/>
          </p:cNvSpPr>
          <p:nvPr/>
        </p:nvSpPr>
        <p:spPr bwMode="auto">
          <a:xfrm>
            <a:off x="4746625" y="2735263"/>
            <a:ext cx="4810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b="1">
                <a:cs typeface="Times New Roman" pitchFamily="18" charset="0"/>
              </a:rPr>
              <a:t>#B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4927F-49CB-4B48-A12D-CE908D4CD0C8}" type="slidenum">
              <a:rPr lang="en-US"/>
              <a:pPr/>
              <a:t>7</a:t>
            </a:fld>
            <a:endParaRPr lang="en-US"/>
          </a:p>
        </p:txBody>
      </p:sp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269875" y="242888"/>
            <a:ext cx="1212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th-TH"/>
          </a:p>
        </p:txBody>
      </p:sp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304800" y="387350"/>
            <a:ext cx="85471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b="1">
                <a:cs typeface="Times New Roman" pitchFamily="18" charset="0"/>
              </a:rPr>
              <a:t>#C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>
                <a:cs typeface="Times New Roman" pitchFamily="18" charset="0"/>
              </a:rPr>
              <a:t>Revise </a:t>
            </a:r>
            <a:r>
              <a:rPr lang="en-US" b="1">
                <a:cs typeface="Times New Roman" pitchFamily="18" charset="0"/>
              </a:rPr>
              <a:t>#A</a:t>
            </a:r>
            <a:r>
              <a:rPr lang="en-US">
                <a:cs typeface="Times New Roman" pitchFamily="18" charset="0"/>
              </a:rPr>
              <a:t> and </a:t>
            </a:r>
            <a:r>
              <a:rPr lang="en-US" b="1">
                <a:cs typeface="Times New Roman" pitchFamily="18" charset="0"/>
              </a:rPr>
              <a:t>#B </a:t>
            </a:r>
            <a:r>
              <a:rPr lang="en-US">
                <a:cs typeface="Times New Roman" pitchFamily="18" charset="0"/>
              </a:rPr>
              <a:t>if the statement  </a:t>
            </a:r>
            <a:r>
              <a:rPr lang="en-US" i="1">
                <a:cs typeface="Times New Roman" pitchFamily="18" charset="0"/>
                <a:sym typeface="Symbol" pitchFamily="18" charset="2"/>
              </a:rPr>
              <a:t>temp </a:t>
            </a:r>
            <a:r>
              <a:rPr lang="en-US">
                <a:cs typeface="Times New Roman" pitchFamily="18" charset="0"/>
                <a:sym typeface="Symbol" pitchFamily="18" charset="2"/>
              </a:rPr>
              <a:t>:= (</a:t>
            </a:r>
            <a:r>
              <a:rPr lang="en-US" i="1">
                <a:cs typeface="Times New Roman" pitchFamily="18" charset="0"/>
                <a:sym typeface="Symbol" pitchFamily="18" charset="2"/>
              </a:rPr>
              <a:t>temp*</a:t>
            </a:r>
            <a:r>
              <a:rPr lang="en-US">
                <a:cs typeface="Times New Roman" pitchFamily="18" charset="0"/>
                <a:sym typeface="Symbol" pitchFamily="18" charset="2"/>
              </a:rPr>
              <a:t> </a:t>
            </a:r>
            <a:r>
              <a:rPr lang="en-US" i="1">
                <a:cs typeface="Times New Roman" pitchFamily="18" charset="0"/>
                <a:sym typeface="Symbol" pitchFamily="18" charset="2"/>
              </a:rPr>
              <a:t>mystery</a:t>
            </a:r>
            <a:r>
              <a:rPr lang="en-US">
                <a:cs typeface="Times New Roman" pitchFamily="18" charset="0"/>
                <a:sym typeface="Symbol" pitchFamily="18" charset="2"/>
              </a:rPr>
              <a:t>(</a:t>
            </a:r>
            <a:r>
              <a:rPr lang="en-US" i="1">
                <a:cs typeface="Times New Roman" pitchFamily="18" charset="0"/>
                <a:sym typeface="Symbol" pitchFamily="18" charset="2"/>
              </a:rPr>
              <a:t>n</a:t>
            </a:r>
            <a:r>
              <a:rPr lang="en-US">
                <a:cs typeface="Times New Roman" pitchFamily="18" charset="0"/>
                <a:sym typeface="Symbol" pitchFamily="18" charset="2"/>
              </a:rPr>
              <a:t>-2)) in the procedure</a:t>
            </a:r>
            <a:r>
              <a:rPr lang="en-US">
                <a:cs typeface="Times New Roman" pitchFamily="18" charset="0"/>
              </a:rPr>
              <a:t>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i="1">
                <a:cs typeface="Times New Roman" pitchFamily="18" charset="0"/>
              </a:rPr>
              <a:t>mystery</a:t>
            </a:r>
            <a:r>
              <a:rPr lang="en-US">
                <a:cs typeface="Times New Roman" pitchFamily="18" charset="0"/>
              </a:rPr>
              <a:t> is changed into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endParaRPr lang="en-US">
              <a:cs typeface="Times New Roman" pitchFamily="18" charset="0"/>
            </a:endParaRP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>
                <a:cs typeface="Times New Roman" pitchFamily="18" charset="0"/>
              </a:rPr>
              <a:t>		</a:t>
            </a:r>
            <a:r>
              <a:rPr lang="en-US" i="1">
                <a:cs typeface="Times New Roman" pitchFamily="18" charset="0"/>
                <a:sym typeface="Symbol" pitchFamily="18" charset="2"/>
              </a:rPr>
              <a:t>temp </a:t>
            </a:r>
            <a:r>
              <a:rPr lang="en-US">
                <a:cs typeface="Times New Roman" pitchFamily="18" charset="0"/>
                <a:sym typeface="Symbol" pitchFamily="18" charset="2"/>
              </a:rPr>
              <a:t>:= (</a:t>
            </a:r>
            <a:r>
              <a:rPr lang="en-US" i="1">
                <a:cs typeface="Times New Roman" pitchFamily="18" charset="0"/>
                <a:sym typeface="Symbol" pitchFamily="18" charset="2"/>
              </a:rPr>
              <a:t>temp +</a:t>
            </a:r>
            <a:r>
              <a:rPr lang="en-US">
                <a:cs typeface="Times New Roman" pitchFamily="18" charset="0"/>
                <a:sym typeface="Symbol" pitchFamily="18" charset="2"/>
              </a:rPr>
              <a:t> </a:t>
            </a:r>
            <a:r>
              <a:rPr lang="en-US" i="1">
                <a:cs typeface="Times New Roman" pitchFamily="18" charset="0"/>
                <a:sym typeface="Symbol" pitchFamily="18" charset="2"/>
              </a:rPr>
              <a:t>mystery</a:t>
            </a:r>
            <a:r>
              <a:rPr lang="en-US">
                <a:cs typeface="Times New Roman" pitchFamily="18" charset="0"/>
                <a:sym typeface="Symbol" pitchFamily="18" charset="2"/>
              </a:rPr>
              <a:t>(</a:t>
            </a:r>
            <a:r>
              <a:rPr lang="en-US" i="1">
                <a:cs typeface="Times New Roman" pitchFamily="18" charset="0"/>
                <a:sym typeface="Symbol" pitchFamily="18" charset="2"/>
              </a:rPr>
              <a:t>n</a:t>
            </a:r>
            <a:r>
              <a:rPr lang="en-US">
                <a:cs typeface="Times New Roman" pitchFamily="18" charset="0"/>
                <a:sym typeface="Symbol" pitchFamily="18" charset="2"/>
              </a:rPr>
              <a:t>-2)).</a:t>
            </a:r>
            <a:endParaRPr lang="en-US">
              <a:cs typeface="Times New Roman" pitchFamily="18" charset="0"/>
            </a:endParaRPr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 flipH="1">
            <a:off x="3924300" y="1181100"/>
            <a:ext cx="609600" cy="4191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70662" name="Rectangle 6"/>
          <p:cNvSpPr>
            <a:spLocks noChangeArrowheads="1"/>
          </p:cNvSpPr>
          <p:nvPr/>
        </p:nvSpPr>
        <p:spPr bwMode="auto">
          <a:xfrm>
            <a:off x="2019300" y="1524000"/>
            <a:ext cx="3524250" cy="590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0663" name="Text Box 7"/>
          <p:cNvSpPr txBox="1">
            <a:spLocks noChangeArrowheads="1"/>
          </p:cNvSpPr>
          <p:nvPr/>
        </p:nvSpPr>
        <p:spPr bwMode="auto">
          <a:xfrm>
            <a:off x="0" y="5408613"/>
            <a:ext cx="3333750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#A	</a:t>
            </a:r>
            <a:r>
              <a:rPr lang="en-US" sz="1800" i="1"/>
              <a:t>a</a:t>
            </a:r>
            <a:r>
              <a:rPr lang="en-US" sz="1800" baseline="-25000"/>
              <a:t>1</a:t>
            </a:r>
            <a:r>
              <a:rPr lang="en-US" sz="1800"/>
              <a:t> = 1;  </a:t>
            </a:r>
            <a:r>
              <a:rPr lang="en-US" sz="1800" i="1"/>
              <a:t>a</a:t>
            </a:r>
            <a:r>
              <a:rPr lang="en-US" sz="1800" baseline="-25000"/>
              <a:t>2</a:t>
            </a:r>
            <a:r>
              <a:rPr lang="en-US" sz="1800"/>
              <a:t> = 1;  </a:t>
            </a:r>
          </a:p>
          <a:p>
            <a:r>
              <a:rPr lang="en-US" sz="1800"/>
              <a:t>	</a:t>
            </a:r>
            <a:r>
              <a:rPr lang="en-US" sz="1800" i="1"/>
              <a:t>a</a:t>
            </a:r>
            <a:r>
              <a:rPr lang="en-US" sz="1800" i="1" baseline="-25000"/>
              <a:t>n</a:t>
            </a:r>
            <a:r>
              <a:rPr lang="en-US" sz="1800"/>
              <a:t> = 1 + (</a:t>
            </a:r>
            <a:r>
              <a:rPr lang="en-US" sz="1800" i="1"/>
              <a:t>n</a:t>
            </a:r>
            <a:r>
              <a:rPr lang="en-US" sz="1800"/>
              <a:t>+1)</a:t>
            </a:r>
            <a:r>
              <a:rPr lang="en-US" sz="1800">
                <a:sym typeface="Symbol" pitchFamily="18" charset="2"/>
              </a:rPr>
              <a:t></a:t>
            </a:r>
            <a:r>
              <a:rPr lang="en-US" sz="1800" i="1"/>
              <a:t>a</a:t>
            </a:r>
            <a:r>
              <a:rPr lang="en-US" sz="1800" i="1" baseline="-25000"/>
              <a:t>n</a:t>
            </a:r>
            <a:r>
              <a:rPr lang="en-US" sz="1800" baseline="-25000"/>
              <a:t>-2</a:t>
            </a:r>
            <a:r>
              <a:rPr lang="en-US" sz="1800"/>
              <a:t> + </a:t>
            </a:r>
            <a:r>
              <a:rPr lang="en-US" sz="1800" i="1"/>
              <a:t>a</a:t>
            </a:r>
            <a:r>
              <a:rPr lang="en-US" sz="1800" i="1" baseline="-25000"/>
              <a:t>n</a:t>
            </a:r>
            <a:r>
              <a:rPr lang="en-US" sz="1800" baseline="-25000"/>
              <a:t>-1</a:t>
            </a:r>
          </a:p>
          <a:p>
            <a:endParaRPr lang="en-US" sz="1800" baseline="-25000"/>
          </a:p>
          <a:p>
            <a:r>
              <a:rPr lang="en-US" sz="1800"/>
              <a:t>#B	</a:t>
            </a:r>
            <a:r>
              <a:rPr lang="en-US" sz="1800" i="1"/>
              <a:t>b</a:t>
            </a:r>
            <a:r>
              <a:rPr lang="en-US" sz="1800" baseline="-25000"/>
              <a:t>1</a:t>
            </a:r>
            <a:r>
              <a:rPr lang="en-US" sz="1800"/>
              <a:t>= 2;  </a:t>
            </a:r>
            <a:r>
              <a:rPr lang="en-US" sz="1800" i="1"/>
              <a:t>b</a:t>
            </a:r>
            <a:r>
              <a:rPr lang="en-US" sz="1800" baseline="-25000"/>
              <a:t>2</a:t>
            </a:r>
            <a:r>
              <a:rPr lang="en-US" sz="1800"/>
              <a:t> = 5;  </a:t>
            </a:r>
          </a:p>
          <a:p>
            <a:r>
              <a:rPr lang="en-US" sz="1800"/>
              <a:t>	</a:t>
            </a:r>
            <a:r>
              <a:rPr lang="en-US" sz="1800" i="1"/>
              <a:t>b</a:t>
            </a:r>
            <a:r>
              <a:rPr lang="en-US" sz="1800" i="1" baseline="-25000"/>
              <a:t>n</a:t>
            </a:r>
            <a:r>
              <a:rPr lang="en-US" sz="1800"/>
              <a:t> = (</a:t>
            </a:r>
            <a:r>
              <a:rPr lang="en-US" sz="1800" i="1"/>
              <a:t>b</a:t>
            </a:r>
            <a:r>
              <a:rPr lang="en-US" sz="1800" i="1" baseline="-25000"/>
              <a:t>n</a:t>
            </a:r>
            <a:r>
              <a:rPr lang="en-US" sz="1800" baseline="-25000"/>
              <a:t>-2</a:t>
            </a:r>
            <a:r>
              <a:rPr lang="en-US" sz="1800"/>
              <a:t>)</a:t>
            </a:r>
            <a:r>
              <a:rPr lang="en-US" sz="1800" i="1" baseline="30000"/>
              <a:t>n</a:t>
            </a:r>
            <a:r>
              <a:rPr lang="en-US" sz="1800" baseline="30000"/>
              <a:t>+1</a:t>
            </a:r>
            <a:r>
              <a:rPr lang="en-US" sz="1800">
                <a:sym typeface="Symbol" pitchFamily="18" charset="2"/>
              </a:rPr>
              <a:t></a:t>
            </a:r>
            <a:r>
              <a:rPr lang="en-US" sz="1800" i="1"/>
              <a:t>b</a:t>
            </a:r>
            <a:r>
              <a:rPr lang="en-US" sz="1800" i="1" baseline="-25000"/>
              <a:t>n</a:t>
            </a:r>
            <a:r>
              <a:rPr lang="en-US" sz="1800" baseline="-25000"/>
              <a:t>-1</a:t>
            </a:r>
            <a:endParaRPr lang="en-US" sz="1800"/>
          </a:p>
        </p:txBody>
      </p:sp>
      <p:sp>
        <p:nvSpPr>
          <p:cNvPr id="70665" name="Line 9"/>
          <p:cNvSpPr>
            <a:spLocks noChangeShapeType="1"/>
          </p:cNvSpPr>
          <p:nvPr/>
        </p:nvSpPr>
        <p:spPr bwMode="auto">
          <a:xfrm>
            <a:off x="0" y="5384800"/>
            <a:ext cx="7518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70666" name="Text Box 10"/>
          <p:cNvSpPr txBox="1">
            <a:spLocks noChangeArrowheads="1"/>
          </p:cNvSpPr>
          <p:nvPr/>
        </p:nvSpPr>
        <p:spPr bwMode="auto">
          <a:xfrm>
            <a:off x="3870325" y="5392738"/>
            <a:ext cx="3333750" cy="1382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#C	</a:t>
            </a:r>
            <a:r>
              <a:rPr lang="en-US" sz="1800" i="1"/>
              <a:t>a</a:t>
            </a:r>
            <a:r>
              <a:rPr lang="en-US" sz="1800" baseline="-25000"/>
              <a:t>1</a:t>
            </a:r>
            <a:r>
              <a:rPr lang="en-US" sz="1800"/>
              <a:t> = 1;  </a:t>
            </a:r>
            <a:r>
              <a:rPr lang="en-US" sz="1800" i="1"/>
              <a:t>a</a:t>
            </a:r>
            <a:r>
              <a:rPr lang="en-US" sz="1800" baseline="-25000"/>
              <a:t>2</a:t>
            </a:r>
            <a:r>
              <a:rPr lang="en-US" sz="1800"/>
              <a:t> = 1;  </a:t>
            </a:r>
          </a:p>
          <a:p>
            <a:r>
              <a:rPr lang="en-US" sz="1800"/>
              <a:t>	</a:t>
            </a:r>
            <a:r>
              <a:rPr lang="en-US" sz="1800" i="1"/>
              <a:t>a</a:t>
            </a:r>
            <a:r>
              <a:rPr lang="en-US" sz="1800" i="1" baseline="-25000"/>
              <a:t>n</a:t>
            </a:r>
            <a:r>
              <a:rPr lang="en-US" sz="1800"/>
              <a:t> = 1 + (</a:t>
            </a:r>
            <a:r>
              <a:rPr lang="en-US" sz="1800" i="1"/>
              <a:t>n</a:t>
            </a:r>
            <a:r>
              <a:rPr lang="en-US" sz="1800"/>
              <a:t>+1)</a:t>
            </a:r>
            <a:r>
              <a:rPr lang="en-US" sz="1800">
                <a:sym typeface="Symbol" pitchFamily="18" charset="2"/>
              </a:rPr>
              <a:t></a:t>
            </a:r>
            <a:r>
              <a:rPr lang="en-US" sz="1800" i="1"/>
              <a:t>a</a:t>
            </a:r>
            <a:r>
              <a:rPr lang="en-US" sz="1800" i="1" baseline="-25000"/>
              <a:t>n</a:t>
            </a:r>
            <a:r>
              <a:rPr lang="en-US" sz="1800" baseline="-25000"/>
              <a:t>-2</a:t>
            </a:r>
            <a:r>
              <a:rPr lang="en-US" sz="1800"/>
              <a:t> + </a:t>
            </a:r>
            <a:r>
              <a:rPr lang="en-US" sz="1800" i="1"/>
              <a:t>a</a:t>
            </a:r>
            <a:r>
              <a:rPr lang="en-US" sz="1800" i="1" baseline="-25000"/>
              <a:t>n</a:t>
            </a:r>
            <a:r>
              <a:rPr lang="en-US" sz="1800" baseline="-25000"/>
              <a:t>-1</a:t>
            </a:r>
          </a:p>
          <a:p>
            <a:pPr>
              <a:lnSpc>
                <a:spcPct val="70000"/>
              </a:lnSpc>
            </a:pPr>
            <a:r>
              <a:rPr lang="en-US" sz="1800"/>
              <a:t> 	</a:t>
            </a:r>
          </a:p>
          <a:p>
            <a:r>
              <a:rPr lang="en-US" sz="1800"/>
              <a:t>	</a:t>
            </a:r>
            <a:r>
              <a:rPr lang="en-US" sz="1800" i="1"/>
              <a:t>b</a:t>
            </a:r>
            <a:r>
              <a:rPr lang="en-US" sz="1800" baseline="-25000"/>
              <a:t>1</a:t>
            </a:r>
            <a:r>
              <a:rPr lang="en-US" sz="1800"/>
              <a:t>= 2;  </a:t>
            </a:r>
            <a:r>
              <a:rPr lang="en-US" sz="1800" i="1"/>
              <a:t>b</a:t>
            </a:r>
            <a:r>
              <a:rPr lang="en-US" sz="1800" baseline="-25000"/>
              <a:t>2</a:t>
            </a:r>
            <a:r>
              <a:rPr lang="en-US" sz="1800"/>
              <a:t> = 5;  </a:t>
            </a:r>
          </a:p>
          <a:p>
            <a:r>
              <a:rPr lang="en-US" sz="1800"/>
              <a:t>	</a:t>
            </a:r>
            <a:r>
              <a:rPr lang="en-US" sz="1800" i="1"/>
              <a:t>b</a:t>
            </a:r>
            <a:r>
              <a:rPr lang="en-US" sz="1800" i="1" baseline="-25000"/>
              <a:t>n</a:t>
            </a:r>
            <a:r>
              <a:rPr lang="en-US" sz="1800"/>
              <a:t> = (1 + (</a:t>
            </a:r>
            <a:r>
              <a:rPr lang="en-US" sz="1800" i="1"/>
              <a:t>n</a:t>
            </a:r>
            <a:r>
              <a:rPr lang="en-US" sz="1800"/>
              <a:t>+1)</a:t>
            </a:r>
            <a:r>
              <a:rPr lang="en-US" sz="1800">
                <a:sym typeface="Symbol" pitchFamily="18" charset="2"/>
              </a:rPr>
              <a:t></a:t>
            </a:r>
            <a:r>
              <a:rPr lang="en-US" sz="1800" i="1"/>
              <a:t>b</a:t>
            </a:r>
            <a:r>
              <a:rPr lang="en-US" sz="1800" i="1" baseline="-25000"/>
              <a:t>n</a:t>
            </a:r>
            <a:r>
              <a:rPr lang="en-US" sz="1800" baseline="-25000"/>
              <a:t>-2</a:t>
            </a:r>
            <a:r>
              <a:rPr lang="en-US" sz="1800"/>
              <a:t>)</a:t>
            </a:r>
            <a:r>
              <a:rPr lang="en-US" sz="1800">
                <a:sym typeface="Symbol" pitchFamily="18" charset="2"/>
              </a:rPr>
              <a:t></a:t>
            </a:r>
            <a:r>
              <a:rPr lang="en-US" sz="1800" i="1"/>
              <a:t>b</a:t>
            </a:r>
            <a:r>
              <a:rPr lang="en-US" sz="1800" i="1" baseline="-25000"/>
              <a:t>n</a:t>
            </a:r>
            <a:r>
              <a:rPr lang="en-US" sz="1800" baseline="-25000"/>
              <a:t>-1</a:t>
            </a:r>
            <a:endParaRPr lang="th-TH" sz="1800"/>
          </a:p>
        </p:txBody>
      </p:sp>
      <p:sp>
        <p:nvSpPr>
          <p:cNvPr id="70667" name="Line 11"/>
          <p:cNvSpPr>
            <a:spLocks noChangeShapeType="1"/>
          </p:cNvSpPr>
          <p:nvPr/>
        </p:nvSpPr>
        <p:spPr bwMode="auto">
          <a:xfrm>
            <a:off x="3695700" y="5384800"/>
            <a:ext cx="0" cy="147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70668" name="Line 12"/>
          <p:cNvSpPr>
            <a:spLocks noChangeShapeType="1"/>
          </p:cNvSpPr>
          <p:nvPr/>
        </p:nvSpPr>
        <p:spPr bwMode="auto">
          <a:xfrm>
            <a:off x="0" y="6134100"/>
            <a:ext cx="3695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1AE3B-8EEF-4CC8-8B4A-B020D84ED632}" type="slidenum">
              <a:rPr lang="en-US"/>
              <a:pPr/>
              <a:t>8</a:t>
            </a:fld>
            <a:endParaRPr lang="en-US"/>
          </a:p>
        </p:txBody>
      </p:sp>
      <p:pic>
        <p:nvPicPr>
          <p:cNvPr id="35842" name="Picture 2" descr="vA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4000" y="185738"/>
            <a:ext cx="8591550" cy="6270625"/>
          </a:xfrm>
          <a:prstGeom prst="rect">
            <a:avLst/>
          </a:prstGeom>
          <a:noFill/>
        </p:spPr>
      </p:pic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0"/>
            <a:ext cx="9144000" cy="490538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th-TH">
              <a:solidFill>
                <a:schemeClr val="bg2"/>
              </a:solidFill>
            </a:endParaRP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-1588" y="6600825"/>
            <a:ext cx="9144001" cy="25717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th-TH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5EEB-23E8-40E7-9AD1-6E72CD9AD1D7}" type="slidenum">
              <a:rPr lang="en-US"/>
              <a:pPr/>
              <a:t>9</a:t>
            </a:fld>
            <a:endParaRPr lang="en-US"/>
          </a:p>
        </p:txBody>
      </p:sp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669925" y="338138"/>
            <a:ext cx="583565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Suppose that</a:t>
            </a:r>
          </a:p>
          <a:p>
            <a:endParaRPr lang="en-US"/>
          </a:p>
          <a:p>
            <a:r>
              <a:rPr lang="en-US"/>
              <a:t>	</a:t>
            </a:r>
            <a:r>
              <a:rPr lang="en-US" sz="2400" i="1"/>
              <a:t>s</a:t>
            </a:r>
            <a:r>
              <a:rPr lang="en-US"/>
              <a:t>   =    ‘A’, ‘B’, ‘C’, ‘E’, ‘G’, ‘H’, ‘I’, ‘K’, ‘Y’</a:t>
            </a:r>
          </a:p>
          <a:p>
            <a:endParaRPr lang="en-US"/>
          </a:p>
          <a:p>
            <a:r>
              <a:rPr lang="en-US"/>
              <a:t>	</a:t>
            </a:r>
            <a:r>
              <a:rPr lang="en-US" i="1"/>
              <a:t>key</a:t>
            </a:r>
            <a:r>
              <a:rPr lang="en-US"/>
              <a:t>  =  ‘K’</a:t>
            </a:r>
          </a:p>
          <a:p>
            <a:endParaRPr lang="en-US"/>
          </a:p>
          <a:p>
            <a:r>
              <a:rPr lang="en-US"/>
              <a:t>	</a:t>
            </a:r>
            <a:r>
              <a:rPr lang="en-US" i="1"/>
              <a:t>i</a:t>
            </a:r>
            <a:r>
              <a:rPr lang="en-US"/>
              <a:t> = 1;  </a:t>
            </a:r>
            <a:r>
              <a:rPr lang="en-US" i="1"/>
              <a:t>j</a:t>
            </a:r>
            <a:r>
              <a:rPr lang="en-US"/>
              <a:t> = 9</a:t>
            </a:r>
          </a:p>
          <a:p>
            <a:endParaRPr lang="en-US"/>
          </a:p>
          <a:p>
            <a:r>
              <a:rPr lang="en-US"/>
              <a:t>How does Algorithm 5.3.2 work?</a:t>
            </a:r>
          </a:p>
        </p:txBody>
      </p:sp>
      <p:pic>
        <p:nvPicPr>
          <p:cNvPr id="49155" name="Picture 3" descr="bd0002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4900" y="274638"/>
            <a:ext cx="1433513" cy="14049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Angsana New"/>
      </a:majorFont>
      <a:minorFont>
        <a:latin typeface="Times New Roman"/>
        <a:ea typeface=""/>
        <a:cs typeface="Angsan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ngsana New" pitchFamily="18" charset="-34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ngsana New" pitchFamily="18" charset="-34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3078</TotalTime>
  <Words>548</Words>
  <Application>Microsoft Office PowerPoint</Application>
  <PresentationFormat>On-screen Show (4:3)</PresentationFormat>
  <Paragraphs>168</Paragraphs>
  <Slides>12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Default Design</vt:lpstr>
      <vt:lpstr>Equation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SIIT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Ekawit</dc:creator>
  <cp:lastModifiedBy>Ekawit</cp:lastModifiedBy>
  <cp:revision>180</cp:revision>
  <cp:lastPrinted>1999-09-17T03:22:48Z</cp:lastPrinted>
  <dcterms:created xsi:type="dcterms:W3CDTF">1998-08-27T06:03:42Z</dcterms:created>
  <dcterms:modified xsi:type="dcterms:W3CDTF">2013-09-03T09:13:28Z</dcterms:modified>
</cp:coreProperties>
</file>