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6" r:id="rId18"/>
    <p:sldId id="314" r:id="rId19"/>
    <p:sldId id="277" r:id="rId20"/>
    <p:sldId id="278" r:id="rId21"/>
    <p:sldId id="279" r:id="rId22"/>
    <p:sldId id="280" r:id="rId23"/>
    <p:sldId id="281" r:id="rId24"/>
    <p:sldId id="287" r:id="rId25"/>
    <p:sldId id="283" r:id="rId26"/>
    <p:sldId id="288" r:id="rId27"/>
    <p:sldId id="286" r:id="rId28"/>
    <p:sldId id="289" r:id="rId29"/>
    <p:sldId id="282" r:id="rId30"/>
    <p:sldId id="284" r:id="rId31"/>
    <p:sldId id="274" r:id="rId32"/>
    <p:sldId id="275" r:id="rId33"/>
    <p:sldId id="292" r:id="rId34"/>
    <p:sldId id="293" r:id="rId35"/>
    <p:sldId id="290" r:id="rId36"/>
    <p:sldId id="296" r:id="rId37"/>
    <p:sldId id="298" r:id="rId38"/>
    <p:sldId id="299" r:id="rId39"/>
    <p:sldId id="300" r:id="rId40"/>
    <p:sldId id="301" r:id="rId41"/>
    <p:sldId id="294" r:id="rId42"/>
    <p:sldId id="297" r:id="rId43"/>
    <p:sldId id="302" r:id="rId44"/>
    <p:sldId id="303" r:id="rId45"/>
    <p:sldId id="304" r:id="rId46"/>
    <p:sldId id="291" r:id="rId47"/>
    <p:sldId id="295" r:id="rId48"/>
    <p:sldId id="305" r:id="rId49"/>
    <p:sldId id="306" r:id="rId50"/>
    <p:sldId id="307" r:id="rId51"/>
    <p:sldId id="308" r:id="rId52"/>
    <p:sldId id="317" r:id="rId53"/>
    <p:sldId id="309" r:id="rId54"/>
    <p:sldId id="310" r:id="rId55"/>
    <p:sldId id="313" r:id="rId56"/>
    <p:sldId id="315" r:id="rId57"/>
    <p:sldId id="311" r:id="rId58"/>
    <p:sldId id="312" r:id="rId59"/>
    <p:sldId id="316" r:id="rId60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CC00"/>
    <a:srgbClr val="FF00FF"/>
    <a:srgbClr val="FFCCCC"/>
    <a:srgbClr val="C0C0C0"/>
    <a:srgbClr val="DDDDDD"/>
    <a:srgbClr val="969696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2" autoAdjust="0"/>
    <p:restoredTop sz="93839" autoAdjust="0"/>
  </p:normalViewPr>
  <p:slideViewPr>
    <p:cSldViewPr snapToGrid="0">
      <p:cViewPr>
        <p:scale>
          <a:sx n="66" d="100"/>
          <a:sy n="66" d="100"/>
        </p:scale>
        <p:origin x="-1638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65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413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63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19412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63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42085"/>
            <a:ext cx="2919413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63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42085"/>
            <a:ext cx="2919412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0FADB7-FC17-4FFE-BBC7-B5A8A9DCCE7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9413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19412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58825"/>
            <a:ext cx="4964113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1" y="4708942"/>
            <a:ext cx="4994275" cy="440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42085"/>
            <a:ext cx="2919413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42085"/>
            <a:ext cx="2919412" cy="53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52C980-0050-4A22-A1E9-D5E043E4CC3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723E9-98AD-4949-ABD5-D545AAA0C0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FE660-9968-4D03-A26E-351B27DC76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0464A-1BD0-4961-A2D8-9C4E429D2C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3F91BE-DD7F-4C71-856B-493D413EAC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7FD42-D87F-445A-B45C-313C249491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510A9-A20A-480D-A9EE-C7E031733E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5FCB8-4AE8-48CC-8526-A99E093E2A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22F72F-3F36-41E9-8732-9141EF0EA3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E8263-1BC4-4F3B-AAFA-BAC24E78A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D6B14-43B3-4197-AF1E-461C8EA842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0F83FB-668A-4E16-A8EA-6BC3CD977D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E440B6A-13AE-4394-9BFB-E0777EF8B11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378325" y="2719388"/>
            <a:ext cx="31130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cs typeface="Times New Roman" pitchFamily="18" charset="0"/>
              </a:rPr>
              <a:t>Graph Theory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-9525" y="0"/>
            <a:ext cx="2414588" cy="68580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 flipV="1">
            <a:off x="2324100" y="3095625"/>
            <a:ext cx="1693863" cy="446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1" y="1"/>
              </a:cxn>
              <a:cxn ang="0">
                <a:pos x="211" y="1572"/>
              </a:cxn>
              <a:cxn ang="0">
                <a:pos x="739" y="1572"/>
              </a:cxn>
            </a:cxnLst>
            <a:rect l="0" t="0" r="r" b="b"/>
            <a:pathLst>
              <a:path w="739" h="1572">
                <a:moveTo>
                  <a:pt x="0" y="0"/>
                </a:moveTo>
                <a:lnTo>
                  <a:pt x="211" y="1"/>
                </a:lnTo>
                <a:lnTo>
                  <a:pt x="211" y="1572"/>
                </a:lnTo>
                <a:lnTo>
                  <a:pt x="739" y="1572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017963" y="2981325"/>
            <a:ext cx="20320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95525" y="3448050"/>
            <a:ext cx="212725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2863" y="195263"/>
            <a:ext cx="2387600" cy="550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1. Logic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2. Proof Methods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3. Sets, Relations, and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    Functions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4. Algorithms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 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5. Counting Methods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6. Recurrence Relations 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7. </a:t>
            </a:r>
            <a:r>
              <a:rPr lang="en-US" sz="1600" b="1" u="sng" dirty="0">
                <a:latin typeface="Arial Narrow" pitchFamily="34" charset="0"/>
                <a:cs typeface="Arial" pitchFamily="34" charset="0"/>
              </a:rPr>
              <a:t>Graphs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8. Finite-State Automata</a:t>
            </a: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    and Turing Machines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  <a:p>
            <a:pPr marL="533400" indent="-533400"/>
            <a:r>
              <a:rPr lang="en-US" sz="1600" b="1" dirty="0">
                <a:latin typeface="Arial Narrow" pitchFamily="34" charset="0"/>
                <a:cs typeface="Arial" pitchFamily="34" charset="0"/>
              </a:rPr>
              <a:t>Appendix: </a:t>
            </a:r>
          </a:p>
          <a:p>
            <a:pPr marL="533400" indent="-533400"/>
            <a:r>
              <a:rPr lang="en-US" sz="1600" b="1" dirty="0" smtClean="0">
                <a:latin typeface="Arial Narrow" pitchFamily="34" charset="0"/>
                <a:cs typeface="Arial" pitchFamily="34" charset="0"/>
              </a:rPr>
              <a:t>Self-Test Homework</a:t>
            </a:r>
          </a:p>
          <a:p>
            <a:pPr marL="533400" indent="-533400"/>
            <a:r>
              <a:rPr lang="en-US" sz="1600" b="1" smtClean="0">
                <a:latin typeface="Arial Narrow" pitchFamily="34" charset="0"/>
                <a:cs typeface="Arial" pitchFamily="34" charset="0"/>
              </a:rPr>
              <a:t>Solutions to Homework</a:t>
            </a:r>
          </a:p>
          <a:p>
            <a:pPr marL="533400" indent="-533400"/>
            <a:endParaRPr lang="en-US" sz="1600" b="1" dirty="0"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76454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We write </a:t>
            </a:r>
            <a:r>
              <a:rPr lang="en-US" sz="2000" i="1"/>
              <a:t>G</a:t>
            </a:r>
            <a:r>
              <a:rPr lang="en-US" sz="2000"/>
              <a:t> = (</a:t>
            </a:r>
            <a:r>
              <a:rPr lang="en-US" sz="2000" i="1"/>
              <a:t>V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/>
              <a:t>), </a:t>
            </a:r>
          </a:p>
          <a:p>
            <a:r>
              <a:rPr lang="en-US" sz="2000"/>
              <a:t>	if </a:t>
            </a:r>
            <a:r>
              <a:rPr lang="en-US" sz="2000" i="1"/>
              <a:t>G</a:t>
            </a:r>
            <a:r>
              <a:rPr lang="en-US" sz="2000"/>
              <a:t> is a graph (undirected or directed) with the set of vertices </a:t>
            </a:r>
            <a:r>
              <a:rPr lang="en-US" sz="2000" i="1"/>
              <a:t>V</a:t>
            </a:r>
            <a:r>
              <a:rPr lang="en-US" sz="2000"/>
              <a:t> </a:t>
            </a:r>
          </a:p>
          <a:p>
            <a:r>
              <a:rPr lang="en-US" sz="2000"/>
              <a:t>	and the set of edges </a:t>
            </a:r>
            <a:r>
              <a:rPr lang="en-US" sz="2000" i="1"/>
              <a:t>E</a:t>
            </a:r>
            <a:r>
              <a:rPr lang="en-US" sz="2000"/>
              <a:t>.</a:t>
            </a:r>
          </a:p>
          <a:p>
            <a:endParaRPr lang="en-US" sz="2000"/>
          </a:p>
          <a:p>
            <a:pPr>
              <a:lnSpc>
                <a:spcPct val="60000"/>
              </a:lnSpc>
            </a:pPr>
            <a:endParaRPr lang="en-US" sz="2000"/>
          </a:p>
          <a:p>
            <a:r>
              <a:rPr lang="en-US" sz="1800"/>
              <a:t>Unless specified otherwise, the sets </a:t>
            </a:r>
            <a:r>
              <a:rPr lang="en-US" sz="1800" i="1"/>
              <a:t>E</a:t>
            </a:r>
            <a:r>
              <a:rPr lang="en-US" sz="1800"/>
              <a:t> and </a:t>
            </a:r>
            <a:r>
              <a:rPr lang="en-US" sz="1800" i="1"/>
              <a:t>V</a:t>
            </a:r>
            <a:r>
              <a:rPr lang="en-US" sz="1800"/>
              <a:t> are assumed to be finite, and</a:t>
            </a:r>
          </a:p>
          <a:p>
            <a:r>
              <a:rPr lang="en-US" sz="1800"/>
              <a:t>the set</a:t>
            </a:r>
            <a:r>
              <a:rPr lang="en-US" sz="1800" i="1"/>
              <a:t> V</a:t>
            </a:r>
            <a:r>
              <a:rPr lang="en-US" sz="1800"/>
              <a:t> is assumed to be nonempty.</a:t>
            </a:r>
            <a:endParaRPr lang="en-US" sz="200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38200" y="3733800"/>
            <a:ext cx="78168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If there is an edge </a:t>
            </a:r>
            <a:r>
              <a:rPr lang="en-US" sz="2000" i="1"/>
              <a:t>e</a:t>
            </a:r>
            <a:r>
              <a:rPr lang="en-US" sz="2000"/>
              <a:t> associating with the pair of vertices </a:t>
            </a:r>
            <a:r>
              <a:rPr lang="en-US" sz="2000" i="1"/>
              <a:t>v</a:t>
            </a:r>
            <a:r>
              <a:rPr lang="en-US" sz="2000"/>
              <a:t> and </a:t>
            </a:r>
            <a:r>
              <a:rPr lang="en-US" sz="2000" i="1"/>
              <a:t>w </a:t>
            </a:r>
            <a:r>
              <a:rPr lang="en-US" sz="2000"/>
              <a:t>in a graph </a:t>
            </a:r>
          </a:p>
          <a:p>
            <a:r>
              <a:rPr lang="en-US" sz="2000"/>
              <a:t>(undirected or directed), then</a:t>
            </a:r>
          </a:p>
          <a:p>
            <a:endParaRPr lang="en-US" sz="2000"/>
          </a:p>
          <a:p>
            <a:pPr lvl="1">
              <a:buFont typeface="Wingdings" pitchFamily="2" charset="2"/>
              <a:buChar char="§"/>
            </a:pPr>
            <a:r>
              <a:rPr lang="en-US" sz="2000"/>
              <a:t>    the edge </a:t>
            </a:r>
            <a:r>
              <a:rPr lang="en-US" sz="2000" i="1"/>
              <a:t>e</a:t>
            </a:r>
            <a:r>
              <a:rPr lang="en-US" sz="2000"/>
              <a:t> is said to be </a:t>
            </a:r>
            <a:r>
              <a:rPr lang="en-US" sz="2000" b="1" i="1"/>
              <a:t>incident</a:t>
            </a:r>
            <a:r>
              <a:rPr lang="en-US" sz="2000"/>
              <a:t> on </a:t>
            </a:r>
            <a:r>
              <a:rPr lang="en-US" sz="2000" i="1"/>
              <a:t>v</a:t>
            </a:r>
            <a:r>
              <a:rPr lang="en-US" sz="2000"/>
              <a:t> and </a:t>
            </a:r>
            <a:r>
              <a:rPr lang="en-US" sz="2000" i="1"/>
              <a:t>w</a:t>
            </a:r>
            <a:r>
              <a:rPr lang="en-US" sz="2000"/>
              <a:t>;</a:t>
            </a:r>
          </a:p>
          <a:p>
            <a:pPr lvl="1">
              <a:buFont typeface="Wingdings" pitchFamily="2" charset="2"/>
              <a:buChar char="§"/>
            </a:pPr>
            <a:endParaRPr lang="en-US" sz="2000"/>
          </a:p>
          <a:p>
            <a:pPr lvl="1">
              <a:buFont typeface="Wingdings" pitchFamily="2" charset="2"/>
              <a:buChar char="§"/>
            </a:pPr>
            <a:r>
              <a:rPr lang="en-US" sz="2000" i="1"/>
              <a:t>    v</a:t>
            </a:r>
            <a:r>
              <a:rPr lang="en-US" sz="2000"/>
              <a:t> and </a:t>
            </a:r>
            <a:r>
              <a:rPr lang="en-US" sz="2000" i="1"/>
              <a:t>w</a:t>
            </a:r>
            <a:r>
              <a:rPr lang="en-US" sz="2000"/>
              <a:t> are said to be </a:t>
            </a:r>
            <a:r>
              <a:rPr lang="en-US" sz="2000" b="1" i="1"/>
              <a:t>incident</a:t>
            </a:r>
            <a:r>
              <a:rPr lang="en-US" sz="2000"/>
              <a:t> on </a:t>
            </a:r>
            <a:r>
              <a:rPr lang="en-US" sz="2000" i="1"/>
              <a:t>e</a:t>
            </a:r>
            <a:r>
              <a:rPr lang="en-US" sz="2000"/>
              <a:t>; and</a:t>
            </a:r>
          </a:p>
          <a:p>
            <a:pPr lvl="1">
              <a:buFont typeface="Wingdings" pitchFamily="2" charset="2"/>
              <a:buChar char="§"/>
            </a:pPr>
            <a:endParaRPr lang="en-US" sz="2000"/>
          </a:p>
          <a:p>
            <a:pPr lvl="1">
              <a:buFont typeface="Wingdings" pitchFamily="2" charset="2"/>
              <a:buChar char="§"/>
            </a:pPr>
            <a:r>
              <a:rPr lang="en-US" sz="2000" i="1"/>
              <a:t>    v</a:t>
            </a:r>
            <a:r>
              <a:rPr lang="en-US" sz="2000"/>
              <a:t> and </a:t>
            </a:r>
            <a:r>
              <a:rPr lang="en-US" sz="2000" i="1"/>
              <a:t>w</a:t>
            </a:r>
            <a:r>
              <a:rPr lang="en-US" sz="2000"/>
              <a:t> are said to be </a:t>
            </a:r>
            <a:r>
              <a:rPr lang="en-US" sz="2000" b="1" i="1"/>
              <a:t>adjacent</a:t>
            </a:r>
            <a:r>
              <a:rPr lang="en-US" sz="2000"/>
              <a:t> vertices.</a:t>
            </a:r>
            <a:endParaRPr 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0"/>
            <a:ext cx="4697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Some notations and terminology ...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85800" y="838200"/>
            <a:ext cx="7848600" cy="1295400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85800" y="3581400"/>
            <a:ext cx="8001000" cy="2895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09600" y="91440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/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2343150" y="47625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600200" y="25209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1625600" y="36766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089275" y="367982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3124200" y="25209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1733550" y="3810000"/>
            <a:ext cx="66675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V="1">
            <a:off x="2476500" y="3829050"/>
            <a:ext cx="657225" cy="96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1695450" y="2590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316038" y="376396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B</a:t>
            </a:r>
            <a:endParaRPr lang="en-US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155950" y="3783013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C</a:t>
            </a:r>
            <a:endParaRPr lang="en-US" sz="2000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320800" y="22399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D</a:t>
            </a:r>
            <a:endParaRPr lang="en-US" sz="2000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3259138" y="218281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E</a:t>
            </a:r>
            <a:endParaRPr lang="en-US" sz="2000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352550" y="28765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152650" y="21336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752850" y="28003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2743200" y="41719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695450" y="41338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V="1">
            <a:off x="1752600" y="2571750"/>
            <a:ext cx="142875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2305050" y="31432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6</a:t>
            </a:r>
            <a:endParaRPr lang="en-US"/>
          </a:p>
        </p:txBody>
      </p:sp>
      <p:sp>
        <p:nvSpPr>
          <p:cNvPr id="13336" name="Freeform 24"/>
          <p:cNvSpPr>
            <a:spLocks/>
          </p:cNvSpPr>
          <p:nvPr/>
        </p:nvSpPr>
        <p:spPr bwMode="auto">
          <a:xfrm>
            <a:off x="2597150" y="2628900"/>
            <a:ext cx="498475" cy="1123950"/>
          </a:xfrm>
          <a:custGeom>
            <a:avLst/>
            <a:gdLst/>
            <a:ahLst/>
            <a:cxnLst>
              <a:cxn ang="0">
                <a:pos x="398" y="0"/>
              </a:cxn>
              <a:cxn ang="0">
                <a:pos x="2" y="288"/>
              </a:cxn>
              <a:cxn ang="0">
                <a:pos x="386" y="612"/>
              </a:cxn>
            </a:cxnLst>
            <a:rect l="0" t="0" r="r" b="b"/>
            <a:pathLst>
              <a:path w="398" h="612">
                <a:moveTo>
                  <a:pt x="398" y="0"/>
                </a:moveTo>
                <a:cubicBezTo>
                  <a:pt x="201" y="93"/>
                  <a:pt x="4" y="186"/>
                  <a:pt x="2" y="288"/>
                </a:cubicBezTo>
                <a:cubicBezTo>
                  <a:pt x="0" y="390"/>
                  <a:pt x="193" y="501"/>
                  <a:pt x="386" y="61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37" name="Freeform 25"/>
          <p:cNvSpPr>
            <a:spLocks/>
          </p:cNvSpPr>
          <p:nvPr/>
        </p:nvSpPr>
        <p:spPr bwMode="auto">
          <a:xfrm flipH="1">
            <a:off x="3244850" y="2619375"/>
            <a:ext cx="498475" cy="1123950"/>
          </a:xfrm>
          <a:custGeom>
            <a:avLst/>
            <a:gdLst/>
            <a:ahLst/>
            <a:cxnLst>
              <a:cxn ang="0">
                <a:pos x="398" y="0"/>
              </a:cxn>
              <a:cxn ang="0">
                <a:pos x="2" y="288"/>
              </a:cxn>
              <a:cxn ang="0">
                <a:pos x="386" y="612"/>
              </a:cxn>
            </a:cxnLst>
            <a:rect l="0" t="0" r="r" b="b"/>
            <a:pathLst>
              <a:path w="398" h="612">
                <a:moveTo>
                  <a:pt x="398" y="0"/>
                </a:moveTo>
                <a:cubicBezTo>
                  <a:pt x="201" y="93"/>
                  <a:pt x="4" y="186"/>
                  <a:pt x="2" y="288"/>
                </a:cubicBezTo>
                <a:cubicBezTo>
                  <a:pt x="0" y="390"/>
                  <a:pt x="193" y="501"/>
                  <a:pt x="386" y="61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5581650" y="865188"/>
            <a:ext cx="3562350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800" i="1"/>
              <a:t>G</a:t>
            </a:r>
            <a:r>
              <a:rPr lang="en-US"/>
              <a:t> = (</a:t>
            </a:r>
            <a:r>
              <a:rPr lang="en-US" i="1"/>
              <a:t>V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/>
              <a:t>),</a:t>
            </a:r>
          </a:p>
          <a:p>
            <a:endParaRPr lang="en-US"/>
          </a:p>
          <a:p>
            <a:pPr lvl="1"/>
            <a:r>
              <a:rPr lang="en-US"/>
              <a:t>where:</a:t>
            </a:r>
          </a:p>
          <a:p>
            <a:pPr lvl="1"/>
            <a:endParaRPr lang="en-US"/>
          </a:p>
          <a:p>
            <a:pPr lvl="1"/>
            <a:r>
              <a:rPr lang="en-US" sz="2000" i="1"/>
              <a:t>V</a:t>
            </a:r>
            <a:r>
              <a:rPr lang="en-US" sz="2000"/>
              <a:t> = {</a:t>
            </a:r>
            <a:r>
              <a:rPr lang="en-US" sz="2000" i="1"/>
              <a:t>A</a:t>
            </a:r>
            <a:r>
              <a:rPr lang="en-US" sz="2000"/>
              <a:t>, </a:t>
            </a:r>
            <a:r>
              <a:rPr lang="en-US" sz="2000" i="1"/>
              <a:t>B</a:t>
            </a:r>
            <a:r>
              <a:rPr lang="en-US" sz="2000"/>
              <a:t>, </a:t>
            </a:r>
            <a:r>
              <a:rPr lang="en-US" sz="2000" i="1"/>
              <a:t>C</a:t>
            </a:r>
            <a:r>
              <a:rPr lang="en-US" sz="2000"/>
              <a:t>, </a:t>
            </a:r>
            <a:r>
              <a:rPr lang="en-US" sz="2000" i="1"/>
              <a:t>D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/>
              <a:t>}</a:t>
            </a:r>
            <a:endParaRPr lang="en-US"/>
          </a:p>
          <a:p>
            <a:pPr lvl="1">
              <a:lnSpc>
                <a:spcPct val="50000"/>
              </a:lnSpc>
            </a:pPr>
            <a:endParaRPr lang="en-US"/>
          </a:p>
          <a:p>
            <a:pPr lvl="1"/>
            <a:r>
              <a:rPr lang="en-US" sz="2000" i="1"/>
              <a:t>E</a:t>
            </a:r>
            <a:r>
              <a:rPr lang="en-US" sz="2000"/>
              <a:t> = </a:t>
            </a:r>
            <a:r>
              <a:rPr lang="en-US" sz="2800"/>
              <a:t>{</a:t>
            </a:r>
            <a:r>
              <a:rPr lang="en-US" sz="2000"/>
              <a:t>(</a:t>
            </a:r>
            <a:r>
              <a:rPr lang="en-US" sz="2000" i="1"/>
              <a:t>D</a:t>
            </a:r>
            <a:r>
              <a:rPr lang="en-US" sz="2000"/>
              <a:t>, </a:t>
            </a:r>
            <a:r>
              <a:rPr lang="en-US" sz="2000" i="1"/>
              <a:t>B</a:t>
            </a:r>
            <a:r>
              <a:rPr lang="en-US" sz="2000"/>
              <a:t>), (</a:t>
            </a:r>
            <a:r>
              <a:rPr lang="en-US" sz="2000" i="1"/>
              <a:t>E</a:t>
            </a:r>
            <a:r>
              <a:rPr lang="en-US" sz="2000"/>
              <a:t>, </a:t>
            </a:r>
            <a:r>
              <a:rPr lang="en-US" sz="2000" i="1"/>
              <a:t>D</a:t>
            </a:r>
            <a:r>
              <a:rPr lang="en-US" sz="2000"/>
              <a:t>), (</a:t>
            </a:r>
            <a:r>
              <a:rPr lang="en-US" sz="2000" i="1"/>
              <a:t>E</a:t>
            </a:r>
            <a:r>
              <a:rPr lang="en-US" sz="2000"/>
              <a:t>, </a:t>
            </a:r>
            <a:r>
              <a:rPr lang="en-US" sz="2000" i="1"/>
              <a:t>C</a:t>
            </a:r>
            <a:r>
              <a:rPr lang="en-US" sz="2000"/>
              <a:t>),</a:t>
            </a:r>
          </a:p>
          <a:p>
            <a:pPr lvl="1"/>
            <a:r>
              <a:rPr lang="en-US" sz="2000"/>
              <a:t>         (</a:t>
            </a:r>
            <a:r>
              <a:rPr lang="en-US" sz="2000" i="1"/>
              <a:t>C</a:t>
            </a:r>
            <a:r>
              <a:rPr lang="en-US" sz="2000"/>
              <a:t>, </a:t>
            </a:r>
            <a:r>
              <a:rPr lang="en-US" sz="2000" i="1"/>
              <a:t>A</a:t>
            </a:r>
            <a:r>
              <a:rPr lang="en-US" sz="2000"/>
              <a:t>), (</a:t>
            </a:r>
            <a:r>
              <a:rPr lang="en-US" sz="2000" i="1"/>
              <a:t>A</a:t>
            </a:r>
            <a:r>
              <a:rPr lang="en-US" sz="2000"/>
              <a:t>, </a:t>
            </a:r>
            <a:r>
              <a:rPr lang="en-US" sz="2000" i="1"/>
              <a:t>B</a:t>
            </a:r>
            <a:r>
              <a:rPr lang="en-US" sz="2000"/>
              <a:t>), (</a:t>
            </a:r>
            <a:r>
              <a:rPr lang="en-US" sz="2000" i="1"/>
              <a:t>C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/>
              <a:t>)</a:t>
            </a:r>
            <a:r>
              <a:rPr lang="en-US" sz="2800"/>
              <a:t>}</a:t>
            </a:r>
            <a:r>
              <a:rPr lang="en-US"/>
              <a:t> 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2078038" y="492601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A</a:t>
            </a:r>
            <a:endParaRPr 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V="1">
            <a:off x="4533900" y="1828800"/>
            <a:ext cx="800100" cy="62865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2873375" y="5518150"/>
            <a:ext cx="550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4000" i="1"/>
              <a:t>G</a:t>
            </a:r>
            <a:endParaRPr lang="en-US" i="1"/>
          </a:p>
        </p:txBody>
      </p:sp>
      <p:sp>
        <p:nvSpPr>
          <p:cNvPr id="13343" name="AutoShape 31"/>
          <p:cNvSpPr>
            <a:spLocks/>
          </p:cNvSpPr>
          <p:nvPr/>
        </p:nvSpPr>
        <p:spPr bwMode="auto">
          <a:xfrm>
            <a:off x="5753100" y="2343150"/>
            <a:ext cx="285750" cy="1485900"/>
          </a:xfrm>
          <a:prstGeom prst="leftBrace">
            <a:avLst>
              <a:gd name="adj1" fmla="val 4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52450" y="30480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200400" y="0"/>
            <a:ext cx="3638550" cy="4638675"/>
            <a:chOff x="3200400" y="0"/>
            <a:chExt cx="3638550" cy="4638675"/>
          </a:xfrm>
        </p:grpSpPr>
        <p:sp>
          <p:nvSpPr>
            <p:cNvPr id="14339" name="Oval 3"/>
            <p:cNvSpPr>
              <a:spLocks noChangeArrowheads="1"/>
            </p:cNvSpPr>
            <p:nvPr/>
          </p:nvSpPr>
          <p:spPr bwMode="auto">
            <a:xfrm>
              <a:off x="4914900" y="2571750"/>
              <a:ext cx="152400" cy="1524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340" name="Oval 4"/>
            <p:cNvSpPr>
              <a:spLocks noChangeArrowheads="1"/>
            </p:cNvSpPr>
            <p:nvPr/>
          </p:nvSpPr>
          <p:spPr bwMode="auto">
            <a:xfrm>
              <a:off x="3619500" y="1568450"/>
              <a:ext cx="152400" cy="1524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>
              <a:off x="4902200" y="438150"/>
              <a:ext cx="152400" cy="1524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342" name="Oval 6"/>
            <p:cNvSpPr>
              <a:spLocks noChangeArrowheads="1"/>
            </p:cNvSpPr>
            <p:nvPr/>
          </p:nvSpPr>
          <p:spPr bwMode="auto">
            <a:xfrm>
              <a:off x="3603625" y="3565525"/>
              <a:ext cx="152400" cy="1524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343" name="Oval 7"/>
            <p:cNvSpPr>
              <a:spLocks noChangeArrowheads="1"/>
            </p:cNvSpPr>
            <p:nvPr/>
          </p:nvSpPr>
          <p:spPr bwMode="auto">
            <a:xfrm>
              <a:off x="6210300" y="1606550"/>
              <a:ext cx="152400" cy="1524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5029200" y="2705100"/>
              <a:ext cx="1257300" cy="1047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6286500" y="1762125"/>
              <a:ext cx="28575" cy="1933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H="1">
              <a:off x="3676650" y="1714500"/>
              <a:ext cx="3810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>
              <a:off x="3905250" y="66675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e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3276600" y="234315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e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4953000" y="78105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e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>
              <a:off x="4762500" y="158115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e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14355" name="Text Box 19"/>
            <p:cNvSpPr txBox="1">
              <a:spLocks noChangeArrowheads="1"/>
            </p:cNvSpPr>
            <p:nvPr/>
          </p:nvSpPr>
          <p:spPr bwMode="auto">
            <a:xfrm>
              <a:off x="6286500" y="245745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e</a:t>
              </a:r>
              <a:r>
                <a:rPr lang="en-US" baseline="-25000"/>
                <a:t>5</a:t>
              </a:r>
              <a:endParaRPr 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 flipH="1">
              <a:off x="3676650" y="552450"/>
              <a:ext cx="12192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5276850" y="308610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e</a:t>
              </a:r>
              <a:r>
                <a:rPr lang="en-US" baseline="-25000"/>
                <a:t>6</a:t>
              </a:r>
              <a:endParaRPr lang="en-US"/>
            </a:p>
          </p:txBody>
        </p:sp>
        <p:sp>
          <p:nvSpPr>
            <p:cNvPr id="14358" name="Freeform 22"/>
            <p:cNvSpPr>
              <a:spLocks/>
            </p:cNvSpPr>
            <p:nvPr/>
          </p:nvSpPr>
          <p:spPr bwMode="auto">
            <a:xfrm rot="5470737">
              <a:off x="4768850" y="182563"/>
              <a:ext cx="407988" cy="2490788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" y="288"/>
                </a:cxn>
                <a:cxn ang="0">
                  <a:pos x="386" y="612"/>
                </a:cxn>
              </a:cxnLst>
              <a:rect l="0" t="0" r="r" b="b"/>
              <a:pathLst>
                <a:path w="398" h="612">
                  <a:moveTo>
                    <a:pt x="398" y="0"/>
                  </a:moveTo>
                  <a:cubicBezTo>
                    <a:pt x="201" y="93"/>
                    <a:pt x="4" y="186"/>
                    <a:pt x="2" y="288"/>
                  </a:cubicBezTo>
                  <a:cubicBezTo>
                    <a:pt x="0" y="390"/>
                    <a:pt x="193" y="501"/>
                    <a:pt x="386" y="61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6229350" y="3638550"/>
              <a:ext cx="152400" cy="1524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362" name="Freeform 26"/>
            <p:cNvSpPr>
              <a:spLocks/>
            </p:cNvSpPr>
            <p:nvPr/>
          </p:nvSpPr>
          <p:spPr bwMode="auto">
            <a:xfrm rot="16129263" flipV="1">
              <a:off x="4837113" y="608013"/>
              <a:ext cx="349250" cy="2509838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" y="288"/>
                </a:cxn>
                <a:cxn ang="0">
                  <a:pos x="386" y="612"/>
                </a:cxn>
              </a:cxnLst>
              <a:rect l="0" t="0" r="r" b="b"/>
              <a:pathLst>
                <a:path w="398" h="612">
                  <a:moveTo>
                    <a:pt x="398" y="0"/>
                  </a:moveTo>
                  <a:cubicBezTo>
                    <a:pt x="201" y="93"/>
                    <a:pt x="4" y="186"/>
                    <a:pt x="2" y="288"/>
                  </a:cubicBezTo>
                  <a:cubicBezTo>
                    <a:pt x="0" y="390"/>
                    <a:pt x="193" y="501"/>
                    <a:pt x="386" y="61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363" name="Text Box 27"/>
            <p:cNvSpPr txBox="1">
              <a:spLocks noChangeArrowheads="1"/>
            </p:cNvSpPr>
            <p:nvPr/>
          </p:nvSpPr>
          <p:spPr bwMode="auto">
            <a:xfrm>
              <a:off x="4800600" y="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14364" name="Text Box 28"/>
            <p:cNvSpPr txBox="1">
              <a:spLocks noChangeArrowheads="1"/>
            </p:cNvSpPr>
            <p:nvPr/>
          </p:nvSpPr>
          <p:spPr bwMode="auto">
            <a:xfrm>
              <a:off x="3200400" y="125730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14365" name="Text Box 29"/>
            <p:cNvSpPr txBox="1">
              <a:spLocks noChangeArrowheads="1"/>
            </p:cNvSpPr>
            <p:nvPr/>
          </p:nvSpPr>
          <p:spPr bwMode="auto">
            <a:xfrm>
              <a:off x="6400800" y="133350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14366" name="Text Box 30"/>
            <p:cNvSpPr txBox="1">
              <a:spLocks noChangeArrowheads="1"/>
            </p:cNvSpPr>
            <p:nvPr/>
          </p:nvSpPr>
          <p:spPr bwMode="auto">
            <a:xfrm>
              <a:off x="4514850" y="228600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14367" name="Text Box 31"/>
            <p:cNvSpPr txBox="1">
              <a:spLocks noChangeArrowheads="1"/>
            </p:cNvSpPr>
            <p:nvPr/>
          </p:nvSpPr>
          <p:spPr bwMode="auto">
            <a:xfrm>
              <a:off x="3486150" y="365760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5</a:t>
              </a:r>
              <a:endParaRPr lang="en-US"/>
            </a:p>
          </p:txBody>
        </p:sp>
        <p:sp>
          <p:nvSpPr>
            <p:cNvPr id="14368" name="Text Box 32"/>
            <p:cNvSpPr txBox="1">
              <a:spLocks noChangeArrowheads="1"/>
            </p:cNvSpPr>
            <p:nvPr/>
          </p:nvSpPr>
          <p:spPr bwMode="auto">
            <a:xfrm>
              <a:off x="6381750" y="340995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6</a:t>
              </a:r>
              <a:endParaRPr lang="en-US"/>
            </a:p>
          </p:txBody>
        </p:sp>
        <p:sp>
          <p:nvSpPr>
            <p:cNvPr id="14369" name="Text Box 33"/>
            <p:cNvSpPr txBox="1">
              <a:spLocks noChangeArrowheads="1"/>
            </p:cNvSpPr>
            <p:nvPr/>
          </p:nvSpPr>
          <p:spPr bwMode="auto">
            <a:xfrm>
              <a:off x="5524500" y="411480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e</a:t>
              </a:r>
              <a:r>
                <a:rPr lang="en-US" baseline="-25000"/>
                <a:t>7</a:t>
              </a:r>
              <a:endParaRPr lang="en-US"/>
            </a:p>
          </p:txBody>
        </p:sp>
        <p:sp>
          <p:nvSpPr>
            <p:cNvPr id="14371" name="Freeform 35"/>
            <p:cNvSpPr>
              <a:spLocks/>
            </p:cNvSpPr>
            <p:nvPr/>
          </p:nvSpPr>
          <p:spPr bwMode="auto">
            <a:xfrm>
              <a:off x="5822950" y="3752850"/>
              <a:ext cx="1016000" cy="885825"/>
            </a:xfrm>
            <a:custGeom>
              <a:avLst/>
              <a:gdLst/>
              <a:ahLst/>
              <a:cxnLst>
                <a:cxn ang="0">
                  <a:pos x="352" y="0"/>
                </a:cxn>
                <a:cxn ang="0">
                  <a:pos x="4" y="228"/>
                </a:cxn>
                <a:cxn ang="0">
                  <a:pos x="376" y="480"/>
                </a:cxn>
                <a:cxn ang="0">
                  <a:pos x="808" y="264"/>
                </a:cxn>
                <a:cxn ang="0">
                  <a:pos x="448" y="0"/>
                </a:cxn>
              </a:cxnLst>
              <a:rect l="0" t="0" r="r" b="b"/>
              <a:pathLst>
                <a:path w="820" h="486">
                  <a:moveTo>
                    <a:pt x="352" y="0"/>
                  </a:moveTo>
                  <a:cubicBezTo>
                    <a:pt x="176" y="74"/>
                    <a:pt x="0" y="148"/>
                    <a:pt x="4" y="228"/>
                  </a:cubicBezTo>
                  <a:cubicBezTo>
                    <a:pt x="8" y="308"/>
                    <a:pt x="242" y="474"/>
                    <a:pt x="376" y="480"/>
                  </a:cubicBezTo>
                  <a:cubicBezTo>
                    <a:pt x="510" y="486"/>
                    <a:pt x="796" y="344"/>
                    <a:pt x="808" y="264"/>
                  </a:cubicBezTo>
                  <a:cubicBezTo>
                    <a:pt x="820" y="184"/>
                    <a:pt x="634" y="92"/>
                    <a:pt x="44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00050" y="5480050"/>
            <a:ext cx="283845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This graph is represented </a:t>
            </a:r>
          </a:p>
          <a:p>
            <a:r>
              <a:rPr lang="en-US" sz="1800">
                <a:latin typeface="Arial" pitchFamily="34" charset="0"/>
                <a:cs typeface="Arial" pitchFamily="34" charset="0"/>
              </a:rPr>
              <a:t>as a pair</a:t>
            </a:r>
            <a:r>
              <a:rPr lang="en-US"/>
              <a:t> (</a:t>
            </a:r>
            <a:r>
              <a:rPr lang="en-US" i="1"/>
              <a:t>V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/>
              <a:t>)</a:t>
            </a:r>
            <a:r>
              <a:rPr lang="en-US" sz="1800">
                <a:latin typeface="Arial" pitchFamily="34" charset="0"/>
                <a:cs typeface="Arial" pitchFamily="34" charset="0"/>
              </a:rPr>
              <a:t>, where:</a:t>
            </a:r>
            <a:endParaRPr lang="en-US"/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1963738" y="5470525"/>
            <a:ext cx="589915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      </a:t>
            </a:r>
            <a:r>
              <a:rPr lang="en-US" sz="2000" i="1"/>
              <a:t>V</a:t>
            </a:r>
            <a:r>
              <a:rPr lang="en-US" sz="2000"/>
              <a:t> =  {</a:t>
            </a:r>
            <a:r>
              <a:rPr lang="en-US" sz="2000" i="1"/>
              <a:t>v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2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3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4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5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6</a:t>
            </a:r>
            <a:r>
              <a:rPr lang="en-US" sz="2000"/>
              <a:t>}</a:t>
            </a:r>
            <a:endParaRPr lang="en-US" sz="1800"/>
          </a:p>
          <a:p>
            <a:pPr lvl="1" algn="ctr">
              <a:lnSpc>
                <a:spcPct val="60000"/>
              </a:lnSpc>
            </a:pPr>
            <a:endParaRPr lang="en-US" sz="2000"/>
          </a:p>
          <a:p>
            <a:pPr lvl="1" algn="ctr"/>
            <a:r>
              <a:rPr lang="en-US" sz="2000" i="1"/>
              <a:t>		E</a:t>
            </a:r>
            <a:r>
              <a:rPr lang="en-US" sz="2000"/>
              <a:t> = </a:t>
            </a:r>
            <a:r>
              <a:rPr lang="en-US"/>
              <a:t>{</a:t>
            </a:r>
            <a:r>
              <a:rPr lang="en-US" sz="2000"/>
              <a:t> (</a:t>
            </a:r>
            <a:r>
              <a:rPr lang="en-US" sz="2000" i="1"/>
              <a:t>v</a:t>
            </a:r>
            <a:r>
              <a:rPr lang="en-US" sz="2000" baseline="-25000"/>
              <a:t>2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1</a:t>
            </a:r>
            <a:r>
              <a:rPr lang="en-US" sz="2000"/>
              <a:t>), (</a:t>
            </a:r>
            <a:r>
              <a:rPr lang="en-US" sz="2000" i="1"/>
              <a:t>v</a:t>
            </a:r>
            <a:r>
              <a:rPr lang="en-US" sz="2000" baseline="-25000"/>
              <a:t>2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5</a:t>
            </a:r>
            <a:r>
              <a:rPr lang="en-US" sz="2000"/>
              <a:t>), (</a:t>
            </a:r>
            <a:r>
              <a:rPr lang="en-US" sz="2000" i="1"/>
              <a:t>v</a:t>
            </a:r>
            <a:r>
              <a:rPr lang="en-US" sz="2000" baseline="-25000"/>
              <a:t>2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3</a:t>
            </a:r>
            <a:r>
              <a:rPr lang="en-US" sz="2000"/>
              <a:t>), (</a:t>
            </a:r>
            <a:r>
              <a:rPr lang="en-US" sz="2000" i="1"/>
              <a:t>v</a:t>
            </a:r>
            <a:r>
              <a:rPr lang="en-US" sz="2000" baseline="-25000"/>
              <a:t>3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2</a:t>
            </a:r>
            <a:r>
              <a:rPr lang="en-US" sz="2000"/>
              <a:t>), </a:t>
            </a:r>
          </a:p>
          <a:p>
            <a:pPr lvl="1" algn="ctr"/>
            <a:r>
              <a:rPr lang="en-US" sz="2000"/>
              <a:t>                   (</a:t>
            </a:r>
            <a:r>
              <a:rPr lang="en-US" sz="2000" i="1"/>
              <a:t>v</a:t>
            </a:r>
            <a:r>
              <a:rPr lang="en-US" sz="2000" baseline="-25000"/>
              <a:t>3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6</a:t>
            </a:r>
            <a:r>
              <a:rPr lang="en-US" sz="2000"/>
              <a:t>), (</a:t>
            </a:r>
            <a:r>
              <a:rPr lang="en-US" sz="2000" i="1"/>
              <a:t>v</a:t>
            </a:r>
            <a:r>
              <a:rPr lang="en-US" sz="2000" baseline="-25000"/>
              <a:t>6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4</a:t>
            </a:r>
            <a:r>
              <a:rPr lang="en-US" sz="2000"/>
              <a:t>), (</a:t>
            </a:r>
            <a:r>
              <a:rPr lang="en-US" sz="2000" i="1"/>
              <a:t>v</a:t>
            </a:r>
            <a:r>
              <a:rPr lang="en-US" sz="2000" baseline="-25000"/>
              <a:t>6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6</a:t>
            </a:r>
            <a:r>
              <a:rPr lang="en-US" sz="2000"/>
              <a:t>)</a:t>
            </a:r>
            <a:r>
              <a:rPr lang="en-US"/>
              <a:t>}</a:t>
            </a:r>
            <a:endParaRPr lang="en-US" sz="2000"/>
          </a:p>
        </p:txBody>
      </p:sp>
      <p:sp>
        <p:nvSpPr>
          <p:cNvPr id="14375" name="AutoShape 39"/>
          <p:cNvSpPr>
            <a:spLocks/>
          </p:cNvSpPr>
          <p:nvPr/>
        </p:nvSpPr>
        <p:spPr bwMode="auto">
          <a:xfrm>
            <a:off x="3371850" y="5467350"/>
            <a:ext cx="247650" cy="1390650"/>
          </a:xfrm>
          <a:prstGeom prst="leftBrace">
            <a:avLst>
              <a:gd name="adj1" fmla="val 46795"/>
              <a:gd name="adj2" fmla="val 48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4376" name="Freeform 40"/>
          <p:cNvSpPr>
            <a:spLocks/>
          </p:cNvSpPr>
          <p:nvPr/>
        </p:nvSpPr>
        <p:spPr bwMode="auto">
          <a:xfrm rot="-137139">
            <a:off x="1316038" y="4841875"/>
            <a:ext cx="495300" cy="501650"/>
          </a:xfrm>
          <a:custGeom>
            <a:avLst/>
            <a:gdLst/>
            <a:ahLst/>
            <a:cxnLst>
              <a:cxn ang="0">
                <a:pos x="24" y="528"/>
              </a:cxn>
              <a:cxn ang="0">
                <a:pos x="48" y="216"/>
              </a:cxn>
              <a:cxn ang="0">
                <a:pos x="312" y="0"/>
              </a:cxn>
            </a:cxnLst>
            <a:rect l="0" t="0" r="r" b="b"/>
            <a:pathLst>
              <a:path w="312" h="528">
                <a:moveTo>
                  <a:pt x="24" y="528"/>
                </a:moveTo>
                <a:cubicBezTo>
                  <a:pt x="12" y="416"/>
                  <a:pt x="0" y="304"/>
                  <a:pt x="48" y="216"/>
                </a:cubicBezTo>
                <a:cubicBezTo>
                  <a:pt x="96" y="128"/>
                  <a:pt x="204" y="64"/>
                  <a:pt x="312" y="0"/>
                </a:cubicBezTo>
              </a:path>
            </a:pathLst>
          </a:custGeom>
          <a:noFill/>
          <a:ln w="762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216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Terminology ...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3884613" y="30163"/>
            <a:ext cx="46212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i="1"/>
              <a:t>G</a:t>
            </a:r>
            <a:r>
              <a:rPr lang="en-US" sz="2000"/>
              <a:t> = {</a:t>
            </a:r>
            <a:r>
              <a:rPr lang="en-US" sz="2000" i="1"/>
              <a:t>V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/>
              <a:t>}, where</a:t>
            </a:r>
            <a:r>
              <a:rPr lang="en-US"/>
              <a:t> </a:t>
            </a:r>
            <a:r>
              <a:rPr lang="en-US" sz="2000" i="1"/>
              <a:t>V</a:t>
            </a:r>
            <a:r>
              <a:rPr lang="en-US" sz="2000"/>
              <a:t> = {</a:t>
            </a:r>
            <a:r>
              <a:rPr lang="en-US" sz="2000" i="1"/>
              <a:t>v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2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3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4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5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6</a:t>
            </a:r>
            <a:r>
              <a:rPr lang="en-US" sz="2000"/>
              <a:t>}</a:t>
            </a:r>
          </a:p>
          <a:p>
            <a:r>
              <a:rPr lang="en-US" sz="1800" i="1"/>
              <a:t>                                   E</a:t>
            </a:r>
            <a:r>
              <a:rPr lang="en-US" sz="1800"/>
              <a:t> = </a:t>
            </a:r>
            <a:r>
              <a:rPr lang="en-US" sz="2000"/>
              <a:t>{</a:t>
            </a:r>
            <a:r>
              <a:rPr lang="en-US" sz="2000" i="1"/>
              <a:t>e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 baseline="-25000"/>
              <a:t>2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 baseline="-25000"/>
              <a:t>3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 baseline="-25000"/>
              <a:t>4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 baseline="-25000"/>
              <a:t>5</a:t>
            </a:r>
            <a:r>
              <a:rPr lang="en-US" sz="2000"/>
              <a:t>}</a:t>
            </a:r>
            <a:endParaRPr lang="en-US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 flipH="1">
            <a:off x="4438650" y="647700"/>
            <a:ext cx="209550" cy="62865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1266825" y="5497513"/>
            <a:ext cx="65690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/>
              <a:t>Distinct edges can be associated with the same pair of vertices.</a:t>
            </a:r>
          </a:p>
          <a:p>
            <a:r>
              <a:rPr lang="en-US" sz="2000"/>
              <a:t>Such edges are called </a:t>
            </a:r>
            <a:r>
              <a:rPr lang="en-US" sz="2000" b="1" i="1"/>
              <a:t>parallel edges</a:t>
            </a:r>
            <a:r>
              <a:rPr lang="en-US" sz="2000"/>
              <a:t>.</a:t>
            </a:r>
          </a:p>
          <a:p>
            <a:endParaRPr lang="en-US" sz="2000"/>
          </a:p>
          <a:p>
            <a:r>
              <a:rPr lang="en-US" sz="2000"/>
              <a:t>Here, </a:t>
            </a:r>
            <a:r>
              <a:rPr lang="en-US" sz="2000" i="1"/>
              <a:t>e</a:t>
            </a:r>
            <a:r>
              <a:rPr lang="en-US" sz="2000" baseline="-25000"/>
              <a:t>1</a:t>
            </a:r>
            <a:r>
              <a:rPr lang="en-US" sz="2000"/>
              <a:t> and </a:t>
            </a:r>
            <a:r>
              <a:rPr lang="en-US" sz="2000" i="1"/>
              <a:t>e</a:t>
            </a:r>
            <a:r>
              <a:rPr lang="en-US" sz="2000" baseline="-25000"/>
              <a:t>2</a:t>
            </a:r>
            <a:r>
              <a:rPr lang="en-US" sz="2000"/>
              <a:t> are parallel edges.</a:t>
            </a:r>
          </a:p>
        </p:txBody>
      </p:sp>
      <p:sp>
        <p:nvSpPr>
          <p:cNvPr id="15400" name="Freeform 40"/>
          <p:cNvSpPr>
            <a:spLocks/>
          </p:cNvSpPr>
          <p:nvPr/>
        </p:nvSpPr>
        <p:spPr bwMode="auto">
          <a:xfrm>
            <a:off x="863600" y="3867150"/>
            <a:ext cx="1174750" cy="1562100"/>
          </a:xfrm>
          <a:custGeom>
            <a:avLst/>
            <a:gdLst/>
            <a:ahLst/>
            <a:cxnLst>
              <a:cxn ang="0">
                <a:pos x="404" y="0"/>
              </a:cxn>
              <a:cxn ang="0">
                <a:pos x="56" y="456"/>
              </a:cxn>
              <a:cxn ang="0">
                <a:pos x="740" y="1056"/>
              </a:cxn>
            </a:cxnLst>
            <a:rect l="0" t="0" r="r" b="b"/>
            <a:pathLst>
              <a:path w="740" h="1056">
                <a:moveTo>
                  <a:pt x="404" y="0"/>
                </a:moveTo>
                <a:cubicBezTo>
                  <a:pt x="202" y="140"/>
                  <a:pt x="0" y="280"/>
                  <a:pt x="56" y="456"/>
                </a:cubicBezTo>
                <a:cubicBezTo>
                  <a:pt x="112" y="632"/>
                  <a:pt x="426" y="844"/>
                  <a:pt x="740" y="1056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5401" name="Freeform 41"/>
          <p:cNvSpPr>
            <a:spLocks/>
          </p:cNvSpPr>
          <p:nvPr/>
        </p:nvSpPr>
        <p:spPr bwMode="auto">
          <a:xfrm>
            <a:off x="2800350" y="4286250"/>
            <a:ext cx="546100" cy="1047750"/>
          </a:xfrm>
          <a:custGeom>
            <a:avLst/>
            <a:gdLst/>
            <a:ahLst/>
            <a:cxnLst>
              <a:cxn ang="0">
                <a:pos x="336" y="0"/>
              </a:cxn>
              <a:cxn ang="0">
                <a:pos x="288" y="300"/>
              </a:cxn>
              <a:cxn ang="0">
                <a:pos x="0" y="696"/>
              </a:cxn>
            </a:cxnLst>
            <a:rect l="0" t="0" r="r" b="b"/>
            <a:pathLst>
              <a:path w="344" h="696">
                <a:moveTo>
                  <a:pt x="336" y="0"/>
                </a:moveTo>
                <a:cubicBezTo>
                  <a:pt x="340" y="92"/>
                  <a:pt x="344" y="184"/>
                  <a:pt x="288" y="300"/>
                </a:cubicBezTo>
                <a:cubicBezTo>
                  <a:pt x="232" y="416"/>
                  <a:pt x="116" y="556"/>
                  <a:pt x="0" y="696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grpSp>
        <p:nvGrpSpPr>
          <p:cNvPr id="33" name="Group 32"/>
          <p:cNvGrpSpPr/>
          <p:nvPr/>
        </p:nvGrpSpPr>
        <p:grpSpPr>
          <a:xfrm>
            <a:off x="1790700" y="1478656"/>
            <a:ext cx="5926138" cy="2845694"/>
            <a:chOff x="1790700" y="1478656"/>
            <a:chExt cx="5926138" cy="2845694"/>
          </a:xfrm>
        </p:grpSpPr>
        <p:sp>
          <p:nvSpPr>
            <p:cNvPr id="15364" name="Oval 4"/>
            <p:cNvSpPr>
              <a:spLocks noChangeArrowheads="1"/>
            </p:cNvSpPr>
            <p:nvPr/>
          </p:nvSpPr>
          <p:spPr bwMode="auto">
            <a:xfrm>
              <a:off x="5143500" y="2705100"/>
              <a:ext cx="152400" cy="1524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5365" name="Oval 5"/>
            <p:cNvSpPr>
              <a:spLocks noChangeArrowheads="1"/>
            </p:cNvSpPr>
            <p:nvPr/>
          </p:nvSpPr>
          <p:spPr bwMode="auto">
            <a:xfrm>
              <a:off x="2876550" y="2597150"/>
              <a:ext cx="152400" cy="1524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5366" name="Oval 6"/>
            <p:cNvSpPr>
              <a:spLocks noChangeArrowheads="1"/>
            </p:cNvSpPr>
            <p:nvPr/>
          </p:nvSpPr>
          <p:spPr bwMode="auto">
            <a:xfrm>
              <a:off x="2330450" y="3867150"/>
              <a:ext cx="152400" cy="1524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5367" name="Oval 7"/>
            <p:cNvSpPr>
              <a:spLocks noChangeArrowheads="1"/>
            </p:cNvSpPr>
            <p:nvPr/>
          </p:nvSpPr>
          <p:spPr bwMode="auto">
            <a:xfrm>
              <a:off x="6118225" y="2060575"/>
              <a:ext cx="152400" cy="1524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5368" name="Oval 8"/>
            <p:cNvSpPr>
              <a:spLocks noChangeArrowheads="1"/>
            </p:cNvSpPr>
            <p:nvPr/>
          </p:nvSpPr>
          <p:spPr bwMode="auto">
            <a:xfrm>
              <a:off x="4191000" y="3111500"/>
              <a:ext cx="152400" cy="1524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5372" name="Text Box 12"/>
            <p:cNvSpPr txBox="1">
              <a:spLocks noChangeArrowheads="1"/>
            </p:cNvSpPr>
            <p:nvPr/>
          </p:nvSpPr>
          <p:spPr bwMode="auto">
            <a:xfrm>
              <a:off x="3067050" y="340995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e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15373" name="Text Box 13"/>
            <p:cNvSpPr txBox="1">
              <a:spLocks noChangeArrowheads="1"/>
            </p:cNvSpPr>
            <p:nvPr/>
          </p:nvSpPr>
          <p:spPr bwMode="auto">
            <a:xfrm>
              <a:off x="1790700" y="310515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e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2510307" y="1478656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/>
                <a:t>e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3657600" y="253365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e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6706137" y="247650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/>
                <a:t>e</a:t>
              </a:r>
              <a:r>
                <a:rPr lang="en-US" baseline="-25000" dirty="0"/>
                <a:t>5</a:t>
              </a:r>
              <a:endParaRPr lang="en-US" dirty="0"/>
            </a:p>
          </p:txBody>
        </p:sp>
        <p:sp>
          <p:nvSpPr>
            <p:cNvPr id="15380" name="Oval 20"/>
            <p:cNvSpPr>
              <a:spLocks noChangeArrowheads="1"/>
            </p:cNvSpPr>
            <p:nvPr/>
          </p:nvSpPr>
          <p:spPr bwMode="auto">
            <a:xfrm>
              <a:off x="714375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5382" name="Text Box 22"/>
            <p:cNvSpPr txBox="1">
              <a:spLocks noChangeArrowheads="1"/>
            </p:cNvSpPr>
            <p:nvPr/>
          </p:nvSpPr>
          <p:spPr bwMode="auto">
            <a:xfrm>
              <a:off x="1943100" y="386715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15383" name="Text Box 23"/>
            <p:cNvSpPr txBox="1">
              <a:spLocks noChangeArrowheads="1"/>
            </p:cNvSpPr>
            <p:nvPr/>
          </p:nvSpPr>
          <p:spPr bwMode="auto">
            <a:xfrm>
              <a:off x="2991387" y="2229387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/>
                <a:t>v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5384" name="Text Box 24"/>
            <p:cNvSpPr txBox="1">
              <a:spLocks noChangeArrowheads="1"/>
            </p:cNvSpPr>
            <p:nvPr/>
          </p:nvSpPr>
          <p:spPr bwMode="auto">
            <a:xfrm>
              <a:off x="4000500" y="312420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15385" name="Text Box 25"/>
            <p:cNvSpPr txBox="1">
              <a:spLocks noChangeArrowheads="1"/>
            </p:cNvSpPr>
            <p:nvPr/>
          </p:nvSpPr>
          <p:spPr bwMode="auto">
            <a:xfrm>
              <a:off x="4743450" y="241935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15386" name="Text Box 26"/>
            <p:cNvSpPr txBox="1">
              <a:spLocks noChangeArrowheads="1"/>
            </p:cNvSpPr>
            <p:nvPr/>
          </p:nvSpPr>
          <p:spPr bwMode="auto">
            <a:xfrm>
              <a:off x="5715000" y="179070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5</a:t>
              </a:r>
              <a:endParaRPr lang="en-US"/>
            </a:p>
          </p:txBody>
        </p:sp>
        <p:sp>
          <p:nvSpPr>
            <p:cNvPr id="15387" name="Text Box 27"/>
            <p:cNvSpPr txBox="1">
              <a:spLocks noChangeArrowheads="1"/>
            </p:cNvSpPr>
            <p:nvPr/>
          </p:nvSpPr>
          <p:spPr bwMode="auto">
            <a:xfrm>
              <a:off x="7296150" y="312420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6</a:t>
              </a:r>
              <a:endParaRPr lang="en-US"/>
            </a:p>
          </p:txBody>
        </p:sp>
        <p:sp>
          <p:nvSpPr>
            <p:cNvPr id="15393" name="Freeform 33"/>
            <p:cNvSpPr>
              <a:spLocks/>
            </p:cNvSpPr>
            <p:nvPr/>
          </p:nvSpPr>
          <p:spPr bwMode="auto">
            <a:xfrm>
              <a:off x="2457450" y="2647950"/>
              <a:ext cx="758825" cy="1276350"/>
            </a:xfrm>
            <a:custGeom>
              <a:avLst/>
              <a:gdLst/>
              <a:ahLst/>
              <a:cxnLst>
                <a:cxn ang="0">
                  <a:pos x="420" y="0"/>
                </a:cxn>
                <a:cxn ang="0">
                  <a:pos x="624" y="504"/>
                </a:cxn>
                <a:cxn ang="0">
                  <a:pos x="0" y="828"/>
                </a:cxn>
              </a:cxnLst>
              <a:rect l="0" t="0" r="r" b="b"/>
              <a:pathLst>
                <a:path w="694" h="828">
                  <a:moveTo>
                    <a:pt x="420" y="0"/>
                  </a:moveTo>
                  <a:cubicBezTo>
                    <a:pt x="557" y="183"/>
                    <a:pt x="694" y="366"/>
                    <a:pt x="624" y="504"/>
                  </a:cubicBezTo>
                  <a:cubicBezTo>
                    <a:pt x="554" y="642"/>
                    <a:pt x="277" y="735"/>
                    <a:pt x="0" y="8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5394" name="Freeform 34"/>
            <p:cNvSpPr>
              <a:spLocks/>
            </p:cNvSpPr>
            <p:nvPr/>
          </p:nvSpPr>
          <p:spPr bwMode="auto">
            <a:xfrm>
              <a:off x="2178050" y="2667000"/>
              <a:ext cx="736600" cy="1200150"/>
            </a:xfrm>
            <a:custGeom>
              <a:avLst/>
              <a:gdLst/>
              <a:ahLst/>
              <a:cxnLst>
                <a:cxn ang="0">
                  <a:pos x="464" y="0"/>
                </a:cxn>
                <a:cxn ang="0">
                  <a:pos x="56" y="240"/>
                </a:cxn>
                <a:cxn ang="0">
                  <a:pos x="128" y="828"/>
                </a:cxn>
              </a:cxnLst>
              <a:rect l="0" t="0" r="r" b="b"/>
              <a:pathLst>
                <a:path w="464" h="828">
                  <a:moveTo>
                    <a:pt x="464" y="0"/>
                  </a:moveTo>
                  <a:cubicBezTo>
                    <a:pt x="288" y="51"/>
                    <a:pt x="112" y="102"/>
                    <a:pt x="56" y="240"/>
                  </a:cubicBezTo>
                  <a:cubicBezTo>
                    <a:pt x="0" y="378"/>
                    <a:pt x="64" y="603"/>
                    <a:pt x="128" y="8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>
              <a:off x="2971800" y="2667000"/>
              <a:ext cx="1239592" cy="5269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6191250" y="2114550"/>
              <a:ext cx="982284" cy="12597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 rot="993595">
              <a:off x="2578001" y="1884419"/>
              <a:ext cx="522135" cy="771817"/>
            </a:xfrm>
            <a:custGeom>
              <a:avLst/>
              <a:gdLst/>
              <a:ahLst/>
              <a:cxnLst>
                <a:cxn ang="0">
                  <a:pos x="388" y="512"/>
                </a:cxn>
                <a:cxn ang="0">
                  <a:pos x="16" y="176"/>
                </a:cxn>
                <a:cxn ang="0">
                  <a:pos x="292" y="44"/>
                </a:cxn>
                <a:cxn ang="0">
                  <a:pos x="436" y="440"/>
                </a:cxn>
              </a:cxnLst>
              <a:rect l="0" t="0" r="r" b="b"/>
              <a:pathLst>
                <a:path w="436" h="512">
                  <a:moveTo>
                    <a:pt x="388" y="512"/>
                  </a:moveTo>
                  <a:cubicBezTo>
                    <a:pt x="210" y="383"/>
                    <a:pt x="32" y="254"/>
                    <a:pt x="16" y="176"/>
                  </a:cubicBezTo>
                  <a:cubicBezTo>
                    <a:pt x="0" y="98"/>
                    <a:pt x="222" y="0"/>
                    <a:pt x="292" y="44"/>
                  </a:cubicBezTo>
                  <a:cubicBezTo>
                    <a:pt x="362" y="88"/>
                    <a:pt x="399" y="264"/>
                    <a:pt x="436" y="4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5143500" y="27051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2876550" y="25971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2330450" y="38671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6118225" y="206057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4191000" y="31115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067050" y="34099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790700" y="31051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352543" y="1524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/>
              <a:t>e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657600" y="25336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5753100" y="31242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7067550" y="33909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1943100" y="38671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3017145" y="2216508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/>
              <a:t>v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4000500" y="31242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4743450" y="24193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5695950" y="16954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7181850" y="33718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6</a:t>
            </a:r>
            <a:endParaRPr lang="en-US"/>
          </a:p>
        </p:txBody>
      </p:sp>
      <p:sp>
        <p:nvSpPr>
          <p:cNvPr id="16406" name="Freeform 22"/>
          <p:cNvSpPr>
            <a:spLocks/>
          </p:cNvSpPr>
          <p:nvPr/>
        </p:nvSpPr>
        <p:spPr bwMode="auto">
          <a:xfrm>
            <a:off x="2495550" y="2705100"/>
            <a:ext cx="758825" cy="1276350"/>
          </a:xfrm>
          <a:custGeom>
            <a:avLst/>
            <a:gdLst/>
            <a:ahLst/>
            <a:cxnLst>
              <a:cxn ang="0">
                <a:pos x="420" y="0"/>
              </a:cxn>
              <a:cxn ang="0">
                <a:pos x="624" y="504"/>
              </a:cxn>
              <a:cxn ang="0">
                <a:pos x="0" y="828"/>
              </a:cxn>
            </a:cxnLst>
            <a:rect l="0" t="0" r="r" b="b"/>
            <a:pathLst>
              <a:path w="694" h="828">
                <a:moveTo>
                  <a:pt x="420" y="0"/>
                </a:moveTo>
                <a:cubicBezTo>
                  <a:pt x="557" y="183"/>
                  <a:pt x="694" y="366"/>
                  <a:pt x="624" y="504"/>
                </a:cubicBezTo>
                <a:cubicBezTo>
                  <a:pt x="554" y="642"/>
                  <a:pt x="277" y="735"/>
                  <a:pt x="0" y="8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407" name="Freeform 23"/>
          <p:cNvSpPr>
            <a:spLocks/>
          </p:cNvSpPr>
          <p:nvPr/>
        </p:nvSpPr>
        <p:spPr bwMode="auto">
          <a:xfrm>
            <a:off x="2159000" y="2705100"/>
            <a:ext cx="736600" cy="1295400"/>
          </a:xfrm>
          <a:custGeom>
            <a:avLst/>
            <a:gdLst/>
            <a:ahLst/>
            <a:cxnLst>
              <a:cxn ang="0">
                <a:pos x="464" y="0"/>
              </a:cxn>
              <a:cxn ang="0">
                <a:pos x="56" y="240"/>
              </a:cxn>
              <a:cxn ang="0">
                <a:pos x="128" y="828"/>
              </a:cxn>
            </a:cxnLst>
            <a:rect l="0" t="0" r="r" b="b"/>
            <a:pathLst>
              <a:path w="464" h="828">
                <a:moveTo>
                  <a:pt x="464" y="0"/>
                </a:moveTo>
                <a:cubicBezTo>
                  <a:pt x="288" y="51"/>
                  <a:pt x="112" y="102"/>
                  <a:pt x="56" y="240"/>
                </a:cubicBezTo>
                <a:cubicBezTo>
                  <a:pt x="0" y="378"/>
                  <a:pt x="64" y="603"/>
                  <a:pt x="128" y="8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2971800" y="26670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416" name="Freeform 32"/>
          <p:cNvSpPr>
            <a:spLocks/>
          </p:cNvSpPr>
          <p:nvPr/>
        </p:nvSpPr>
        <p:spPr bwMode="auto">
          <a:xfrm>
            <a:off x="5899150" y="2114550"/>
            <a:ext cx="1168400" cy="1371600"/>
          </a:xfrm>
          <a:custGeom>
            <a:avLst/>
            <a:gdLst/>
            <a:ahLst/>
            <a:cxnLst>
              <a:cxn ang="0">
                <a:pos x="184" y="0"/>
              </a:cxn>
              <a:cxn ang="0">
                <a:pos x="100" y="684"/>
              </a:cxn>
              <a:cxn ang="0">
                <a:pos x="784" y="828"/>
              </a:cxn>
            </a:cxnLst>
            <a:rect l="0" t="0" r="r" b="b"/>
            <a:pathLst>
              <a:path w="784" h="828">
                <a:moveTo>
                  <a:pt x="184" y="0"/>
                </a:moveTo>
                <a:cubicBezTo>
                  <a:pt x="92" y="273"/>
                  <a:pt x="0" y="546"/>
                  <a:pt x="100" y="684"/>
                </a:cubicBezTo>
                <a:cubicBezTo>
                  <a:pt x="200" y="822"/>
                  <a:pt x="492" y="825"/>
                  <a:pt x="784" y="8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418" name="Freeform 34"/>
          <p:cNvSpPr>
            <a:spLocks/>
          </p:cNvSpPr>
          <p:nvPr/>
        </p:nvSpPr>
        <p:spPr bwMode="auto">
          <a:xfrm>
            <a:off x="6286500" y="2095500"/>
            <a:ext cx="1241425" cy="1314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4" y="168"/>
              </a:cxn>
              <a:cxn ang="0">
                <a:pos x="588" y="828"/>
              </a:cxn>
            </a:cxnLst>
            <a:rect l="0" t="0" r="r" b="b"/>
            <a:pathLst>
              <a:path w="782" h="828">
                <a:moveTo>
                  <a:pt x="0" y="0"/>
                </a:moveTo>
                <a:cubicBezTo>
                  <a:pt x="293" y="15"/>
                  <a:pt x="586" y="30"/>
                  <a:pt x="684" y="168"/>
                </a:cubicBezTo>
                <a:cubicBezTo>
                  <a:pt x="782" y="306"/>
                  <a:pt x="685" y="567"/>
                  <a:pt x="588" y="8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7239000" y="1905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6</a:t>
            </a:r>
            <a:endParaRPr lang="en-US"/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2114550" y="5135563"/>
            <a:ext cx="57499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/>
              <a:t>Note that in this graph, </a:t>
            </a:r>
            <a:r>
              <a:rPr lang="en-US" sz="2000" i="1"/>
              <a:t>e</a:t>
            </a:r>
            <a:r>
              <a:rPr lang="en-US" sz="2000" baseline="-25000"/>
              <a:t>1</a:t>
            </a:r>
            <a:r>
              <a:rPr lang="en-US" sz="2000"/>
              <a:t> and </a:t>
            </a:r>
            <a:r>
              <a:rPr lang="en-US" sz="2000" i="1"/>
              <a:t>e</a:t>
            </a:r>
            <a:r>
              <a:rPr lang="en-US" sz="2000" baseline="-25000"/>
              <a:t>2</a:t>
            </a:r>
            <a:r>
              <a:rPr lang="en-US" sz="2000"/>
              <a:t> are not parallel edges.</a:t>
            </a:r>
          </a:p>
          <a:p>
            <a:endParaRPr lang="en-US" sz="2000"/>
          </a:p>
          <a:p>
            <a:r>
              <a:rPr lang="en-US" sz="2000"/>
              <a:t>But, </a:t>
            </a:r>
            <a:r>
              <a:rPr lang="en-US" sz="2000" i="1"/>
              <a:t>e</a:t>
            </a:r>
            <a:r>
              <a:rPr lang="en-US" sz="2000" baseline="-25000"/>
              <a:t>5</a:t>
            </a:r>
            <a:r>
              <a:rPr lang="en-US" sz="2000"/>
              <a:t> and </a:t>
            </a:r>
            <a:r>
              <a:rPr lang="en-US" sz="2000" i="1"/>
              <a:t>e</a:t>
            </a:r>
            <a:r>
              <a:rPr lang="en-US" sz="2000" baseline="-25000"/>
              <a:t>6</a:t>
            </a:r>
            <a:r>
              <a:rPr lang="en-US" sz="2000"/>
              <a:t> are parallel edges.</a:t>
            </a:r>
          </a:p>
          <a:p>
            <a:endParaRPr lang="en-US" sz="2000"/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650875" y="487363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N</a:t>
            </a:r>
            <a:r>
              <a:rPr lang="en-US" sz="1600"/>
              <a:t>OTE</a:t>
            </a:r>
            <a:endParaRPr lang="en-US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 rot="993595">
            <a:off x="2578001" y="1884419"/>
            <a:ext cx="522135" cy="771817"/>
          </a:xfrm>
          <a:custGeom>
            <a:avLst/>
            <a:gdLst/>
            <a:ahLst/>
            <a:cxnLst>
              <a:cxn ang="0">
                <a:pos x="388" y="512"/>
              </a:cxn>
              <a:cxn ang="0">
                <a:pos x="16" y="176"/>
              </a:cxn>
              <a:cxn ang="0">
                <a:pos x="292" y="44"/>
              </a:cxn>
              <a:cxn ang="0">
                <a:pos x="436" y="440"/>
              </a:cxn>
            </a:cxnLst>
            <a:rect l="0" t="0" r="r" b="b"/>
            <a:pathLst>
              <a:path w="436" h="512">
                <a:moveTo>
                  <a:pt x="388" y="512"/>
                </a:moveTo>
                <a:cubicBezTo>
                  <a:pt x="210" y="383"/>
                  <a:pt x="32" y="254"/>
                  <a:pt x="16" y="176"/>
                </a:cubicBezTo>
                <a:cubicBezTo>
                  <a:pt x="0" y="98"/>
                  <a:pt x="222" y="0"/>
                  <a:pt x="292" y="44"/>
                </a:cubicBezTo>
                <a:cubicBezTo>
                  <a:pt x="362" y="88"/>
                  <a:pt x="399" y="264"/>
                  <a:pt x="436" y="4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04800" y="0"/>
            <a:ext cx="2849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Some terminology ...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3884613" y="30163"/>
            <a:ext cx="46212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i="1"/>
              <a:t>G</a:t>
            </a:r>
            <a:r>
              <a:rPr lang="en-US" sz="2000"/>
              <a:t> = {</a:t>
            </a:r>
            <a:r>
              <a:rPr lang="en-US" sz="2000" i="1"/>
              <a:t>V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/>
              <a:t>}, where</a:t>
            </a:r>
            <a:r>
              <a:rPr lang="en-US"/>
              <a:t> </a:t>
            </a:r>
            <a:r>
              <a:rPr lang="en-US" sz="2000" i="1"/>
              <a:t>V</a:t>
            </a:r>
            <a:r>
              <a:rPr lang="en-US" sz="2000"/>
              <a:t> = {</a:t>
            </a:r>
            <a:r>
              <a:rPr lang="en-US" sz="2000" i="1"/>
              <a:t>v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2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3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4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5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6</a:t>
            </a:r>
            <a:r>
              <a:rPr lang="en-US" sz="2000"/>
              <a:t>}</a:t>
            </a:r>
          </a:p>
          <a:p>
            <a:r>
              <a:rPr lang="en-US" sz="1800" i="1"/>
              <a:t>                                   E</a:t>
            </a:r>
            <a:r>
              <a:rPr lang="en-US" sz="1800"/>
              <a:t> = </a:t>
            </a:r>
            <a:r>
              <a:rPr lang="en-US" sz="2000"/>
              <a:t>{</a:t>
            </a:r>
            <a:r>
              <a:rPr lang="en-US" sz="2000" i="1"/>
              <a:t>e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 baseline="-25000"/>
              <a:t>2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 baseline="-25000"/>
              <a:t>3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 baseline="-25000"/>
              <a:t>4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 baseline="-25000"/>
              <a:t>5</a:t>
            </a:r>
            <a:r>
              <a:rPr lang="en-US" sz="2000"/>
              <a:t>}</a:t>
            </a:r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H="1">
            <a:off x="4438650" y="647700"/>
            <a:ext cx="209550" cy="62865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7438" name="Freeform 30"/>
          <p:cNvSpPr>
            <a:spLocks/>
          </p:cNvSpPr>
          <p:nvPr/>
        </p:nvSpPr>
        <p:spPr bwMode="auto">
          <a:xfrm>
            <a:off x="620189" y="2191711"/>
            <a:ext cx="1723766" cy="3358451"/>
          </a:xfrm>
          <a:custGeom>
            <a:avLst/>
            <a:gdLst>
              <a:gd name="connsiteX0" fmla="*/ 16091 w 16091"/>
              <a:gd name="connsiteY0" fmla="*/ 0 h 9811"/>
              <a:gd name="connsiteX1" fmla="*/ 2106 w 16091"/>
              <a:gd name="connsiteY1" fmla="*/ 1882 h 9811"/>
              <a:gd name="connsiteX2" fmla="*/ 3454 w 16091"/>
              <a:gd name="connsiteY2" fmla="*/ 6438 h 9811"/>
              <a:gd name="connsiteX3" fmla="*/ 10364 w 16091"/>
              <a:gd name="connsiteY3" fmla="*/ 9811 h 9811"/>
              <a:gd name="connsiteX0" fmla="*/ 10000 w 10000"/>
              <a:gd name="connsiteY0" fmla="*/ 0 h 10000"/>
              <a:gd name="connsiteX1" fmla="*/ 1309 w 10000"/>
              <a:gd name="connsiteY1" fmla="*/ 1918 h 10000"/>
              <a:gd name="connsiteX2" fmla="*/ 2147 w 10000"/>
              <a:gd name="connsiteY2" fmla="*/ 6562 h 10000"/>
              <a:gd name="connsiteX3" fmla="*/ 6441 w 10000"/>
              <a:gd name="connsiteY3" fmla="*/ 10000 h 10000"/>
              <a:gd name="connsiteX0" fmla="*/ 9357 w 9357"/>
              <a:gd name="connsiteY0" fmla="*/ 0 h 9962"/>
              <a:gd name="connsiteX1" fmla="*/ 1217 w 9357"/>
              <a:gd name="connsiteY1" fmla="*/ 1880 h 9962"/>
              <a:gd name="connsiteX2" fmla="*/ 2055 w 9357"/>
              <a:gd name="connsiteY2" fmla="*/ 6524 h 9962"/>
              <a:gd name="connsiteX3" fmla="*/ 6349 w 9357"/>
              <a:gd name="connsiteY3" fmla="*/ 9962 h 9962"/>
              <a:gd name="connsiteX0" fmla="*/ 8757 w 8757"/>
              <a:gd name="connsiteY0" fmla="*/ 0 h 10000"/>
              <a:gd name="connsiteX1" fmla="*/ 1301 w 8757"/>
              <a:gd name="connsiteY1" fmla="*/ 2467 h 10000"/>
              <a:gd name="connsiteX2" fmla="*/ 953 w 8757"/>
              <a:gd name="connsiteY2" fmla="*/ 6549 h 10000"/>
              <a:gd name="connsiteX3" fmla="*/ 5542 w 8757"/>
              <a:gd name="connsiteY3" fmla="*/ 10000 h 10000"/>
              <a:gd name="connsiteX0" fmla="*/ 10000 w 10000"/>
              <a:gd name="connsiteY0" fmla="*/ 0 h 10077"/>
              <a:gd name="connsiteX1" fmla="*/ 1486 w 10000"/>
              <a:gd name="connsiteY1" fmla="*/ 2467 h 10077"/>
              <a:gd name="connsiteX2" fmla="*/ 1088 w 10000"/>
              <a:gd name="connsiteY2" fmla="*/ 6549 h 10077"/>
              <a:gd name="connsiteX3" fmla="*/ 6180 w 10000"/>
              <a:gd name="connsiteY3" fmla="*/ 10077 h 1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77">
                <a:moveTo>
                  <a:pt x="10000" y="0"/>
                </a:moveTo>
                <a:cubicBezTo>
                  <a:pt x="6697" y="301"/>
                  <a:pt x="2970" y="1376"/>
                  <a:pt x="1486" y="2467"/>
                </a:cubicBezTo>
                <a:cubicBezTo>
                  <a:pt x="0" y="3558"/>
                  <a:pt x="306" y="5281"/>
                  <a:pt x="1088" y="6549"/>
                </a:cubicBezTo>
                <a:cubicBezTo>
                  <a:pt x="1870" y="7817"/>
                  <a:pt x="4082" y="9027"/>
                  <a:pt x="6180" y="10077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1324845" y="5558266"/>
            <a:ext cx="38122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dirty="0"/>
              <a:t>An edge incident on a single </a:t>
            </a:r>
            <a:r>
              <a:rPr lang="en-US" sz="2000" dirty="0" smtClean="0"/>
              <a:t>vertex</a:t>
            </a:r>
          </a:p>
          <a:p>
            <a:r>
              <a:rPr lang="en-US" sz="2000" dirty="0" smtClean="0"/>
              <a:t>is </a:t>
            </a:r>
            <a:r>
              <a:rPr lang="en-US" sz="2000" dirty="0"/>
              <a:t>called a </a:t>
            </a:r>
            <a:r>
              <a:rPr lang="en-US" sz="2000" b="1" i="1" dirty="0"/>
              <a:t>loop</a:t>
            </a:r>
            <a:r>
              <a:rPr lang="en-US" sz="2000" dirty="0"/>
              <a:t>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790700" y="1478656"/>
            <a:ext cx="5926138" cy="2845694"/>
            <a:chOff x="1790700" y="1478656"/>
            <a:chExt cx="5926138" cy="2845694"/>
          </a:xfrm>
        </p:grpSpPr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5143500" y="2705100"/>
              <a:ext cx="152400" cy="1524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2876550" y="2597150"/>
              <a:ext cx="152400" cy="1524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2330450" y="3867150"/>
              <a:ext cx="152400" cy="1524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6118225" y="2060575"/>
              <a:ext cx="152400" cy="1524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4191000" y="3111500"/>
              <a:ext cx="152400" cy="1524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3067050" y="340995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e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1790700" y="310515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e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2510307" y="1478656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/>
                <a:t>e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3657600" y="253365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e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6706137" y="247650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/>
                <a:t>e</a:t>
              </a:r>
              <a:r>
                <a:rPr lang="en-US" baseline="-25000" dirty="0"/>
                <a:t>5</a:t>
              </a:r>
              <a:endParaRPr lang="en-US" dirty="0"/>
            </a:p>
          </p:txBody>
        </p:sp>
        <p:sp>
          <p:nvSpPr>
            <p:cNvPr id="40" name="Oval 20"/>
            <p:cNvSpPr>
              <a:spLocks noChangeArrowheads="1"/>
            </p:cNvSpPr>
            <p:nvPr/>
          </p:nvSpPr>
          <p:spPr bwMode="auto">
            <a:xfrm>
              <a:off x="714375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1943100" y="386715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2991387" y="2229387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/>
                <a:t>v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>
              <a:off x="4000500" y="312420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44" name="Text Box 25"/>
            <p:cNvSpPr txBox="1">
              <a:spLocks noChangeArrowheads="1"/>
            </p:cNvSpPr>
            <p:nvPr/>
          </p:nvSpPr>
          <p:spPr bwMode="auto">
            <a:xfrm>
              <a:off x="4743450" y="241935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5715000" y="179070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5</a:t>
              </a:r>
              <a:endParaRPr lang="en-US"/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7296150" y="3124200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6</a:t>
              </a:r>
              <a:endParaRPr lang="en-US"/>
            </a:p>
          </p:txBody>
        </p:sp>
        <p:sp>
          <p:nvSpPr>
            <p:cNvPr id="47" name="Freeform 33"/>
            <p:cNvSpPr>
              <a:spLocks/>
            </p:cNvSpPr>
            <p:nvPr/>
          </p:nvSpPr>
          <p:spPr bwMode="auto">
            <a:xfrm>
              <a:off x="2457450" y="2647950"/>
              <a:ext cx="758825" cy="1276350"/>
            </a:xfrm>
            <a:custGeom>
              <a:avLst/>
              <a:gdLst/>
              <a:ahLst/>
              <a:cxnLst>
                <a:cxn ang="0">
                  <a:pos x="420" y="0"/>
                </a:cxn>
                <a:cxn ang="0">
                  <a:pos x="624" y="504"/>
                </a:cxn>
                <a:cxn ang="0">
                  <a:pos x="0" y="828"/>
                </a:cxn>
              </a:cxnLst>
              <a:rect l="0" t="0" r="r" b="b"/>
              <a:pathLst>
                <a:path w="694" h="828">
                  <a:moveTo>
                    <a:pt x="420" y="0"/>
                  </a:moveTo>
                  <a:cubicBezTo>
                    <a:pt x="557" y="183"/>
                    <a:pt x="694" y="366"/>
                    <a:pt x="624" y="504"/>
                  </a:cubicBezTo>
                  <a:cubicBezTo>
                    <a:pt x="554" y="642"/>
                    <a:pt x="277" y="735"/>
                    <a:pt x="0" y="8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8" name="Freeform 34"/>
            <p:cNvSpPr>
              <a:spLocks/>
            </p:cNvSpPr>
            <p:nvPr/>
          </p:nvSpPr>
          <p:spPr bwMode="auto">
            <a:xfrm>
              <a:off x="2178050" y="2667000"/>
              <a:ext cx="736600" cy="1200150"/>
            </a:xfrm>
            <a:custGeom>
              <a:avLst/>
              <a:gdLst/>
              <a:ahLst/>
              <a:cxnLst>
                <a:cxn ang="0">
                  <a:pos x="464" y="0"/>
                </a:cxn>
                <a:cxn ang="0">
                  <a:pos x="56" y="240"/>
                </a:cxn>
                <a:cxn ang="0">
                  <a:pos x="128" y="828"/>
                </a:cxn>
              </a:cxnLst>
              <a:rect l="0" t="0" r="r" b="b"/>
              <a:pathLst>
                <a:path w="464" h="828">
                  <a:moveTo>
                    <a:pt x="464" y="0"/>
                  </a:moveTo>
                  <a:cubicBezTo>
                    <a:pt x="288" y="51"/>
                    <a:pt x="112" y="102"/>
                    <a:pt x="56" y="240"/>
                  </a:cubicBezTo>
                  <a:cubicBezTo>
                    <a:pt x="0" y="378"/>
                    <a:pt x="64" y="603"/>
                    <a:pt x="128" y="8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9" name="Line 36"/>
            <p:cNvSpPr>
              <a:spLocks noChangeShapeType="1"/>
            </p:cNvSpPr>
            <p:nvPr/>
          </p:nvSpPr>
          <p:spPr bwMode="auto">
            <a:xfrm>
              <a:off x="2971800" y="2667000"/>
              <a:ext cx="1239592" cy="5269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0" name="Line 37"/>
            <p:cNvSpPr>
              <a:spLocks noChangeShapeType="1"/>
            </p:cNvSpPr>
            <p:nvPr/>
          </p:nvSpPr>
          <p:spPr bwMode="auto">
            <a:xfrm>
              <a:off x="6191250" y="2114550"/>
              <a:ext cx="982284" cy="12597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 rot="993595">
              <a:off x="2578001" y="1884419"/>
              <a:ext cx="522135" cy="771817"/>
            </a:xfrm>
            <a:custGeom>
              <a:avLst/>
              <a:gdLst/>
              <a:ahLst/>
              <a:cxnLst>
                <a:cxn ang="0">
                  <a:pos x="388" y="512"/>
                </a:cxn>
                <a:cxn ang="0">
                  <a:pos x="16" y="176"/>
                </a:cxn>
                <a:cxn ang="0">
                  <a:pos x="292" y="44"/>
                </a:cxn>
                <a:cxn ang="0">
                  <a:pos x="436" y="440"/>
                </a:cxn>
              </a:cxnLst>
              <a:rect l="0" t="0" r="r" b="b"/>
              <a:pathLst>
                <a:path w="436" h="512">
                  <a:moveTo>
                    <a:pt x="388" y="512"/>
                  </a:moveTo>
                  <a:cubicBezTo>
                    <a:pt x="210" y="383"/>
                    <a:pt x="32" y="254"/>
                    <a:pt x="16" y="176"/>
                  </a:cubicBezTo>
                  <a:cubicBezTo>
                    <a:pt x="0" y="98"/>
                    <a:pt x="222" y="0"/>
                    <a:pt x="292" y="44"/>
                  </a:cubicBezTo>
                  <a:cubicBezTo>
                    <a:pt x="362" y="88"/>
                    <a:pt x="399" y="264"/>
                    <a:pt x="436" y="4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4829895" y="4319211"/>
            <a:ext cx="43238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dirty="0"/>
              <a:t>A vertex that is not incident on any </a:t>
            </a:r>
            <a:r>
              <a:rPr lang="en-US" sz="2000" dirty="0" smtClean="0"/>
              <a:t>edge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is called an  </a:t>
            </a:r>
            <a:r>
              <a:rPr lang="en-US" sz="2000" b="1" i="1" dirty="0"/>
              <a:t>isolated vertex</a:t>
            </a:r>
            <a:r>
              <a:rPr lang="en-US" sz="2000" dirty="0"/>
              <a:t>.</a:t>
            </a:r>
          </a:p>
        </p:txBody>
      </p:sp>
      <p:sp>
        <p:nvSpPr>
          <p:cNvPr id="53" name="Freeform 29"/>
          <p:cNvSpPr>
            <a:spLocks/>
          </p:cNvSpPr>
          <p:nvPr/>
        </p:nvSpPr>
        <p:spPr bwMode="auto">
          <a:xfrm>
            <a:off x="5241672" y="3012850"/>
            <a:ext cx="151247" cy="1262922"/>
          </a:xfrm>
          <a:custGeom>
            <a:avLst/>
            <a:gdLst>
              <a:gd name="connsiteX0" fmla="*/ 6950 w 9747"/>
              <a:gd name="connsiteY0" fmla="*/ 0 h 9897"/>
              <a:gd name="connsiteX1" fmla="*/ 8589 w 9747"/>
              <a:gd name="connsiteY1" fmla="*/ 4301 h 9897"/>
              <a:gd name="connsiteX2" fmla="*/ 0 w 9747"/>
              <a:gd name="connsiteY2" fmla="*/ 9897 h 9897"/>
              <a:gd name="connsiteX0" fmla="*/ 2723 w 4859"/>
              <a:gd name="connsiteY0" fmla="*/ 0 h 10104"/>
              <a:gd name="connsiteX1" fmla="*/ 4405 w 4859"/>
              <a:gd name="connsiteY1" fmla="*/ 4346 h 10104"/>
              <a:gd name="connsiteX2" fmla="*/ 0 w 4859"/>
              <a:gd name="connsiteY2" fmla="*/ 10104 h 10104"/>
              <a:gd name="connsiteX0" fmla="*/ 5604 w 10000"/>
              <a:gd name="connsiteY0" fmla="*/ 0 h 10000"/>
              <a:gd name="connsiteX1" fmla="*/ 9066 w 10000"/>
              <a:gd name="connsiteY1" fmla="*/ 4301 h 10000"/>
              <a:gd name="connsiteX2" fmla="*/ 0 w 10000"/>
              <a:gd name="connsiteY2" fmla="*/ 10000 h 10000"/>
              <a:gd name="connsiteX0" fmla="*/ 2403 w 6266"/>
              <a:gd name="connsiteY0" fmla="*/ 0 h 10103"/>
              <a:gd name="connsiteX1" fmla="*/ 5865 w 6266"/>
              <a:gd name="connsiteY1" fmla="*/ 4301 h 10103"/>
              <a:gd name="connsiteX2" fmla="*/ 0 w 6266"/>
              <a:gd name="connsiteY2" fmla="*/ 10103 h 10103"/>
              <a:gd name="connsiteX0" fmla="*/ 3835 w 10000"/>
              <a:gd name="connsiteY0" fmla="*/ 0 h 10000"/>
              <a:gd name="connsiteX1" fmla="*/ 9360 w 10000"/>
              <a:gd name="connsiteY1" fmla="*/ 4257 h 10000"/>
              <a:gd name="connsiteX2" fmla="*/ 0 w 10000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3835" y="0"/>
                </a:moveTo>
                <a:cubicBezTo>
                  <a:pt x="6420" y="1355"/>
                  <a:pt x="10000" y="2590"/>
                  <a:pt x="9360" y="4257"/>
                </a:cubicBezTo>
                <a:cubicBezTo>
                  <a:pt x="8720" y="5924"/>
                  <a:pt x="4430" y="7851"/>
                  <a:pt x="0" y="10000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98525" y="884238"/>
            <a:ext cx="2328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b="1"/>
              <a:t>Simple Graph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52500" y="1573213"/>
            <a:ext cx="733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A graph with neither loops nor parallel edges is called a </a:t>
            </a:r>
            <a:r>
              <a:rPr lang="en-US" sz="2000" b="1" i="1"/>
              <a:t>simple graph.</a:t>
            </a:r>
            <a:endParaRPr lang="en-US" sz="200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00100" y="781050"/>
            <a:ext cx="7734300" cy="139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675313" y="3040063"/>
            <a:ext cx="33575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i="1"/>
              <a:t>G</a:t>
            </a:r>
            <a:r>
              <a:rPr lang="en-US" sz="2000"/>
              <a:t> = {</a:t>
            </a:r>
            <a:r>
              <a:rPr lang="en-US" sz="2000" i="1"/>
              <a:t>V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/>
              <a:t>}, </a:t>
            </a:r>
          </a:p>
          <a:p>
            <a:r>
              <a:rPr lang="en-US" sz="2000"/>
              <a:t>where</a:t>
            </a:r>
            <a:r>
              <a:rPr lang="en-US"/>
              <a:t> </a:t>
            </a:r>
            <a:r>
              <a:rPr lang="en-US" sz="2000" i="1"/>
              <a:t>V</a:t>
            </a:r>
            <a:r>
              <a:rPr lang="en-US" sz="2000"/>
              <a:t> = {</a:t>
            </a:r>
            <a:r>
              <a:rPr lang="en-US" sz="2000" i="1"/>
              <a:t>v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2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3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4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5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6</a:t>
            </a:r>
            <a:r>
              <a:rPr lang="en-US" sz="2000"/>
              <a:t>}</a:t>
            </a:r>
          </a:p>
          <a:p>
            <a:r>
              <a:rPr lang="en-US" sz="1800" i="1"/>
              <a:t>             E</a:t>
            </a:r>
            <a:r>
              <a:rPr lang="en-US" sz="1800"/>
              <a:t> = </a:t>
            </a:r>
            <a:r>
              <a:rPr lang="en-US" sz="2000"/>
              <a:t>{</a:t>
            </a:r>
            <a:r>
              <a:rPr lang="en-US" sz="2000" i="1"/>
              <a:t>e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 baseline="-25000"/>
              <a:t>2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 baseline="-25000"/>
              <a:t>3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 baseline="-25000"/>
              <a:t>4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 baseline="-25000"/>
              <a:t>5</a:t>
            </a:r>
            <a:r>
              <a:rPr lang="en-US" sz="2000"/>
              <a:t>}</a:t>
            </a:r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3943350" y="55435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1943100" y="41973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2006600" y="55054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4708525" y="421322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3943350" y="4216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609850" y="47434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1638300" y="46291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762250" y="37909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361950" y="33718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5257800" y="46291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5734050" y="55054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1619250" y="55054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1447800" y="38862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3752850" y="37338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3886200" y="55816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4838700" y="36957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5886450" y="52768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6</a:t>
            </a:r>
            <a:endParaRPr lang="en-US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>
            <a:off x="2038350" y="4286250"/>
            <a:ext cx="1981200" cy="135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4781550" y="4267200"/>
            <a:ext cx="1028700" cy="131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>
            <a:off x="2000250" y="4248150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2038350" y="4267200"/>
            <a:ext cx="20193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9487" name="Freeform 31"/>
          <p:cNvSpPr>
            <a:spLocks/>
          </p:cNvSpPr>
          <p:nvPr/>
        </p:nvSpPr>
        <p:spPr bwMode="auto">
          <a:xfrm>
            <a:off x="695325" y="3476625"/>
            <a:ext cx="3343275" cy="2105025"/>
          </a:xfrm>
          <a:custGeom>
            <a:avLst/>
            <a:gdLst/>
            <a:ahLst/>
            <a:cxnLst>
              <a:cxn ang="0">
                <a:pos x="858" y="1326"/>
              </a:cxn>
              <a:cxn ang="0">
                <a:pos x="6" y="258"/>
              </a:cxn>
              <a:cxn ang="0">
                <a:pos x="894" y="42"/>
              </a:cxn>
              <a:cxn ang="0">
                <a:pos x="2106" y="510"/>
              </a:cxn>
            </a:cxnLst>
            <a:rect l="0" t="0" r="r" b="b"/>
            <a:pathLst>
              <a:path w="2106" h="1326">
                <a:moveTo>
                  <a:pt x="858" y="1326"/>
                </a:moveTo>
                <a:cubicBezTo>
                  <a:pt x="429" y="899"/>
                  <a:pt x="0" y="472"/>
                  <a:pt x="6" y="258"/>
                </a:cubicBezTo>
                <a:cubicBezTo>
                  <a:pt x="12" y="44"/>
                  <a:pt x="544" y="0"/>
                  <a:pt x="894" y="42"/>
                </a:cubicBezTo>
                <a:cubicBezTo>
                  <a:pt x="1244" y="84"/>
                  <a:pt x="1675" y="297"/>
                  <a:pt x="2106" y="51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693738" y="2773363"/>
            <a:ext cx="1173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E</a:t>
            </a:r>
            <a:r>
              <a:rPr lang="en-US" sz="1600"/>
              <a:t>XAMPLE</a:t>
            </a:r>
            <a:endParaRPr lang="en-US"/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6467475" y="6286500"/>
            <a:ext cx="2433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G</a:t>
            </a:r>
            <a:r>
              <a:rPr lang="en-US"/>
              <a:t> </a:t>
            </a:r>
            <a:r>
              <a:rPr lang="en-US" sz="2000">
                <a:latin typeface="Arial" pitchFamily="34" charset="0"/>
                <a:cs typeface="Arial" pitchFamily="34" charset="0"/>
              </a:rPr>
              <a:t>is a simple graph.</a:t>
            </a:r>
            <a:endParaRPr lang="en-US"/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0" y="0"/>
            <a:ext cx="216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Terminology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74725" y="1524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th-TH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0"/>
            <a:ext cx="216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Terminology ...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62000" y="636588"/>
            <a:ext cx="2643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b="1"/>
              <a:t>Bipartite Graph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939800" y="1420813"/>
            <a:ext cx="76152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/>
              <a:t>A graph </a:t>
            </a:r>
            <a:r>
              <a:rPr lang="en-US" sz="2000" i="1"/>
              <a:t>G</a:t>
            </a:r>
            <a:r>
              <a:rPr lang="en-US" sz="2000"/>
              <a:t> = (</a:t>
            </a:r>
            <a:r>
              <a:rPr lang="en-US" sz="2000" i="1"/>
              <a:t>V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/>
              <a:t>) is </a:t>
            </a:r>
            <a:r>
              <a:rPr lang="en-US" sz="2000" b="1" i="1"/>
              <a:t>bipartite</a:t>
            </a:r>
            <a:r>
              <a:rPr lang="en-US" sz="2000"/>
              <a:t> if the vertex set </a:t>
            </a:r>
            <a:r>
              <a:rPr lang="en-US" sz="2000" i="1"/>
              <a:t>V </a:t>
            </a:r>
            <a:r>
              <a:rPr lang="en-US" sz="2000"/>
              <a:t>can be partitioned  into </a:t>
            </a:r>
          </a:p>
          <a:p>
            <a:r>
              <a:rPr lang="en-US" sz="2000"/>
              <a:t>two subsets </a:t>
            </a:r>
            <a:r>
              <a:rPr lang="en-US" sz="2000" i="1"/>
              <a:t>V</a:t>
            </a:r>
            <a:r>
              <a:rPr lang="en-US" sz="2000" baseline="-25000"/>
              <a:t>1</a:t>
            </a:r>
            <a:r>
              <a:rPr lang="en-US" sz="2000"/>
              <a:t> and </a:t>
            </a:r>
            <a:r>
              <a:rPr lang="en-US" sz="2000" i="1"/>
              <a:t>V</a:t>
            </a:r>
            <a:r>
              <a:rPr lang="en-US" sz="2000" baseline="-25000"/>
              <a:t>2</a:t>
            </a:r>
            <a:r>
              <a:rPr lang="en-US" sz="2000"/>
              <a:t> such that:</a:t>
            </a:r>
          </a:p>
          <a:p>
            <a:endParaRPr lang="en-US" sz="2000"/>
          </a:p>
          <a:p>
            <a:pPr lvl="1">
              <a:buClr>
                <a:srgbClr val="FF3300"/>
              </a:buClr>
              <a:buSzPct val="85000"/>
              <a:buFontTx/>
              <a:buChar char="•"/>
            </a:pPr>
            <a:r>
              <a:rPr lang="en-US" sz="2000"/>
              <a:t> Each edge in </a:t>
            </a:r>
            <a:r>
              <a:rPr lang="en-US" sz="2000" i="1"/>
              <a:t>E</a:t>
            </a:r>
            <a:r>
              <a:rPr lang="en-US" sz="2000"/>
              <a:t> is incident on one vertex in </a:t>
            </a:r>
            <a:r>
              <a:rPr lang="en-US" sz="2000" i="1"/>
              <a:t>V</a:t>
            </a:r>
            <a:r>
              <a:rPr lang="en-US" sz="2000" baseline="-25000"/>
              <a:t>1</a:t>
            </a:r>
            <a:r>
              <a:rPr lang="en-US" sz="2000"/>
              <a:t> and one vertex in </a:t>
            </a:r>
            <a:r>
              <a:rPr lang="en-US" sz="2000" i="1"/>
              <a:t>V</a:t>
            </a:r>
            <a:r>
              <a:rPr lang="en-US" sz="2000" baseline="-25000"/>
              <a:t>2</a:t>
            </a:r>
            <a:r>
              <a:rPr lang="en-US" sz="2000"/>
              <a:t>.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28650" y="590550"/>
            <a:ext cx="8039100" cy="232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14350" y="3154363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E</a:t>
            </a:r>
            <a:r>
              <a:rPr lang="en-US" sz="1600"/>
              <a:t>XAMPLE</a:t>
            </a:r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484563" y="3230563"/>
            <a:ext cx="3035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i="1"/>
              <a:t>G</a:t>
            </a:r>
            <a:r>
              <a:rPr lang="en-US" sz="2000"/>
              <a:t> = {</a:t>
            </a:r>
            <a:r>
              <a:rPr lang="en-US" sz="2000" i="1"/>
              <a:t>V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/>
              <a:t>}, </a:t>
            </a:r>
          </a:p>
          <a:p>
            <a:r>
              <a:rPr lang="en-US" sz="2000"/>
              <a:t>where</a:t>
            </a:r>
            <a:r>
              <a:rPr lang="en-US"/>
              <a:t> </a:t>
            </a:r>
            <a:r>
              <a:rPr lang="en-US" sz="2000" i="1"/>
              <a:t>V</a:t>
            </a:r>
            <a:r>
              <a:rPr lang="en-US" sz="2000"/>
              <a:t> = {</a:t>
            </a:r>
            <a:r>
              <a:rPr lang="en-US" sz="2000" i="1"/>
              <a:t>v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2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3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4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5</a:t>
            </a:r>
            <a:r>
              <a:rPr lang="en-US" sz="2000"/>
              <a:t>}</a:t>
            </a:r>
          </a:p>
          <a:p>
            <a:r>
              <a:rPr lang="en-US" sz="1800" i="1"/>
              <a:t>             E</a:t>
            </a:r>
            <a:r>
              <a:rPr lang="en-US" sz="1800"/>
              <a:t> = </a:t>
            </a:r>
            <a:r>
              <a:rPr lang="en-US" sz="2000"/>
              <a:t>{</a:t>
            </a:r>
            <a:r>
              <a:rPr lang="en-US" sz="2000" i="1"/>
              <a:t>e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 baseline="-25000"/>
              <a:t>2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 baseline="-25000"/>
              <a:t>3</a:t>
            </a:r>
            <a:r>
              <a:rPr lang="en-US" sz="2000"/>
              <a:t>}</a:t>
            </a:r>
            <a:endParaRPr 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762000" y="60007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571500" y="3987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939800" y="48958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3051175" y="528002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495550" y="41973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1543050" y="37338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1790700" y="46672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733550" y="56769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190500" y="36766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495300" y="46101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342900" y="59817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2743200" y="39624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3238500" y="51816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>
            <a:off x="647700" y="4057650"/>
            <a:ext cx="194310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2562" name="Line 34"/>
          <p:cNvSpPr>
            <a:spLocks noChangeShapeType="1"/>
          </p:cNvSpPr>
          <p:nvPr/>
        </p:nvSpPr>
        <p:spPr bwMode="auto">
          <a:xfrm>
            <a:off x="990600" y="4953000"/>
            <a:ext cx="21526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2563" name="Line 35"/>
          <p:cNvSpPr>
            <a:spLocks noChangeShapeType="1"/>
          </p:cNvSpPr>
          <p:nvPr/>
        </p:nvSpPr>
        <p:spPr bwMode="auto">
          <a:xfrm flipV="1">
            <a:off x="838200" y="5353050"/>
            <a:ext cx="230505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4775200" y="4722813"/>
            <a:ext cx="3889375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>
                <a:latin typeface="Arial" pitchFamily="34" charset="0"/>
                <a:cs typeface="Arial" pitchFamily="34" charset="0"/>
              </a:rPr>
              <a:t>This graph is bipartite.</a:t>
            </a:r>
          </a:p>
          <a:p>
            <a:pPr>
              <a:lnSpc>
                <a:spcPct val="60000"/>
              </a:lnSpc>
            </a:pPr>
            <a:endParaRPr lang="en-US" sz="1600">
              <a:latin typeface="Arial" pitchFamily="34" charset="0"/>
              <a:cs typeface="Arial" pitchFamily="34" charset="0"/>
            </a:endParaRPr>
          </a:p>
          <a:p>
            <a:r>
              <a:rPr lang="en-US" sz="1800" i="1"/>
              <a:t>V</a:t>
            </a:r>
            <a:r>
              <a:rPr lang="en-US" sz="1600">
                <a:latin typeface="Arial" pitchFamily="34" charset="0"/>
                <a:cs typeface="Arial" pitchFamily="34" charset="0"/>
              </a:rPr>
              <a:t> can be partitioned into</a:t>
            </a:r>
          </a:p>
          <a:p>
            <a:endParaRPr lang="en-US" sz="1800" i="1"/>
          </a:p>
          <a:p>
            <a:r>
              <a:rPr lang="en-US" sz="1800" i="1"/>
              <a:t>       V</a:t>
            </a:r>
            <a:r>
              <a:rPr lang="en-US" sz="1800" baseline="-25000"/>
              <a:t>1</a:t>
            </a:r>
            <a:r>
              <a:rPr lang="en-US" sz="1800"/>
              <a:t> = {</a:t>
            </a:r>
            <a:r>
              <a:rPr lang="en-US" sz="1800" i="1"/>
              <a:t>v</a:t>
            </a:r>
            <a:r>
              <a:rPr lang="en-US" sz="1800" baseline="-25000"/>
              <a:t>1</a:t>
            </a:r>
            <a:r>
              <a:rPr lang="en-US" sz="1800"/>
              <a:t>, </a:t>
            </a:r>
            <a:r>
              <a:rPr lang="en-US" sz="1800" i="1"/>
              <a:t>v</a:t>
            </a:r>
            <a:r>
              <a:rPr lang="en-US" sz="1800" baseline="-25000"/>
              <a:t>2</a:t>
            </a:r>
            <a:r>
              <a:rPr lang="en-US" sz="1800"/>
              <a:t>, </a:t>
            </a:r>
            <a:r>
              <a:rPr lang="en-US" sz="1800" i="1"/>
              <a:t>v</a:t>
            </a:r>
            <a:r>
              <a:rPr lang="en-US" sz="1800" baseline="-25000"/>
              <a:t>3</a:t>
            </a:r>
            <a:r>
              <a:rPr lang="en-US" sz="1800"/>
              <a:t>} </a:t>
            </a:r>
            <a:r>
              <a:rPr lang="en-US" sz="1600">
                <a:latin typeface="Arial" pitchFamily="34" charset="0"/>
                <a:cs typeface="Arial" pitchFamily="34" charset="0"/>
              </a:rPr>
              <a:t>and</a:t>
            </a:r>
            <a:r>
              <a:rPr lang="en-US" sz="1800"/>
              <a:t> </a:t>
            </a:r>
            <a:r>
              <a:rPr lang="en-US" sz="1800" i="1"/>
              <a:t>V</a:t>
            </a:r>
            <a:r>
              <a:rPr lang="en-US" sz="1800" baseline="-25000"/>
              <a:t>2</a:t>
            </a:r>
            <a:r>
              <a:rPr lang="en-US" sz="1800"/>
              <a:t> = {</a:t>
            </a:r>
            <a:r>
              <a:rPr lang="en-US" sz="1800" i="1"/>
              <a:t>v</a:t>
            </a:r>
            <a:r>
              <a:rPr lang="en-US" sz="1800" baseline="-25000"/>
              <a:t>4</a:t>
            </a:r>
            <a:r>
              <a:rPr lang="en-US" sz="1800"/>
              <a:t>, </a:t>
            </a:r>
            <a:r>
              <a:rPr lang="en-US" sz="1800" i="1"/>
              <a:t>v</a:t>
            </a:r>
            <a:r>
              <a:rPr lang="en-US" sz="1800" baseline="-25000"/>
              <a:t>5</a:t>
            </a:r>
            <a:r>
              <a:rPr lang="en-US" sz="1800"/>
              <a:t>},</a:t>
            </a:r>
          </a:p>
          <a:p>
            <a:endParaRPr lang="en-US" sz="1800"/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such that the above condition is satisfied.</a:t>
            </a:r>
          </a:p>
        </p:txBody>
      </p:sp>
      <p:sp>
        <p:nvSpPr>
          <p:cNvPr id="22566" name="Freeform 38"/>
          <p:cNvSpPr>
            <a:spLocks/>
          </p:cNvSpPr>
          <p:nvPr/>
        </p:nvSpPr>
        <p:spPr bwMode="auto">
          <a:xfrm>
            <a:off x="5219700" y="2800350"/>
            <a:ext cx="3937000" cy="4006850"/>
          </a:xfrm>
          <a:custGeom>
            <a:avLst/>
            <a:gdLst/>
            <a:ahLst/>
            <a:cxnLst>
              <a:cxn ang="0">
                <a:pos x="1116" y="2364"/>
              </a:cxn>
              <a:cxn ang="0">
                <a:pos x="2328" y="2316"/>
              </a:cxn>
              <a:cxn ang="0">
                <a:pos x="2028" y="1116"/>
              </a:cxn>
              <a:cxn ang="0">
                <a:pos x="0" y="0"/>
              </a:cxn>
            </a:cxnLst>
            <a:rect l="0" t="0" r="r" b="b"/>
            <a:pathLst>
              <a:path w="2480" h="2524">
                <a:moveTo>
                  <a:pt x="1116" y="2364"/>
                </a:moveTo>
                <a:cubicBezTo>
                  <a:pt x="1646" y="2444"/>
                  <a:pt x="2176" y="2524"/>
                  <a:pt x="2328" y="2316"/>
                </a:cubicBezTo>
                <a:cubicBezTo>
                  <a:pt x="2480" y="2108"/>
                  <a:pt x="2416" y="1502"/>
                  <a:pt x="2028" y="1116"/>
                </a:cubicBezTo>
                <a:cubicBezTo>
                  <a:pt x="1640" y="730"/>
                  <a:pt x="820" y="365"/>
                  <a:pt x="0" y="0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7" name="Oval 13"/>
          <p:cNvSpPr>
            <a:spLocks noChangeArrowheads="1"/>
          </p:cNvSpPr>
          <p:nvPr/>
        </p:nvSpPr>
        <p:spPr bwMode="auto">
          <a:xfrm>
            <a:off x="2632075" y="318452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2295525" y="13144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67599" name="Oval 15"/>
          <p:cNvSpPr>
            <a:spLocks noChangeArrowheads="1"/>
          </p:cNvSpPr>
          <p:nvPr/>
        </p:nvSpPr>
        <p:spPr bwMode="auto">
          <a:xfrm>
            <a:off x="4651375" y="318452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4695825" y="130492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67604" name="Oval 20"/>
          <p:cNvSpPr>
            <a:spLocks noChangeArrowheads="1"/>
          </p:cNvSpPr>
          <p:nvPr/>
        </p:nvSpPr>
        <p:spPr bwMode="auto">
          <a:xfrm>
            <a:off x="2641600" y="167957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2276475" y="30861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67607" name="Oval 23"/>
          <p:cNvSpPr>
            <a:spLocks noChangeArrowheads="1"/>
          </p:cNvSpPr>
          <p:nvPr/>
        </p:nvSpPr>
        <p:spPr bwMode="auto">
          <a:xfrm>
            <a:off x="4641850" y="167957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4733925" y="31813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67618" name="Rectangle 34"/>
          <p:cNvSpPr>
            <a:spLocks noChangeArrowheads="1"/>
          </p:cNvSpPr>
          <p:nvPr/>
        </p:nvSpPr>
        <p:spPr bwMode="auto">
          <a:xfrm>
            <a:off x="2705100" y="1743075"/>
            <a:ext cx="3971925" cy="1514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7619" name="Text Box 35"/>
          <p:cNvSpPr txBox="1">
            <a:spLocks noChangeArrowheads="1"/>
          </p:cNvSpPr>
          <p:nvPr/>
        </p:nvSpPr>
        <p:spPr bwMode="auto">
          <a:xfrm>
            <a:off x="3165475" y="4338638"/>
            <a:ext cx="307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Is the above graph bipartite?</a:t>
            </a:r>
          </a:p>
        </p:txBody>
      </p:sp>
      <p:sp>
        <p:nvSpPr>
          <p:cNvPr id="67621" name="Text Box 37"/>
          <p:cNvSpPr txBox="1">
            <a:spLocks noChangeArrowheads="1"/>
          </p:cNvSpPr>
          <p:nvPr/>
        </p:nvSpPr>
        <p:spPr bwMode="auto">
          <a:xfrm>
            <a:off x="6734175" y="138112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67622" name="Oval 38"/>
          <p:cNvSpPr>
            <a:spLocks noChangeArrowheads="1"/>
          </p:cNvSpPr>
          <p:nvPr/>
        </p:nvSpPr>
        <p:spPr bwMode="auto">
          <a:xfrm>
            <a:off x="6604000" y="167957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7623" name="Line 39"/>
          <p:cNvSpPr>
            <a:spLocks noChangeShapeType="1"/>
          </p:cNvSpPr>
          <p:nvPr/>
        </p:nvSpPr>
        <p:spPr bwMode="auto">
          <a:xfrm>
            <a:off x="4724400" y="1771650"/>
            <a:ext cx="0" cy="150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7624" name="Text Box 40"/>
          <p:cNvSpPr txBox="1">
            <a:spLocks noChangeArrowheads="1"/>
          </p:cNvSpPr>
          <p:nvPr/>
        </p:nvSpPr>
        <p:spPr bwMode="auto">
          <a:xfrm>
            <a:off x="6734175" y="30670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6</a:t>
            </a:r>
            <a:endParaRPr lang="en-US"/>
          </a:p>
        </p:txBody>
      </p:sp>
      <p:sp>
        <p:nvSpPr>
          <p:cNvPr id="67625" name="Oval 41"/>
          <p:cNvSpPr>
            <a:spLocks noChangeArrowheads="1"/>
          </p:cNvSpPr>
          <p:nvPr/>
        </p:nvSpPr>
        <p:spPr bwMode="auto">
          <a:xfrm>
            <a:off x="6604000" y="318452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01" name="Group 49"/>
          <p:cNvGrpSpPr>
            <a:grpSpLocks/>
          </p:cNvGrpSpPr>
          <p:nvPr/>
        </p:nvGrpSpPr>
        <p:grpSpPr bwMode="auto">
          <a:xfrm>
            <a:off x="1085850" y="1314450"/>
            <a:ext cx="4611688" cy="3714750"/>
            <a:chOff x="444" y="624"/>
            <a:chExt cx="2905" cy="2340"/>
          </a:xfrm>
        </p:grpSpPr>
        <p:grpSp>
          <p:nvGrpSpPr>
            <p:cNvPr id="23586" name="Group 34"/>
            <p:cNvGrpSpPr>
              <a:grpSpLocks/>
            </p:cNvGrpSpPr>
            <p:nvPr/>
          </p:nvGrpSpPr>
          <p:grpSpPr bwMode="auto">
            <a:xfrm>
              <a:off x="1392" y="624"/>
              <a:ext cx="336" cy="292"/>
              <a:chOff x="468" y="732"/>
              <a:chExt cx="336" cy="292"/>
            </a:xfrm>
          </p:grpSpPr>
          <p:sp>
            <p:nvSpPr>
              <p:cNvPr id="23556" name="Oval 4"/>
              <p:cNvSpPr>
                <a:spLocks noChangeArrowheads="1"/>
              </p:cNvSpPr>
              <p:nvPr/>
            </p:nvSpPr>
            <p:spPr bwMode="auto">
              <a:xfrm>
                <a:off x="708" y="928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23563" name="Text Box 11"/>
              <p:cNvSpPr txBox="1">
                <a:spLocks noChangeArrowheads="1"/>
              </p:cNvSpPr>
              <p:nvPr/>
            </p:nvSpPr>
            <p:spPr bwMode="auto">
              <a:xfrm>
                <a:off x="468" y="732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i="1"/>
                  <a:t>v</a:t>
                </a:r>
                <a:r>
                  <a:rPr lang="en-US" baseline="-25000"/>
                  <a:t>1</a:t>
                </a:r>
                <a:endParaRPr lang="en-US"/>
              </a:p>
            </p:txBody>
          </p:sp>
        </p:grpSp>
        <p:sp>
          <p:nvSpPr>
            <p:cNvPr id="23559" name="Oval 7"/>
            <p:cNvSpPr>
              <a:spLocks noChangeArrowheads="1"/>
            </p:cNvSpPr>
            <p:nvPr/>
          </p:nvSpPr>
          <p:spPr bwMode="auto">
            <a:xfrm>
              <a:off x="1836" y="122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3557" name="Oval 5"/>
            <p:cNvSpPr>
              <a:spLocks noChangeArrowheads="1"/>
            </p:cNvSpPr>
            <p:nvPr/>
          </p:nvSpPr>
          <p:spPr bwMode="auto">
            <a:xfrm>
              <a:off x="2476" y="105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3564" name="Text Box 12"/>
            <p:cNvSpPr txBox="1">
              <a:spLocks noChangeArrowheads="1"/>
            </p:cNvSpPr>
            <p:nvPr/>
          </p:nvSpPr>
          <p:spPr bwMode="auto">
            <a:xfrm>
              <a:off x="2508" y="792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2</a:t>
              </a:r>
              <a:endParaRPr lang="en-US"/>
            </a:p>
          </p:txBody>
        </p:sp>
        <p:grpSp>
          <p:nvGrpSpPr>
            <p:cNvPr id="23583" name="Group 31"/>
            <p:cNvGrpSpPr>
              <a:grpSpLocks/>
            </p:cNvGrpSpPr>
            <p:nvPr/>
          </p:nvGrpSpPr>
          <p:grpSpPr bwMode="auto">
            <a:xfrm>
              <a:off x="444" y="1716"/>
              <a:ext cx="336" cy="288"/>
              <a:chOff x="588" y="2160"/>
              <a:chExt cx="336" cy="288"/>
            </a:xfrm>
          </p:grpSpPr>
          <p:sp>
            <p:nvSpPr>
              <p:cNvPr id="23555" name="Oval 3"/>
              <p:cNvSpPr>
                <a:spLocks noChangeArrowheads="1"/>
              </p:cNvSpPr>
              <p:nvPr/>
            </p:nvSpPr>
            <p:spPr bwMode="auto">
              <a:xfrm>
                <a:off x="828" y="2196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23565" name="Text Box 13"/>
              <p:cNvSpPr txBox="1">
                <a:spLocks noChangeArrowheads="1"/>
              </p:cNvSpPr>
              <p:nvPr/>
            </p:nvSpPr>
            <p:spPr bwMode="auto">
              <a:xfrm>
                <a:off x="588" y="2160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i="1"/>
                  <a:t>v</a:t>
                </a:r>
                <a:r>
                  <a:rPr lang="en-US" baseline="-25000"/>
                  <a:t>3</a:t>
                </a:r>
                <a:endParaRPr lang="en-US"/>
              </a:p>
            </p:txBody>
          </p:sp>
        </p:grp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1836" y="924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23558" name="Oval 6"/>
            <p:cNvSpPr>
              <a:spLocks noChangeArrowheads="1"/>
            </p:cNvSpPr>
            <p:nvPr/>
          </p:nvSpPr>
          <p:spPr bwMode="auto">
            <a:xfrm>
              <a:off x="818" y="222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624" y="2208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5</a:t>
              </a:r>
              <a:endParaRPr lang="en-US"/>
            </a:p>
          </p:txBody>
        </p:sp>
        <p:sp>
          <p:nvSpPr>
            <p:cNvPr id="23571" name="Oval 19"/>
            <p:cNvSpPr>
              <a:spLocks noChangeArrowheads="1"/>
            </p:cNvSpPr>
            <p:nvPr/>
          </p:nvSpPr>
          <p:spPr bwMode="auto">
            <a:xfrm>
              <a:off x="2330" y="222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3572" name="Text Box 20"/>
            <p:cNvSpPr txBox="1">
              <a:spLocks noChangeArrowheads="1"/>
            </p:cNvSpPr>
            <p:nvPr/>
          </p:nvSpPr>
          <p:spPr bwMode="auto">
            <a:xfrm>
              <a:off x="2412" y="2208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6</a:t>
              </a:r>
              <a:endParaRPr lang="en-US"/>
            </a:p>
          </p:txBody>
        </p:sp>
        <p:grpSp>
          <p:nvGrpSpPr>
            <p:cNvPr id="23580" name="Group 28"/>
            <p:cNvGrpSpPr>
              <a:grpSpLocks/>
            </p:cNvGrpSpPr>
            <p:nvPr/>
          </p:nvGrpSpPr>
          <p:grpSpPr bwMode="auto">
            <a:xfrm>
              <a:off x="2978" y="1968"/>
              <a:ext cx="371" cy="288"/>
              <a:chOff x="3026" y="1824"/>
              <a:chExt cx="371" cy="288"/>
            </a:xfrm>
          </p:grpSpPr>
          <p:sp>
            <p:nvSpPr>
              <p:cNvPr id="23573" name="Oval 21"/>
              <p:cNvSpPr>
                <a:spLocks noChangeArrowheads="1"/>
              </p:cNvSpPr>
              <p:nvPr/>
            </p:nvSpPr>
            <p:spPr bwMode="auto">
              <a:xfrm>
                <a:off x="3026" y="1898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23574" name="Text Box 22"/>
              <p:cNvSpPr txBox="1">
                <a:spLocks noChangeArrowheads="1"/>
              </p:cNvSpPr>
              <p:nvPr/>
            </p:nvSpPr>
            <p:spPr bwMode="auto">
              <a:xfrm>
                <a:off x="3132" y="1824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i="1"/>
                  <a:t>v</a:t>
                </a:r>
                <a:r>
                  <a:rPr lang="en-US" baseline="-25000"/>
                  <a:t>7</a:t>
                </a:r>
                <a:endParaRPr lang="en-US"/>
              </a:p>
            </p:txBody>
          </p:sp>
        </p:grpSp>
        <p:sp>
          <p:nvSpPr>
            <p:cNvPr id="23575" name="Oval 23"/>
            <p:cNvSpPr>
              <a:spLocks noChangeArrowheads="1"/>
            </p:cNvSpPr>
            <p:nvPr/>
          </p:nvSpPr>
          <p:spPr bwMode="auto">
            <a:xfrm>
              <a:off x="806" y="272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600" y="2676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8</a:t>
              </a:r>
              <a:endParaRPr lang="en-US"/>
            </a:p>
          </p:txBody>
        </p:sp>
        <p:grpSp>
          <p:nvGrpSpPr>
            <p:cNvPr id="23582" name="Group 30"/>
            <p:cNvGrpSpPr>
              <a:grpSpLocks/>
            </p:cNvGrpSpPr>
            <p:nvPr/>
          </p:nvGrpSpPr>
          <p:grpSpPr bwMode="auto">
            <a:xfrm>
              <a:off x="2330" y="2640"/>
              <a:ext cx="359" cy="288"/>
              <a:chOff x="1490" y="3096"/>
              <a:chExt cx="359" cy="288"/>
            </a:xfrm>
          </p:grpSpPr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1490" y="3158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23578" name="Text Box 26"/>
              <p:cNvSpPr txBox="1">
                <a:spLocks noChangeArrowheads="1"/>
              </p:cNvSpPr>
              <p:nvPr/>
            </p:nvSpPr>
            <p:spPr bwMode="auto">
              <a:xfrm>
                <a:off x="1584" y="3096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i="1"/>
                  <a:t>v</a:t>
                </a:r>
                <a:r>
                  <a:rPr lang="en-US" baseline="-25000"/>
                  <a:t>9</a:t>
                </a:r>
                <a:endParaRPr lang="en-US"/>
              </a:p>
            </p:txBody>
          </p:sp>
        </p:grpSp>
        <p:sp>
          <p:nvSpPr>
            <p:cNvPr id="23587" name="Freeform 35"/>
            <p:cNvSpPr>
              <a:spLocks/>
            </p:cNvSpPr>
            <p:nvPr/>
          </p:nvSpPr>
          <p:spPr bwMode="auto">
            <a:xfrm>
              <a:off x="852" y="2280"/>
              <a:ext cx="1524" cy="49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24" y="0"/>
                </a:cxn>
                <a:cxn ang="0">
                  <a:pos x="1524" y="492"/>
                </a:cxn>
                <a:cxn ang="0">
                  <a:pos x="0" y="492"/>
                </a:cxn>
                <a:cxn ang="0">
                  <a:pos x="12" y="0"/>
                </a:cxn>
              </a:cxnLst>
              <a:rect l="0" t="0" r="r" b="b"/>
              <a:pathLst>
                <a:path w="1524" h="492">
                  <a:moveTo>
                    <a:pt x="12" y="0"/>
                  </a:moveTo>
                  <a:lnTo>
                    <a:pt x="1524" y="0"/>
                  </a:lnTo>
                  <a:lnTo>
                    <a:pt x="1524" y="492"/>
                  </a:lnTo>
                  <a:lnTo>
                    <a:pt x="0" y="492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 flipV="1">
              <a:off x="732" y="852"/>
              <a:ext cx="960" cy="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732" y="1800"/>
              <a:ext cx="13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1692" y="876"/>
              <a:ext cx="192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 flipV="1">
              <a:off x="864" y="1260"/>
              <a:ext cx="102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 flipV="1">
              <a:off x="1896" y="1104"/>
              <a:ext cx="624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2532" y="1104"/>
              <a:ext cx="492" cy="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>
              <a:off x="1896" y="1296"/>
              <a:ext cx="492" cy="9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 flipV="1">
              <a:off x="2412" y="2076"/>
              <a:ext cx="648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23596" name="Text Box 44"/>
          <p:cNvSpPr txBox="1">
            <a:spLocks noChangeArrowheads="1"/>
          </p:cNvSpPr>
          <p:nvPr/>
        </p:nvSpPr>
        <p:spPr bwMode="auto">
          <a:xfrm>
            <a:off x="4035425" y="628650"/>
            <a:ext cx="460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Show that this graph is not bipartite.</a:t>
            </a:r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5467350" y="1295400"/>
            <a:ext cx="787400" cy="1257300"/>
          </a:xfrm>
          <a:custGeom>
            <a:avLst/>
            <a:gdLst/>
            <a:ahLst/>
            <a:cxnLst>
              <a:cxn ang="0">
                <a:pos x="456" y="0"/>
              </a:cxn>
              <a:cxn ang="0">
                <a:pos x="420" y="444"/>
              </a:cxn>
              <a:cxn ang="0">
                <a:pos x="0" y="792"/>
              </a:cxn>
            </a:cxnLst>
            <a:rect l="0" t="0" r="r" b="b"/>
            <a:pathLst>
              <a:path w="496" h="792">
                <a:moveTo>
                  <a:pt x="456" y="0"/>
                </a:moveTo>
                <a:cubicBezTo>
                  <a:pt x="476" y="156"/>
                  <a:pt x="496" y="312"/>
                  <a:pt x="420" y="444"/>
                </a:cubicBezTo>
                <a:cubicBezTo>
                  <a:pt x="344" y="576"/>
                  <a:pt x="172" y="684"/>
                  <a:pt x="0" y="792"/>
                </a:cubicBezTo>
              </a:path>
            </a:pathLst>
          </a:custGeom>
          <a:noFill/>
          <a:ln w="76200" cap="rnd" cmpd="sng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3599" name="Text Box 47"/>
          <p:cNvSpPr txBox="1">
            <a:spLocks noChangeArrowheads="1"/>
          </p:cNvSpPr>
          <p:nvPr/>
        </p:nvSpPr>
        <p:spPr bwMode="auto">
          <a:xfrm>
            <a:off x="576263" y="6096000"/>
            <a:ext cx="54387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Hint:  Prove by contradiction.</a:t>
            </a:r>
            <a:r>
              <a:rPr lang="en-US"/>
              <a:t>  </a:t>
            </a:r>
          </a:p>
          <a:p>
            <a:r>
              <a:rPr lang="en-US" sz="2000"/>
              <a:t>         (Consider, for example, the vertices</a:t>
            </a:r>
            <a:r>
              <a:rPr lang="en-US" sz="2000" i="1"/>
              <a:t> v</a:t>
            </a:r>
            <a:r>
              <a:rPr lang="en-US" sz="2000" baseline="-25000"/>
              <a:t>4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5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6</a:t>
            </a:r>
            <a:r>
              <a:rPr lang="en-US" sz="2000"/>
              <a:t>.)</a:t>
            </a:r>
          </a:p>
        </p:txBody>
      </p:sp>
      <p:sp>
        <p:nvSpPr>
          <p:cNvPr id="23634" name="Rectangle 82"/>
          <p:cNvSpPr>
            <a:spLocks noChangeArrowheads="1"/>
          </p:cNvSpPr>
          <p:nvPr/>
        </p:nvSpPr>
        <p:spPr bwMode="auto">
          <a:xfrm>
            <a:off x="247650" y="247650"/>
            <a:ext cx="3840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E</a:t>
            </a:r>
            <a:r>
              <a:rPr lang="en-US" sz="1600"/>
              <a:t>XAMPLE</a:t>
            </a:r>
            <a:endParaRPr 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Rectangle 72"/>
          <p:cNvSpPr>
            <a:spLocks noChangeArrowheads="1"/>
          </p:cNvSpPr>
          <p:nvPr/>
        </p:nvSpPr>
        <p:spPr bwMode="auto">
          <a:xfrm>
            <a:off x="0" y="4298950"/>
            <a:ext cx="1835150" cy="9525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98" name="Freeform 26"/>
          <p:cNvSpPr>
            <a:spLocks/>
          </p:cNvSpPr>
          <p:nvPr/>
        </p:nvSpPr>
        <p:spPr bwMode="auto">
          <a:xfrm>
            <a:off x="2209800" y="381000"/>
            <a:ext cx="927100" cy="495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768"/>
              </a:cxn>
              <a:cxn ang="0">
                <a:pos x="192" y="1200"/>
              </a:cxn>
              <a:cxn ang="0">
                <a:pos x="240" y="1776"/>
              </a:cxn>
              <a:cxn ang="0">
                <a:pos x="480" y="2304"/>
              </a:cxn>
              <a:cxn ang="0">
                <a:pos x="576" y="2832"/>
              </a:cxn>
              <a:cxn ang="0">
                <a:pos x="432" y="3456"/>
              </a:cxn>
            </a:cxnLst>
            <a:rect l="0" t="0" r="r" b="b"/>
            <a:pathLst>
              <a:path w="584" h="3456">
                <a:moveTo>
                  <a:pt x="0" y="0"/>
                </a:moveTo>
                <a:cubicBezTo>
                  <a:pt x="104" y="284"/>
                  <a:pt x="208" y="568"/>
                  <a:pt x="240" y="768"/>
                </a:cubicBezTo>
                <a:cubicBezTo>
                  <a:pt x="272" y="968"/>
                  <a:pt x="192" y="1032"/>
                  <a:pt x="192" y="1200"/>
                </a:cubicBezTo>
                <a:cubicBezTo>
                  <a:pt x="192" y="1368"/>
                  <a:pt x="192" y="1592"/>
                  <a:pt x="240" y="1776"/>
                </a:cubicBezTo>
                <a:cubicBezTo>
                  <a:pt x="288" y="1960"/>
                  <a:pt x="424" y="2128"/>
                  <a:pt x="480" y="2304"/>
                </a:cubicBezTo>
                <a:cubicBezTo>
                  <a:pt x="536" y="2480"/>
                  <a:pt x="584" y="2640"/>
                  <a:pt x="576" y="2832"/>
                </a:cubicBezTo>
                <a:cubicBezTo>
                  <a:pt x="568" y="3024"/>
                  <a:pt x="500" y="3240"/>
                  <a:pt x="432" y="3456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99" name="Freeform 27"/>
          <p:cNvSpPr>
            <a:spLocks/>
          </p:cNvSpPr>
          <p:nvPr/>
        </p:nvSpPr>
        <p:spPr bwMode="auto">
          <a:xfrm>
            <a:off x="777875" y="2222500"/>
            <a:ext cx="3886200" cy="787400"/>
          </a:xfrm>
          <a:custGeom>
            <a:avLst/>
            <a:gdLst/>
            <a:ahLst/>
            <a:cxnLst>
              <a:cxn ang="0">
                <a:pos x="0" y="496"/>
              </a:cxn>
              <a:cxn ang="0">
                <a:pos x="624" y="64"/>
              </a:cxn>
              <a:cxn ang="0">
                <a:pos x="2064" y="112"/>
              </a:cxn>
              <a:cxn ang="0">
                <a:pos x="2448" y="16"/>
              </a:cxn>
            </a:cxnLst>
            <a:rect l="0" t="0" r="r" b="b"/>
            <a:pathLst>
              <a:path w="2448" h="496">
                <a:moveTo>
                  <a:pt x="0" y="496"/>
                </a:moveTo>
                <a:cubicBezTo>
                  <a:pt x="140" y="312"/>
                  <a:pt x="280" y="128"/>
                  <a:pt x="624" y="64"/>
                </a:cubicBezTo>
                <a:cubicBezTo>
                  <a:pt x="968" y="0"/>
                  <a:pt x="1760" y="120"/>
                  <a:pt x="2064" y="112"/>
                </a:cubicBezTo>
                <a:cubicBezTo>
                  <a:pt x="2368" y="104"/>
                  <a:pt x="2408" y="60"/>
                  <a:pt x="2448" y="16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00" name="Freeform 28"/>
          <p:cNvSpPr>
            <a:spLocks/>
          </p:cNvSpPr>
          <p:nvPr/>
        </p:nvSpPr>
        <p:spPr bwMode="auto">
          <a:xfrm>
            <a:off x="473075" y="292100"/>
            <a:ext cx="1752600" cy="2641600"/>
          </a:xfrm>
          <a:custGeom>
            <a:avLst/>
            <a:gdLst/>
            <a:ahLst/>
            <a:cxnLst>
              <a:cxn ang="0">
                <a:pos x="1064" y="32"/>
              </a:cxn>
              <a:cxn ang="0">
                <a:pos x="296" y="128"/>
              </a:cxn>
              <a:cxn ang="0">
                <a:pos x="200" y="800"/>
              </a:cxn>
              <a:cxn ang="0">
                <a:pos x="8" y="1040"/>
              </a:cxn>
              <a:cxn ang="0">
                <a:pos x="152" y="1664"/>
              </a:cxn>
            </a:cxnLst>
            <a:rect l="0" t="0" r="r" b="b"/>
            <a:pathLst>
              <a:path w="1064" h="1664">
                <a:moveTo>
                  <a:pt x="1064" y="32"/>
                </a:moveTo>
                <a:cubicBezTo>
                  <a:pt x="752" y="16"/>
                  <a:pt x="440" y="0"/>
                  <a:pt x="296" y="128"/>
                </a:cubicBezTo>
                <a:cubicBezTo>
                  <a:pt x="152" y="256"/>
                  <a:pt x="248" y="648"/>
                  <a:pt x="200" y="800"/>
                </a:cubicBezTo>
                <a:cubicBezTo>
                  <a:pt x="152" y="952"/>
                  <a:pt x="16" y="896"/>
                  <a:pt x="8" y="1040"/>
                </a:cubicBezTo>
                <a:cubicBezTo>
                  <a:pt x="0" y="1184"/>
                  <a:pt x="76" y="1424"/>
                  <a:pt x="152" y="1664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4279900"/>
            <a:ext cx="185578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800" b="1">
                <a:latin typeface="Arial" pitchFamily="34" charset="0"/>
                <a:cs typeface="Arial" pitchFamily="34" charset="0"/>
              </a:rPr>
              <a:t>A map </a:t>
            </a:r>
          </a:p>
          <a:p>
            <a:pPr algn="ctr">
              <a:lnSpc>
                <a:spcPct val="120000"/>
              </a:lnSpc>
            </a:pPr>
            <a:r>
              <a:rPr lang="en-US" sz="1400" b="1">
                <a:latin typeface="Arial" pitchFamily="34" charset="0"/>
                <a:cs typeface="Arial" pitchFamily="34" charset="0"/>
              </a:rPr>
              <a:t>showing a highway </a:t>
            </a:r>
          </a:p>
          <a:p>
            <a:pPr algn="ctr">
              <a:lnSpc>
                <a:spcPct val="120000"/>
              </a:lnSpc>
            </a:pPr>
            <a:r>
              <a:rPr lang="en-US" sz="1400" b="1">
                <a:latin typeface="Arial" pitchFamily="34" charset="0"/>
                <a:cs typeface="Arial" pitchFamily="34" charset="0"/>
              </a:rPr>
              <a:t>system</a:t>
            </a:r>
            <a:endParaRPr lang="en-US" sz="1400"/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71628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71628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2149475" y="266700"/>
            <a:ext cx="152400" cy="182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4724400" y="6491288"/>
            <a:ext cx="3651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A graph representation of the map</a:t>
            </a:r>
            <a:endParaRPr lang="en-US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2454275" y="2171700"/>
            <a:ext cx="152400" cy="182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4664075" y="2095500"/>
            <a:ext cx="152400" cy="182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2987675" y="3771900"/>
            <a:ext cx="152400" cy="182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2835275" y="5219700"/>
            <a:ext cx="152400" cy="182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701675" y="2933700"/>
            <a:ext cx="152400" cy="1825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93" name="Oval 21"/>
          <p:cNvSpPr>
            <a:spLocks noChangeArrowheads="1"/>
          </p:cNvSpPr>
          <p:nvPr/>
        </p:nvSpPr>
        <p:spPr bwMode="auto">
          <a:xfrm>
            <a:off x="7162800" y="4495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7162800" y="563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auto">
          <a:xfrm>
            <a:off x="84582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96" name="Oval 24"/>
          <p:cNvSpPr>
            <a:spLocks noChangeArrowheads="1"/>
          </p:cNvSpPr>
          <p:nvPr/>
        </p:nvSpPr>
        <p:spPr bwMode="auto">
          <a:xfrm>
            <a:off x="58674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 flipV="1">
            <a:off x="3429000" y="0"/>
            <a:ext cx="3276600" cy="6858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1676400" y="19050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Rangsit</a:t>
            </a:r>
            <a:endParaRPr lang="en-US"/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2149475" y="-38100"/>
            <a:ext cx="1155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 </a:t>
            </a:r>
            <a:r>
              <a:rPr lang="en-US" sz="1800" i="1"/>
              <a:t>Ayudhaya</a:t>
            </a:r>
            <a:endParaRPr lang="en-US" i="1"/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4038600" y="1752600"/>
            <a:ext cx="141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Nakornnayok</a:t>
            </a:r>
            <a:endParaRPr lang="en-US"/>
          </a:p>
        </p:txBody>
      </p:sp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320675" y="3086100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Pathumthani</a:t>
            </a:r>
            <a:endParaRPr lang="en-US" i="1"/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63875" y="3467100"/>
            <a:ext cx="1200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Donmuang</a:t>
            </a:r>
            <a:endParaRPr lang="en-US" i="1"/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2301875" y="5448300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Sapankwai</a:t>
            </a:r>
            <a:endParaRPr lang="en-US" i="1"/>
          </a:p>
        </p:txBody>
      </p:sp>
      <p:sp>
        <p:nvSpPr>
          <p:cNvPr id="3107" name="Text Box 35"/>
          <p:cNvSpPr txBox="1">
            <a:spLocks noChangeArrowheads="1"/>
          </p:cNvSpPr>
          <p:nvPr/>
        </p:nvSpPr>
        <p:spPr bwMode="auto">
          <a:xfrm>
            <a:off x="2682875" y="2881313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3300"/>
                </a:solidFill>
              </a:rPr>
              <a:t>20km</a:t>
            </a:r>
          </a:p>
        </p:txBody>
      </p:sp>
      <p:sp>
        <p:nvSpPr>
          <p:cNvPr id="3108" name="Text Box 36"/>
          <p:cNvSpPr txBox="1">
            <a:spLocks noChangeArrowheads="1"/>
          </p:cNvSpPr>
          <p:nvPr/>
        </p:nvSpPr>
        <p:spPr bwMode="auto">
          <a:xfrm>
            <a:off x="1844675" y="976313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3300"/>
                </a:solidFill>
              </a:rPr>
              <a:t>28km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228600" y="1143000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3300"/>
                </a:solidFill>
              </a:rPr>
              <a:t>50km</a:t>
            </a:r>
            <a:endParaRPr lang="en-US" sz="2000">
              <a:solidFill>
                <a:srgbClr val="FF3300"/>
              </a:solidFill>
            </a:endParaRPr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3216275" y="2043113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3300"/>
                </a:solidFill>
              </a:rPr>
              <a:t>30km</a:t>
            </a:r>
            <a:endParaRPr lang="en-US" sz="2000">
              <a:solidFill>
                <a:srgbClr val="FF3300"/>
              </a:solidFill>
            </a:endParaRPr>
          </a:p>
        </p:txBody>
      </p:sp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2530475" y="4305300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3300"/>
                </a:solidFill>
              </a:rPr>
              <a:t>22km</a:t>
            </a:r>
          </a:p>
        </p:txBody>
      </p:sp>
      <p:sp>
        <p:nvSpPr>
          <p:cNvPr id="3112" name="Line 40"/>
          <p:cNvSpPr>
            <a:spLocks noChangeShapeType="1"/>
          </p:cNvSpPr>
          <p:nvPr/>
        </p:nvSpPr>
        <p:spPr bwMode="auto">
          <a:xfrm>
            <a:off x="5943600" y="3352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>
            <a:off x="7239000" y="3352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>
            <a:off x="7239000" y="2209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15" name="Line 43"/>
          <p:cNvSpPr>
            <a:spLocks noChangeShapeType="1"/>
          </p:cNvSpPr>
          <p:nvPr/>
        </p:nvSpPr>
        <p:spPr bwMode="auto">
          <a:xfrm flipV="1">
            <a:off x="7239000" y="3352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16" name="Line 44"/>
          <p:cNvSpPr>
            <a:spLocks noChangeShapeType="1"/>
          </p:cNvSpPr>
          <p:nvPr/>
        </p:nvSpPr>
        <p:spPr bwMode="auto">
          <a:xfrm flipV="1">
            <a:off x="7239000" y="4572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17" name="Freeform 45"/>
          <p:cNvSpPr>
            <a:spLocks/>
          </p:cNvSpPr>
          <p:nvPr/>
        </p:nvSpPr>
        <p:spPr bwMode="auto">
          <a:xfrm>
            <a:off x="5867400" y="2209800"/>
            <a:ext cx="1371600" cy="1143000"/>
          </a:xfrm>
          <a:custGeom>
            <a:avLst/>
            <a:gdLst/>
            <a:ahLst/>
            <a:cxnLst>
              <a:cxn ang="0">
                <a:pos x="48" y="768"/>
              </a:cxn>
              <a:cxn ang="0">
                <a:pos x="48" y="288"/>
              </a:cxn>
              <a:cxn ang="0">
                <a:pos x="336" y="48"/>
              </a:cxn>
              <a:cxn ang="0">
                <a:pos x="864" y="0"/>
              </a:cxn>
            </a:cxnLst>
            <a:rect l="0" t="0" r="r" b="b"/>
            <a:pathLst>
              <a:path w="864" h="768">
                <a:moveTo>
                  <a:pt x="48" y="768"/>
                </a:moveTo>
                <a:cubicBezTo>
                  <a:pt x="24" y="588"/>
                  <a:pt x="0" y="408"/>
                  <a:pt x="48" y="288"/>
                </a:cubicBezTo>
                <a:cubicBezTo>
                  <a:pt x="96" y="168"/>
                  <a:pt x="200" y="96"/>
                  <a:pt x="336" y="48"/>
                </a:cubicBezTo>
                <a:cubicBezTo>
                  <a:pt x="472" y="0"/>
                  <a:pt x="668" y="0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18" name="Text Box 46"/>
          <p:cNvSpPr txBox="1">
            <a:spLocks noChangeArrowheads="1"/>
          </p:cNvSpPr>
          <p:nvPr/>
        </p:nvSpPr>
        <p:spPr bwMode="auto">
          <a:xfrm>
            <a:off x="5562600" y="335280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P</a:t>
            </a:r>
            <a:endParaRPr lang="en-US"/>
          </a:p>
        </p:txBody>
      </p:sp>
      <p:sp>
        <p:nvSpPr>
          <p:cNvPr id="3119" name="Text Box 47"/>
          <p:cNvSpPr txBox="1">
            <a:spLocks noChangeArrowheads="1"/>
          </p:cNvSpPr>
          <p:nvPr/>
        </p:nvSpPr>
        <p:spPr bwMode="auto">
          <a:xfrm>
            <a:off x="7239000" y="297180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R</a:t>
            </a:r>
            <a:endParaRPr lang="en-US"/>
          </a:p>
        </p:txBody>
      </p:sp>
      <p:sp>
        <p:nvSpPr>
          <p:cNvPr id="3120" name="Text Box 48"/>
          <p:cNvSpPr txBox="1">
            <a:spLocks noChangeArrowheads="1"/>
          </p:cNvSpPr>
          <p:nvPr/>
        </p:nvSpPr>
        <p:spPr bwMode="auto">
          <a:xfrm>
            <a:off x="7239000" y="182880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A</a:t>
            </a:r>
            <a:endParaRPr lang="en-US"/>
          </a:p>
        </p:txBody>
      </p:sp>
      <p:sp>
        <p:nvSpPr>
          <p:cNvPr id="3121" name="Text Box 49"/>
          <p:cNvSpPr txBox="1">
            <a:spLocks noChangeArrowheads="1"/>
          </p:cNvSpPr>
          <p:nvPr/>
        </p:nvSpPr>
        <p:spPr bwMode="auto">
          <a:xfrm>
            <a:off x="8458200" y="28956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N</a:t>
            </a:r>
            <a:endParaRPr lang="en-US"/>
          </a:p>
        </p:txBody>
      </p:sp>
      <p:sp>
        <p:nvSpPr>
          <p:cNvPr id="3122" name="Text Box 50"/>
          <p:cNvSpPr txBox="1">
            <a:spLocks noChangeArrowheads="1"/>
          </p:cNvSpPr>
          <p:nvPr/>
        </p:nvSpPr>
        <p:spPr bwMode="auto">
          <a:xfrm>
            <a:off x="7315200" y="43434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D</a:t>
            </a:r>
            <a:endParaRPr lang="en-US"/>
          </a:p>
        </p:txBody>
      </p:sp>
      <p:sp>
        <p:nvSpPr>
          <p:cNvPr id="3123" name="Text Box 51"/>
          <p:cNvSpPr txBox="1">
            <a:spLocks noChangeArrowheads="1"/>
          </p:cNvSpPr>
          <p:nvPr/>
        </p:nvSpPr>
        <p:spPr bwMode="auto">
          <a:xfrm>
            <a:off x="7315200" y="5638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S</a:t>
            </a:r>
            <a:endParaRPr 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5791200" y="21590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50</a:t>
            </a:r>
          </a:p>
        </p:txBody>
      </p:sp>
      <p:sp>
        <p:nvSpPr>
          <p:cNvPr id="3125" name="Rectangle 53"/>
          <p:cNvSpPr>
            <a:spLocks noChangeArrowheads="1"/>
          </p:cNvSpPr>
          <p:nvPr/>
        </p:nvSpPr>
        <p:spPr bwMode="auto">
          <a:xfrm>
            <a:off x="6934200" y="25908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28</a:t>
            </a:r>
            <a:endParaRPr lang="en-US" sz="1600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auto">
          <a:xfrm>
            <a:off x="7696200" y="3378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30</a:t>
            </a:r>
          </a:p>
        </p:txBody>
      </p:sp>
      <p:sp>
        <p:nvSpPr>
          <p:cNvPr id="3127" name="Rectangle 55"/>
          <p:cNvSpPr>
            <a:spLocks noChangeArrowheads="1"/>
          </p:cNvSpPr>
          <p:nvPr/>
        </p:nvSpPr>
        <p:spPr bwMode="auto">
          <a:xfrm>
            <a:off x="6858000" y="3886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20</a:t>
            </a:r>
            <a:endParaRPr lang="en-US" sz="1600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auto">
          <a:xfrm>
            <a:off x="6858000" y="49784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22</a:t>
            </a:r>
          </a:p>
        </p:txBody>
      </p:sp>
      <p:sp>
        <p:nvSpPr>
          <p:cNvPr id="3129" name="Line 57"/>
          <p:cNvSpPr>
            <a:spLocks noChangeShapeType="1"/>
          </p:cNvSpPr>
          <p:nvPr/>
        </p:nvSpPr>
        <p:spPr bwMode="auto">
          <a:xfrm flipH="1">
            <a:off x="6038850" y="4648200"/>
            <a:ext cx="971550" cy="45720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30" name="Text Box 58"/>
          <p:cNvSpPr txBox="1">
            <a:spLocks noChangeArrowheads="1"/>
          </p:cNvSpPr>
          <p:nvPr/>
        </p:nvSpPr>
        <p:spPr bwMode="auto">
          <a:xfrm>
            <a:off x="5467350" y="5067300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66"/>
                </a:solidFill>
              </a:rPr>
              <a:t>vertex</a:t>
            </a:r>
          </a:p>
        </p:txBody>
      </p:sp>
      <p:sp>
        <p:nvSpPr>
          <p:cNvPr id="3131" name="Text Box 59"/>
          <p:cNvSpPr txBox="1">
            <a:spLocks noChangeArrowheads="1"/>
          </p:cNvSpPr>
          <p:nvPr/>
        </p:nvSpPr>
        <p:spPr bwMode="auto">
          <a:xfrm>
            <a:off x="1219200" y="2438400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3300"/>
                </a:solidFill>
              </a:rPr>
              <a:t>26km</a:t>
            </a:r>
            <a:endParaRPr lang="en-US" sz="2000">
              <a:solidFill>
                <a:srgbClr val="FF3300"/>
              </a:solidFill>
            </a:endParaRPr>
          </a:p>
        </p:txBody>
      </p:sp>
      <p:sp>
        <p:nvSpPr>
          <p:cNvPr id="3132" name="Rectangle 60"/>
          <p:cNvSpPr>
            <a:spLocks noChangeArrowheads="1"/>
          </p:cNvSpPr>
          <p:nvPr/>
        </p:nvSpPr>
        <p:spPr bwMode="auto">
          <a:xfrm>
            <a:off x="6400800" y="30480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26</a:t>
            </a:r>
          </a:p>
        </p:txBody>
      </p:sp>
      <p:sp>
        <p:nvSpPr>
          <p:cNvPr id="3134" name="Text Box 62"/>
          <p:cNvSpPr txBox="1">
            <a:spLocks noChangeArrowheads="1"/>
          </p:cNvSpPr>
          <p:nvPr/>
        </p:nvSpPr>
        <p:spPr bwMode="auto">
          <a:xfrm>
            <a:off x="8385175" y="36576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66"/>
                </a:solidFill>
              </a:rPr>
              <a:t>edge</a:t>
            </a:r>
          </a:p>
        </p:txBody>
      </p:sp>
      <p:sp>
        <p:nvSpPr>
          <p:cNvPr id="3135" name="Line 63"/>
          <p:cNvSpPr>
            <a:spLocks noChangeShapeType="1"/>
          </p:cNvSpPr>
          <p:nvPr/>
        </p:nvSpPr>
        <p:spPr bwMode="auto">
          <a:xfrm>
            <a:off x="7334250" y="3848100"/>
            <a:ext cx="971550" cy="114300"/>
          </a:xfrm>
          <a:prstGeom prst="line">
            <a:avLst/>
          </a:prstGeom>
          <a:noFill/>
          <a:ln w="381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142" name="Text Box 70"/>
          <p:cNvSpPr txBox="1">
            <a:spLocks noChangeArrowheads="1"/>
          </p:cNvSpPr>
          <p:nvPr/>
        </p:nvSpPr>
        <p:spPr bwMode="auto">
          <a:xfrm>
            <a:off x="6975475" y="0"/>
            <a:ext cx="1809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</a:rPr>
              <a:t>An example </a:t>
            </a:r>
          </a:p>
          <a:p>
            <a:pPr algn="ctr"/>
            <a:r>
              <a:rPr lang="en-US" b="1">
                <a:solidFill>
                  <a:schemeClr val="accent2"/>
                </a:solidFill>
              </a:rPr>
              <a:t>of Graph</a:t>
            </a:r>
          </a:p>
        </p:txBody>
      </p:sp>
      <p:sp>
        <p:nvSpPr>
          <p:cNvPr id="3143" name="Line 71"/>
          <p:cNvSpPr>
            <a:spLocks noChangeShapeType="1"/>
          </p:cNvSpPr>
          <p:nvPr/>
        </p:nvSpPr>
        <p:spPr bwMode="auto">
          <a:xfrm flipH="1">
            <a:off x="7620000" y="990600"/>
            <a:ext cx="152400" cy="533400"/>
          </a:xfrm>
          <a:prstGeom prst="line">
            <a:avLst/>
          </a:prstGeom>
          <a:noFill/>
          <a:ln w="762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936625" y="20002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th-TH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0" y="0"/>
            <a:ext cx="216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Terminology ...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60413" y="1112838"/>
            <a:ext cx="1689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b="1"/>
              <a:t>Subgraph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168400" y="1801813"/>
            <a:ext cx="74993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/>
              <a:t>Let </a:t>
            </a:r>
            <a:r>
              <a:rPr lang="en-US" sz="2000" i="1"/>
              <a:t>G</a:t>
            </a:r>
            <a:r>
              <a:rPr lang="en-US" sz="2000"/>
              <a:t> = (</a:t>
            </a:r>
            <a:r>
              <a:rPr lang="en-US" sz="2000" i="1"/>
              <a:t>V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/>
              <a:t>) be a graph.  </a:t>
            </a:r>
          </a:p>
          <a:p>
            <a:r>
              <a:rPr lang="en-US" sz="2000"/>
              <a:t>We call (</a:t>
            </a:r>
            <a:r>
              <a:rPr lang="en-US" sz="2000" i="1"/>
              <a:t>V</a:t>
            </a:r>
            <a:r>
              <a:rPr lang="en-US" sz="2000">
                <a:sym typeface="Symbol" pitchFamily="18" charset="2"/>
              </a:rPr>
              <a:t>, </a:t>
            </a:r>
            <a:r>
              <a:rPr lang="en-US" sz="2000" i="1">
                <a:sym typeface="Symbol" pitchFamily="18" charset="2"/>
              </a:rPr>
              <a:t>E</a:t>
            </a:r>
            <a:r>
              <a:rPr lang="en-US" sz="2000">
                <a:sym typeface="Symbol" pitchFamily="18" charset="2"/>
              </a:rPr>
              <a:t>) a </a:t>
            </a:r>
            <a:r>
              <a:rPr lang="en-US" sz="2000" b="1" i="1">
                <a:sym typeface="Symbol" pitchFamily="18" charset="2"/>
              </a:rPr>
              <a:t>subgraph</a:t>
            </a:r>
            <a:r>
              <a:rPr lang="en-US" sz="2000">
                <a:sym typeface="Symbol" pitchFamily="18" charset="2"/>
              </a:rPr>
              <a:t> of </a:t>
            </a:r>
            <a:r>
              <a:rPr lang="en-US" sz="2000" i="1">
                <a:sym typeface="Symbol" pitchFamily="18" charset="2"/>
              </a:rPr>
              <a:t>G</a:t>
            </a:r>
            <a:r>
              <a:rPr lang="en-US" sz="2000"/>
              <a:t> if</a:t>
            </a:r>
          </a:p>
          <a:p>
            <a:endParaRPr lang="en-US" sz="2000"/>
          </a:p>
          <a:p>
            <a:r>
              <a:rPr lang="en-US" sz="2000"/>
              <a:t>(1)	</a:t>
            </a:r>
            <a:r>
              <a:rPr lang="en-US" sz="2000" i="1"/>
              <a:t>V</a:t>
            </a:r>
            <a:r>
              <a:rPr lang="en-US" sz="2000">
                <a:sym typeface="Symbol" pitchFamily="18" charset="2"/>
              </a:rPr>
              <a:t>  </a:t>
            </a:r>
            <a:r>
              <a:rPr lang="en-US" sz="2000" i="1">
                <a:sym typeface="Symbol" pitchFamily="18" charset="2"/>
              </a:rPr>
              <a:t>V</a:t>
            </a:r>
            <a:r>
              <a:rPr lang="en-US" sz="2000">
                <a:sym typeface="Symbol" pitchFamily="18" charset="2"/>
              </a:rPr>
              <a:t>and </a:t>
            </a:r>
            <a:r>
              <a:rPr lang="en-US" sz="2000" i="1">
                <a:sym typeface="Symbol" pitchFamily="18" charset="2"/>
              </a:rPr>
              <a:t>E</a:t>
            </a:r>
            <a:r>
              <a:rPr lang="en-US" sz="2000">
                <a:sym typeface="Symbol" pitchFamily="18" charset="2"/>
              </a:rPr>
              <a:t>  </a:t>
            </a:r>
            <a:r>
              <a:rPr lang="en-US" sz="2000" i="1">
                <a:sym typeface="Symbol" pitchFamily="18" charset="2"/>
              </a:rPr>
              <a:t>E</a:t>
            </a:r>
          </a:p>
          <a:p>
            <a:endParaRPr lang="en-US" sz="2000" i="1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(2)	For every edge </a:t>
            </a:r>
            <a:r>
              <a:rPr lang="en-US" sz="2000" i="1">
                <a:sym typeface="Symbol" pitchFamily="18" charset="2"/>
              </a:rPr>
              <a:t>e</a:t>
            </a:r>
            <a:r>
              <a:rPr lang="en-US" sz="2000">
                <a:sym typeface="Symbol" pitchFamily="18" charset="2"/>
              </a:rPr>
              <a:t>  </a:t>
            </a:r>
            <a:r>
              <a:rPr lang="en-US" sz="2000" i="1">
                <a:sym typeface="Symbol" pitchFamily="18" charset="2"/>
              </a:rPr>
              <a:t>E</a:t>
            </a:r>
            <a:r>
              <a:rPr lang="en-US" sz="2000">
                <a:sym typeface="Symbol" pitchFamily="18" charset="2"/>
              </a:rPr>
              <a:t>,</a:t>
            </a:r>
          </a:p>
          <a:p>
            <a:r>
              <a:rPr lang="en-US" sz="2000">
                <a:sym typeface="Symbol" pitchFamily="18" charset="2"/>
              </a:rPr>
              <a:t>		if </a:t>
            </a:r>
            <a:r>
              <a:rPr lang="en-US" sz="2000" i="1">
                <a:sym typeface="Symbol" pitchFamily="18" charset="2"/>
              </a:rPr>
              <a:t>e</a:t>
            </a:r>
            <a:r>
              <a:rPr lang="en-US" sz="2000">
                <a:sym typeface="Symbol" pitchFamily="18" charset="2"/>
              </a:rPr>
              <a:t> is incident on </a:t>
            </a:r>
            <a:r>
              <a:rPr lang="en-US" sz="2000" i="1">
                <a:sym typeface="Symbol" pitchFamily="18" charset="2"/>
              </a:rPr>
              <a:t>v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n-US" sz="2000" i="1">
                <a:sym typeface="Symbol" pitchFamily="18" charset="2"/>
              </a:rPr>
              <a:t>w</a:t>
            </a:r>
            <a:r>
              <a:rPr lang="en-US" sz="2000">
                <a:sym typeface="Symbol" pitchFamily="18" charset="2"/>
              </a:rPr>
              <a:t>, then </a:t>
            </a:r>
            <a:r>
              <a:rPr lang="en-US" sz="2000" i="1">
                <a:sym typeface="Symbol" pitchFamily="18" charset="2"/>
              </a:rPr>
              <a:t>v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n-US" sz="2000" i="1">
                <a:sym typeface="Symbol" pitchFamily="18" charset="2"/>
              </a:rPr>
              <a:t>w</a:t>
            </a:r>
            <a:r>
              <a:rPr lang="en-US" sz="2000">
                <a:sym typeface="Symbol" pitchFamily="18" charset="2"/>
              </a:rPr>
              <a:t>  </a:t>
            </a:r>
            <a:r>
              <a:rPr lang="en-US" sz="2000" i="1"/>
              <a:t>V</a:t>
            </a:r>
            <a:r>
              <a:rPr lang="en-US" sz="2000">
                <a:sym typeface="Symbol" pitchFamily="18" charset="2"/>
              </a:rPr>
              <a:t>. </a:t>
            </a:r>
            <a:r>
              <a:rPr lang="en-US" sz="2000" i="1">
                <a:sym typeface="Symbol" pitchFamily="18" charset="2"/>
              </a:rPr>
              <a:t>	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590550" y="1066800"/>
            <a:ext cx="8039100" cy="302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2019300" y="838200"/>
            <a:ext cx="4611688" cy="3714750"/>
            <a:chOff x="444" y="624"/>
            <a:chExt cx="2905" cy="2340"/>
          </a:xfrm>
        </p:grpSpPr>
        <p:grpSp>
          <p:nvGrpSpPr>
            <p:cNvPr id="25603" name="Group 3"/>
            <p:cNvGrpSpPr>
              <a:grpSpLocks/>
            </p:cNvGrpSpPr>
            <p:nvPr/>
          </p:nvGrpSpPr>
          <p:grpSpPr bwMode="auto">
            <a:xfrm>
              <a:off x="1392" y="624"/>
              <a:ext cx="336" cy="292"/>
              <a:chOff x="468" y="732"/>
              <a:chExt cx="336" cy="292"/>
            </a:xfrm>
          </p:grpSpPr>
          <p:sp>
            <p:nvSpPr>
              <p:cNvPr id="25604" name="Oval 4"/>
              <p:cNvSpPr>
                <a:spLocks noChangeArrowheads="1"/>
              </p:cNvSpPr>
              <p:nvPr/>
            </p:nvSpPr>
            <p:spPr bwMode="auto">
              <a:xfrm>
                <a:off x="708" y="928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25605" name="Text Box 5"/>
              <p:cNvSpPr txBox="1">
                <a:spLocks noChangeArrowheads="1"/>
              </p:cNvSpPr>
              <p:nvPr/>
            </p:nvSpPr>
            <p:spPr bwMode="auto">
              <a:xfrm>
                <a:off x="468" y="732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i="1"/>
                  <a:t>v</a:t>
                </a:r>
                <a:r>
                  <a:rPr lang="en-US" baseline="-25000"/>
                  <a:t>1</a:t>
                </a:r>
                <a:endParaRPr lang="en-US"/>
              </a:p>
            </p:txBody>
          </p:sp>
        </p:grpSp>
        <p:sp>
          <p:nvSpPr>
            <p:cNvPr id="25606" name="Oval 6"/>
            <p:cNvSpPr>
              <a:spLocks noChangeArrowheads="1"/>
            </p:cNvSpPr>
            <p:nvPr/>
          </p:nvSpPr>
          <p:spPr bwMode="auto">
            <a:xfrm>
              <a:off x="1836" y="1228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2476" y="105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5608" name="Text Box 8"/>
            <p:cNvSpPr txBox="1">
              <a:spLocks noChangeArrowheads="1"/>
            </p:cNvSpPr>
            <p:nvPr/>
          </p:nvSpPr>
          <p:spPr bwMode="auto">
            <a:xfrm>
              <a:off x="2508" y="792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2</a:t>
              </a:r>
              <a:endParaRPr lang="en-US"/>
            </a:p>
          </p:txBody>
        </p:sp>
        <p:grpSp>
          <p:nvGrpSpPr>
            <p:cNvPr id="25609" name="Group 9"/>
            <p:cNvGrpSpPr>
              <a:grpSpLocks/>
            </p:cNvGrpSpPr>
            <p:nvPr/>
          </p:nvGrpSpPr>
          <p:grpSpPr bwMode="auto">
            <a:xfrm>
              <a:off x="444" y="1716"/>
              <a:ext cx="336" cy="288"/>
              <a:chOff x="588" y="2160"/>
              <a:chExt cx="336" cy="288"/>
            </a:xfrm>
          </p:grpSpPr>
          <p:sp>
            <p:nvSpPr>
              <p:cNvPr id="25610" name="Oval 10"/>
              <p:cNvSpPr>
                <a:spLocks noChangeArrowheads="1"/>
              </p:cNvSpPr>
              <p:nvPr/>
            </p:nvSpPr>
            <p:spPr bwMode="auto">
              <a:xfrm>
                <a:off x="828" y="2196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25611" name="Text Box 11"/>
              <p:cNvSpPr txBox="1">
                <a:spLocks noChangeArrowheads="1"/>
              </p:cNvSpPr>
              <p:nvPr/>
            </p:nvSpPr>
            <p:spPr bwMode="auto">
              <a:xfrm>
                <a:off x="588" y="2160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i="1"/>
                  <a:t>v</a:t>
                </a:r>
                <a:r>
                  <a:rPr lang="en-US" baseline="-25000"/>
                  <a:t>3</a:t>
                </a:r>
                <a:endParaRPr lang="en-US"/>
              </a:p>
            </p:txBody>
          </p:sp>
        </p:grpSp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1836" y="924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auto">
            <a:xfrm>
              <a:off x="818" y="222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624" y="2208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5</a:t>
              </a:r>
              <a:endParaRPr lang="en-US"/>
            </a:p>
          </p:txBody>
        </p:sp>
        <p:sp>
          <p:nvSpPr>
            <p:cNvPr id="25615" name="Oval 15"/>
            <p:cNvSpPr>
              <a:spLocks noChangeArrowheads="1"/>
            </p:cNvSpPr>
            <p:nvPr/>
          </p:nvSpPr>
          <p:spPr bwMode="auto">
            <a:xfrm>
              <a:off x="2330" y="222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2412" y="2208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6</a:t>
              </a:r>
              <a:endParaRPr lang="en-US"/>
            </a:p>
          </p:txBody>
        </p:sp>
        <p:grpSp>
          <p:nvGrpSpPr>
            <p:cNvPr id="25617" name="Group 17"/>
            <p:cNvGrpSpPr>
              <a:grpSpLocks/>
            </p:cNvGrpSpPr>
            <p:nvPr/>
          </p:nvGrpSpPr>
          <p:grpSpPr bwMode="auto">
            <a:xfrm>
              <a:off x="2978" y="1968"/>
              <a:ext cx="371" cy="288"/>
              <a:chOff x="3026" y="1824"/>
              <a:chExt cx="371" cy="288"/>
            </a:xfrm>
          </p:grpSpPr>
          <p:sp>
            <p:nvSpPr>
              <p:cNvPr id="25618" name="Oval 18"/>
              <p:cNvSpPr>
                <a:spLocks noChangeArrowheads="1"/>
              </p:cNvSpPr>
              <p:nvPr/>
            </p:nvSpPr>
            <p:spPr bwMode="auto">
              <a:xfrm>
                <a:off x="3026" y="1898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25619" name="Text Box 19"/>
              <p:cNvSpPr txBox="1">
                <a:spLocks noChangeArrowheads="1"/>
              </p:cNvSpPr>
              <p:nvPr/>
            </p:nvSpPr>
            <p:spPr bwMode="auto">
              <a:xfrm>
                <a:off x="3132" y="1824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i="1"/>
                  <a:t>v</a:t>
                </a:r>
                <a:r>
                  <a:rPr lang="en-US" baseline="-25000"/>
                  <a:t>7</a:t>
                </a:r>
                <a:endParaRPr lang="en-US"/>
              </a:p>
            </p:txBody>
          </p:sp>
        </p:grpSp>
        <p:sp>
          <p:nvSpPr>
            <p:cNvPr id="25620" name="Oval 20"/>
            <p:cNvSpPr>
              <a:spLocks noChangeArrowheads="1"/>
            </p:cNvSpPr>
            <p:nvPr/>
          </p:nvSpPr>
          <p:spPr bwMode="auto">
            <a:xfrm>
              <a:off x="806" y="272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600" y="2676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v</a:t>
              </a:r>
              <a:r>
                <a:rPr lang="en-US" baseline="-25000"/>
                <a:t>8</a:t>
              </a:r>
              <a:endParaRPr lang="en-US"/>
            </a:p>
          </p:txBody>
        </p:sp>
        <p:grpSp>
          <p:nvGrpSpPr>
            <p:cNvPr id="25622" name="Group 22"/>
            <p:cNvGrpSpPr>
              <a:grpSpLocks/>
            </p:cNvGrpSpPr>
            <p:nvPr/>
          </p:nvGrpSpPr>
          <p:grpSpPr bwMode="auto">
            <a:xfrm>
              <a:off x="2330" y="2640"/>
              <a:ext cx="359" cy="288"/>
              <a:chOff x="1490" y="3096"/>
              <a:chExt cx="359" cy="288"/>
            </a:xfrm>
          </p:grpSpPr>
          <p:sp>
            <p:nvSpPr>
              <p:cNvPr id="25623" name="Oval 23"/>
              <p:cNvSpPr>
                <a:spLocks noChangeArrowheads="1"/>
              </p:cNvSpPr>
              <p:nvPr/>
            </p:nvSpPr>
            <p:spPr bwMode="auto">
              <a:xfrm>
                <a:off x="1490" y="3158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25624" name="Text Box 24"/>
              <p:cNvSpPr txBox="1">
                <a:spLocks noChangeArrowheads="1"/>
              </p:cNvSpPr>
              <p:nvPr/>
            </p:nvSpPr>
            <p:spPr bwMode="auto">
              <a:xfrm>
                <a:off x="1584" y="3096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i="1"/>
                  <a:t>v</a:t>
                </a:r>
                <a:r>
                  <a:rPr lang="en-US" baseline="-25000"/>
                  <a:t>9</a:t>
                </a:r>
                <a:endParaRPr lang="en-US"/>
              </a:p>
            </p:txBody>
          </p:sp>
        </p:grpSp>
        <p:sp>
          <p:nvSpPr>
            <p:cNvPr id="25625" name="Freeform 25"/>
            <p:cNvSpPr>
              <a:spLocks/>
            </p:cNvSpPr>
            <p:nvPr/>
          </p:nvSpPr>
          <p:spPr bwMode="auto">
            <a:xfrm>
              <a:off x="852" y="2280"/>
              <a:ext cx="1524" cy="49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24" y="0"/>
                </a:cxn>
                <a:cxn ang="0">
                  <a:pos x="1524" y="492"/>
                </a:cxn>
                <a:cxn ang="0">
                  <a:pos x="0" y="492"/>
                </a:cxn>
                <a:cxn ang="0">
                  <a:pos x="12" y="0"/>
                </a:cxn>
              </a:cxnLst>
              <a:rect l="0" t="0" r="r" b="b"/>
              <a:pathLst>
                <a:path w="1524" h="492">
                  <a:moveTo>
                    <a:pt x="12" y="0"/>
                  </a:moveTo>
                  <a:lnTo>
                    <a:pt x="1524" y="0"/>
                  </a:lnTo>
                  <a:lnTo>
                    <a:pt x="1524" y="492"/>
                  </a:lnTo>
                  <a:lnTo>
                    <a:pt x="0" y="492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 flipV="1">
              <a:off x="732" y="852"/>
              <a:ext cx="960" cy="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5627" name="Line 27"/>
            <p:cNvSpPr>
              <a:spLocks noChangeShapeType="1"/>
            </p:cNvSpPr>
            <p:nvPr/>
          </p:nvSpPr>
          <p:spPr bwMode="auto">
            <a:xfrm>
              <a:off x="732" y="1800"/>
              <a:ext cx="132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5628" name="Line 28"/>
            <p:cNvSpPr>
              <a:spLocks noChangeShapeType="1"/>
            </p:cNvSpPr>
            <p:nvPr/>
          </p:nvSpPr>
          <p:spPr bwMode="auto">
            <a:xfrm>
              <a:off x="1692" y="876"/>
              <a:ext cx="192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 flipV="1">
              <a:off x="864" y="1260"/>
              <a:ext cx="102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5630" name="Line 30"/>
            <p:cNvSpPr>
              <a:spLocks noChangeShapeType="1"/>
            </p:cNvSpPr>
            <p:nvPr/>
          </p:nvSpPr>
          <p:spPr bwMode="auto">
            <a:xfrm flipV="1">
              <a:off x="1896" y="1104"/>
              <a:ext cx="624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>
              <a:off x="2532" y="1104"/>
              <a:ext cx="492" cy="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5632" name="Line 32"/>
            <p:cNvSpPr>
              <a:spLocks noChangeShapeType="1"/>
            </p:cNvSpPr>
            <p:nvPr/>
          </p:nvSpPr>
          <p:spPr bwMode="auto">
            <a:xfrm>
              <a:off x="1896" y="1296"/>
              <a:ext cx="492" cy="9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V="1">
              <a:off x="2412" y="2076"/>
              <a:ext cx="648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534988" y="658813"/>
            <a:ext cx="1184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E</a:t>
            </a:r>
            <a:r>
              <a:rPr lang="en-US" sz="1600"/>
              <a:t>XERCISE</a:t>
            </a:r>
            <a:endParaRPr lang="en-US" sz="2000"/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1668463" y="5097463"/>
            <a:ext cx="568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Give some examples of subgraphs of the above graph.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955675" y="18859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th-TH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0" y="0"/>
            <a:ext cx="216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Terminology ...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35013" y="922338"/>
            <a:ext cx="8969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b="1"/>
              <a:t>Path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01700" y="1668463"/>
            <a:ext cx="7688263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/>
              <a:t>Let </a:t>
            </a:r>
            <a:r>
              <a:rPr lang="en-US" sz="2000" i="1"/>
              <a:t>v</a:t>
            </a:r>
            <a:r>
              <a:rPr lang="en-US" sz="2000" baseline="-25000"/>
              <a:t>0</a:t>
            </a:r>
            <a:r>
              <a:rPr lang="en-US" sz="2000"/>
              <a:t> and </a:t>
            </a:r>
            <a:r>
              <a:rPr lang="en-US" sz="2000" i="1"/>
              <a:t>v</a:t>
            </a:r>
            <a:r>
              <a:rPr lang="en-US" sz="2000" i="1" baseline="-25000"/>
              <a:t>n</a:t>
            </a:r>
            <a:r>
              <a:rPr lang="en-US" sz="2000"/>
              <a:t> be vertices in a graph.</a:t>
            </a:r>
          </a:p>
          <a:p>
            <a:endParaRPr lang="en-US" sz="2000"/>
          </a:p>
          <a:p>
            <a:r>
              <a:rPr lang="en-US" sz="2000"/>
              <a:t>A path from </a:t>
            </a:r>
            <a:r>
              <a:rPr lang="en-US" sz="2000" i="1"/>
              <a:t>v</a:t>
            </a:r>
            <a:r>
              <a:rPr lang="en-US" sz="2000" baseline="-25000"/>
              <a:t>0</a:t>
            </a:r>
            <a:r>
              <a:rPr lang="en-US" sz="2000"/>
              <a:t> to </a:t>
            </a:r>
            <a:r>
              <a:rPr lang="en-US" sz="2000" i="1"/>
              <a:t>v</a:t>
            </a:r>
            <a:r>
              <a:rPr lang="en-US" sz="2000" i="1" baseline="-25000"/>
              <a:t>n</a:t>
            </a:r>
            <a:r>
              <a:rPr lang="en-US" sz="2000"/>
              <a:t> of length n is an alternating sequence of </a:t>
            </a:r>
            <a:r>
              <a:rPr lang="en-US" sz="2000" i="1"/>
              <a:t>n</a:t>
            </a:r>
            <a:r>
              <a:rPr lang="en-US" sz="2000"/>
              <a:t>+1 vertices </a:t>
            </a:r>
          </a:p>
          <a:p>
            <a:r>
              <a:rPr lang="en-US" sz="2000"/>
              <a:t>and </a:t>
            </a:r>
            <a:r>
              <a:rPr lang="en-US" sz="2000" i="1"/>
              <a:t>n</a:t>
            </a:r>
            <a:r>
              <a:rPr lang="en-US" sz="2000"/>
              <a:t> edges beginning with vertex </a:t>
            </a:r>
            <a:r>
              <a:rPr lang="en-US" sz="2000" i="1"/>
              <a:t>v</a:t>
            </a:r>
            <a:r>
              <a:rPr lang="en-US" sz="2000" baseline="-25000"/>
              <a:t>0</a:t>
            </a:r>
            <a:r>
              <a:rPr lang="en-US" sz="2000"/>
              <a:t> and ending with vertex </a:t>
            </a:r>
            <a:r>
              <a:rPr lang="en-US" sz="2000" i="1"/>
              <a:t>v</a:t>
            </a:r>
            <a:r>
              <a:rPr lang="en-US" sz="2000" i="1" baseline="-25000"/>
              <a:t>n</a:t>
            </a:r>
            <a:r>
              <a:rPr lang="en-US" sz="2000"/>
              <a:t>,</a:t>
            </a:r>
          </a:p>
          <a:p>
            <a:endParaRPr lang="en-US" sz="2000"/>
          </a:p>
          <a:p>
            <a:r>
              <a:rPr lang="en-US" sz="2000"/>
              <a:t>	(</a:t>
            </a:r>
            <a:r>
              <a:rPr lang="en-US" sz="2000" i="1"/>
              <a:t>v</a:t>
            </a:r>
            <a:r>
              <a:rPr lang="en-US" sz="2000" baseline="-25000"/>
              <a:t>0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 baseline="-25000"/>
              <a:t>2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baseline="-25000"/>
              <a:t>2</a:t>
            </a:r>
            <a:r>
              <a:rPr lang="en-US" sz="2000"/>
              <a:t>, … , </a:t>
            </a:r>
            <a:r>
              <a:rPr lang="en-US" sz="2000" i="1"/>
              <a:t>v</a:t>
            </a:r>
            <a:r>
              <a:rPr lang="en-US" sz="2000" i="1" baseline="-25000"/>
              <a:t>n</a:t>
            </a:r>
            <a:r>
              <a:rPr lang="en-US" sz="2000" baseline="-25000"/>
              <a:t>-1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 i="1" baseline="-25000"/>
              <a:t>n</a:t>
            </a:r>
            <a:r>
              <a:rPr lang="en-US" sz="2000"/>
              <a:t>, </a:t>
            </a:r>
            <a:r>
              <a:rPr lang="en-US" sz="2000" i="1"/>
              <a:t>v</a:t>
            </a:r>
            <a:r>
              <a:rPr lang="en-US" sz="2000" i="1" baseline="-25000"/>
              <a:t>n</a:t>
            </a:r>
            <a:r>
              <a:rPr lang="en-US" sz="2000"/>
              <a:t>),</a:t>
            </a:r>
          </a:p>
          <a:p>
            <a:endParaRPr lang="en-US" sz="2000"/>
          </a:p>
          <a:p>
            <a:r>
              <a:rPr lang="en-US" sz="2000"/>
              <a:t>in which edge </a:t>
            </a:r>
            <a:r>
              <a:rPr lang="en-US" sz="2000" i="1"/>
              <a:t>e</a:t>
            </a:r>
            <a:r>
              <a:rPr lang="en-US" sz="2000" i="1" baseline="-25000"/>
              <a:t>i</a:t>
            </a:r>
            <a:r>
              <a:rPr lang="en-US" sz="2000" i="1"/>
              <a:t> </a:t>
            </a:r>
            <a:r>
              <a:rPr lang="en-US" sz="2000"/>
              <a:t>is incident on vertices </a:t>
            </a:r>
            <a:r>
              <a:rPr lang="en-US" sz="2000" i="1"/>
              <a:t>v</a:t>
            </a:r>
            <a:r>
              <a:rPr lang="en-US" sz="2000" i="1" baseline="-25000"/>
              <a:t>i</a:t>
            </a:r>
            <a:r>
              <a:rPr lang="en-US" sz="2000" baseline="-25000"/>
              <a:t>-1 </a:t>
            </a:r>
            <a:r>
              <a:rPr lang="en-US" sz="2000"/>
              <a:t>and </a:t>
            </a:r>
            <a:r>
              <a:rPr lang="en-US" sz="2000" i="1"/>
              <a:t>v</a:t>
            </a:r>
            <a:r>
              <a:rPr lang="en-US" sz="2000" i="1" baseline="-25000"/>
              <a:t>i</a:t>
            </a:r>
            <a:r>
              <a:rPr lang="en-US" sz="2000"/>
              <a:t> for </a:t>
            </a:r>
            <a:r>
              <a:rPr lang="en-US" sz="2000" i="1"/>
              <a:t>i</a:t>
            </a:r>
            <a:r>
              <a:rPr lang="en-US" sz="2000"/>
              <a:t> = 1, … , </a:t>
            </a:r>
            <a:r>
              <a:rPr lang="en-US" sz="2000" i="1"/>
              <a:t>n</a:t>
            </a:r>
            <a:r>
              <a:rPr lang="en-US" sz="2000"/>
              <a:t>.</a:t>
            </a:r>
            <a:endParaRPr lang="en-US" sz="2000" i="1">
              <a:sym typeface="Symbol" pitchFamily="18" charset="2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14350" y="857250"/>
            <a:ext cx="8134350" cy="3448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69888" y="334963"/>
            <a:ext cx="1173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742950" y="23812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7715" name="Oval 67"/>
          <p:cNvSpPr>
            <a:spLocks noChangeArrowheads="1"/>
          </p:cNvSpPr>
          <p:nvPr/>
        </p:nvSpPr>
        <p:spPr bwMode="auto">
          <a:xfrm>
            <a:off x="1714500" y="1676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7716" name="Oval 68"/>
          <p:cNvSpPr>
            <a:spLocks noChangeArrowheads="1"/>
          </p:cNvSpPr>
          <p:nvPr/>
        </p:nvSpPr>
        <p:spPr bwMode="auto">
          <a:xfrm>
            <a:off x="2343150" y="8572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7717" name="Oval 69"/>
          <p:cNvSpPr>
            <a:spLocks noChangeArrowheads="1"/>
          </p:cNvSpPr>
          <p:nvPr/>
        </p:nvSpPr>
        <p:spPr bwMode="auto">
          <a:xfrm>
            <a:off x="2857500" y="22288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7718" name="Oval 70"/>
          <p:cNvSpPr>
            <a:spLocks noChangeArrowheads="1"/>
          </p:cNvSpPr>
          <p:nvPr/>
        </p:nvSpPr>
        <p:spPr bwMode="auto">
          <a:xfrm>
            <a:off x="1123950" y="34671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7719" name="Oval 71"/>
          <p:cNvSpPr>
            <a:spLocks noChangeArrowheads="1"/>
          </p:cNvSpPr>
          <p:nvPr/>
        </p:nvSpPr>
        <p:spPr bwMode="auto">
          <a:xfrm>
            <a:off x="2171700" y="37528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7720" name="Oval 72"/>
          <p:cNvSpPr>
            <a:spLocks noChangeArrowheads="1"/>
          </p:cNvSpPr>
          <p:nvPr/>
        </p:nvSpPr>
        <p:spPr bwMode="auto">
          <a:xfrm>
            <a:off x="329565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7721" name="Line 73"/>
          <p:cNvSpPr>
            <a:spLocks noChangeShapeType="1"/>
          </p:cNvSpPr>
          <p:nvPr/>
        </p:nvSpPr>
        <p:spPr bwMode="auto">
          <a:xfrm flipV="1">
            <a:off x="838200" y="1733550"/>
            <a:ext cx="99060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7722" name="Line 74"/>
          <p:cNvSpPr>
            <a:spLocks noChangeShapeType="1"/>
          </p:cNvSpPr>
          <p:nvPr/>
        </p:nvSpPr>
        <p:spPr bwMode="auto">
          <a:xfrm flipV="1">
            <a:off x="1809750" y="933450"/>
            <a:ext cx="5905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7723" name="Line 75"/>
          <p:cNvSpPr>
            <a:spLocks noChangeShapeType="1"/>
          </p:cNvSpPr>
          <p:nvPr/>
        </p:nvSpPr>
        <p:spPr bwMode="auto">
          <a:xfrm>
            <a:off x="1219200" y="3543300"/>
            <a:ext cx="10668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7724" name="Line 76"/>
          <p:cNvSpPr>
            <a:spLocks noChangeShapeType="1"/>
          </p:cNvSpPr>
          <p:nvPr/>
        </p:nvSpPr>
        <p:spPr bwMode="auto">
          <a:xfrm flipV="1">
            <a:off x="2286000" y="3429000"/>
            <a:ext cx="11239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7725" name="Line 77"/>
          <p:cNvSpPr>
            <a:spLocks noChangeShapeType="1"/>
          </p:cNvSpPr>
          <p:nvPr/>
        </p:nvSpPr>
        <p:spPr bwMode="auto">
          <a:xfrm flipH="1">
            <a:off x="1219200" y="1771650"/>
            <a:ext cx="571500" cy="177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7726" name="Line 78"/>
          <p:cNvSpPr>
            <a:spLocks noChangeShapeType="1"/>
          </p:cNvSpPr>
          <p:nvPr/>
        </p:nvSpPr>
        <p:spPr bwMode="auto">
          <a:xfrm>
            <a:off x="1790700" y="1752600"/>
            <a:ext cx="43815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7727" name="Line 79"/>
          <p:cNvSpPr>
            <a:spLocks noChangeShapeType="1"/>
          </p:cNvSpPr>
          <p:nvPr/>
        </p:nvSpPr>
        <p:spPr bwMode="auto">
          <a:xfrm>
            <a:off x="2438400" y="914400"/>
            <a:ext cx="514350" cy="142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7728" name="Line 80"/>
          <p:cNvSpPr>
            <a:spLocks noChangeShapeType="1"/>
          </p:cNvSpPr>
          <p:nvPr/>
        </p:nvSpPr>
        <p:spPr bwMode="auto">
          <a:xfrm>
            <a:off x="1771650" y="1771650"/>
            <a:ext cx="11811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7730" name="Rectangle 82"/>
          <p:cNvSpPr>
            <a:spLocks noChangeArrowheads="1"/>
          </p:cNvSpPr>
          <p:nvPr/>
        </p:nvSpPr>
        <p:spPr bwMode="auto">
          <a:xfrm>
            <a:off x="2266950" y="3619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3</a:t>
            </a:r>
          </a:p>
        </p:txBody>
      </p:sp>
      <p:sp>
        <p:nvSpPr>
          <p:cNvPr id="27731" name="Rectangle 83"/>
          <p:cNvSpPr>
            <a:spLocks noChangeArrowheads="1"/>
          </p:cNvSpPr>
          <p:nvPr/>
        </p:nvSpPr>
        <p:spPr bwMode="auto">
          <a:xfrm>
            <a:off x="419100" y="23241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1</a:t>
            </a:r>
          </a:p>
        </p:txBody>
      </p:sp>
      <p:sp>
        <p:nvSpPr>
          <p:cNvPr id="27732" name="Rectangle 84"/>
          <p:cNvSpPr>
            <a:spLocks noChangeArrowheads="1"/>
          </p:cNvSpPr>
          <p:nvPr/>
        </p:nvSpPr>
        <p:spPr bwMode="auto">
          <a:xfrm>
            <a:off x="1409700" y="12763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2</a:t>
            </a:r>
          </a:p>
        </p:txBody>
      </p:sp>
      <p:sp>
        <p:nvSpPr>
          <p:cNvPr id="27733" name="Rectangle 85"/>
          <p:cNvSpPr>
            <a:spLocks noChangeArrowheads="1"/>
          </p:cNvSpPr>
          <p:nvPr/>
        </p:nvSpPr>
        <p:spPr bwMode="auto">
          <a:xfrm>
            <a:off x="2914650" y="21907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4</a:t>
            </a:r>
          </a:p>
        </p:txBody>
      </p:sp>
      <p:sp>
        <p:nvSpPr>
          <p:cNvPr id="27734" name="Rectangle 86"/>
          <p:cNvSpPr>
            <a:spLocks noChangeArrowheads="1"/>
          </p:cNvSpPr>
          <p:nvPr/>
        </p:nvSpPr>
        <p:spPr bwMode="auto">
          <a:xfrm>
            <a:off x="895350" y="34671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5</a:t>
            </a:r>
          </a:p>
        </p:txBody>
      </p:sp>
      <p:sp>
        <p:nvSpPr>
          <p:cNvPr id="27735" name="Rectangle 87"/>
          <p:cNvSpPr>
            <a:spLocks noChangeArrowheads="1"/>
          </p:cNvSpPr>
          <p:nvPr/>
        </p:nvSpPr>
        <p:spPr bwMode="auto">
          <a:xfrm>
            <a:off x="2000250" y="37338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6</a:t>
            </a:r>
          </a:p>
        </p:txBody>
      </p:sp>
      <p:sp>
        <p:nvSpPr>
          <p:cNvPr id="27736" name="Rectangle 88"/>
          <p:cNvSpPr>
            <a:spLocks noChangeArrowheads="1"/>
          </p:cNvSpPr>
          <p:nvPr/>
        </p:nvSpPr>
        <p:spPr bwMode="auto">
          <a:xfrm>
            <a:off x="3409950" y="31242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7</a:t>
            </a:r>
          </a:p>
        </p:txBody>
      </p:sp>
      <p:sp>
        <p:nvSpPr>
          <p:cNvPr id="27737" name="Text Box 89"/>
          <p:cNvSpPr txBox="1">
            <a:spLocks noChangeArrowheads="1"/>
          </p:cNvSpPr>
          <p:nvPr/>
        </p:nvSpPr>
        <p:spPr bwMode="auto">
          <a:xfrm>
            <a:off x="971550" y="16764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7738" name="Text Box 90"/>
          <p:cNvSpPr txBox="1">
            <a:spLocks noChangeArrowheads="1"/>
          </p:cNvSpPr>
          <p:nvPr/>
        </p:nvSpPr>
        <p:spPr bwMode="auto">
          <a:xfrm>
            <a:off x="1752600" y="9715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7739" name="Text Box 91"/>
          <p:cNvSpPr txBox="1">
            <a:spLocks noChangeArrowheads="1"/>
          </p:cNvSpPr>
          <p:nvPr/>
        </p:nvSpPr>
        <p:spPr bwMode="auto">
          <a:xfrm>
            <a:off x="2705100" y="12192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27740" name="Text Box 92"/>
          <p:cNvSpPr txBox="1">
            <a:spLocks noChangeArrowheads="1"/>
          </p:cNvSpPr>
          <p:nvPr/>
        </p:nvSpPr>
        <p:spPr bwMode="auto">
          <a:xfrm>
            <a:off x="2133600" y="19240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1085850" y="24955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2019300" y="26860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6</a:t>
            </a:r>
            <a:endParaRPr lang="en-US"/>
          </a:p>
        </p:txBody>
      </p:sp>
      <p:sp>
        <p:nvSpPr>
          <p:cNvPr id="27743" name="Text Box 95"/>
          <p:cNvSpPr txBox="1">
            <a:spLocks noChangeArrowheads="1"/>
          </p:cNvSpPr>
          <p:nvPr/>
        </p:nvSpPr>
        <p:spPr bwMode="auto">
          <a:xfrm>
            <a:off x="1466850" y="35814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7</a:t>
            </a:r>
            <a:endParaRPr lang="en-US"/>
          </a:p>
        </p:txBody>
      </p:sp>
      <p:sp>
        <p:nvSpPr>
          <p:cNvPr id="27744" name="Text Box 96"/>
          <p:cNvSpPr txBox="1">
            <a:spLocks noChangeArrowheads="1"/>
          </p:cNvSpPr>
          <p:nvPr/>
        </p:nvSpPr>
        <p:spPr bwMode="auto">
          <a:xfrm>
            <a:off x="2724150" y="35433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8</a:t>
            </a:r>
            <a:endParaRPr lang="en-US"/>
          </a:p>
        </p:txBody>
      </p:sp>
      <p:sp>
        <p:nvSpPr>
          <p:cNvPr id="27745" name="Text Box 97"/>
          <p:cNvSpPr txBox="1">
            <a:spLocks noChangeArrowheads="1"/>
          </p:cNvSpPr>
          <p:nvPr/>
        </p:nvSpPr>
        <p:spPr bwMode="auto">
          <a:xfrm>
            <a:off x="4551363" y="4897438"/>
            <a:ext cx="373538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(</a:t>
            </a:r>
            <a:r>
              <a:rPr lang="en-US" i="1"/>
              <a:t>v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2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 baseline="-25000"/>
              <a:t>2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3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 baseline="-25000"/>
              <a:t>3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4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 baseline="-25000"/>
              <a:t>4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2</a:t>
            </a:r>
            <a:r>
              <a:rPr lang="en-US"/>
              <a:t>)</a:t>
            </a:r>
          </a:p>
          <a:p>
            <a:pPr>
              <a:lnSpc>
                <a:spcPct val="130000"/>
              </a:lnSpc>
            </a:pPr>
            <a:r>
              <a:rPr lang="en-US" sz="2000"/>
              <a:t>	is a path of length 4. </a:t>
            </a:r>
          </a:p>
          <a:p>
            <a:r>
              <a:rPr lang="en-US"/>
              <a:t> </a:t>
            </a:r>
          </a:p>
        </p:txBody>
      </p:sp>
      <p:sp>
        <p:nvSpPr>
          <p:cNvPr id="27746" name="Text Box 98"/>
          <p:cNvSpPr txBox="1">
            <a:spLocks noChangeArrowheads="1"/>
          </p:cNvSpPr>
          <p:nvPr/>
        </p:nvSpPr>
        <p:spPr bwMode="auto">
          <a:xfrm>
            <a:off x="4811713" y="1974850"/>
            <a:ext cx="32321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(</a:t>
            </a:r>
            <a:r>
              <a:rPr lang="en-US" i="1"/>
              <a:t>v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2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 baseline="-25000"/>
              <a:t>2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3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 baseline="-25000"/>
              <a:t>3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4</a:t>
            </a:r>
            <a:r>
              <a:rPr lang="en-US"/>
              <a:t>) </a:t>
            </a:r>
          </a:p>
          <a:p>
            <a:pPr>
              <a:lnSpc>
                <a:spcPct val="130000"/>
              </a:lnSpc>
            </a:pPr>
            <a:r>
              <a:rPr lang="en-US" sz="2000"/>
              <a:t>	is a path of length 3. </a:t>
            </a:r>
          </a:p>
        </p:txBody>
      </p:sp>
      <p:sp>
        <p:nvSpPr>
          <p:cNvPr id="27747" name="Text Box 99"/>
          <p:cNvSpPr txBox="1">
            <a:spLocks noChangeArrowheads="1"/>
          </p:cNvSpPr>
          <p:nvPr/>
        </p:nvSpPr>
        <p:spPr bwMode="auto">
          <a:xfrm>
            <a:off x="1190625" y="5818188"/>
            <a:ext cx="63484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/>
              <a:t>N</a:t>
            </a:r>
            <a:r>
              <a:rPr lang="en-US" sz="1600"/>
              <a:t>OTE</a:t>
            </a:r>
            <a:r>
              <a:rPr lang="en-US"/>
              <a:t>: </a:t>
            </a:r>
          </a:p>
          <a:p>
            <a:r>
              <a:rPr lang="en-US"/>
              <a:t> (</a:t>
            </a:r>
            <a:r>
              <a:rPr lang="en-US" i="1"/>
              <a:t>v</a:t>
            </a:r>
            <a:r>
              <a:rPr lang="en-US" baseline="-25000"/>
              <a:t>6</a:t>
            </a:r>
            <a:r>
              <a:rPr lang="en-US"/>
              <a:t>)</a:t>
            </a:r>
            <a:r>
              <a:rPr lang="en-US" sz="2000"/>
              <a:t> is a path of length 0 which consists solely of vertex</a:t>
            </a:r>
            <a:r>
              <a:rPr lang="en-US"/>
              <a:t> </a:t>
            </a:r>
            <a:r>
              <a:rPr lang="en-US" i="1"/>
              <a:t>v</a:t>
            </a:r>
            <a:r>
              <a:rPr lang="en-US" baseline="-25000"/>
              <a:t>6</a:t>
            </a:r>
            <a:r>
              <a:rPr lang="en-US"/>
              <a:t>.</a:t>
            </a:r>
          </a:p>
        </p:txBody>
      </p:sp>
      <p:sp>
        <p:nvSpPr>
          <p:cNvPr id="27749" name="Freeform 101"/>
          <p:cNvSpPr>
            <a:spLocks/>
          </p:cNvSpPr>
          <p:nvPr/>
        </p:nvSpPr>
        <p:spPr bwMode="auto">
          <a:xfrm>
            <a:off x="5257800" y="266700"/>
            <a:ext cx="2076450" cy="1543050"/>
          </a:xfrm>
          <a:custGeom>
            <a:avLst/>
            <a:gdLst/>
            <a:ahLst/>
            <a:cxnLst>
              <a:cxn ang="0">
                <a:pos x="0" y="972"/>
              </a:cxn>
              <a:cxn ang="0">
                <a:pos x="624" y="516"/>
              </a:cxn>
              <a:cxn ang="0">
                <a:pos x="984" y="0"/>
              </a:cxn>
              <a:cxn ang="0">
                <a:pos x="1308" y="888"/>
              </a:cxn>
            </a:cxnLst>
            <a:rect l="0" t="0" r="r" b="b"/>
            <a:pathLst>
              <a:path w="1308" h="972">
                <a:moveTo>
                  <a:pt x="0" y="972"/>
                </a:moveTo>
                <a:lnTo>
                  <a:pt x="624" y="516"/>
                </a:lnTo>
                <a:lnTo>
                  <a:pt x="984" y="0"/>
                </a:lnTo>
                <a:lnTo>
                  <a:pt x="1308" y="888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7750" name="Freeform 102"/>
          <p:cNvSpPr>
            <a:spLocks/>
          </p:cNvSpPr>
          <p:nvPr/>
        </p:nvSpPr>
        <p:spPr bwMode="auto">
          <a:xfrm>
            <a:off x="5143500" y="3276600"/>
            <a:ext cx="2171700" cy="1562100"/>
          </a:xfrm>
          <a:custGeom>
            <a:avLst/>
            <a:gdLst/>
            <a:ahLst/>
            <a:cxnLst>
              <a:cxn ang="0">
                <a:pos x="0" y="984"/>
              </a:cxn>
              <a:cxn ang="0">
                <a:pos x="660" y="540"/>
              </a:cxn>
              <a:cxn ang="0">
                <a:pos x="1044" y="0"/>
              </a:cxn>
              <a:cxn ang="0">
                <a:pos x="1368" y="900"/>
              </a:cxn>
              <a:cxn ang="0">
                <a:pos x="624" y="540"/>
              </a:cxn>
            </a:cxnLst>
            <a:rect l="0" t="0" r="r" b="b"/>
            <a:pathLst>
              <a:path w="1368" h="984">
                <a:moveTo>
                  <a:pt x="0" y="984"/>
                </a:moveTo>
                <a:lnTo>
                  <a:pt x="660" y="540"/>
                </a:lnTo>
                <a:lnTo>
                  <a:pt x="1044" y="0"/>
                </a:lnTo>
                <a:lnTo>
                  <a:pt x="1368" y="900"/>
                </a:lnTo>
                <a:lnTo>
                  <a:pt x="624" y="54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742950" y="23812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1714500" y="1676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2343150" y="8572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2857500" y="22288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1123950" y="34671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2171700" y="37528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3295650" y="3352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flipV="1">
            <a:off x="838200" y="1733550"/>
            <a:ext cx="99060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V="1">
            <a:off x="1809750" y="933450"/>
            <a:ext cx="5905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1219200" y="3543300"/>
            <a:ext cx="10668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V="1">
            <a:off x="2286000" y="3429000"/>
            <a:ext cx="11239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>
            <a:off x="1219200" y="1771650"/>
            <a:ext cx="571500" cy="177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1790700" y="1752600"/>
            <a:ext cx="43815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2438400" y="914400"/>
            <a:ext cx="514350" cy="142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1771650" y="1771650"/>
            <a:ext cx="11811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2266950" y="3619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3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19100" y="23241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1</a:t>
            </a:r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1409700" y="12763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2</a:t>
            </a: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2914650" y="21907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4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895350" y="34671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5</a:t>
            </a: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2000250" y="37338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6</a:t>
            </a: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3409950" y="31242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7</a:t>
            </a: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971550" y="16764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1752600" y="9715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2705100" y="12192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2133600" y="19240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1085850" y="24955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2019300" y="26860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6</a:t>
            </a:r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1466850" y="35814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7</a:t>
            </a:r>
            <a:endParaRPr lang="en-US"/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2724150" y="35433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8</a:t>
            </a:r>
            <a:endParaRPr lang="en-US"/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5561013" y="4841875"/>
            <a:ext cx="3232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(</a:t>
            </a:r>
            <a:r>
              <a:rPr lang="en-US" i="1"/>
              <a:t>v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2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3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4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2</a:t>
            </a:r>
            <a:r>
              <a:rPr lang="en-US"/>
              <a:t>)</a:t>
            </a:r>
          </a:p>
          <a:p>
            <a:pPr>
              <a:lnSpc>
                <a:spcPct val="130000"/>
              </a:lnSpc>
            </a:pPr>
            <a:r>
              <a:rPr lang="en-US" sz="2000"/>
              <a:t>	is a path of length 4. </a:t>
            </a:r>
          </a:p>
          <a:p>
            <a:r>
              <a:rPr lang="en-US"/>
              <a:t> 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5535613" y="1974850"/>
            <a:ext cx="32321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(</a:t>
            </a:r>
            <a:r>
              <a:rPr lang="en-US" i="1"/>
              <a:t>v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2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3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4</a:t>
            </a:r>
            <a:r>
              <a:rPr lang="en-US"/>
              <a:t>) </a:t>
            </a:r>
          </a:p>
          <a:p>
            <a:pPr>
              <a:lnSpc>
                <a:spcPct val="130000"/>
              </a:lnSpc>
            </a:pPr>
            <a:r>
              <a:rPr lang="en-US" sz="2000"/>
              <a:t>	is a path of length 3. </a:t>
            </a:r>
          </a:p>
        </p:txBody>
      </p:sp>
      <p:sp>
        <p:nvSpPr>
          <p:cNvPr id="33828" name="Freeform 36"/>
          <p:cNvSpPr>
            <a:spLocks/>
          </p:cNvSpPr>
          <p:nvPr/>
        </p:nvSpPr>
        <p:spPr bwMode="auto">
          <a:xfrm>
            <a:off x="5257800" y="266700"/>
            <a:ext cx="2076450" cy="1543050"/>
          </a:xfrm>
          <a:custGeom>
            <a:avLst/>
            <a:gdLst/>
            <a:ahLst/>
            <a:cxnLst>
              <a:cxn ang="0">
                <a:pos x="0" y="972"/>
              </a:cxn>
              <a:cxn ang="0">
                <a:pos x="624" y="516"/>
              </a:cxn>
              <a:cxn ang="0">
                <a:pos x="984" y="0"/>
              </a:cxn>
              <a:cxn ang="0">
                <a:pos x="1308" y="888"/>
              </a:cxn>
            </a:cxnLst>
            <a:rect l="0" t="0" r="r" b="b"/>
            <a:pathLst>
              <a:path w="1308" h="972">
                <a:moveTo>
                  <a:pt x="0" y="972"/>
                </a:moveTo>
                <a:lnTo>
                  <a:pt x="624" y="516"/>
                </a:lnTo>
                <a:lnTo>
                  <a:pt x="984" y="0"/>
                </a:lnTo>
                <a:lnTo>
                  <a:pt x="1308" y="888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29" name="Freeform 37"/>
          <p:cNvSpPr>
            <a:spLocks/>
          </p:cNvSpPr>
          <p:nvPr/>
        </p:nvSpPr>
        <p:spPr bwMode="auto">
          <a:xfrm>
            <a:off x="5143500" y="3276600"/>
            <a:ext cx="2171700" cy="1562100"/>
          </a:xfrm>
          <a:custGeom>
            <a:avLst/>
            <a:gdLst/>
            <a:ahLst/>
            <a:cxnLst>
              <a:cxn ang="0">
                <a:pos x="0" y="984"/>
              </a:cxn>
              <a:cxn ang="0">
                <a:pos x="660" y="540"/>
              </a:cxn>
              <a:cxn ang="0">
                <a:pos x="1044" y="0"/>
              </a:cxn>
              <a:cxn ang="0">
                <a:pos x="1368" y="900"/>
              </a:cxn>
              <a:cxn ang="0">
                <a:pos x="624" y="540"/>
              </a:cxn>
            </a:cxnLst>
            <a:rect l="0" t="0" r="r" b="b"/>
            <a:pathLst>
              <a:path w="1368" h="984">
                <a:moveTo>
                  <a:pt x="0" y="984"/>
                </a:moveTo>
                <a:lnTo>
                  <a:pt x="660" y="540"/>
                </a:lnTo>
                <a:lnTo>
                  <a:pt x="1044" y="0"/>
                </a:lnTo>
                <a:lnTo>
                  <a:pt x="1368" y="900"/>
                </a:lnTo>
                <a:lnTo>
                  <a:pt x="624" y="54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287338" y="5818188"/>
            <a:ext cx="6169025" cy="86042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In absence of parallel edges, </a:t>
            </a:r>
          </a:p>
          <a:p>
            <a:r>
              <a:rPr lang="en-US"/>
              <a:t>    we may suppress the edges in denoting a path.</a:t>
            </a:r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 flipV="1">
            <a:off x="4286250" y="5238750"/>
            <a:ext cx="1219200" cy="800100"/>
          </a:xfrm>
          <a:prstGeom prst="line">
            <a:avLst/>
          </a:prstGeom>
          <a:noFill/>
          <a:ln w="38100" cap="rnd">
            <a:solidFill>
              <a:srgbClr val="339966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 flipV="1">
            <a:off x="3962400" y="2495550"/>
            <a:ext cx="1600200" cy="3524250"/>
          </a:xfrm>
          <a:prstGeom prst="line">
            <a:avLst/>
          </a:prstGeom>
          <a:noFill/>
          <a:ln w="38100" cap="rnd">
            <a:solidFill>
              <a:srgbClr val="339966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216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Terminology ...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17575" y="1828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th-TH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41363" y="1017588"/>
            <a:ext cx="2033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b="1"/>
              <a:t>Simple Path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71500" y="895350"/>
            <a:ext cx="8039100" cy="158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895350" y="1820863"/>
            <a:ext cx="7662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A </a:t>
            </a:r>
            <a:r>
              <a:rPr lang="en-US" sz="2000" b="1" i="1"/>
              <a:t>simple path</a:t>
            </a:r>
            <a:r>
              <a:rPr lang="en-US" sz="2000"/>
              <a:t> from </a:t>
            </a:r>
            <a:r>
              <a:rPr lang="en-US" sz="2000" i="1"/>
              <a:t>v</a:t>
            </a:r>
            <a:r>
              <a:rPr lang="en-US" sz="2000"/>
              <a:t> to </a:t>
            </a:r>
            <a:r>
              <a:rPr lang="en-US" sz="2000" i="1"/>
              <a:t>w</a:t>
            </a:r>
            <a:r>
              <a:rPr lang="en-US" sz="2000"/>
              <a:t> is a path from </a:t>
            </a:r>
            <a:r>
              <a:rPr lang="en-US" sz="2000" i="1"/>
              <a:t>v</a:t>
            </a:r>
            <a:r>
              <a:rPr lang="en-US" sz="2000"/>
              <a:t> to </a:t>
            </a:r>
            <a:r>
              <a:rPr lang="en-US" sz="2000" i="1"/>
              <a:t>w</a:t>
            </a:r>
            <a:r>
              <a:rPr lang="en-US" sz="2000"/>
              <a:t> with no repeated vertices.</a:t>
            </a:r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974725" y="38481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th-TH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781050" y="3036888"/>
            <a:ext cx="1031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b="1"/>
              <a:t>Cycle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28650" y="2914650"/>
            <a:ext cx="7905750" cy="146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047750" y="3802063"/>
            <a:ext cx="734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/>
              <a:t>A </a:t>
            </a:r>
            <a:r>
              <a:rPr lang="en-US" sz="2000" b="1" i="1"/>
              <a:t>cycle</a:t>
            </a:r>
            <a:r>
              <a:rPr lang="en-US" sz="2000"/>
              <a:t> is a path of nonzero length from </a:t>
            </a:r>
            <a:r>
              <a:rPr lang="en-US" sz="2000" i="1"/>
              <a:t>v</a:t>
            </a:r>
            <a:r>
              <a:rPr lang="en-US" sz="2000"/>
              <a:t> to </a:t>
            </a:r>
            <a:r>
              <a:rPr lang="en-US" sz="2000" i="1"/>
              <a:t>v</a:t>
            </a:r>
            <a:r>
              <a:rPr lang="en-US" sz="2000"/>
              <a:t> with no repeated edges.</a:t>
            </a:r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609600" y="4953000"/>
            <a:ext cx="7981950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955675" y="5867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th-TH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711200" y="5056188"/>
            <a:ext cx="216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b="1"/>
              <a:t>Simple Cycle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1766888" y="5707063"/>
            <a:ext cx="63039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/>
              <a:t>A </a:t>
            </a:r>
            <a:r>
              <a:rPr lang="en-US" sz="2000" b="1" i="1"/>
              <a:t>simple cycle</a:t>
            </a:r>
            <a:r>
              <a:rPr lang="en-US" sz="2000"/>
              <a:t> is a cycle in which, except for the beginning </a:t>
            </a:r>
          </a:p>
          <a:p>
            <a:r>
              <a:rPr lang="en-US" sz="2000"/>
              <a:t>and ending vertex, there are no repeated vertices.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2"/>
          <p:cNvSpPr>
            <a:spLocks noChangeArrowheads="1"/>
          </p:cNvSpPr>
          <p:nvPr/>
        </p:nvSpPr>
        <p:spPr bwMode="auto">
          <a:xfrm>
            <a:off x="3124200" y="1752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4095750" y="10477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4724400" y="228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5238750" y="1600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505200" y="28384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4552950" y="3124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5676900" y="27241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flipV="1">
            <a:off x="3219450" y="1104900"/>
            <a:ext cx="99060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V="1">
            <a:off x="4191000" y="304800"/>
            <a:ext cx="5905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600450" y="2914650"/>
            <a:ext cx="10668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V="1">
            <a:off x="4667250" y="2800350"/>
            <a:ext cx="11239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H="1">
            <a:off x="3600450" y="1143000"/>
            <a:ext cx="571500" cy="177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4171950" y="1123950"/>
            <a:ext cx="43815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4819650" y="285750"/>
            <a:ext cx="514350" cy="142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4152900" y="1143000"/>
            <a:ext cx="11811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4876800" y="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3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2800350" y="16954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1</a:t>
            </a: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3790950" y="6477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2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5448300" y="14478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4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3276600" y="28384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5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4343400" y="31051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6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791200" y="24955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7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342900" y="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119063" y="3811588"/>
            <a:ext cx="8934450" cy="2941637"/>
          </a:xfrm>
          <a:prstGeom prst="rect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             </a:t>
            </a:r>
            <a:r>
              <a:rPr lang="en-US" b="1" i="1"/>
              <a:t>Path                        Simple Path?       Cycle?      Simple Cycle?</a:t>
            </a:r>
            <a:endParaRPr lang="en-US"/>
          </a:p>
          <a:p>
            <a:pPr>
              <a:lnSpc>
                <a:spcPct val="20000"/>
              </a:lnSpc>
            </a:pPr>
            <a:endParaRPr lang="en-US"/>
          </a:p>
          <a:p>
            <a:pPr>
              <a:lnSpc>
                <a:spcPct val="130000"/>
              </a:lnSpc>
            </a:pPr>
            <a:r>
              <a:rPr lang="en-US"/>
              <a:t>(</a:t>
            </a:r>
            <a:r>
              <a:rPr lang="en-US" i="1"/>
              <a:t>v</a:t>
            </a:r>
            <a:r>
              <a:rPr lang="en-US" baseline="-25000"/>
              <a:t>6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5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2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4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3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2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1</a:t>
            </a:r>
            <a:r>
              <a:rPr lang="en-US"/>
              <a:t>)               NO        </a:t>
            </a:r>
            <a:r>
              <a:rPr lang="en-US" sz="2000"/>
              <a:t>    </a:t>
            </a:r>
            <a:r>
              <a:rPr lang="en-US"/>
              <a:t>      NO              </a:t>
            </a:r>
            <a:r>
              <a:rPr lang="en-US" sz="1600"/>
              <a:t> </a:t>
            </a:r>
            <a:r>
              <a:rPr lang="en-US"/>
              <a:t> </a:t>
            </a:r>
            <a:r>
              <a:rPr lang="en-US" sz="1800"/>
              <a:t>  </a:t>
            </a:r>
            <a:r>
              <a:rPr lang="en-US"/>
              <a:t> NO</a:t>
            </a:r>
          </a:p>
          <a:p>
            <a:pPr>
              <a:lnSpc>
                <a:spcPct val="130000"/>
              </a:lnSpc>
            </a:pPr>
            <a:r>
              <a:rPr lang="en-US"/>
              <a:t>(</a:t>
            </a:r>
            <a:r>
              <a:rPr lang="en-US" i="1"/>
              <a:t>v</a:t>
            </a:r>
            <a:r>
              <a:rPr lang="en-US" baseline="-25000"/>
              <a:t>6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5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2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4</a:t>
            </a:r>
            <a:r>
              <a:rPr lang="en-US"/>
              <a:t>)                              YES                NO                  NO</a:t>
            </a:r>
          </a:p>
          <a:p>
            <a:pPr>
              <a:lnSpc>
                <a:spcPct val="130000"/>
              </a:lnSpc>
            </a:pPr>
            <a:r>
              <a:rPr lang="en-US"/>
              <a:t>(</a:t>
            </a:r>
            <a:r>
              <a:rPr lang="en-US" i="1"/>
              <a:t>v</a:t>
            </a:r>
            <a:r>
              <a:rPr lang="en-US" baseline="-25000"/>
              <a:t>2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6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5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2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4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3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2</a:t>
            </a:r>
            <a:r>
              <a:rPr lang="en-US"/>
              <a:t>)               NO                 YES                 NO</a:t>
            </a:r>
          </a:p>
          <a:p>
            <a:pPr>
              <a:lnSpc>
                <a:spcPct val="130000"/>
              </a:lnSpc>
            </a:pPr>
            <a:r>
              <a:rPr lang="en-US"/>
              <a:t>(</a:t>
            </a:r>
            <a:r>
              <a:rPr lang="en-US" i="1"/>
              <a:t>v</a:t>
            </a:r>
            <a:r>
              <a:rPr lang="en-US" baseline="-25000"/>
              <a:t>5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6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2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 baseline="-25000"/>
              <a:t>5</a:t>
            </a:r>
            <a:r>
              <a:rPr lang="en-US"/>
              <a:t>)                               NO                YES           </a:t>
            </a:r>
            <a:r>
              <a:rPr lang="en-US" sz="1200"/>
              <a:t> </a:t>
            </a:r>
            <a:r>
              <a:rPr lang="en-US"/>
              <a:t>     YES </a:t>
            </a:r>
          </a:p>
          <a:p>
            <a:pPr>
              <a:lnSpc>
                <a:spcPct val="130000"/>
              </a:lnSpc>
            </a:pPr>
            <a:r>
              <a:rPr lang="en-US"/>
              <a:t>(</a:t>
            </a:r>
            <a:r>
              <a:rPr lang="en-US" i="1"/>
              <a:t>v</a:t>
            </a:r>
            <a:r>
              <a:rPr lang="en-US" baseline="-25000"/>
              <a:t>7</a:t>
            </a:r>
            <a:r>
              <a:rPr lang="en-US"/>
              <a:t>)                                          </a:t>
            </a:r>
            <a:r>
              <a:rPr lang="en-US" sz="1400"/>
              <a:t>  </a:t>
            </a:r>
            <a:r>
              <a:rPr lang="en-US"/>
              <a:t>  YES                NO              </a:t>
            </a:r>
            <a:r>
              <a:rPr lang="en-US" sz="1800"/>
              <a:t>  </a:t>
            </a:r>
            <a:r>
              <a:rPr lang="en-US"/>
              <a:t> </a:t>
            </a:r>
            <a:r>
              <a:rPr lang="en-US" sz="2000"/>
              <a:t> </a:t>
            </a:r>
            <a:r>
              <a:rPr lang="en-US"/>
              <a:t> NO </a:t>
            </a:r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 flipV="1">
            <a:off x="133350" y="4314825"/>
            <a:ext cx="8896350" cy="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0" y="0"/>
            <a:ext cx="87820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800" b="1"/>
              <a:t>Hamiltonian Cycle   </a:t>
            </a:r>
            <a:r>
              <a:rPr lang="en-US" sz="2800"/>
              <a:t>---	</a:t>
            </a:r>
            <a:r>
              <a:rPr lang="en-US" sz="2000">
                <a:latin typeface="Comic Sans MS" pitchFamily="66" charset="0"/>
              </a:rPr>
              <a:t>”A simple cycle that contains all vertices</a:t>
            </a:r>
          </a:p>
          <a:p>
            <a:r>
              <a:rPr lang="en-US" sz="2000">
                <a:latin typeface="Comic Sans MS" pitchFamily="66" charset="0"/>
              </a:rPr>
              <a:t> 				 in a graph” </a:t>
            </a:r>
            <a:endParaRPr lang="en-US">
              <a:latin typeface="Comic Sans MS" pitchFamily="66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47713" y="1230313"/>
            <a:ext cx="71389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/>
              <a:t>A cycle in a graph </a:t>
            </a:r>
            <a:r>
              <a:rPr lang="en-US" sz="2000" i="1"/>
              <a:t>G</a:t>
            </a:r>
            <a:r>
              <a:rPr lang="en-US" sz="2000"/>
              <a:t> that contains each vertex in </a:t>
            </a:r>
            <a:r>
              <a:rPr lang="en-US" sz="2000" i="1"/>
              <a:t>G</a:t>
            </a:r>
            <a:r>
              <a:rPr lang="en-US" sz="2000"/>
              <a:t> exactly once, </a:t>
            </a:r>
          </a:p>
          <a:p>
            <a:r>
              <a:rPr lang="en-US" sz="2000"/>
              <a:t>except for the starting and ending vertex that appears twice, is called</a:t>
            </a:r>
          </a:p>
          <a:p>
            <a:r>
              <a:rPr lang="en-US" sz="2000"/>
              <a:t>a </a:t>
            </a:r>
            <a:r>
              <a:rPr lang="en-US" sz="2000" b="1" i="1"/>
              <a:t>Hamiltonian cycle</a:t>
            </a:r>
            <a:r>
              <a:rPr lang="en-US" sz="2000"/>
              <a:t>.</a:t>
            </a:r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28650" y="1104900"/>
            <a:ext cx="741045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grpSp>
        <p:nvGrpSpPr>
          <p:cNvPr id="32833" name="Group 65"/>
          <p:cNvGrpSpPr>
            <a:grpSpLocks/>
          </p:cNvGrpSpPr>
          <p:nvPr/>
        </p:nvGrpSpPr>
        <p:grpSpPr bwMode="auto">
          <a:xfrm>
            <a:off x="862013" y="2724150"/>
            <a:ext cx="3433762" cy="2514600"/>
            <a:chOff x="879" y="1452"/>
            <a:chExt cx="2163" cy="1584"/>
          </a:xfrm>
        </p:grpSpPr>
        <p:sp>
          <p:nvSpPr>
            <p:cNvPr id="32787" name="Oval 19"/>
            <p:cNvSpPr>
              <a:spLocks noChangeArrowheads="1"/>
            </p:cNvSpPr>
            <p:nvPr/>
          </p:nvSpPr>
          <p:spPr bwMode="auto">
            <a:xfrm>
              <a:off x="2152" y="168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795" name="Oval 27"/>
            <p:cNvSpPr>
              <a:spLocks noChangeArrowheads="1"/>
            </p:cNvSpPr>
            <p:nvPr/>
          </p:nvSpPr>
          <p:spPr bwMode="auto">
            <a:xfrm>
              <a:off x="1020" y="170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799" name="Oval 31"/>
            <p:cNvSpPr>
              <a:spLocks noChangeArrowheads="1"/>
            </p:cNvSpPr>
            <p:nvPr/>
          </p:nvSpPr>
          <p:spPr bwMode="auto">
            <a:xfrm>
              <a:off x="1036" y="271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800" name="Oval 32"/>
            <p:cNvSpPr>
              <a:spLocks noChangeArrowheads="1"/>
            </p:cNvSpPr>
            <p:nvPr/>
          </p:nvSpPr>
          <p:spPr bwMode="auto">
            <a:xfrm>
              <a:off x="2176" y="272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056" y="1752"/>
              <a:ext cx="1188" cy="1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flipV="1">
              <a:off x="1080" y="1728"/>
              <a:ext cx="1116" cy="1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803" name="Oval 35"/>
            <p:cNvSpPr>
              <a:spLocks noChangeArrowheads="1"/>
            </p:cNvSpPr>
            <p:nvPr/>
          </p:nvSpPr>
          <p:spPr bwMode="auto">
            <a:xfrm>
              <a:off x="1588" y="219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804" name="Oval 36"/>
            <p:cNvSpPr>
              <a:spLocks noChangeArrowheads="1"/>
            </p:cNvSpPr>
            <p:nvPr/>
          </p:nvSpPr>
          <p:spPr bwMode="auto">
            <a:xfrm>
              <a:off x="2152" y="218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805" name="Oval 37"/>
            <p:cNvSpPr>
              <a:spLocks noChangeArrowheads="1"/>
            </p:cNvSpPr>
            <p:nvPr/>
          </p:nvSpPr>
          <p:spPr bwMode="auto">
            <a:xfrm>
              <a:off x="2728" y="2196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flipV="1">
              <a:off x="2220" y="2244"/>
              <a:ext cx="552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196" y="1740"/>
              <a:ext cx="588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1632" y="2244"/>
              <a:ext cx="1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2196" y="1704"/>
              <a:ext cx="24" cy="10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flipV="1">
              <a:off x="1080" y="1728"/>
              <a:ext cx="1116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1080" y="2760"/>
              <a:ext cx="1140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>
              <a:off x="1068" y="1752"/>
              <a:ext cx="2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813" name="Freeform 45"/>
            <p:cNvSpPr>
              <a:spLocks/>
            </p:cNvSpPr>
            <p:nvPr/>
          </p:nvSpPr>
          <p:spPr bwMode="auto">
            <a:xfrm>
              <a:off x="1068" y="1752"/>
              <a:ext cx="1164" cy="10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4" y="492"/>
                </a:cxn>
                <a:cxn ang="0">
                  <a:pos x="600" y="840"/>
                </a:cxn>
                <a:cxn ang="0">
                  <a:pos x="1164" y="1020"/>
                </a:cxn>
              </a:cxnLst>
              <a:rect l="0" t="0" r="r" b="b"/>
              <a:pathLst>
                <a:path w="1164" h="1020">
                  <a:moveTo>
                    <a:pt x="0" y="0"/>
                  </a:moveTo>
                  <a:cubicBezTo>
                    <a:pt x="52" y="176"/>
                    <a:pt x="104" y="352"/>
                    <a:pt x="204" y="492"/>
                  </a:cubicBezTo>
                  <a:cubicBezTo>
                    <a:pt x="304" y="632"/>
                    <a:pt x="440" y="752"/>
                    <a:pt x="600" y="840"/>
                  </a:cubicBezTo>
                  <a:cubicBezTo>
                    <a:pt x="760" y="928"/>
                    <a:pt x="962" y="974"/>
                    <a:pt x="1164" y="102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879" y="14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a</a:t>
              </a:r>
              <a:endParaRPr lang="en-US"/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2187" y="14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b</a:t>
              </a:r>
              <a:endParaRPr lang="en-US"/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2841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c</a:t>
              </a:r>
              <a:endParaRPr lang="en-US"/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2223" y="198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d</a:t>
              </a:r>
              <a:endParaRPr lang="en-US"/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2157" y="274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e</a:t>
              </a:r>
              <a:endParaRPr lang="en-US"/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1573" y="1920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f</a:t>
              </a:r>
              <a:endParaRPr lang="en-US"/>
            </a:p>
          </p:txBody>
        </p: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891" y="27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g</a:t>
              </a:r>
              <a:endParaRPr lang="en-US"/>
            </a:p>
          </p:txBody>
        </p:sp>
      </p:grpSp>
      <p:sp>
        <p:nvSpPr>
          <p:cNvPr id="32823" name="Text Box 55"/>
          <p:cNvSpPr txBox="1">
            <a:spLocks noChangeArrowheads="1"/>
          </p:cNvSpPr>
          <p:nvPr/>
        </p:nvSpPr>
        <p:spPr bwMode="auto">
          <a:xfrm>
            <a:off x="4567238" y="3127375"/>
            <a:ext cx="32924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/>
              <a:t>The cycle (</a:t>
            </a:r>
            <a:r>
              <a:rPr lang="en-US" sz="2000" i="1"/>
              <a:t>a</a:t>
            </a:r>
            <a:r>
              <a:rPr lang="en-US" sz="2000"/>
              <a:t>, </a:t>
            </a:r>
            <a:r>
              <a:rPr lang="en-US" sz="2000" i="1"/>
              <a:t>b</a:t>
            </a:r>
            <a:r>
              <a:rPr lang="en-US" sz="2000"/>
              <a:t>, </a:t>
            </a:r>
            <a:r>
              <a:rPr lang="en-US" sz="2000" i="1"/>
              <a:t>c</a:t>
            </a:r>
            <a:r>
              <a:rPr lang="en-US" sz="2000"/>
              <a:t>, </a:t>
            </a:r>
            <a:r>
              <a:rPr lang="en-US" sz="2000" i="1"/>
              <a:t>d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/>
              <a:t>, </a:t>
            </a:r>
            <a:r>
              <a:rPr lang="en-US" sz="2000" i="1"/>
              <a:t>f</a:t>
            </a:r>
            <a:r>
              <a:rPr lang="en-US" sz="2000"/>
              <a:t>, </a:t>
            </a:r>
            <a:r>
              <a:rPr lang="en-US" sz="2000" i="1"/>
              <a:t>g</a:t>
            </a:r>
            <a:r>
              <a:rPr lang="en-US" sz="2000"/>
              <a:t>, </a:t>
            </a:r>
            <a:r>
              <a:rPr lang="en-US" sz="2000" i="1"/>
              <a:t>a</a:t>
            </a:r>
            <a:r>
              <a:rPr lang="en-US" sz="2000"/>
              <a:t>) </a:t>
            </a:r>
          </a:p>
          <a:p>
            <a:r>
              <a:rPr lang="en-US" sz="2000"/>
              <a:t>is a Hamiltonian cycle </a:t>
            </a:r>
          </a:p>
          <a:p>
            <a:r>
              <a:rPr lang="en-US" sz="2000"/>
              <a:t>of this graph.</a:t>
            </a:r>
          </a:p>
        </p:txBody>
      </p:sp>
      <p:sp>
        <p:nvSpPr>
          <p:cNvPr id="32824" name="Freeform 56"/>
          <p:cNvSpPr>
            <a:spLocks/>
          </p:cNvSpPr>
          <p:nvPr/>
        </p:nvSpPr>
        <p:spPr bwMode="auto">
          <a:xfrm>
            <a:off x="5867400" y="4857750"/>
            <a:ext cx="2743200" cy="167640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1140" y="0"/>
              </a:cxn>
              <a:cxn ang="0">
                <a:pos x="1728" y="516"/>
              </a:cxn>
              <a:cxn ang="0">
                <a:pos x="1140" y="516"/>
              </a:cxn>
              <a:cxn ang="0">
                <a:pos x="1152" y="1056"/>
              </a:cxn>
              <a:cxn ang="0">
                <a:pos x="588" y="528"/>
              </a:cxn>
              <a:cxn ang="0">
                <a:pos x="24" y="1032"/>
              </a:cxn>
              <a:cxn ang="0">
                <a:pos x="0" y="24"/>
              </a:cxn>
            </a:cxnLst>
            <a:rect l="0" t="0" r="r" b="b"/>
            <a:pathLst>
              <a:path w="1728" h="1056">
                <a:moveTo>
                  <a:pt x="0" y="24"/>
                </a:moveTo>
                <a:lnTo>
                  <a:pt x="1140" y="0"/>
                </a:lnTo>
                <a:lnTo>
                  <a:pt x="1728" y="516"/>
                </a:lnTo>
                <a:lnTo>
                  <a:pt x="1140" y="516"/>
                </a:lnTo>
                <a:lnTo>
                  <a:pt x="1152" y="1056"/>
                </a:lnTo>
                <a:lnTo>
                  <a:pt x="588" y="528"/>
                </a:lnTo>
                <a:lnTo>
                  <a:pt x="24" y="1032"/>
                </a:lnTo>
                <a:lnTo>
                  <a:pt x="0" y="24"/>
                </a:lnTo>
                <a:close/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2825" name="Text Box 57"/>
          <p:cNvSpPr txBox="1">
            <a:spLocks noChangeArrowheads="1"/>
          </p:cNvSpPr>
          <p:nvPr/>
        </p:nvSpPr>
        <p:spPr bwMode="auto">
          <a:xfrm>
            <a:off x="5548313" y="4495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a</a:t>
            </a:r>
            <a:endParaRPr lang="en-US"/>
          </a:p>
        </p:txBody>
      </p:sp>
      <p:sp>
        <p:nvSpPr>
          <p:cNvPr id="32826" name="Text Box 58"/>
          <p:cNvSpPr txBox="1">
            <a:spLocks noChangeArrowheads="1"/>
          </p:cNvSpPr>
          <p:nvPr/>
        </p:nvSpPr>
        <p:spPr bwMode="auto">
          <a:xfrm>
            <a:off x="7586663" y="44386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b</a:t>
            </a:r>
            <a:endParaRPr lang="en-US"/>
          </a:p>
        </p:txBody>
      </p:sp>
      <p:sp>
        <p:nvSpPr>
          <p:cNvPr id="32827" name="Text Box 59"/>
          <p:cNvSpPr txBox="1">
            <a:spLocks noChangeArrowheads="1"/>
          </p:cNvSpPr>
          <p:nvPr/>
        </p:nvSpPr>
        <p:spPr bwMode="auto">
          <a:xfrm>
            <a:off x="8643938" y="5353050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c</a:t>
            </a:r>
            <a:endParaRPr lang="en-US"/>
          </a:p>
        </p:txBody>
      </p:sp>
      <p:sp>
        <p:nvSpPr>
          <p:cNvPr id="32828" name="Text Box 60"/>
          <p:cNvSpPr txBox="1">
            <a:spLocks noChangeArrowheads="1"/>
          </p:cNvSpPr>
          <p:nvPr/>
        </p:nvSpPr>
        <p:spPr bwMode="auto">
          <a:xfrm>
            <a:off x="7396163" y="5295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d</a:t>
            </a:r>
            <a:endParaRPr lang="en-US"/>
          </a:p>
        </p:txBody>
      </p:sp>
      <p:sp>
        <p:nvSpPr>
          <p:cNvPr id="32829" name="Text Box 61"/>
          <p:cNvSpPr txBox="1">
            <a:spLocks noChangeArrowheads="1"/>
          </p:cNvSpPr>
          <p:nvPr/>
        </p:nvSpPr>
        <p:spPr bwMode="auto">
          <a:xfrm>
            <a:off x="7691438" y="6324600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endParaRPr lang="en-US"/>
          </a:p>
        </p:txBody>
      </p:sp>
      <p:sp>
        <p:nvSpPr>
          <p:cNvPr id="32830" name="Text Box 62"/>
          <p:cNvSpPr txBox="1">
            <a:spLocks noChangeArrowheads="1"/>
          </p:cNvSpPr>
          <p:nvPr/>
        </p:nvSpPr>
        <p:spPr bwMode="auto">
          <a:xfrm>
            <a:off x="5567363" y="63627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g</a:t>
            </a:r>
            <a:endParaRPr lang="en-US"/>
          </a:p>
        </p:txBody>
      </p:sp>
      <p:sp>
        <p:nvSpPr>
          <p:cNvPr id="32831" name="Text Box 63"/>
          <p:cNvSpPr txBox="1">
            <a:spLocks noChangeArrowheads="1"/>
          </p:cNvSpPr>
          <p:nvPr/>
        </p:nvSpPr>
        <p:spPr bwMode="auto">
          <a:xfrm>
            <a:off x="6516688" y="5372100"/>
            <a:ext cx="26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f</a:t>
            </a:r>
            <a:endParaRPr lang="en-US"/>
          </a:p>
        </p:txBody>
      </p:sp>
      <p:sp>
        <p:nvSpPr>
          <p:cNvPr id="32832" name="Oval 64"/>
          <p:cNvSpPr>
            <a:spLocks noChangeArrowheads="1"/>
          </p:cNvSpPr>
          <p:nvPr/>
        </p:nvSpPr>
        <p:spPr bwMode="auto">
          <a:xfrm>
            <a:off x="5791200" y="48577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2835" name="Freeform 67"/>
          <p:cNvSpPr>
            <a:spLocks/>
          </p:cNvSpPr>
          <p:nvPr/>
        </p:nvSpPr>
        <p:spPr bwMode="auto">
          <a:xfrm>
            <a:off x="7867650" y="3019425"/>
            <a:ext cx="955675" cy="1571625"/>
          </a:xfrm>
          <a:custGeom>
            <a:avLst/>
            <a:gdLst/>
            <a:ahLst/>
            <a:cxnLst>
              <a:cxn ang="0">
                <a:pos x="0" y="126"/>
              </a:cxn>
              <a:cxn ang="0">
                <a:pos x="480" y="66"/>
              </a:cxn>
              <a:cxn ang="0">
                <a:pos x="828" y="522"/>
              </a:cxn>
              <a:cxn ang="0">
                <a:pos x="564" y="1254"/>
              </a:cxn>
            </a:cxnLst>
            <a:rect l="0" t="0" r="r" b="b"/>
            <a:pathLst>
              <a:path w="842" h="1254">
                <a:moveTo>
                  <a:pt x="0" y="126"/>
                </a:moveTo>
                <a:cubicBezTo>
                  <a:pt x="171" y="63"/>
                  <a:pt x="342" y="0"/>
                  <a:pt x="480" y="66"/>
                </a:cubicBezTo>
                <a:cubicBezTo>
                  <a:pt x="618" y="132"/>
                  <a:pt x="814" y="324"/>
                  <a:pt x="828" y="522"/>
                </a:cubicBezTo>
                <a:cubicBezTo>
                  <a:pt x="842" y="720"/>
                  <a:pt x="703" y="987"/>
                  <a:pt x="564" y="1254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 type="arrow" w="med" len="med"/>
            <a:tailEnd type="non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7" name="AutoShape 27"/>
          <p:cNvSpPr>
            <a:spLocks noChangeArrowheads="1"/>
          </p:cNvSpPr>
          <p:nvPr/>
        </p:nvSpPr>
        <p:spPr bwMode="auto">
          <a:xfrm>
            <a:off x="704850" y="4686300"/>
            <a:ext cx="8077200" cy="1238250"/>
          </a:xfrm>
          <a:prstGeom prst="wedgeRectCallout">
            <a:avLst>
              <a:gd name="adj1" fmla="val -45245"/>
              <a:gd name="adj2" fmla="val 79870"/>
            </a:avLst>
          </a:prstGeom>
          <a:solidFill>
            <a:srgbClr val="CCCCFF"/>
          </a:solidFill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th-TH"/>
          </a:p>
        </p:txBody>
      </p:sp>
      <p:sp>
        <p:nvSpPr>
          <p:cNvPr id="35842" name="Oval 2"/>
          <p:cNvSpPr>
            <a:spLocks noChangeArrowheads="1"/>
          </p:cNvSpPr>
          <p:nvPr/>
        </p:nvSpPr>
        <p:spPr bwMode="auto">
          <a:xfrm>
            <a:off x="2686050" y="1600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324100" y="14097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4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438900" y="14097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2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4533900" y="27051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4438650" y="27432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3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4533900" y="5715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4362450" y="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1</a:t>
            </a: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4514850" y="16192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4381500" y="17145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5</a:t>
            </a:r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2762250" y="1676400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V="1">
            <a:off x="2762250" y="647700"/>
            <a:ext cx="180975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4610100" y="628650"/>
            <a:ext cx="1771650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2743200" y="1676400"/>
            <a:ext cx="1905000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flipV="1">
            <a:off x="4648200" y="1676400"/>
            <a:ext cx="177165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723900" y="28575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E</a:t>
            </a:r>
            <a:r>
              <a:rPr lang="en-US" sz="1600"/>
              <a:t>XAMPLE</a:t>
            </a:r>
            <a:endParaRPr lang="en-US" sz="2000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1677988" y="3295650"/>
            <a:ext cx="616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This graph does not contain a Hamiltonian cycle.</a:t>
            </a:r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6305550" y="1600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788988" y="4865688"/>
            <a:ext cx="80311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Every known algorithm for finding Hamiltonian cycles requires </a:t>
            </a:r>
          </a:p>
          <a:p>
            <a:pPr algn="ctr"/>
            <a:r>
              <a:rPr lang="en-US"/>
              <a:t>either</a:t>
            </a:r>
            <a:r>
              <a:rPr lang="en-US" i="1"/>
              <a:t> exponential </a:t>
            </a:r>
            <a:r>
              <a:rPr lang="en-US"/>
              <a:t>or </a:t>
            </a:r>
            <a:r>
              <a:rPr lang="en-US" i="1"/>
              <a:t>factorial</a:t>
            </a:r>
            <a:r>
              <a:rPr lang="en-US"/>
              <a:t> time in the worst case.</a:t>
            </a:r>
          </a:p>
        </p:txBody>
      </p:sp>
      <p:pic>
        <p:nvPicPr>
          <p:cNvPr id="35865" name="Picture 25" descr="pe03019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51488"/>
            <a:ext cx="800100" cy="1306512"/>
          </a:xfrm>
          <a:prstGeom prst="rect">
            <a:avLst/>
          </a:prstGeom>
          <a:noFill/>
        </p:spPr>
      </p:pic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0" y="401955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36625" y="17145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th-TH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16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Terminology ...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66763" y="865188"/>
            <a:ext cx="290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b="1"/>
              <a:t>Connected Graph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90550" y="781050"/>
            <a:ext cx="8039100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485900" y="1630363"/>
            <a:ext cx="6789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/>
              <a:t>A graph </a:t>
            </a:r>
            <a:r>
              <a:rPr lang="en-US" sz="2000" i="1"/>
              <a:t>G</a:t>
            </a:r>
            <a:r>
              <a:rPr lang="en-US" sz="2000"/>
              <a:t> = (</a:t>
            </a:r>
            <a:r>
              <a:rPr lang="en-US" sz="2000" i="1"/>
              <a:t>V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/>
              <a:t>) is </a:t>
            </a:r>
            <a:r>
              <a:rPr lang="en-US" sz="2000" b="1" i="1"/>
              <a:t>connected</a:t>
            </a:r>
            <a:r>
              <a:rPr lang="en-US" sz="2000"/>
              <a:t> if for any vertices </a:t>
            </a:r>
            <a:r>
              <a:rPr lang="en-US" sz="2000" i="1"/>
              <a:t>v</a:t>
            </a:r>
            <a:r>
              <a:rPr lang="en-US" sz="2000"/>
              <a:t> and </a:t>
            </a:r>
            <a:r>
              <a:rPr lang="en-US" sz="2000" i="1"/>
              <a:t>w</a:t>
            </a:r>
            <a:r>
              <a:rPr lang="en-US" sz="2000"/>
              <a:t> in </a:t>
            </a:r>
            <a:r>
              <a:rPr lang="en-US" sz="2000" i="1"/>
              <a:t>V</a:t>
            </a:r>
            <a:r>
              <a:rPr lang="en-US" sz="2000"/>
              <a:t>, </a:t>
            </a:r>
          </a:p>
          <a:p>
            <a:r>
              <a:rPr lang="en-US" sz="2000"/>
              <a:t>there is a path from </a:t>
            </a:r>
            <a:r>
              <a:rPr lang="en-US" sz="2000" i="1"/>
              <a:t>v</a:t>
            </a:r>
            <a:r>
              <a:rPr lang="en-US" sz="2000"/>
              <a:t> to </a:t>
            </a:r>
            <a:r>
              <a:rPr lang="en-US" sz="2000" i="1"/>
              <a:t>w</a:t>
            </a:r>
            <a:r>
              <a:rPr lang="en-US" sz="2000"/>
              <a:t>.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5219700" y="53721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4362450" y="35115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4749800" y="4419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6842125" y="480377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6286500" y="37211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981450" y="32004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3429000" y="42672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4972050" y="53530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8</a:t>
            </a:r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6419850" y="34480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7029450" y="47053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4438650" y="3581400"/>
            <a:ext cx="194310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 flipH="1">
            <a:off x="5314950" y="4362450"/>
            <a:ext cx="171450" cy="1123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6343650" y="3790950"/>
            <a:ext cx="590550" cy="108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 flipH="1">
            <a:off x="3771900" y="3619500"/>
            <a:ext cx="62865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99" name="Oval 27"/>
          <p:cNvSpPr>
            <a:spLocks noChangeArrowheads="1"/>
          </p:cNvSpPr>
          <p:nvPr/>
        </p:nvSpPr>
        <p:spPr bwMode="auto">
          <a:xfrm>
            <a:off x="3740150" y="43053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3790950" y="4381500"/>
            <a:ext cx="10287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4476750" y="3619500"/>
            <a:ext cx="3429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02" name="Oval 30"/>
          <p:cNvSpPr>
            <a:spLocks noChangeArrowheads="1"/>
          </p:cNvSpPr>
          <p:nvPr/>
        </p:nvSpPr>
        <p:spPr bwMode="auto">
          <a:xfrm>
            <a:off x="5984875" y="533717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03" name="Oval 31"/>
          <p:cNvSpPr>
            <a:spLocks noChangeArrowheads="1"/>
          </p:cNvSpPr>
          <p:nvPr/>
        </p:nvSpPr>
        <p:spPr bwMode="auto">
          <a:xfrm>
            <a:off x="5429250" y="42545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5562600" y="39814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6</a:t>
            </a:r>
            <a:endParaRPr lang="en-US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6172200" y="52387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7</a:t>
            </a:r>
            <a:endParaRPr lang="en-US"/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>
            <a:off x="5486400" y="4324350"/>
            <a:ext cx="590550" cy="108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07" name="Oval 35"/>
          <p:cNvSpPr>
            <a:spLocks noChangeArrowheads="1"/>
          </p:cNvSpPr>
          <p:nvPr/>
        </p:nvSpPr>
        <p:spPr bwMode="auto">
          <a:xfrm>
            <a:off x="2800350" y="3505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2457450" y="34861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2857500" y="3581400"/>
            <a:ext cx="9525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4591050" y="44386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v</a:t>
            </a:r>
            <a:r>
              <a:rPr lang="en-US" baseline="-25000"/>
              <a:t>9</a:t>
            </a:r>
            <a:endParaRPr lang="en-US"/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327025" y="6343650"/>
            <a:ext cx="3863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This graph is NOT connected.</a:t>
            </a:r>
          </a:p>
        </p:txBody>
      </p:sp>
      <p:sp>
        <p:nvSpPr>
          <p:cNvPr id="28712" name="Freeform 40"/>
          <p:cNvSpPr>
            <a:spLocks/>
          </p:cNvSpPr>
          <p:nvPr/>
        </p:nvSpPr>
        <p:spPr bwMode="auto">
          <a:xfrm>
            <a:off x="2190750" y="5524500"/>
            <a:ext cx="1333500" cy="723900"/>
          </a:xfrm>
          <a:custGeom>
            <a:avLst/>
            <a:gdLst/>
            <a:ahLst/>
            <a:cxnLst>
              <a:cxn ang="0">
                <a:pos x="0" y="708"/>
              </a:cxn>
              <a:cxn ang="0">
                <a:pos x="696" y="216"/>
              </a:cxn>
              <a:cxn ang="0">
                <a:pos x="1176" y="0"/>
              </a:cxn>
            </a:cxnLst>
            <a:rect l="0" t="0" r="r" b="b"/>
            <a:pathLst>
              <a:path w="1176" h="708">
                <a:moveTo>
                  <a:pt x="0" y="708"/>
                </a:moveTo>
                <a:cubicBezTo>
                  <a:pt x="250" y="521"/>
                  <a:pt x="500" y="334"/>
                  <a:pt x="696" y="216"/>
                </a:cubicBezTo>
                <a:cubicBezTo>
                  <a:pt x="892" y="98"/>
                  <a:pt x="1034" y="49"/>
                  <a:pt x="1176" y="0"/>
                </a:cubicBezTo>
              </a:path>
            </a:pathLst>
          </a:custGeom>
          <a:noFill/>
          <a:ln w="76200" cap="rnd" cmpd="sng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Rectangle 71"/>
          <p:cNvSpPr>
            <a:spLocks noChangeArrowheads="1"/>
          </p:cNvSpPr>
          <p:nvPr/>
        </p:nvSpPr>
        <p:spPr bwMode="auto">
          <a:xfrm>
            <a:off x="419100" y="209550"/>
            <a:ext cx="7753350" cy="9525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3400" y="266700"/>
            <a:ext cx="749776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  <a:cs typeface="Arial" pitchFamily="34" charset="0"/>
              </a:rPr>
              <a:t>John is a parent of Tom, who is a parent of Mary, who loves Jim and hates Linda.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Susan is a parent of Jim, Bob and Sam.  Jack is a parent of Sam.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Bob is a parent of Joe and Jane, who loves Bill.  Ann is a parent of Tom.</a:t>
            </a: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352800" y="2190750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John</a:t>
            </a:r>
            <a:endParaRPr lang="en-US"/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3200400" y="23431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752600" y="3409950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Tom</a:t>
            </a:r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600200" y="4552950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Mary</a:t>
            </a:r>
            <a:endParaRPr 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505200" y="4324350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Jim</a:t>
            </a:r>
            <a:endParaRPr 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724400" y="310515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Susan</a:t>
            </a:r>
            <a:endParaRPr 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4648200" y="4552950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Bob</a:t>
            </a:r>
            <a:endParaRPr lang="en-US"/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6629400" y="4552950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Sam</a:t>
            </a:r>
            <a:endParaRPr lang="en-US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4419600" y="607695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Joe</a:t>
            </a:r>
            <a:endParaRPr 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5638800" y="6076950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Jane</a:t>
            </a:r>
            <a:endParaRPr lang="en-US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7543800" y="5848350"/>
            <a:ext cx="563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Bill</a:t>
            </a:r>
            <a:endParaRPr lang="en-US"/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2362200" y="47053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2362200" y="35623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5105400" y="34861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3962400" y="47053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>
            <a:off x="5181600" y="47053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>
            <a:off x="6477000" y="46291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18" name="Oval 22"/>
          <p:cNvSpPr>
            <a:spLocks noChangeArrowheads="1"/>
          </p:cNvSpPr>
          <p:nvPr/>
        </p:nvSpPr>
        <p:spPr bwMode="auto">
          <a:xfrm>
            <a:off x="4648200" y="60007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19" name="Oval 23"/>
          <p:cNvSpPr>
            <a:spLocks noChangeArrowheads="1"/>
          </p:cNvSpPr>
          <p:nvPr/>
        </p:nvSpPr>
        <p:spPr bwMode="auto">
          <a:xfrm>
            <a:off x="5791200" y="60007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20" name="Oval 24"/>
          <p:cNvSpPr>
            <a:spLocks noChangeArrowheads="1"/>
          </p:cNvSpPr>
          <p:nvPr/>
        </p:nvSpPr>
        <p:spPr bwMode="auto">
          <a:xfrm>
            <a:off x="7391400" y="60007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 flipH="1">
            <a:off x="2514600" y="241935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2438400" y="371475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2819400" y="2952750"/>
            <a:ext cx="793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>
                <a:latin typeface="Arial" pitchFamily="34" charset="0"/>
                <a:cs typeface="Arial" pitchFamily="34" charset="0"/>
              </a:rPr>
              <a:t>ParentOf</a:t>
            </a:r>
            <a:endParaRPr lang="en-US" i="1"/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1676400" y="4019550"/>
            <a:ext cx="793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>
                <a:latin typeface="Arial" pitchFamily="34" charset="0"/>
                <a:cs typeface="Arial" pitchFamily="34" charset="0"/>
              </a:rPr>
              <a:t>ParentOf</a:t>
            </a:r>
            <a:endParaRPr lang="en-US" i="1"/>
          </a:p>
        </p:txBody>
      </p:sp>
      <p:sp>
        <p:nvSpPr>
          <p:cNvPr id="4125" name="Line 29"/>
          <p:cNvSpPr>
            <a:spLocks noChangeShapeType="1"/>
          </p:cNvSpPr>
          <p:nvPr/>
        </p:nvSpPr>
        <p:spPr bwMode="auto">
          <a:xfrm>
            <a:off x="2438400" y="47815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2971800" y="4781550"/>
            <a:ext cx="588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>
                <a:latin typeface="Arial" pitchFamily="34" charset="0"/>
                <a:cs typeface="Arial" pitchFamily="34" charset="0"/>
              </a:rPr>
              <a:t>Loves</a:t>
            </a:r>
            <a:endParaRPr lang="en-US" i="1"/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>
            <a:off x="5867400" y="60769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6400800" y="6076950"/>
            <a:ext cx="5889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>
                <a:latin typeface="Arial" pitchFamily="34" charset="0"/>
                <a:cs typeface="Arial" pitchFamily="34" charset="0"/>
              </a:rPr>
              <a:t>Loves</a:t>
            </a:r>
            <a:endParaRPr lang="en-US" i="1"/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 flipH="1">
            <a:off x="4114800" y="356235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>
            <a:off x="5181600" y="356235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31" name="Line 35"/>
          <p:cNvSpPr>
            <a:spLocks noChangeShapeType="1"/>
          </p:cNvSpPr>
          <p:nvPr/>
        </p:nvSpPr>
        <p:spPr bwMode="auto">
          <a:xfrm>
            <a:off x="5181600" y="3562350"/>
            <a:ext cx="76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 flipH="1">
            <a:off x="4724400" y="478155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33" name="Line 37"/>
          <p:cNvSpPr>
            <a:spLocks noChangeShapeType="1"/>
          </p:cNvSpPr>
          <p:nvPr/>
        </p:nvSpPr>
        <p:spPr bwMode="auto">
          <a:xfrm>
            <a:off x="5257800" y="478155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34" name="Text Box 38"/>
          <p:cNvSpPr txBox="1">
            <a:spLocks noChangeArrowheads="1"/>
          </p:cNvSpPr>
          <p:nvPr/>
        </p:nvSpPr>
        <p:spPr bwMode="auto">
          <a:xfrm>
            <a:off x="4038600" y="3867150"/>
            <a:ext cx="793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>
                <a:latin typeface="Arial" pitchFamily="34" charset="0"/>
                <a:cs typeface="Arial" pitchFamily="34" charset="0"/>
              </a:rPr>
              <a:t>ParentOf</a:t>
            </a:r>
            <a:endParaRPr lang="en-US" i="1"/>
          </a:p>
        </p:txBody>
      </p:sp>
      <p:sp>
        <p:nvSpPr>
          <p:cNvPr id="4135" name="Text Box 39"/>
          <p:cNvSpPr txBox="1">
            <a:spLocks noChangeArrowheads="1"/>
          </p:cNvSpPr>
          <p:nvPr/>
        </p:nvSpPr>
        <p:spPr bwMode="auto">
          <a:xfrm>
            <a:off x="5181600" y="4248150"/>
            <a:ext cx="793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>
                <a:latin typeface="Arial" pitchFamily="34" charset="0"/>
                <a:cs typeface="Arial" pitchFamily="34" charset="0"/>
              </a:rPr>
              <a:t>ParentOf</a:t>
            </a:r>
            <a:endParaRPr lang="en-US" i="1"/>
          </a:p>
        </p:txBody>
      </p:sp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5638800" y="3790950"/>
            <a:ext cx="793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>
                <a:latin typeface="Arial" pitchFamily="34" charset="0"/>
                <a:cs typeface="Arial" pitchFamily="34" charset="0"/>
              </a:rPr>
              <a:t>ParentOf</a:t>
            </a:r>
            <a:endParaRPr lang="en-US" i="1"/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4267200" y="5238750"/>
            <a:ext cx="793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>
                <a:latin typeface="Arial" pitchFamily="34" charset="0"/>
                <a:cs typeface="Arial" pitchFamily="34" charset="0"/>
              </a:rPr>
              <a:t>ParentOf</a:t>
            </a:r>
            <a:endParaRPr lang="en-US" i="1"/>
          </a:p>
        </p:txBody>
      </p:sp>
      <p:sp>
        <p:nvSpPr>
          <p:cNvPr id="4138" name="Text Box 42"/>
          <p:cNvSpPr txBox="1">
            <a:spLocks noChangeArrowheads="1"/>
          </p:cNvSpPr>
          <p:nvPr/>
        </p:nvSpPr>
        <p:spPr bwMode="auto">
          <a:xfrm>
            <a:off x="5486400" y="5238750"/>
            <a:ext cx="793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>
                <a:latin typeface="Arial" pitchFamily="34" charset="0"/>
                <a:cs typeface="Arial" pitchFamily="34" charset="0"/>
              </a:rPr>
              <a:t>ParentOf</a:t>
            </a:r>
            <a:endParaRPr lang="en-US" i="1"/>
          </a:p>
        </p:txBody>
      </p:sp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762000" y="6000750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Linda</a:t>
            </a:r>
            <a:endParaRPr lang="en-US"/>
          </a:p>
        </p:txBody>
      </p:sp>
      <p:sp>
        <p:nvSpPr>
          <p:cNvPr id="4140" name="Oval 44"/>
          <p:cNvSpPr>
            <a:spLocks noChangeArrowheads="1"/>
          </p:cNvSpPr>
          <p:nvPr/>
        </p:nvSpPr>
        <p:spPr bwMode="auto">
          <a:xfrm>
            <a:off x="1219200" y="59245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41" name="Text Box 45"/>
          <p:cNvSpPr txBox="1">
            <a:spLocks noChangeArrowheads="1"/>
          </p:cNvSpPr>
          <p:nvPr/>
        </p:nvSpPr>
        <p:spPr bwMode="auto">
          <a:xfrm>
            <a:off x="1828800" y="5314950"/>
            <a:ext cx="581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>
                <a:latin typeface="Arial" pitchFamily="34" charset="0"/>
                <a:cs typeface="Arial" pitchFamily="34" charset="0"/>
              </a:rPr>
              <a:t>Hates</a:t>
            </a:r>
            <a:endParaRPr lang="en-US" i="1"/>
          </a:p>
        </p:txBody>
      </p:sp>
      <p:sp>
        <p:nvSpPr>
          <p:cNvPr id="4142" name="Line 46"/>
          <p:cNvSpPr>
            <a:spLocks noChangeShapeType="1"/>
          </p:cNvSpPr>
          <p:nvPr/>
        </p:nvSpPr>
        <p:spPr bwMode="auto">
          <a:xfrm flipH="1">
            <a:off x="1371600" y="478155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43" name="Text Box 47"/>
          <p:cNvSpPr txBox="1">
            <a:spLocks noChangeArrowheads="1"/>
          </p:cNvSpPr>
          <p:nvPr/>
        </p:nvSpPr>
        <p:spPr bwMode="auto">
          <a:xfrm>
            <a:off x="7086600" y="3028950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Jack</a:t>
            </a:r>
            <a:endParaRPr lang="en-US"/>
          </a:p>
        </p:txBody>
      </p:sp>
      <p:sp>
        <p:nvSpPr>
          <p:cNvPr id="4144" name="Oval 48"/>
          <p:cNvSpPr>
            <a:spLocks noChangeArrowheads="1"/>
          </p:cNvSpPr>
          <p:nvPr/>
        </p:nvSpPr>
        <p:spPr bwMode="auto">
          <a:xfrm>
            <a:off x="7239000" y="34099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45" name="Line 49"/>
          <p:cNvSpPr>
            <a:spLocks noChangeShapeType="1"/>
          </p:cNvSpPr>
          <p:nvPr/>
        </p:nvSpPr>
        <p:spPr bwMode="auto">
          <a:xfrm flipH="1">
            <a:off x="6629400" y="3486150"/>
            <a:ext cx="685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46" name="Text Box 50"/>
          <p:cNvSpPr txBox="1">
            <a:spLocks noChangeArrowheads="1"/>
          </p:cNvSpPr>
          <p:nvPr/>
        </p:nvSpPr>
        <p:spPr bwMode="auto">
          <a:xfrm>
            <a:off x="7010400" y="4019550"/>
            <a:ext cx="793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>
                <a:latin typeface="Arial" pitchFamily="34" charset="0"/>
                <a:cs typeface="Arial" pitchFamily="34" charset="0"/>
              </a:rPr>
              <a:t>ParentOf</a:t>
            </a:r>
            <a:endParaRPr lang="en-US" i="1"/>
          </a:p>
        </p:txBody>
      </p:sp>
      <p:sp>
        <p:nvSpPr>
          <p:cNvPr id="4147" name="Text Box 51"/>
          <p:cNvSpPr txBox="1">
            <a:spLocks noChangeArrowheads="1"/>
          </p:cNvSpPr>
          <p:nvPr/>
        </p:nvSpPr>
        <p:spPr bwMode="auto">
          <a:xfrm>
            <a:off x="1143000" y="2724150"/>
            <a:ext cx="793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i="1">
                <a:latin typeface="Arial" pitchFamily="34" charset="0"/>
                <a:cs typeface="Arial" pitchFamily="34" charset="0"/>
              </a:rPr>
              <a:t>ParentOf</a:t>
            </a:r>
            <a:endParaRPr lang="en-US" i="1"/>
          </a:p>
        </p:txBody>
      </p:sp>
      <p:sp>
        <p:nvSpPr>
          <p:cNvPr id="4148" name="Text Box 52"/>
          <p:cNvSpPr txBox="1">
            <a:spLocks noChangeArrowheads="1"/>
          </p:cNvSpPr>
          <p:nvPr/>
        </p:nvSpPr>
        <p:spPr bwMode="auto">
          <a:xfrm>
            <a:off x="914400" y="2038350"/>
            <a:ext cx="62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Ann</a:t>
            </a:r>
            <a:endParaRPr lang="en-US"/>
          </a:p>
        </p:txBody>
      </p:sp>
      <p:sp>
        <p:nvSpPr>
          <p:cNvPr id="4149" name="Oval 53"/>
          <p:cNvSpPr>
            <a:spLocks noChangeArrowheads="1"/>
          </p:cNvSpPr>
          <p:nvPr/>
        </p:nvSpPr>
        <p:spPr bwMode="auto">
          <a:xfrm>
            <a:off x="1524000" y="226695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50" name="Line 54"/>
          <p:cNvSpPr>
            <a:spLocks noChangeShapeType="1"/>
          </p:cNvSpPr>
          <p:nvPr/>
        </p:nvSpPr>
        <p:spPr bwMode="auto">
          <a:xfrm>
            <a:off x="1600200" y="234315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65" name="Text Box 69"/>
          <p:cNvSpPr txBox="1">
            <a:spLocks noChangeArrowheads="1"/>
          </p:cNvSpPr>
          <p:nvPr/>
        </p:nvSpPr>
        <p:spPr bwMode="auto">
          <a:xfrm>
            <a:off x="7048500" y="1441450"/>
            <a:ext cx="1809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</a:rPr>
              <a:t>An example </a:t>
            </a:r>
          </a:p>
          <a:p>
            <a:pPr algn="ctr"/>
            <a:r>
              <a:rPr lang="en-US" b="1">
                <a:solidFill>
                  <a:schemeClr val="accent2"/>
                </a:solidFill>
              </a:rPr>
              <a:t>of Graph</a:t>
            </a:r>
          </a:p>
        </p:txBody>
      </p:sp>
      <p:sp>
        <p:nvSpPr>
          <p:cNvPr id="4166" name="Line 70"/>
          <p:cNvSpPr>
            <a:spLocks noChangeShapeType="1"/>
          </p:cNvSpPr>
          <p:nvPr/>
        </p:nvSpPr>
        <p:spPr bwMode="auto">
          <a:xfrm flipH="1">
            <a:off x="6477000" y="2152650"/>
            <a:ext cx="533400" cy="381000"/>
          </a:xfrm>
          <a:prstGeom prst="line">
            <a:avLst/>
          </a:prstGeom>
          <a:noFill/>
          <a:ln w="762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0"/>
            <a:ext cx="216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Terminology ...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60425" y="2076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th-TH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42938" y="865188"/>
            <a:ext cx="892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b="1"/>
              <a:t>Tree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14350" y="838200"/>
            <a:ext cx="8039100" cy="2247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838200" y="1611313"/>
            <a:ext cx="74707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/>
              <a:t>A </a:t>
            </a:r>
            <a:r>
              <a:rPr lang="en-US" sz="2000" b="1" i="1"/>
              <a:t>tree</a:t>
            </a:r>
            <a:r>
              <a:rPr lang="en-US" sz="2000"/>
              <a:t> </a:t>
            </a:r>
            <a:r>
              <a:rPr lang="en-US" sz="2000" i="1"/>
              <a:t>T</a:t>
            </a:r>
            <a:r>
              <a:rPr lang="en-US" sz="2000"/>
              <a:t> is a simple connected graph satisfying the following condition:</a:t>
            </a:r>
          </a:p>
          <a:p>
            <a:endParaRPr lang="en-US" sz="2000"/>
          </a:p>
          <a:p>
            <a:pPr lvl="1">
              <a:buClr>
                <a:srgbClr val="FF3300"/>
              </a:buClr>
              <a:buSzPct val="80000"/>
              <a:buFontTx/>
              <a:buChar char="•"/>
            </a:pPr>
            <a:r>
              <a:rPr lang="en-US" sz="2000"/>
              <a:t>   If </a:t>
            </a:r>
            <a:r>
              <a:rPr lang="en-US" sz="2000" i="1"/>
              <a:t>v</a:t>
            </a:r>
            <a:r>
              <a:rPr lang="en-US" sz="2000"/>
              <a:t> and </a:t>
            </a:r>
            <a:r>
              <a:rPr lang="en-US" sz="2000" i="1"/>
              <a:t>w</a:t>
            </a:r>
            <a:r>
              <a:rPr lang="en-US" sz="2000"/>
              <a:t> are vertices in </a:t>
            </a:r>
            <a:r>
              <a:rPr lang="en-US" sz="2000" i="1"/>
              <a:t>T</a:t>
            </a:r>
            <a:r>
              <a:rPr lang="en-US" sz="2000"/>
              <a:t>, </a:t>
            </a:r>
          </a:p>
          <a:p>
            <a:pPr lvl="1"/>
            <a:r>
              <a:rPr lang="en-US" sz="2000"/>
              <a:t>     then there is a unique simple path from </a:t>
            </a:r>
            <a:r>
              <a:rPr lang="en-US" sz="2000" i="1"/>
              <a:t>v</a:t>
            </a:r>
            <a:r>
              <a:rPr lang="en-US" sz="2000"/>
              <a:t> to </a:t>
            </a:r>
            <a:r>
              <a:rPr lang="en-US" sz="2000" i="1"/>
              <a:t>w</a:t>
            </a:r>
            <a:r>
              <a:rPr lang="en-US" sz="2000"/>
              <a:t>.</a:t>
            </a:r>
            <a:endParaRPr lang="en-US"/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1181100" y="5029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2781300" y="3505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3295650" y="4876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33" name="Oval 13"/>
          <p:cNvSpPr>
            <a:spLocks noChangeArrowheads="1"/>
          </p:cNvSpPr>
          <p:nvPr/>
        </p:nvSpPr>
        <p:spPr bwMode="auto">
          <a:xfrm>
            <a:off x="1562100" y="61150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2609850" y="6400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35" name="Oval 15"/>
          <p:cNvSpPr>
            <a:spLocks noChangeArrowheads="1"/>
          </p:cNvSpPr>
          <p:nvPr/>
        </p:nvSpPr>
        <p:spPr bwMode="auto">
          <a:xfrm>
            <a:off x="3733800" y="60007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V="1">
            <a:off x="1276350" y="4381500"/>
            <a:ext cx="99060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2247900" y="3581400"/>
            <a:ext cx="5905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1657350" y="6191250"/>
            <a:ext cx="10668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V="1">
            <a:off x="2724150" y="6076950"/>
            <a:ext cx="11239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H="1">
            <a:off x="1657350" y="4419600"/>
            <a:ext cx="571500" cy="177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2228850" y="4400550"/>
            <a:ext cx="43815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2876550" y="3562350"/>
            <a:ext cx="514350" cy="142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2266950" y="4419600"/>
            <a:ext cx="11620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59" name="Oval 39"/>
          <p:cNvSpPr>
            <a:spLocks noChangeArrowheads="1"/>
          </p:cNvSpPr>
          <p:nvPr/>
        </p:nvSpPr>
        <p:spPr bwMode="auto">
          <a:xfrm>
            <a:off x="4857750" y="49149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60" name="Oval 40"/>
          <p:cNvSpPr>
            <a:spLocks noChangeArrowheads="1"/>
          </p:cNvSpPr>
          <p:nvPr/>
        </p:nvSpPr>
        <p:spPr bwMode="auto">
          <a:xfrm>
            <a:off x="5829300" y="42100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61" name="Oval 41"/>
          <p:cNvSpPr>
            <a:spLocks noChangeArrowheads="1"/>
          </p:cNvSpPr>
          <p:nvPr/>
        </p:nvSpPr>
        <p:spPr bwMode="auto">
          <a:xfrm>
            <a:off x="6457950" y="33909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62" name="Oval 42"/>
          <p:cNvSpPr>
            <a:spLocks noChangeArrowheads="1"/>
          </p:cNvSpPr>
          <p:nvPr/>
        </p:nvSpPr>
        <p:spPr bwMode="auto">
          <a:xfrm>
            <a:off x="6972300" y="47625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63" name="Oval 43"/>
          <p:cNvSpPr>
            <a:spLocks noChangeArrowheads="1"/>
          </p:cNvSpPr>
          <p:nvPr/>
        </p:nvSpPr>
        <p:spPr bwMode="auto">
          <a:xfrm>
            <a:off x="5238750" y="60007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64" name="Oval 44"/>
          <p:cNvSpPr>
            <a:spLocks noChangeArrowheads="1"/>
          </p:cNvSpPr>
          <p:nvPr/>
        </p:nvSpPr>
        <p:spPr bwMode="auto">
          <a:xfrm>
            <a:off x="6286500" y="62865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65" name="Oval 45"/>
          <p:cNvSpPr>
            <a:spLocks noChangeArrowheads="1"/>
          </p:cNvSpPr>
          <p:nvPr/>
        </p:nvSpPr>
        <p:spPr bwMode="auto">
          <a:xfrm>
            <a:off x="7410450" y="58864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 flipV="1">
            <a:off x="4953000" y="4267200"/>
            <a:ext cx="99060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67" name="Line 47"/>
          <p:cNvSpPr>
            <a:spLocks noChangeShapeType="1"/>
          </p:cNvSpPr>
          <p:nvPr/>
        </p:nvSpPr>
        <p:spPr bwMode="auto">
          <a:xfrm flipV="1">
            <a:off x="5924550" y="3467100"/>
            <a:ext cx="5905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69" name="Line 49"/>
          <p:cNvSpPr>
            <a:spLocks noChangeShapeType="1"/>
          </p:cNvSpPr>
          <p:nvPr/>
        </p:nvSpPr>
        <p:spPr bwMode="auto">
          <a:xfrm flipV="1">
            <a:off x="6400800" y="5962650"/>
            <a:ext cx="11239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70" name="Line 50"/>
          <p:cNvSpPr>
            <a:spLocks noChangeShapeType="1"/>
          </p:cNvSpPr>
          <p:nvPr/>
        </p:nvSpPr>
        <p:spPr bwMode="auto">
          <a:xfrm flipH="1">
            <a:off x="5334000" y="4305300"/>
            <a:ext cx="571500" cy="177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71" name="Line 51"/>
          <p:cNvSpPr>
            <a:spLocks noChangeShapeType="1"/>
          </p:cNvSpPr>
          <p:nvPr/>
        </p:nvSpPr>
        <p:spPr bwMode="auto">
          <a:xfrm>
            <a:off x="5905500" y="4286250"/>
            <a:ext cx="43815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72" name="Line 52"/>
          <p:cNvSpPr>
            <a:spLocks noChangeShapeType="1"/>
          </p:cNvSpPr>
          <p:nvPr/>
        </p:nvSpPr>
        <p:spPr bwMode="auto">
          <a:xfrm>
            <a:off x="6553200" y="3448050"/>
            <a:ext cx="514350" cy="142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74" name="Line 54"/>
          <p:cNvSpPr>
            <a:spLocks noChangeShapeType="1"/>
          </p:cNvSpPr>
          <p:nvPr/>
        </p:nvSpPr>
        <p:spPr bwMode="auto">
          <a:xfrm>
            <a:off x="4438650" y="3352800"/>
            <a:ext cx="0" cy="3505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graphicFrame>
        <p:nvGraphicFramePr>
          <p:cNvPr id="30776" name="Object 56"/>
          <p:cNvGraphicFramePr>
            <a:graphicFrameLocks noChangeAspect="1"/>
          </p:cNvGraphicFramePr>
          <p:nvPr/>
        </p:nvGraphicFramePr>
        <p:xfrm>
          <a:off x="7581900" y="3636963"/>
          <a:ext cx="933450" cy="1373187"/>
        </p:xfrm>
        <a:graphic>
          <a:graphicData uri="http://schemas.openxmlformats.org/presentationml/2006/ole">
            <p:oleObj spid="_x0000_s30776" name="Clip" r:id="rId3" imgW="2247480" imgH="3306240" progId="">
              <p:embed/>
            </p:oleObj>
          </a:graphicData>
        </a:graphic>
      </p:graphicFrame>
      <p:sp>
        <p:nvSpPr>
          <p:cNvPr id="30777" name="Line 57"/>
          <p:cNvSpPr>
            <a:spLocks noChangeShapeType="1"/>
          </p:cNvSpPr>
          <p:nvPr/>
        </p:nvSpPr>
        <p:spPr bwMode="auto">
          <a:xfrm>
            <a:off x="533400" y="3562350"/>
            <a:ext cx="800100" cy="78105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78" name="Line 58"/>
          <p:cNvSpPr>
            <a:spLocks noChangeShapeType="1"/>
          </p:cNvSpPr>
          <p:nvPr/>
        </p:nvSpPr>
        <p:spPr bwMode="auto">
          <a:xfrm flipV="1">
            <a:off x="438150" y="3448050"/>
            <a:ext cx="1009650" cy="81915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0779" name="Oval 59"/>
          <p:cNvSpPr>
            <a:spLocks noChangeArrowheads="1"/>
          </p:cNvSpPr>
          <p:nvPr/>
        </p:nvSpPr>
        <p:spPr bwMode="auto">
          <a:xfrm>
            <a:off x="2171700" y="4343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9" name="Group 79"/>
          <p:cNvGrpSpPr>
            <a:grpSpLocks/>
          </p:cNvGrpSpPr>
          <p:nvPr/>
        </p:nvGrpSpPr>
        <p:grpSpPr bwMode="auto">
          <a:xfrm>
            <a:off x="6243638" y="2495550"/>
            <a:ext cx="2900362" cy="3641725"/>
            <a:chOff x="3495" y="1848"/>
            <a:chExt cx="1827" cy="2294"/>
          </a:xfrm>
        </p:grpSpPr>
        <p:sp>
          <p:nvSpPr>
            <p:cNvPr id="20482" name="Oval 2"/>
            <p:cNvSpPr>
              <a:spLocks noChangeArrowheads="1"/>
            </p:cNvSpPr>
            <p:nvPr/>
          </p:nvSpPr>
          <p:spPr bwMode="auto">
            <a:xfrm>
              <a:off x="3866" y="246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0483" name="Oval 3"/>
            <p:cNvSpPr>
              <a:spLocks noChangeArrowheads="1"/>
            </p:cNvSpPr>
            <p:nvPr/>
          </p:nvSpPr>
          <p:spPr bwMode="auto">
            <a:xfrm>
              <a:off x="4874" y="210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0484" name="Oval 4"/>
            <p:cNvSpPr>
              <a:spLocks noChangeArrowheads="1"/>
            </p:cNvSpPr>
            <p:nvPr/>
          </p:nvSpPr>
          <p:spPr bwMode="auto">
            <a:xfrm>
              <a:off x="4322" y="293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0485" name="Oval 5"/>
            <p:cNvSpPr>
              <a:spLocks noChangeArrowheads="1"/>
            </p:cNvSpPr>
            <p:nvPr/>
          </p:nvSpPr>
          <p:spPr bwMode="auto">
            <a:xfrm>
              <a:off x="3674" y="341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0486" name="Oval 6"/>
            <p:cNvSpPr>
              <a:spLocks noChangeArrowheads="1"/>
            </p:cNvSpPr>
            <p:nvPr/>
          </p:nvSpPr>
          <p:spPr bwMode="auto">
            <a:xfrm>
              <a:off x="4262" y="3710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flipV="1">
              <a:off x="3924" y="2136"/>
              <a:ext cx="1008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 flipV="1">
              <a:off x="3720" y="3000"/>
              <a:ext cx="648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 flipV="1">
              <a:off x="4392" y="2136"/>
              <a:ext cx="540" cy="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flipH="1">
              <a:off x="4320" y="2988"/>
              <a:ext cx="48" cy="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3720" y="3480"/>
              <a:ext cx="564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>
              <a:off x="3720" y="2508"/>
              <a:ext cx="19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3912" y="2520"/>
              <a:ext cx="444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0495" name="Freeform 15"/>
            <p:cNvSpPr>
              <a:spLocks/>
            </p:cNvSpPr>
            <p:nvPr/>
          </p:nvSpPr>
          <p:spPr bwMode="auto">
            <a:xfrm>
              <a:off x="3948" y="2508"/>
              <a:ext cx="724" cy="1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0" y="384"/>
                </a:cxn>
                <a:cxn ang="0">
                  <a:pos x="384" y="1248"/>
                </a:cxn>
              </a:cxnLst>
              <a:rect l="0" t="0" r="r" b="b"/>
              <a:pathLst>
                <a:path w="784" h="1248">
                  <a:moveTo>
                    <a:pt x="0" y="0"/>
                  </a:moveTo>
                  <a:cubicBezTo>
                    <a:pt x="328" y="88"/>
                    <a:pt x="656" y="176"/>
                    <a:pt x="720" y="384"/>
                  </a:cubicBezTo>
                  <a:cubicBezTo>
                    <a:pt x="784" y="592"/>
                    <a:pt x="584" y="920"/>
                    <a:pt x="384" y="12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0497" name="Freeform 17"/>
            <p:cNvSpPr>
              <a:spLocks/>
            </p:cNvSpPr>
            <p:nvPr/>
          </p:nvSpPr>
          <p:spPr bwMode="auto">
            <a:xfrm>
              <a:off x="3744" y="2136"/>
              <a:ext cx="1466" cy="2006"/>
            </a:xfrm>
            <a:custGeom>
              <a:avLst/>
              <a:gdLst/>
              <a:ahLst/>
              <a:cxnLst>
                <a:cxn ang="0">
                  <a:pos x="0" y="1296"/>
                </a:cxn>
                <a:cxn ang="0">
                  <a:pos x="276" y="1884"/>
                </a:cxn>
                <a:cxn ang="0">
                  <a:pos x="1356" y="1212"/>
                </a:cxn>
                <a:cxn ang="0">
                  <a:pos x="1224" y="0"/>
                </a:cxn>
              </a:cxnLst>
              <a:rect l="0" t="0" r="r" b="b"/>
              <a:pathLst>
                <a:path w="1514" h="1898">
                  <a:moveTo>
                    <a:pt x="0" y="1296"/>
                  </a:moveTo>
                  <a:cubicBezTo>
                    <a:pt x="25" y="1597"/>
                    <a:pt x="50" y="1898"/>
                    <a:pt x="276" y="1884"/>
                  </a:cubicBezTo>
                  <a:cubicBezTo>
                    <a:pt x="502" y="1870"/>
                    <a:pt x="1198" y="1526"/>
                    <a:pt x="1356" y="1212"/>
                  </a:cubicBezTo>
                  <a:cubicBezTo>
                    <a:pt x="1514" y="898"/>
                    <a:pt x="1369" y="449"/>
                    <a:pt x="122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0498" name="Freeform 18"/>
            <p:cNvSpPr>
              <a:spLocks/>
            </p:cNvSpPr>
            <p:nvPr/>
          </p:nvSpPr>
          <p:spPr bwMode="auto">
            <a:xfrm>
              <a:off x="4308" y="2124"/>
              <a:ext cx="624" cy="1632"/>
            </a:xfrm>
            <a:custGeom>
              <a:avLst/>
              <a:gdLst/>
              <a:ahLst/>
              <a:cxnLst>
                <a:cxn ang="0">
                  <a:pos x="0" y="1632"/>
                </a:cxn>
                <a:cxn ang="0">
                  <a:pos x="504" y="960"/>
                </a:cxn>
                <a:cxn ang="0">
                  <a:pos x="624" y="0"/>
                </a:cxn>
              </a:cxnLst>
              <a:rect l="0" t="0" r="r" b="b"/>
              <a:pathLst>
                <a:path w="624" h="1632">
                  <a:moveTo>
                    <a:pt x="0" y="1632"/>
                  </a:moveTo>
                  <a:cubicBezTo>
                    <a:pt x="200" y="1432"/>
                    <a:pt x="400" y="1232"/>
                    <a:pt x="504" y="960"/>
                  </a:cubicBezTo>
                  <a:cubicBezTo>
                    <a:pt x="608" y="688"/>
                    <a:pt x="616" y="344"/>
                    <a:pt x="62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0499" name="Text Box 19"/>
            <p:cNvSpPr txBox="1">
              <a:spLocks noChangeArrowheads="1"/>
            </p:cNvSpPr>
            <p:nvPr/>
          </p:nvSpPr>
          <p:spPr bwMode="auto">
            <a:xfrm>
              <a:off x="3675" y="22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a</a:t>
              </a:r>
              <a:endParaRPr lang="en-US"/>
            </a:p>
          </p:txBody>
        </p:sp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4899" y="18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b</a:t>
              </a:r>
              <a:endParaRPr lang="en-US"/>
            </a:p>
          </p:txBody>
        </p:sp>
        <p:sp>
          <p:nvSpPr>
            <p:cNvPr id="20501" name="Text Box 21"/>
            <p:cNvSpPr txBox="1">
              <a:spLocks noChangeArrowheads="1"/>
            </p:cNvSpPr>
            <p:nvPr/>
          </p:nvSpPr>
          <p:spPr bwMode="auto">
            <a:xfrm>
              <a:off x="4281" y="2676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c</a:t>
              </a:r>
              <a:endParaRPr lang="en-US"/>
            </a:p>
          </p:txBody>
        </p:sp>
        <p:sp>
          <p:nvSpPr>
            <p:cNvPr id="20502" name="Text Box 22"/>
            <p:cNvSpPr txBox="1">
              <a:spLocks noChangeArrowheads="1"/>
            </p:cNvSpPr>
            <p:nvPr/>
          </p:nvSpPr>
          <p:spPr bwMode="auto">
            <a:xfrm>
              <a:off x="3495" y="3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d</a:t>
              </a:r>
              <a:endParaRPr lang="en-US"/>
            </a:p>
          </p:txBody>
        </p:sp>
        <p:sp>
          <p:nvSpPr>
            <p:cNvPr id="20503" name="Text Box 23"/>
            <p:cNvSpPr txBox="1">
              <a:spLocks noChangeArrowheads="1"/>
            </p:cNvSpPr>
            <p:nvPr/>
          </p:nvSpPr>
          <p:spPr bwMode="auto">
            <a:xfrm>
              <a:off x="4257" y="37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e</a:t>
              </a:r>
              <a:endParaRPr lang="en-US"/>
            </a:p>
          </p:txBody>
        </p:sp>
        <p:sp>
          <p:nvSpPr>
            <p:cNvPr id="20504" name="Text Box 24"/>
            <p:cNvSpPr txBox="1">
              <a:spLocks noChangeArrowheads="1"/>
            </p:cNvSpPr>
            <p:nvPr/>
          </p:nvSpPr>
          <p:spPr bwMode="auto">
            <a:xfrm>
              <a:off x="3994" y="271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2</a:t>
              </a:r>
            </a:p>
          </p:txBody>
        </p:sp>
        <p:sp>
          <p:nvSpPr>
            <p:cNvPr id="20505" name="Text Box 25"/>
            <p:cNvSpPr txBox="1">
              <a:spLocks noChangeArrowheads="1"/>
            </p:cNvSpPr>
            <p:nvPr/>
          </p:nvSpPr>
          <p:spPr bwMode="auto">
            <a:xfrm>
              <a:off x="3646" y="283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4</a:t>
              </a:r>
              <a:endParaRPr lang="en-US"/>
            </a:p>
          </p:txBody>
        </p: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3910" y="359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4</a:t>
              </a:r>
              <a:endParaRPr lang="en-US"/>
            </a:p>
          </p:txBody>
        </p:sp>
        <p:sp>
          <p:nvSpPr>
            <p:cNvPr id="20507" name="Text Box 27"/>
            <p:cNvSpPr txBox="1">
              <a:spLocks noChangeArrowheads="1"/>
            </p:cNvSpPr>
            <p:nvPr/>
          </p:nvSpPr>
          <p:spPr bwMode="auto">
            <a:xfrm>
              <a:off x="3934" y="303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3</a:t>
              </a:r>
              <a:endParaRPr lang="en-US"/>
            </a:p>
          </p:txBody>
        </p:sp>
        <p:sp>
          <p:nvSpPr>
            <p:cNvPr id="20508" name="Text Box 28"/>
            <p:cNvSpPr txBox="1">
              <a:spLocks noChangeArrowheads="1"/>
            </p:cNvSpPr>
            <p:nvPr/>
          </p:nvSpPr>
          <p:spPr bwMode="auto">
            <a:xfrm>
              <a:off x="4174" y="323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5</a:t>
              </a:r>
              <a:endParaRPr lang="en-US"/>
            </a:p>
          </p:txBody>
        </p:sp>
        <p:sp>
          <p:nvSpPr>
            <p:cNvPr id="20510" name="Text Box 30"/>
            <p:cNvSpPr txBox="1">
              <a:spLocks noChangeArrowheads="1"/>
            </p:cNvSpPr>
            <p:nvPr/>
          </p:nvSpPr>
          <p:spPr bwMode="auto">
            <a:xfrm>
              <a:off x="4582" y="277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6</a:t>
              </a:r>
              <a:endParaRPr lang="en-US"/>
            </a:p>
          </p:txBody>
        </p:sp>
        <p:sp>
          <p:nvSpPr>
            <p:cNvPr id="20511" name="Text Box 31"/>
            <p:cNvSpPr txBox="1">
              <a:spLocks noChangeArrowheads="1"/>
            </p:cNvSpPr>
            <p:nvPr/>
          </p:nvSpPr>
          <p:spPr bwMode="auto">
            <a:xfrm>
              <a:off x="4522" y="235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6</a:t>
              </a:r>
              <a:endParaRPr lang="en-US"/>
            </a:p>
          </p:txBody>
        </p:sp>
        <p:sp>
          <p:nvSpPr>
            <p:cNvPr id="20512" name="Text Box 32"/>
            <p:cNvSpPr txBox="1">
              <a:spLocks noChangeArrowheads="1"/>
            </p:cNvSpPr>
            <p:nvPr/>
          </p:nvSpPr>
          <p:spPr bwMode="auto">
            <a:xfrm>
              <a:off x="4342" y="207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8</a:t>
              </a:r>
              <a:endParaRPr lang="en-US"/>
            </a:p>
          </p:txBody>
        </p:sp>
        <p:sp>
          <p:nvSpPr>
            <p:cNvPr id="20513" name="Text Box 33"/>
            <p:cNvSpPr txBox="1">
              <a:spLocks noChangeArrowheads="1"/>
            </p:cNvSpPr>
            <p:nvPr/>
          </p:nvSpPr>
          <p:spPr bwMode="auto">
            <a:xfrm>
              <a:off x="5046" y="334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12</a:t>
              </a:r>
              <a:endParaRPr lang="en-US"/>
            </a:p>
          </p:txBody>
        </p:sp>
        <p:sp>
          <p:nvSpPr>
            <p:cNvPr id="20514" name="Text Box 34"/>
            <p:cNvSpPr txBox="1">
              <a:spLocks noChangeArrowheads="1"/>
            </p:cNvSpPr>
            <p:nvPr/>
          </p:nvSpPr>
          <p:spPr bwMode="auto">
            <a:xfrm>
              <a:off x="4762" y="306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9</a:t>
              </a:r>
              <a:endParaRPr lang="en-US"/>
            </a:p>
          </p:txBody>
        </p:sp>
      </p:grp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0" y="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</a:t>
            </a:r>
            <a:endParaRPr lang="en-US"/>
          </a:p>
        </p:txBody>
      </p:sp>
      <p:sp>
        <p:nvSpPr>
          <p:cNvPr id="20550" name="Text Box 70"/>
          <p:cNvSpPr txBox="1">
            <a:spLocks noChangeArrowheads="1"/>
          </p:cNvSpPr>
          <p:nvPr/>
        </p:nvSpPr>
        <p:spPr bwMode="auto">
          <a:xfrm>
            <a:off x="4667250" y="0"/>
            <a:ext cx="447675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Suppose that we want to bore five holes </a:t>
            </a:r>
          </a:p>
          <a:p>
            <a:r>
              <a:rPr lang="en-US" sz="1800">
                <a:latin typeface="Arial" pitchFamily="34" charset="0"/>
                <a:cs typeface="Arial" pitchFamily="34" charset="0"/>
              </a:rPr>
              <a:t>in a metal sheet for bolts.</a:t>
            </a:r>
          </a:p>
          <a:p>
            <a:endParaRPr lang="en-US" sz="1800">
              <a:latin typeface="Arial" pitchFamily="34" charset="0"/>
              <a:cs typeface="Arial" pitchFamily="34" charset="0"/>
            </a:endParaRP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Suppose that drilling is controlled by a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computer.  To save time, we want to move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the drill press as quickly as possible.</a:t>
            </a:r>
          </a:p>
          <a:p>
            <a:endParaRPr lang="en-US" sz="1600">
              <a:latin typeface="Arial" pitchFamily="34" charset="0"/>
              <a:cs typeface="Arial" pitchFamily="34" charset="0"/>
            </a:endParaRP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Let us model this situation as a graph.</a:t>
            </a:r>
          </a:p>
        </p:txBody>
      </p:sp>
      <p:sp>
        <p:nvSpPr>
          <p:cNvPr id="20551" name="Line 71"/>
          <p:cNvSpPr>
            <a:spLocks noChangeShapeType="1"/>
          </p:cNvSpPr>
          <p:nvPr/>
        </p:nvSpPr>
        <p:spPr bwMode="auto">
          <a:xfrm flipV="1">
            <a:off x="3810000" y="304800"/>
            <a:ext cx="857250" cy="609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552" name="Text Box 72"/>
          <p:cNvSpPr txBox="1">
            <a:spLocks noChangeArrowheads="1"/>
          </p:cNvSpPr>
          <p:nvPr/>
        </p:nvSpPr>
        <p:spPr bwMode="auto">
          <a:xfrm>
            <a:off x="280988" y="2693988"/>
            <a:ext cx="467201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>
                <a:latin typeface="Arial" pitchFamily="34" charset="0"/>
                <a:cs typeface="Arial" pitchFamily="34" charset="0"/>
              </a:rPr>
              <a:t>The vertices of the graph correspond to the holes.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Every pair of vertices is connected by an edge.</a:t>
            </a:r>
          </a:p>
          <a:p>
            <a:endParaRPr lang="en-US" sz="1600">
              <a:latin typeface="Arial" pitchFamily="34" charset="0"/>
              <a:cs typeface="Arial" pitchFamily="34" charset="0"/>
            </a:endParaRP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Each edge is labeled by the time to move the drill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press between the corresponding holes.</a:t>
            </a:r>
            <a:endParaRPr lang="en-US" sz="2000"/>
          </a:p>
        </p:txBody>
      </p:sp>
      <p:sp>
        <p:nvSpPr>
          <p:cNvPr id="20553" name="Line 73"/>
          <p:cNvSpPr>
            <a:spLocks noChangeShapeType="1"/>
          </p:cNvSpPr>
          <p:nvPr/>
        </p:nvSpPr>
        <p:spPr bwMode="auto">
          <a:xfrm>
            <a:off x="0" y="2476500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554" name="AutoShape 74"/>
          <p:cNvSpPr>
            <a:spLocks noChangeArrowheads="1"/>
          </p:cNvSpPr>
          <p:nvPr/>
        </p:nvSpPr>
        <p:spPr bwMode="auto">
          <a:xfrm rot="-1937788">
            <a:off x="6596063" y="2152650"/>
            <a:ext cx="609600" cy="898525"/>
          </a:xfrm>
          <a:prstGeom prst="downArrow">
            <a:avLst>
              <a:gd name="adj1" fmla="val 50000"/>
              <a:gd name="adj2" fmla="val 36849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555" name="Text Box 75"/>
          <p:cNvSpPr txBox="1">
            <a:spLocks noChangeArrowheads="1"/>
          </p:cNvSpPr>
          <p:nvPr/>
        </p:nvSpPr>
        <p:spPr bwMode="auto">
          <a:xfrm>
            <a:off x="3895725" y="4179888"/>
            <a:ext cx="13255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 i="1"/>
              <a:t>Weight</a:t>
            </a:r>
          </a:p>
          <a:p>
            <a:pPr algn="ctr"/>
            <a:r>
              <a:rPr lang="en-US"/>
              <a:t>(or </a:t>
            </a:r>
            <a:r>
              <a:rPr lang="en-US" i="1"/>
              <a:t>label</a:t>
            </a:r>
            <a:r>
              <a:rPr lang="en-US"/>
              <a:t>)</a:t>
            </a:r>
          </a:p>
        </p:txBody>
      </p:sp>
      <p:sp>
        <p:nvSpPr>
          <p:cNvPr id="20556" name="Line 76"/>
          <p:cNvSpPr>
            <a:spLocks noChangeShapeType="1"/>
          </p:cNvSpPr>
          <p:nvPr/>
        </p:nvSpPr>
        <p:spPr bwMode="auto">
          <a:xfrm flipV="1">
            <a:off x="5162550" y="4381500"/>
            <a:ext cx="1276350" cy="762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0557" name="Text Box 77"/>
          <p:cNvSpPr txBox="1">
            <a:spLocks noChangeArrowheads="1"/>
          </p:cNvSpPr>
          <p:nvPr/>
        </p:nvSpPr>
        <p:spPr bwMode="auto">
          <a:xfrm>
            <a:off x="401638" y="6210300"/>
            <a:ext cx="599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/>
              <a:t>Graphs with weights on edges is called </a:t>
            </a:r>
            <a:r>
              <a:rPr lang="en-US" sz="2000" b="1" i="1"/>
              <a:t>weighted graphs</a:t>
            </a:r>
            <a:r>
              <a:rPr lang="en-US"/>
              <a:t>.</a:t>
            </a:r>
          </a:p>
        </p:txBody>
      </p:sp>
      <p:sp>
        <p:nvSpPr>
          <p:cNvPr id="20560" name="Rectangle 80"/>
          <p:cNvSpPr>
            <a:spLocks noChangeArrowheads="1"/>
          </p:cNvSpPr>
          <p:nvPr/>
        </p:nvSpPr>
        <p:spPr bwMode="auto">
          <a:xfrm>
            <a:off x="123825" y="5532438"/>
            <a:ext cx="2782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b="1"/>
              <a:t>Weighted graphs</a:t>
            </a:r>
            <a:endParaRPr lang="en-US" sz="2800" b="1" i="1"/>
          </a:p>
        </p:txBody>
      </p:sp>
      <p:sp>
        <p:nvSpPr>
          <p:cNvPr id="20561" name="Rectangle 81"/>
          <p:cNvSpPr>
            <a:spLocks noChangeArrowheads="1"/>
          </p:cNvSpPr>
          <p:nvPr/>
        </p:nvSpPr>
        <p:spPr bwMode="auto">
          <a:xfrm>
            <a:off x="123825" y="5429250"/>
            <a:ext cx="6286500" cy="131445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grpSp>
        <p:nvGrpSpPr>
          <p:cNvPr id="20567" name="Group 87"/>
          <p:cNvGrpSpPr>
            <a:grpSpLocks/>
          </p:cNvGrpSpPr>
          <p:nvPr/>
        </p:nvGrpSpPr>
        <p:grpSpPr bwMode="auto">
          <a:xfrm>
            <a:off x="1428750" y="419100"/>
            <a:ext cx="2133600" cy="1581150"/>
            <a:chOff x="900" y="264"/>
            <a:chExt cx="1344" cy="996"/>
          </a:xfrm>
        </p:grpSpPr>
        <p:sp>
          <p:nvSpPr>
            <p:cNvPr id="20547" name="AutoShape 67"/>
            <p:cNvSpPr>
              <a:spLocks noChangeArrowheads="1"/>
            </p:cNvSpPr>
            <p:nvPr/>
          </p:nvSpPr>
          <p:spPr bwMode="auto">
            <a:xfrm>
              <a:off x="900" y="264"/>
              <a:ext cx="1344" cy="996"/>
            </a:xfrm>
            <a:prstGeom prst="cube">
              <a:avLst>
                <a:gd name="adj" fmla="val 3412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0516" name="Oval 36"/>
            <p:cNvSpPr>
              <a:spLocks noChangeArrowheads="1"/>
            </p:cNvSpPr>
            <p:nvPr/>
          </p:nvSpPr>
          <p:spPr bwMode="auto">
            <a:xfrm>
              <a:off x="1162" y="510"/>
              <a:ext cx="62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0563" name="Oval 83"/>
            <p:cNvSpPr>
              <a:spLocks noChangeArrowheads="1"/>
            </p:cNvSpPr>
            <p:nvPr/>
          </p:nvSpPr>
          <p:spPr bwMode="auto">
            <a:xfrm>
              <a:off x="1066" y="958"/>
              <a:ext cx="62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0564" name="Oval 84"/>
            <p:cNvSpPr>
              <a:spLocks noChangeArrowheads="1"/>
            </p:cNvSpPr>
            <p:nvPr/>
          </p:nvSpPr>
          <p:spPr bwMode="auto">
            <a:xfrm>
              <a:off x="1394" y="702"/>
              <a:ext cx="62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0565" name="Oval 85"/>
            <p:cNvSpPr>
              <a:spLocks noChangeArrowheads="1"/>
            </p:cNvSpPr>
            <p:nvPr/>
          </p:nvSpPr>
          <p:spPr bwMode="auto">
            <a:xfrm>
              <a:off x="1434" y="1082"/>
              <a:ext cx="62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0566" name="Oval 86"/>
            <p:cNvSpPr>
              <a:spLocks noChangeArrowheads="1"/>
            </p:cNvSpPr>
            <p:nvPr/>
          </p:nvSpPr>
          <p:spPr bwMode="auto">
            <a:xfrm>
              <a:off x="1894" y="402"/>
              <a:ext cx="62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2776538" y="158750"/>
            <a:ext cx="6211887" cy="12334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In a weighted graph, </a:t>
            </a:r>
          </a:p>
          <a:p>
            <a:pPr>
              <a:lnSpc>
                <a:spcPct val="130000"/>
              </a:lnSpc>
            </a:pPr>
            <a:r>
              <a:rPr lang="en-US"/>
              <a:t>     the </a:t>
            </a:r>
            <a:r>
              <a:rPr lang="en-US" b="1" i="1"/>
              <a:t>length of a path</a:t>
            </a:r>
            <a:r>
              <a:rPr lang="en-US"/>
              <a:t> is the sum of the weights </a:t>
            </a:r>
          </a:p>
          <a:p>
            <a:pPr>
              <a:lnSpc>
                <a:spcPct val="90000"/>
              </a:lnSpc>
            </a:pPr>
            <a:r>
              <a:rPr lang="en-US"/>
              <a:t>     of the edges in the path</a:t>
            </a:r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4600575" y="1804988"/>
            <a:ext cx="3903663" cy="154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For example,</a:t>
            </a:r>
          </a:p>
          <a:p>
            <a:pPr>
              <a:lnSpc>
                <a:spcPct val="150000"/>
              </a:lnSpc>
            </a:pPr>
            <a:r>
              <a:rPr lang="en-US" sz="2000">
                <a:latin typeface="Arial" pitchFamily="34" charset="0"/>
                <a:cs typeface="Arial" pitchFamily="34" charset="0"/>
              </a:rPr>
              <a:t>      the length of the path from</a:t>
            </a:r>
            <a:r>
              <a:rPr lang="en-US" sz="2000"/>
              <a:t> </a:t>
            </a:r>
            <a:r>
              <a:rPr lang="en-US" i="1"/>
              <a:t>a</a:t>
            </a:r>
            <a:r>
              <a:rPr lang="en-US" sz="2000"/>
              <a:t>, 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pitchFamily="34" charset="0"/>
                <a:cs typeface="Arial" pitchFamily="34" charset="0"/>
              </a:rPr>
              <a:t>      through </a:t>
            </a:r>
            <a:r>
              <a:rPr lang="en-US" i="1"/>
              <a:t>c</a:t>
            </a:r>
            <a:r>
              <a:rPr lang="en-US" sz="2000">
                <a:latin typeface="Arial" pitchFamily="34" charset="0"/>
                <a:cs typeface="Arial" pitchFamily="34" charset="0"/>
              </a:rPr>
              <a:t> and</a:t>
            </a:r>
            <a:r>
              <a:rPr lang="en-US" sz="2000"/>
              <a:t> </a:t>
            </a:r>
            <a:r>
              <a:rPr lang="en-US" i="1"/>
              <a:t>b </a:t>
            </a:r>
            <a:r>
              <a:rPr lang="en-US" sz="2000">
                <a:latin typeface="Arial" pitchFamily="34" charset="0"/>
                <a:cs typeface="Arial" pitchFamily="34" charset="0"/>
              </a:rPr>
              <a:t>to</a:t>
            </a:r>
            <a:r>
              <a:rPr lang="en-US" sz="2000"/>
              <a:t> </a:t>
            </a:r>
            <a:r>
              <a:rPr lang="en-US" i="1"/>
              <a:t>e </a:t>
            </a:r>
            <a:r>
              <a:rPr lang="en-US" sz="2000">
                <a:latin typeface="Arial" pitchFamily="34" charset="0"/>
                <a:cs typeface="Arial" pitchFamily="34" charset="0"/>
              </a:rPr>
              <a:t>is</a:t>
            </a:r>
            <a:r>
              <a:rPr lang="en-US" sz="2000"/>
              <a:t> 17.</a:t>
            </a:r>
          </a:p>
          <a:p>
            <a:endParaRPr lang="en-US" sz="2000"/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 flipH="1" flipV="1">
            <a:off x="2419350" y="1847850"/>
            <a:ext cx="2305050" cy="533400"/>
          </a:xfrm>
          <a:prstGeom prst="line">
            <a:avLst/>
          </a:prstGeom>
          <a:noFill/>
          <a:ln w="762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grpSp>
        <p:nvGrpSpPr>
          <p:cNvPr id="21556" name="Group 52"/>
          <p:cNvGrpSpPr>
            <a:grpSpLocks/>
          </p:cNvGrpSpPr>
          <p:nvPr/>
        </p:nvGrpSpPr>
        <p:grpSpPr bwMode="auto">
          <a:xfrm>
            <a:off x="-14288" y="-19050"/>
            <a:ext cx="2919413" cy="3641725"/>
            <a:chOff x="183" y="720"/>
            <a:chExt cx="1839" cy="2294"/>
          </a:xfrm>
        </p:grpSpPr>
        <p:sp>
          <p:nvSpPr>
            <p:cNvPr id="21508" name="Oval 4"/>
            <p:cNvSpPr>
              <a:spLocks noChangeArrowheads="1"/>
            </p:cNvSpPr>
            <p:nvPr/>
          </p:nvSpPr>
          <p:spPr bwMode="auto">
            <a:xfrm>
              <a:off x="554" y="133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1562" y="974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1010" y="180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362" y="228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950" y="2582"/>
              <a:ext cx="96" cy="9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V="1">
              <a:off x="612" y="1008"/>
              <a:ext cx="1008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V="1">
              <a:off x="408" y="1872"/>
              <a:ext cx="648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V="1">
              <a:off x="1080" y="1008"/>
              <a:ext cx="540" cy="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1008" y="1860"/>
              <a:ext cx="48" cy="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408" y="2352"/>
              <a:ext cx="564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408" y="1380"/>
              <a:ext cx="19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600" y="1392"/>
              <a:ext cx="444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1520" name="Freeform 16"/>
            <p:cNvSpPr>
              <a:spLocks/>
            </p:cNvSpPr>
            <p:nvPr/>
          </p:nvSpPr>
          <p:spPr bwMode="auto">
            <a:xfrm>
              <a:off x="636" y="1380"/>
              <a:ext cx="724" cy="1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0" y="384"/>
                </a:cxn>
                <a:cxn ang="0">
                  <a:pos x="384" y="1248"/>
                </a:cxn>
              </a:cxnLst>
              <a:rect l="0" t="0" r="r" b="b"/>
              <a:pathLst>
                <a:path w="784" h="1248">
                  <a:moveTo>
                    <a:pt x="0" y="0"/>
                  </a:moveTo>
                  <a:cubicBezTo>
                    <a:pt x="328" y="88"/>
                    <a:pt x="656" y="176"/>
                    <a:pt x="720" y="384"/>
                  </a:cubicBezTo>
                  <a:cubicBezTo>
                    <a:pt x="784" y="592"/>
                    <a:pt x="584" y="920"/>
                    <a:pt x="384" y="12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1521" name="Freeform 17"/>
            <p:cNvSpPr>
              <a:spLocks/>
            </p:cNvSpPr>
            <p:nvPr/>
          </p:nvSpPr>
          <p:spPr bwMode="auto">
            <a:xfrm>
              <a:off x="432" y="1008"/>
              <a:ext cx="1466" cy="2006"/>
            </a:xfrm>
            <a:custGeom>
              <a:avLst/>
              <a:gdLst/>
              <a:ahLst/>
              <a:cxnLst>
                <a:cxn ang="0">
                  <a:pos x="0" y="1296"/>
                </a:cxn>
                <a:cxn ang="0">
                  <a:pos x="276" y="1884"/>
                </a:cxn>
                <a:cxn ang="0">
                  <a:pos x="1356" y="1212"/>
                </a:cxn>
                <a:cxn ang="0">
                  <a:pos x="1224" y="0"/>
                </a:cxn>
              </a:cxnLst>
              <a:rect l="0" t="0" r="r" b="b"/>
              <a:pathLst>
                <a:path w="1514" h="1898">
                  <a:moveTo>
                    <a:pt x="0" y="1296"/>
                  </a:moveTo>
                  <a:cubicBezTo>
                    <a:pt x="25" y="1597"/>
                    <a:pt x="50" y="1898"/>
                    <a:pt x="276" y="1884"/>
                  </a:cubicBezTo>
                  <a:cubicBezTo>
                    <a:pt x="502" y="1870"/>
                    <a:pt x="1198" y="1526"/>
                    <a:pt x="1356" y="1212"/>
                  </a:cubicBezTo>
                  <a:cubicBezTo>
                    <a:pt x="1514" y="898"/>
                    <a:pt x="1369" y="449"/>
                    <a:pt x="122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1522" name="Freeform 18"/>
            <p:cNvSpPr>
              <a:spLocks/>
            </p:cNvSpPr>
            <p:nvPr/>
          </p:nvSpPr>
          <p:spPr bwMode="auto">
            <a:xfrm>
              <a:off x="996" y="996"/>
              <a:ext cx="624" cy="1632"/>
            </a:xfrm>
            <a:custGeom>
              <a:avLst/>
              <a:gdLst/>
              <a:ahLst/>
              <a:cxnLst>
                <a:cxn ang="0">
                  <a:pos x="0" y="1632"/>
                </a:cxn>
                <a:cxn ang="0">
                  <a:pos x="504" y="960"/>
                </a:cxn>
                <a:cxn ang="0">
                  <a:pos x="624" y="0"/>
                </a:cxn>
              </a:cxnLst>
              <a:rect l="0" t="0" r="r" b="b"/>
              <a:pathLst>
                <a:path w="624" h="1632">
                  <a:moveTo>
                    <a:pt x="0" y="1632"/>
                  </a:moveTo>
                  <a:cubicBezTo>
                    <a:pt x="200" y="1432"/>
                    <a:pt x="400" y="1232"/>
                    <a:pt x="504" y="960"/>
                  </a:cubicBezTo>
                  <a:cubicBezTo>
                    <a:pt x="608" y="688"/>
                    <a:pt x="616" y="344"/>
                    <a:pt x="624" y="0"/>
                  </a:cubicBez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363" y="11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a</a:t>
              </a:r>
              <a:endParaRPr 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1587" y="7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b</a:t>
              </a:r>
              <a:endParaRPr lang="en-US"/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969" y="154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c</a:t>
              </a:r>
              <a:endParaRPr lang="en-US"/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183" y="21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d</a:t>
              </a:r>
              <a:endParaRPr lang="en-US"/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945" y="258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e</a:t>
              </a:r>
              <a:endParaRPr lang="en-US"/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682" y="15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2</a:t>
              </a:r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334" y="171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4</a:t>
              </a:r>
              <a:endParaRPr lang="en-US"/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598" y="246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4</a:t>
              </a:r>
              <a:endParaRPr lang="en-US"/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622" y="19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3</a:t>
              </a:r>
              <a:endParaRPr lang="en-US"/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862" y="210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5</a:t>
              </a:r>
              <a:endParaRPr lang="en-US"/>
            </a:p>
          </p:txBody>
        </p:sp>
        <p:sp>
          <p:nvSpPr>
            <p:cNvPr id="21533" name="Text Box 29"/>
            <p:cNvSpPr txBox="1">
              <a:spLocks noChangeArrowheads="1"/>
            </p:cNvSpPr>
            <p:nvPr/>
          </p:nvSpPr>
          <p:spPr bwMode="auto">
            <a:xfrm>
              <a:off x="1270" y="165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6</a:t>
              </a:r>
              <a:endParaRPr lang="en-US"/>
            </a:p>
          </p:txBody>
        </p:sp>
        <p:sp>
          <p:nvSpPr>
            <p:cNvPr id="21534" name="Text Box 30"/>
            <p:cNvSpPr txBox="1">
              <a:spLocks noChangeArrowheads="1"/>
            </p:cNvSpPr>
            <p:nvPr/>
          </p:nvSpPr>
          <p:spPr bwMode="auto">
            <a:xfrm>
              <a:off x="1174" y="123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6</a:t>
              </a:r>
              <a:endParaRPr lang="en-US"/>
            </a:p>
          </p:txBody>
        </p:sp>
        <p:sp>
          <p:nvSpPr>
            <p:cNvPr id="21535" name="Text Box 31"/>
            <p:cNvSpPr txBox="1">
              <a:spLocks noChangeArrowheads="1"/>
            </p:cNvSpPr>
            <p:nvPr/>
          </p:nvSpPr>
          <p:spPr bwMode="auto">
            <a:xfrm>
              <a:off x="1030" y="94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8</a:t>
              </a:r>
              <a:endParaRPr lang="en-US"/>
            </a:p>
          </p:txBody>
        </p:sp>
        <p:sp>
          <p:nvSpPr>
            <p:cNvPr id="21536" name="Text Box 32"/>
            <p:cNvSpPr txBox="1">
              <a:spLocks noChangeArrowheads="1"/>
            </p:cNvSpPr>
            <p:nvPr/>
          </p:nvSpPr>
          <p:spPr bwMode="auto">
            <a:xfrm>
              <a:off x="1746" y="217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12</a:t>
              </a:r>
              <a:endParaRPr lang="en-US"/>
            </a:p>
          </p:txBody>
        </p:sp>
        <p:sp>
          <p:nvSpPr>
            <p:cNvPr id="21537" name="Text Box 33"/>
            <p:cNvSpPr txBox="1">
              <a:spLocks noChangeArrowheads="1"/>
            </p:cNvSpPr>
            <p:nvPr/>
          </p:nvSpPr>
          <p:spPr bwMode="auto">
            <a:xfrm>
              <a:off x="1450" y="193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/>
                <a:t>9</a:t>
              </a:r>
              <a:endParaRPr lang="en-US"/>
            </a:p>
          </p:txBody>
        </p:sp>
        <p:sp>
          <p:nvSpPr>
            <p:cNvPr id="21542" name="Freeform 38"/>
            <p:cNvSpPr>
              <a:spLocks/>
            </p:cNvSpPr>
            <p:nvPr/>
          </p:nvSpPr>
          <p:spPr bwMode="auto">
            <a:xfrm>
              <a:off x="636" y="1008"/>
              <a:ext cx="972" cy="864"/>
            </a:xfrm>
            <a:custGeom>
              <a:avLst/>
              <a:gdLst/>
              <a:ahLst/>
              <a:cxnLst>
                <a:cxn ang="0">
                  <a:pos x="0" y="408"/>
                </a:cxn>
                <a:cxn ang="0">
                  <a:pos x="420" y="864"/>
                </a:cxn>
                <a:cxn ang="0">
                  <a:pos x="972" y="0"/>
                </a:cxn>
              </a:cxnLst>
              <a:rect l="0" t="0" r="r" b="b"/>
              <a:pathLst>
                <a:path w="972" h="864">
                  <a:moveTo>
                    <a:pt x="0" y="408"/>
                  </a:moveTo>
                  <a:lnTo>
                    <a:pt x="420" y="864"/>
                  </a:lnTo>
                  <a:lnTo>
                    <a:pt x="972" y="0"/>
                  </a:ln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21550" name="Text Box 46"/>
          <p:cNvSpPr txBox="1">
            <a:spLocks noChangeArrowheads="1"/>
          </p:cNvSpPr>
          <p:nvPr/>
        </p:nvSpPr>
        <p:spPr bwMode="auto">
          <a:xfrm>
            <a:off x="90488" y="3727450"/>
            <a:ext cx="725805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>
                <a:latin typeface="Arial" pitchFamily="34" charset="0"/>
                <a:cs typeface="Arial" pitchFamily="34" charset="0"/>
              </a:rPr>
              <a:t>Referring to the previous example,</a:t>
            </a:r>
          </a:p>
          <a:p>
            <a:pPr lvl="1">
              <a:lnSpc>
                <a:spcPct val="30000"/>
              </a:lnSpc>
            </a:pPr>
            <a:endParaRPr lang="en-US" sz="180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>
                <a:latin typeface="Arial" pitchFamily="34" charset="0"/>
                <a:cs typeface="Arial" pitchFamily="34" charset="0"/>
              </a:rPr>
              <a:t>the length of the path from</a:t>
            </a:r>
            <a:r>
              <a:rPr lang="en-US" sz="180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/>
              <a:t>a</a:t>
            </a:r>
            <a:r>
              <a:rPr lang="en-US" sz="1800">
                <a:latin typeface="Arial" pitchFamily="34" charset="0"/>
                <a:cs typeface="Arial" pitchFamily="34" charset="0"/>
              </a:rPr>
              <a:t> </a:t>
            </a:r>
            <a:r>
              <a:rPr lang="en-US" sz="1600">
                <a:latin typeface="Arial" pitchFamily="34" charset="0"/>
                <a:cs typeface="Arial" pitchFamily="34" charset="0"/>
              </a:rPr>
              <a:t>through</a:t>
            </a:r>
            <a:r>
              <a:rPr lang="en-US" sz="180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/>
              <a:t>c </a:t>
            </a:r>
            <a:r>
              <a:rPr lang="en-US" sz="180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i="1"/>
              <a:t>b</a:t>
            </a:r>
            <a:r>
              <a:rPr lang="en-US" sz="1800">
                <a:latin typeface="Arial" pitchFamily="34" charset="0"/>
                <a:cs typeface="Arial" pitchFamily="34" charset="0"/>
              </a:rPr>
              <a:t> </a:t>
            </a:r>
            <a:r>
              <a:rPr lang="en-US" sz="1600">
                <a:latin typeface="Arial" pitchFamily="34" charset="0"/>
                <a:cs typeface="Arial" pitchFamily="34" charset="0"/>
              </a:rPr>
              <a:t>to</a:t>
            </a:r>
            <a:r>
              <a:rPr lang="en-US" sz="180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/>
              <a:t>e</a:t>
            </a:r>
            <a:r>
              <a:rPr lang="en-US" sz="180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1600">
                <a:latin typeface="Arial" pitchFamily="34" charset="0"/>
                <a:cs typeface="Arial" pitchFamily="34" charset="0"/>
              </a:rPr>
              <a:t>represents the time it takes the drill press to starts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at hole</a:t>
            </a:r>
            <a:r>
              <a:rPr lang="en-US" sz="180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/>
              <a:t>a</a:t>
            </a:r>
            <a:r>
              <a:rPr lang="en-US" sz="1800">
                <a:latin typeface="Arial" pitchFamily="34" charset="0"/>
                <a:cs typeface="Arial" pitchFamily="34" charset="0"/>
              </a:rPr>
              <a:t>, </a:t>
            </a:r>
            <a:r>
              <a:rPr lang="en-US" sz="1600">
                <a:latin typeface="Arial" pitchFamily="34" charset="0"/>
                <a:cs typeface="Arial" pitchFamily="34" charset="0"/>
              </a:rPr>
              <a:t>then moves to hole</a:t>
            </a:r>
            <a:r>
              <a:rPr lang="en-US" sz="180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/>
              <a:t>c</a:t>
            </a:r>
            <a:r>
              <a:rPr lang="en-US" sz="1800">
                <a:latin typeface="Arial" pitchFamily="34" charset="0"/>
                <a:cs typeface="Arial" pitchFamily="34" charset="0"/>
              </a:rPr>
              <a:t> </a:t>
            </a:r>
            <a:r>
              <a:rPr lang="en-US" sz="1600">
                <a:latin typeface="Arial" pitchFamily="34" charset="0"/>
                <a:cs typeface="Arial" pitchFamily="34" charset="0"/>
              </a:rPr>
              <a:t>and then hole</a:t>
            </a:r>
            <a:r>
              <a:rPr lang="en-US" sz="180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/>
              <a:t>b</a:t>
            </a:r>
            <a:r>
              <a:rPr lang="en-US" sz="1800">
                <a:latin typeface="Arial" pitchFamily="34" charset="0"/>
                <a:cs typeface="Arial" pitchFamily="34" charset="0"/>
              </a:rPr>
              <a:t>, </a:t>
            </a:r>
            <a:r>
              <a:rPr lang="en-US" sz="1600">
                <a:latin typeface="Arial" pitchFamily="34" charset="0"/>
                <a:cs typeface="Arial" pitchFamily="34" charset="0"/>
              </a:rPr>
              <a:t>and 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pitchFamily="34" charset="0"/>
                <a:cs typeface="Arial" pitchFamily="34" charset="0"/>
              </a:rPr>
              <a:t>then terminates at</a:t>
            </a:r>
            <a:r>
              <a:rPr lang="en-US" sz="180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/>
              <a:t>e</a:t>
            </a:r>
            <a:r>
              <a:rPr lang="en-US" sz="180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A path of the minimum length that visits every vertex exactly one time 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rial" pitchFamily="34" charset="0"/>
                <a:cs typeface="Arial" pitchFamily="34" charset="0"/>
              </a:rPr>
              <a:t>represents the </a:t>
            </a:r>
            <a:r>
              <a:rPr lang="en-US" sz="1800" b="1" i="1">
                <a:latin typeface="Arial" pitchFamily="34" charset="0"/>
                <a:cs typeface="Arial" pitchFamily="34" charset="0"/>
              </a:rPr>
              <a:t>optimal path</a:t>
            </a:r>
            <a:r>
              <a:rPr lang="en-US" sz="1800">
                <a:latin typeface="Arial" pitchFamily="34" charset="0"/>
                <a:cs typeface="Arial" pitchFamily="34" charset="0"/>
              </a:rPr>
              <a:t> for the drill press to follow.</a:t>
            </a:r>
          </a:p>
        </p:txBody>
      </p:sp>
      <p:grpSp>
        <p:nvGrpSpPr>
          <p:cNvPr id="21571" name="Group 67"/>
          <p:cNvGrpSpPr>
            <a:grpSpLocks/>
          </p:cNvGrpSpPr>
          <p:nvPr/>
        </p:nvGrpSpPr>
        <p:grpSpPr bwMode="auto">
          <a:xfrm>
            <a:off x="6267450" y="3676650"/>
            <a:ext cx="2133600" cy="1600200"/>
            <a:chOff x="3948" y="2316"/>
            <a:chExt cx="1344" cy="1008"/>
          </a:xfrm>
        </p:grpSpPr>
        <p:sp>
          <p:nvSpPr>
            <p:cNvPr id="21544" name="AutoShape 40"/>
            <p:cNvSpPr>
              <a:spLocks noChangeArrowheads="1"/>
            </p:cNvSpPr>
            <p:nvPr/>
          </p:nvSpPr>
          <p:spPr bwMode="auto">
            <a:xfrm>
              <a:off x="3948" y="2328"/>
              <a:ext cx="1344" cy="996"/>
            </a:xfrm>
            <a:prstGeom prst="cube">
              <a:avLst>
                <a:gd name="adj" fmla="val 3412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1551" name="Text Box 47"/>
            <p:cNvSpPr txBox="1">
              <a:spLocks noChangeArrowheads="1"/>
            </p:cNvSpPr>
            <p:nvPr/>
          </p:nvSpPr>
          <p:spPr bwMode="auto">
            <a:xfrm>
              <a:off x="4011" y="241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i="1"/>
                <a:t>a</a:t>
              </a:r>
              <a:endParaRPr lang="en-US"/>
            </a:p>
          </p:txBody>
        </p:sp>
        <p:sp>
          <p:nvSpPr>
            <p:cNvPr id="21552" name="Text Box 48"/>
            <p:cNvSpPr txBox="1">
              <a:spLocks noChangeArrowheads="1"/>
            </p:cNvSpPr>
            <p:nvPr/>
          </p:nvSpPr>
          <p:spPr bwMode="auto">
            <a:xfrm>
              <a:off x="4967" y="23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b</a:t>
              </a:r>
              <a:endParaRPr lang="en-US"/>
            </a:p>
          </p:txBody>
        </p:sp>
        <p:sp>
          <p:nvSpPr>
            <p:cNvPr id="21553" name="Text Box 49"/>
            <p:cNvSpPr txBox="1">
              <a:spLocks noChangeArrowheads="1"/>
            </p:cNvSpPr>
            <p:nvPr/>
          </p:nvSpPr>
          <p:spPr bwMode="auto">
            <a:xfrm>
              <a:off x="4503" y="259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c</a:t>
              </a:r>
              <a:endParaRPr lang="en-US"/>
            </a:p>
          </p:txBody>
        </p:sp>
        <p:sp>
          <p:nvSpPr>
            <p:cNvPr id="21554" name="Text Box 50"/>
            <p:cNvSpPr txBox="1">
              <a:spLocks noChangeArrowheads="1"/>
            </p:cNvSpPr>
            <p:nvPr/>
          </p:nvSpPr>
          <p:spPr bwMode="auto">
            <a:xfrm>
              <a:off x="3969" y="28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d</a:t>
              </a:r>
              <a:endParaRPr lang="en-US"/>
            </a:p>
          </p:txBody>
        </p:sp>
        <p:sp>
          <p:nvSpPr>
            <p:cNvPr id="21555" name="Text Box 51"/>
            <p:cNvSpPr txBox="1">
              <a:spLocks noChangeArrowheads="1"/>
            </p:cNvSpPr>
            <p:nvPr/>
          </p:nvSpPr>
          <p:spPr bwMode="auto">
            <a:xfrm>
              <a:off x="4533" y="302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e</a:t>
              </a:r>
              <a:endParaRPr lang="en-US"/>
            </a:p>
          </p:txBody>
        </p:sp>
        <p:sp>
          <p:nvSpPr>
            <p:cNvPr id="21565" name="Oval 61"/>
            <p:cNvSpPr>
              <a:spLocks noChangeArrowheads="1"/>
            </p:cNvSpPr>
            <p:nvPr/>
          </p:nvSpPr>
          <p:spPr bwMode="auto">
            <a:xfrm>
              <a:off x="4490" y="3158"/>
              <a:ext cx="62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1566" name="Oval 62"/>
            <p:cNvSpPr>
              <a:spLocks noChangeArrowheads="1"/>
            </p:cNvSpPr>
            <p:nvPr/>
          </p:nvSpPr>
          <p:spPr bwMode="auto">
            <a:xfrm>
              <a:off x="4146" y="3042"/>
              <a:ext cx="62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1567" name="Oval 63"/>
            <p:cNvSpPr>
              <a:spLocks noChangeArrowheads="1"/>
            </p:cNvSpPr>
            <p:nvPr/>
          </p:nvSpPr>
          <p:spPr bwMode="auto">
            <a:xfrm>
              <a:off x="4934" y="2498"/>
              <a:ext cx="62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1569" name="Oval 65"/>
            <p:cNvSpPr>
              <a:spLocks noChangeArrowheads="1"/>
            </p:cNvSpPr>
            <p:nvPr/>
          </p:nvSpPr>
          <p:spPr bwMode="auto">
            <a:xfrm>
              <a:off x="4202" y="2562"/>
              <a:ext cx="62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1570" name="Oval 66"/>
            <p:cNvSpPr>
              <a:spLocks noChangeArrowheads="1"/>
            </p:cNvSpPr>
            <p:nvPr/>
          </p:nvSpPr>
          <p:spPr bwMode="auto">
            <a:xfrm>
              <a:off x="4472" y="2756"/>
              <a:ext cx="62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0"/>
            <a:ext cx="4941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800" b="1"/>
              <a:t>Traveling Salesperson Problem</a:t>
            </a:r>
            <a:endParaRPr lang="en-US" sz="3200" b="1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166813" y="903288"/>
            <a:ext cx="67516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Given a weighted graph </a:t>
            </a:r>
            <a:r>
              <a:rPr lang="en-US" i="1"/>
              <a:t>G</a:t>
            </a:r>
            <a:r>
              <a:rPr lang="en-US"/>
              <a:t>, </a:t>
            </a:r>
          </a:p>
          <a:p>
            <a:r>
              <a:rPr lang="en-US"/>
              <a:t>	find a minimal-length Hamiltonian cycle in </a:t>
            </a:r>
            <a:r>
              <a:rPr lang="en-US" i="1"/>
              <a:t>G</a:t>
            </a:r>
            <a:r>
              <a:rPr lang="en-US"/>
              <a:t>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066800" y="800100"/>
            <a:ext cx="7010400" cy="10477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07963" y="6045200"/>
            <a:ext cx="87725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>
                <a:latin typeface="Arial" pitchFamily="34" charset="0"/>
                <a:cs typeface="Arial" pitchFamily="34" charset="0"/>
              </a:rPr>
              <a:t>If we think of the vertices in a weighted graph as cities and the edge weights as distances, the 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traveling salesperson problem is to find “</a:t>
            </a:r>
            <a:r>
              <a:rPr lang="en-US" sz="1600" b="1">
                <a:latin typeface="Arial" pitchFamily="34" charset="0"/>
                <a:cs typeface="Arial" pitchFamily="34" charset="0"/>
              </a:rPr>
              <a:t>a shortest route in which the salesperson can visit </a:t>
            </a:r>
          </a:p>
          <a:p>
            <a:r>
              <a:rPr lang="en-US" sz="1600" b="1">
                <a:latin typeface="Arial" pitchFamily="34" charset="0"/>
                <a:cs typeface="Arial" pitchFamily="34" charset="0"/>
              </a:rPr>
              <a:t>each city one time, starting and ending at the same city</a:t>
            </a:r>
            <a:r>
              <a:rPr lang="en-US" sz="1600">
                <a:latin typeface="Arial" pitchFamily="34" charset="0"/>
                <a:cs typeface="Arial" pitchFamily="34" charset="0"/>
              </a:rPr>
              <a:t>”.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88900" y="6026150"/>
            <a:ext cx="896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598488" y="2278063"/>
            <a:ext cx="1173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E</a:t>
            </a:r>
            <a:r>
              <a:rPr lang="en-US" sz="1600"/>
              <a:t>XAMPLE</a:t>
            </a:r>
            <a:endParaRPr lang="en-US"/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5438775" y="2692400"/>
            <a:ext cx="123825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3429000" y="27495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3486150" y="38925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3448050" y="2768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5505450" y="27495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3448050" y="2749550"/>
            <a:ext cx="2038350" cy="1123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V="1">
            <a:off x="3448050" y="2768600"/>
            <a:ext cx="2038350" cy="1123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3090863" y="23685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a</a:t>
            </a:r>
            <a:endParaRPr lang="en-US"/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5546725" y="238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5518150" y="377825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3070225" y="3740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4308475" y="2413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3127375" y="309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4537075" y="285115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11</a:t>
            </a:r>
            <a:endParaRPr lang="en-US"/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4803775" y="327025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11</a:t>
            </a:r>
            <a:endParaRPr lang="en-US"/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4270375" y="3937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5527675" y="31178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676275" y="4668838"/>
            <a:ext cx="7970838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/>
              <a:t>(</a:t>
            </a:r>
            <a:r>
              <a:rPr lang="en-US" sz="2000" i="1"/>
              <a:t>a</a:t>
            </a:r>
            <a:r>
              <a:rPr lang="en-US" sz="2000"/>
              <a:t>, </a:t>
            </a:r>
            <a:r>
              <a:rPr lang="en-US" sz="2000" i="1"/>
              <a:t>b</a:t>
            </a:r>
            <a:r>
              <a:rPr lang="en-US" sz="2000"/>
              <a:t>, </a:t>
            </a:r>
            <a:r>
              <a:rPr lang="en-US" sz="2000" i="1"/>
              <a:t>c</a:t>
            </a:r>
            <a:r>
              <a:rPr lang="en-US" sz="2000"/>
              <a:t>, </a:t>
            </a:r>
            <a:r>
              <a:rPr lang="en-US" sz="2000" i="1"/>
              <a:t>d</a:t>
            </a:r>
            <a:r>
              <a:rPr lang="en-US" sz="2000"/>
              <a:t>, </a:t>
            </a:r>
            <a:r>
              <a:rPr lang="en-US" sz="2000" i="1"/>
              <a:t>a</a:t>
            </a:r>
            <a:r>
              <a:rPr lang="en-US" sz="2000"/>
              <a:t>) and (</a:t>
            </a:r>
            <a:r>
              <a:rPr lang="en-US" sz="2000" i="1"/>
              <a:t>a</a:t>
            </a:r>
            <a:r>
              <a:rPr lang="en-US" sz="2000"/>
              <a:t>, </a:t>
            </a:r>
            <a:r>
              <a:rPr lang="en-US" sz="2000" i="1"/>
              <a:t>b</a:t>
            </a:r>
            <a:r>
              <a:rPr lang="en-US" sz="2000"/>
              <a:t>, </a:t>
            </a:r>
            <a:r>
              <a:rPr lang="en-US" sz="2000" i="1"/>
              <a:t>d</a:t>
            </a:r>
            <a:r>
              <a:rPr lang="en-US" sz="2000"/>
              <a:t>, </a:t>
            </a:r>
            <a:r>
              <a:rPr lang="en-US" sz="2000" i="1"/>
              <a:t>c</a:t>
            </a:r>
            <a:r>
              <a:rPr lang="en-US" sz="2000"/>
              <a:t>, </a:t>
            </a:r>
            <a:r>
              <a:rPr lang="en-US" sz="2000" i="1"/>
              <a:t>a</a:t>
            </a:r>
            <a:r>
              <a:rPr lang="en-US" sz="2000"/>
              <a:t>) are Hamiltonian cycles.</a:t>
            </a:r>
          </a:p>
          <a:p>
            <a:endParaRPr lang="en-US" sz="2000"/>
          </a:p>
          <a:p>
            <a:pPr>
              <a:lnSpc>
                <a:spcPct val="50000"/>
              </a:lnSpc>
            </a:pPr>
            <a:r>
              <a:rPr lang="en-US" sz="2000"/>
              <a:t>The cycle (</a:t>
            </a:r>
            <a:r>
              <a:rPr lang="en-US" sz="2000" i="1"/>
              <a:t>a</a:t>
            </a:r>
            <a:r>
              <a:rPr lang="en-US" sz="2000"/>
              <a:t>, </a:t>
            </a:r>
            <a:r>
              <a:rPr lang="en-US" sz="2000" i="1"/>
              <a:t>b</a:t>
            </a:r>
            <a:r>
              <a:rPr lang="en-US" sz="2000"/>
              <a:t>, </a:t>
            </a:r>
            <a:r>
              <a:rPr lang="en-US" sz="2000" i="1"/>
              <a:t>c</a:t>
            </a:r>
            <a:r>
              <a:rPr lang="en-US" sz="2000"/>
              <a:t>, </a:t>
            </a:r>
            <a:r>
              <a:rPr lang="en-US" sz="2000" i="1"/>
              <a:t>d</a:t>
            </a:r>
            <a:r>
              <a:rPr lang="en-US" sz="2000"/>
              <a:t>, </a:t>
            </a:r>
            <a:r>
              <a:rPr lang="en-US" sz="2000" i="1"/>
              <a:t>a</a:t>
            </a:r>
            <a:r>
              <a:rPr lang="en-US" sz="2000"/>
              <a:t>) is a minimal length Hamiltonian cycle for this graph.</a:t>
            </a:r>
          </a:p>
        </p:txBody>
      </p:sp>
      <p:sp>
        <p:nvSpPr>
          <p:cNvPr id="38941" name="Oval 29"/>
          <p:cNvSpPr>
            <a:spLocks noChangeArrowheads="1"/>
          </p:cNvSpPr>
          <p:nvPr/>
        </p:nvSpPr>
        <p:spPr bwMode="auto">
          <a:xfrm>
            <a:off x="3381375" y="2692400"/>
            <a:ext cx="123825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8942" name="Oval 30"/>
          <p:cNvSpPr>
            <a:spLocks noChangeArrowheads="1"/>
          </p:cNvSpPr>
          <p:nvPr/>
        </p:nvSpPr>
        <p:spPr bwMode="auto">
          <a:xfrm>
            <a:off x="3390900" y="3835400"/>
            <a:ext cx="123825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8943" name="Oval 31"/>
          <p:cNvSpPr>
            <a:spLocks noChangeArrowheads="1"/>
          </p:cNvSpPr>
          <p:nvPr/>
        </p:nvSpPr>
        <p:spPr bwMode="auto">
          <a:xfrm>
            <a:off x="5448300" y="3835400"/>
            <a:ext cx="123825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3465513" y="200025"/>
            <a:ext cx="556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800" b="1"/>
              <a:t>Dijkstra’s Shortest-Path Algorithm</a:t>
            </a:r>
            <a:endParaRPr lang="en-US" sz="3200" b="1"/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3381375" y="2252663"/>
            <a:ext cx="5680075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/>
              <a:t>We want to find the length of a shortest path </a:t>
            </a:r>
          </a:p>
          <a:p>
            <a:r>
              <a:rPr lang="en-US"/>
              <a:t>from vertex </a:t>
            </a:r>
            <a:r>
              <a:rPr lang="en-US" i="1"/>
              <a:t>a</a:t>
            </a:r>
            <a:r>
              <a:rPr lang="en-US"/>
              <a:t> to vertex </a:t>
            </a:r>
            <a:r>
              <a:rPr lang="en-US" i="1"/>
              <a:t>z</a:t>
            </a:r>
            <a:r>
              <a:rPr lang="en-US"/>
              <a:t>.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3248025" y="2254250"/>
            <a:ext cx="5822950" cy="100965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0" y="3786188"/>
            <a:ext cx="9283700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SzPct val="70000"/>
              <a:buFontTx/>
              <a:buChar char="•"/>
            </a:pPr>
            <a:r>
              <a:rPr lang="en-US" sz="1600">
                <a:latin typeface="Arial" pitchFamily="34" charset="0"/>
                <a:cs typeface="Arial" pitchFamily="34" charset="0"/>
              </a:rPr>
              <a:t>  Dijkstra</a:t>
            </a:r>
            <a:r>
              <a:rPr lang="en-US" sz="1600">
                <a:latin typeface="Times New Roman"/>
                <a:cs typeface="Arial" pitchFamily="34" charset="0"/>
              </a:rPr>
              <a:t>’</a:t>
            </a:r>
            <a:r>
              <a:rPr lang="en-US" sz="1600">
                <a:latin typeface="Arial" pitchFamily="34" charset="0"/>
                <a:cs typeface="Arial" pitchFamily="34" charset="0"/>
              </a:rPr>
              <a:t>s algorithm involves assigning </a:t>
            </a:r>
            <a:r>
              <a:rPr lang="en-US" sz="1600" i="1">
                <a:latin typeface="Arial" pitchFamily="34" charset="0"/>
                <a:cs typeface="Arial" pitchFamily="34" charset="0"/>
              </a:rPr>
              <a:t>labels</a:t>
            </a:r>
            <a:r>
              <a:rPr lang="en-US" sz="1600">
                <a:latin typeface="Arial" pitchFamily="34" charset="0"/>
                <a:cs typeface="Arial" pitchFamily="34" charset="0"/>
              </a:rPr>
              <a:t> to vertices.  Let</a:t>
            </a:r>
            <a:r>
              <a:rPr lang="en-US" sz="1800"/>
              <a:t> </a:t>
            </a:r>
            <a:r>
              <a:rPr lang="en-US" sz="1800" i="1"/>
              <a:t>L</a:t>
            </a:r>
            <a:r>
              <a:rPr lang="en-US" sz="1800"/>
              <a:t>(</a:t>
            </a:r>
            <a:r>
              <a:rPr lang="en-US" sz="1800" i="1"/>
              <a:t>v</a:t>
            </a:r>
            <a:r>
              <a:rPr lang="en-US" sz="1800"/>
              <a:t>) </a:t>
            </a:r>
            <a:r>
              <a:rPr lang="en-US" sz="1600">
                <a:latin typeface="Arial" pitchFamily="34" charset="0"/>
                <a:cs typeface="Arial" pitchFamily="34" charset="0"/>
              </a:rPr>
              <a:t>denote the label of vertex</a:t>
            </a:r>
            <a:r>
              <a:rPr lang="en-US" sz="1800"/>
              <a:t> </a:t>
            </a:r>
            <a:r>
              <a:rPr lang="en-US" sz="1800" i="1"/>
              <a:t>v</a:t>
            </a:r>
            <a:r>
              <a:rPr lang="en-US" sz="1800"/>
              <a:t>.</a:t>
            </a:r>
          </a:p>
          <a:p>
            <a:pPr>
              <a:lnSpc>
                <a:spcPct val="60000"/>
              </a:lnSpc>
              <a:buSzPct val="70000"/>
              <a:buFont typeface="ZapfDingbats" pitchFamily="82" charset="2"/>
              <a:buChar char="l"/>
            </a:pPr>
            <a:endParaRPr lang="en-US" sz="1800"/>
          </a:p>
          <a:p>
            <a:pPr>
              <a:buSzPct val="70000"/>
              <a:buFontTx/>
              <a:buChar char="•"/>
            </a:pPr>
            <a:r>
              <a:rPr lang="en-US" sz="1600">
                <a:latin typeface="Arial" pitchFamily="34" charset="0"/>
                <a:cs typeface="Arial" pitchFamily="34" charset="0"/>
              </a:rPr>
              <a:t>  At any point, some vertices have temporary labels and the rest have permanent labels.  </a:t>
            </a:r>
          </a:p>
          <a:p>
            <a:pPr>
              <a:buSzPct val="70000"/>
            </a:pPr>
            <a:r>
              <a:rPr lang="en-US" sz="1600">
                <a:latin typeface="Arial" pitchFamily="34" charset="0"/>
                <a:cs typeface="Arial" pitchFamily="34" charset="0"/>
              </a:rPr>
              <a:t>   Let </a:t>
            </a:r>
            <a:r>
              <a:rPr lang="en-US" sz="1800" i="1"/>
              <a:t>T</a:t>
            </a:r>
            <a:r>
              <a:rPr lang="en-US" sz="1600">
                <a:latin typeface="Arial" pitchFamily="34" charset="0"/>
                <a:cs typeface="Arial" pitchFamily="34" charset="0"/>
              </a:rPr>
              <a:t> denote the set of vertices having temporary labels.  We will circle vertices having permanent </a:t>
            </a:r>
          </a:p>
          <a:p>
            <a:pPr>
              <a:buSzPct val="70000"/>
            </a:pPr>
            <a:r>
              <a:rPr lang="en-US" sz="1600">
                <a:latin typeface="Arial" pitchFamily="34" charset="0"/>
                <a:cs typeface="Arial" pitchFamily="34" charset="0"/>
              </a:rPr>
              <a:t>   labels.  </a:t>
            </a:r>
          </a:p>
          <a:p>
            <a:pPr>
              <a:lnSpc>
                <a:spcPct val="60000"/>
              </a:lnSpc>
              <a:buSzPct val="70000"/>
              <a:buFont typeface="ZapfDingbats" pitchFamily="82" charset="2"/>
              <a:buNone/>
            </a:pPr>
            <a:endParaRPr lang="en-US" sz="1600">
              <a:latin typeface="Arial" pitchFamily="34" charset="0"/>
              <a:cs typeface="Arial" pitchFamily="34" charset="0"/>
            </a:endParaRPr>
          </a:p>
          <a:p>
            <a:pPr>
              <a:buSzPct val="70000"/>
              <a:buFont typeface="ZapfDingbats" pitchFamily="82" charset="2"/>
              <a:buNone/>
            </a:pPr>
            <a:r>
              <a:rPr lang="en-US" sz="1600">
                <a:latin typeface="Arial" pitchFamily="34" charset="0"/>
                <a:cs typeface="Arial" pitchFamily="34" charset="0"/>
              </a:rPr>
              <a:t>   (We will see later that if </a:t>
            </a:r>
            <a:r>
              <a:rPr lang="en-US" sz="1800" i="1"/>
              <a:t>L</a:t>
            </a:r>
            <a:r>
              <a:rPr lang="en-US" sz="1800"/>
              <a:t>(</a:t>
            </a:r>
            <a:r>
              <a:rPr lang="en-US" sz="1800" i="1"/>
              <a:t>v</a:t>
            </a:r>
            <a:r>
              <a:rPr lang="en-US" sz="1800"/>
              <a:t>)</a:t>
            </a:r>
            <a:r>
              <a:rPr lang="en-US" sz="1600">
                <a:latin typeface="Arial" pitchFamily="34" charset="0"/>
                <a:cs typeface="Arial" pitchFamily="34" charset="0"/>
              </a:rPr>
              <a:t> is the permanent label of vertex </a:t>
            </a:r>
            <a:r>
              <a:rPr lang="en-US" sz="1800" i="1"/>
              <a:t>v</a:t>
            </a:r>
            <a:r>
              <a:rPr lang="en-US" sz="1600">
                <a:latin typeface="Arial" pitchFamily="34" charset="0"/>
                <a:cs typeface="Arial" pitchFamily="34" charset="0"/>
              </a:rPr>
              <a:t>, then </a:t>
            </a:r>
            <a:r>
              <a:rPr lang="en-US" sz="1800" i="1"/>
              <a:t>L</a:t>
            </a:r>
            <a:r>
              <a:rPr lang="en-US" sz="1800"/>
              <a:t>(</a:t>
            </a:r>
            <a:r>
              <a:rPr lang="en-US" sz="1800" i="1"/>
              <a:t>v</a:t>
            </a:r>
            <a:r>
              <a:rPr lang="en-US" sz="1800"/>
              <a:t>)</a:t>
            </a:r>
            <a:r>
              <a:rPr lang="en-US" sz="1600">
                <a:latin typeface="Arial" pitchFamily="34" charset="0"/>
                <a:cs typeface="Arial" pitchFamily="34" charset="0"/>
              </a:rPr>
              <a:t> is the length of a shortest </a:t>
            </a:r>
          </a:p>
          <a:p>
            <a:pPr>
              <a:buSzPct val="70000"/>
              <a:buFont typeface="ZapfDingbats" pitchFamily="82" charset="2"/>
              <a:buNone/>
            </a:pPr>
            <a:r>
              <a:rPr lang="en-US" sz="1600">
                <a:latin typeface="Arial" pitchFamily="34" charset="0"/>
                <a:cs typeface="Arial" pitchFamily="34" charset="0"/>
              </a:rPr>
              <a:t>    path from </a:t>
            </a:r>
            <a:r>
              <a:rPr lang="en-US" sz="1800" i="1"/>
              <a:t>a</a:t>
            </a:r>
            <a:r>
              <a:rPr lang="en-US" sz="1600">
                <a:latin typeface="Arial" pitchFamily="34" charset="0"/>
                <a:cs typeface="Arial" pitchFamily="34" charset="0"/>
              </a:rPr>
              <a:t> to </a:t>
            </a:r>
            <a:r>
              <a:rPr lang="en-US" sz="1800" i="1"/>
              <a:t>v</a:t>
            </a:r>
            <a:r>
              <a:rPr lang="en-US" sz="1600">
                <a:latin typeface="Arial" pitchFamily="34" charset="0"/>
                <a:cs typeface="Arial" pitchFamily="34" charset="0"/>
              </a:rPr>
              <a:t>.)</a:t>
            </a:r>
          </a:p>
          <a:p>
            <a:pPr>
              <a:lnSpc>
                <a:spcPct val="60000"/>
              </a:lnSpc>
              <a:buSzPct val="70000"/>
              <a:buFont typeface="ZapfDingbats" pitchFamily="82" charset="2"/>
              <a:buChar char="l"/>
            </a:pPr>
            <a:endParaRPr lang="en-US" sz="1600">
              <a:latin typeface="Arial" pitchFamily="34" charset="0"/>
              <a:cs typeface="Arial" pitchFamily="34" charset="0"/>
            </a:endParaRPr>
          </a:p>
          <a:p>
            <a:pPr>
              <a:buSzPct val="70000"/>
              <a:buFontTx/>
              <a:buChar char="•"/>
            </a:pPr>
            <a:r>
              <a:rPr lang="en-US" sz="1600">
                <a:latin typeface="Arial" pitchFamily="34" charset="0"/>
                <a:cs typeface="Arial" pitchFamily="34" charset="0"/>
              </a:rPr>
              <a:t>  Initially, all vertices have temporary labels.</a:t>
            </a:r>
          </a:p>
          <a:p>
            <a:pPr>
              <a:lnSpc>
                <a:spcPct val="60000"/>
              </a:lnSpc>
              <a:buSzPct val="70000"/>
              <a:buFont typeface="ZapfDingbats" pitchFamily="82" charset="2"/>
              <a:buChar char="l"/>
            </a:pPr>
            <a:endParaRPr lang="en-US" sz="1600">
              <a:latin typeface="Arial" pitchFamily="34" charset="0"/>
              <a:cs typeface="Arial" pitchFamily="34" charset="0"/>
            </a:endParaRPr>
          </a:p>
          <a:p>
            <a:pPr>
              <a:buSzPct val="70000"/>
              <a:buFontTx/>
              <a:buChar char="•"/>
            </a:pPr>
            <a:r>
              <a:rPr lang="en-US" sz="1600">
                <a:latin typeface="Arial" pitchFamily="34" charset="0"/>
                <a:cs typeface="Arial" pitchFamily="34" charset="0"/>
              </a:rPr>
              <a:t>  Each iteration of the algorithm changes the status of one label from temporary to permanent.  </a:t>
            </a:r>
          </a:p>
          <a:p>
            <a:pPr>
              <a:buSzPct val="70000"/>
            </a:pPr>
            <a:r>
              <a:rPr lang="en-US" sz="1600">
                <a:latin typeface="Arial" pitchFamily="34" charset="0"/>
                <a:cs typeface="Arial" pitchFamily="34" charset="0"/>
              </a:rPr>
              <a:t>   Thus, we may terminate the algorithm when </a:t>
            </a:r>
            <a:r>
              <a:rPr lang="en-US" sz="1800" i="1"/>
              <a:t>z </a:t>
            </a:r>
            <a:r>
              <a:rPr lang="en-US" sz="1600">
                <a:latin typeface="Arial" pitchFamily="34" charset="0"/>
                <a:cs typeface="Arial" pitchFamily="34" charset="0"/>
              </a:rPr>
              <a:t>receives a permanent label.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3978275" y="871538"/>
            <a:ext cx="506095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buClr>
                <a:schemeClr val="accent2"/>
              </a:buClr>
              <a:buFontTx/>
              <a:buChar char="•"/>
            </a:pPr>
            <a:r>
              <a:rPr lang="en-US" sz="2000"/>
              <a:t> Let </a:t>
            </a:r>
            <a:r>
              <a:rPr lang="en-US" sz="2000" i="1"/>
              <a:t>w</a:t>
            </a:r>
            <a:r>
              <a:rPr lang="en-US" sz="2000"/>
              <a:t>(</a:t>
            </a:r>
            <a:r>
              <a:rPr lang="en-US" sz="2000" i="1"/>
              <a:t>i</a:t>
            </a:r>
            <a:r>
              <a:rPr lang="en-US" sz="2000"/>
              <a:t>, </a:t>
            </a:r>
            <a:r>
              <a:rPr lang="en-US" sz="2000" i="1"/>
              <a:t>j</a:t>
            </a:r>
            <a:r>
              <a:rPr lang="en-US" sz="2000"/>
              <a:t>) denote the weight of edge (</a:t>
            </a:r>
            <a:r>
              <a:rPr lang="en-US" sz="2000" i="1"/>
              <a:t>i</a:t>
            </a:r>
            <a:r>
              <a:rPr lang="en-US" sz="2000"/>
              <a:t>,</a:t>
            </a:r>
            <a:r>
              <a:rPr lang="en-US" sz="2000" i="1"/>
              <a:t> j</a:t>
            </a:r>
            <a:r>
              <a:rPr lang="en-US" sz="2000"/>
              <a:t>).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FontTx/>
              <a:buChar char="•"/>
            </a:pPr>
            <a:r>
              <a:rPr lang="en-US" sz="2000"/>
              <a:t> Let </a:t>
            </a:r>
            <a:r>
              <a:rPr lang="en-US" sz="2000" i="1"/>
              <a:t>G</a:t>
            </a:r>
            <a:r>
              <a:rPr lang="en-US" sz="2000"/>
              <a:t> be a connected weighted graph.</a:t>
            </a:r>
          </a:p>
          <a:p>
            <a:pPr>
              <a:lnSpc>
                <a:spcPct val="110000"/>
              </a:lnSpc>
              <a:buClr>
                <a:schemeClr val="accent2"/>
              </a:buClr>
              <a:buFontTx/>
              <a:buChar char="•"/>
            </a:pPr>
            <a:r>
              <a:rPr lang="en-US" sz="2000"/>
              <a:t> Assume that the weights are positive numbers.</a:t>
            </a:r>
          </a:p>
        </p:txBody>
      </p:sp>
      <p:pic>
        <p:nvPicPr>
          <p:cNvPr id="39952" name="Picture 16" descr="225px-Edsger_Wybe_Dijkstr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00350" cy="37322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vA6-4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412750"/>
            <a:ext cx="7996238" cy="5853113"/>
          </a:xfrm>
          <a:prstGeom prst="rect">
            <a:avLst/>
          </a:prstGeom>
          <a:noFill/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33400" y="2309813"/>
            <a:ext cx="7905750" cy="409575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595313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-6350" y="6607175"/>
            <a:ext cx="9144000" cy="269875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79400" y="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E</a:t>
            </a:r>
            <a:r>
              <a:rPr lang="en-US" sz="1600"/>
              <a:t>XAMPLE</a:t>
            </a:r>
            <a:endParaRPr lang="en-US"/>
          </a:p>
        </p:txBody>
      </p:sp>
      <p:grpSp>
        <p:nvGrpSpPr>
          <p:cNvPr id="43063" name="Group 55"/>
          <p:cNvGrpSpPr>
            <a:grpSpLocks/>
          </p:cNvGrpSpPr>
          <p:nvPr/>
        </p:nvGrpSpPr>
        <p:grpSpPr bwMode="auto">
          <a:xfrm>
            <a:off x="1604963" y="1790700"/>
            <a:ext cx="5576887" cy="2933700"/>
            <a:chOff x="1059" y="972"/>
            <a:chExt cx="3513" cy="1848"/>
          </a:xfrm>
        </p:grpSpPr>
        <p:sp>
          <p:nvSpPr>
            <p:cNvPr id="43021" name="Text Box 13"/>
            <p:cNvSpPr txBox="1">
              <a:spLocks noChangeArrowheads="1"/>
            </p:cNvSpPr>
            <p:nvPr/>
          </p:nvSpPr>
          <p:spPr bwMode="auto">
            <a:xfrm>
              <a:off x="1059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a</a:t>
              </a:r>
              <a:endParaRPr lang="en-US"/>
            </a:p>
          </p:txBody>
        </p:sp>
        <p:sp>
          <p:nvSpPr>
            <p:cNvPr id="43022" name="Rectangle 14"/>
            <p:cNvSpPr>
              <a:spLocks noChangeArrowheads="1"/>
            </p:cNvSpPr>
            <p:nvPr/>
          </p:nvSpPr>
          <p:spPr bwMode="auto">
            <a:xfrm>
              <a:off x="2018" y="9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43023" name="Rectangle 15"/>
            <p:cNvSpPr>
              <a:spLocks noChangeArrowheads="1"/>
            </p:cNvSpPr>
            <p:nvPr/>
          </p:nvSpPr>
          <p:spPr bwMode="auto">
            <a:xfrm>
              <a:off x="3404" y="97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43024" name="Rectangle 16"/>
            <p:cNvSpPr>
              <a:spLocks noChangeArrowheads="1"/>
            </p:cNvSpPr>
            <p:nvPr/>
          </p:nvSpPr>
          <p:spPr bwMode="auto">
            <a:xfrm>
              <a:off x="1946" y="17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43025" name="Text Box 17"/>
            <p:cNvSpPr txBox="1">
              <a:spLocks noChangeArrowheads="1"/>
            </p:cNvSpPr>
            <p:nvPr/>
          </p:nvSpPr>
          <p:spPr bwMode="auto">
            <a:xfrm>
              <a:off x="1574" y="138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43029" name="Text Box 21"/>
            <p:cNvSpPr txBox="1">
              <a:spLocks noChangeArrowheads="1"/>
            </p:cNvSpPr>
            <p:nvPr/>
          </p:nvSpPr>
          <p:spPr bwMode="auto">
            <a:xfrm>
              <a:off x="2786" y="138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4</a:t>
              </a:r>
              <a:endParaRPr lang="en-US"/>
            </a:p>
          </p:txBody>
        </p:sp>
        <p:sp>
          <p:nvSpPr>
            <p:cNvPr id="43030" name="Text Box 22"/>
            <p:cNvSpPr txBox="1">
              <a:spLocks noChangeArrowheads="1"/>
            </p:cNvSpPr>
            <p:nvPr/>
          </p:nvSpPr>
          <p:spPr bwMode="auto">
            <a:xfrm>
              <a:off x="3410" y="14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43031" name="Oval 23"/>
            <p:cNvSpPr>
              <a:spLocks noChangeArrowheads="1"/>
            </p:cNvSpPr>
            <p:nvPr/>
          </p:nvSpPr>
          <p:spPr bwMode="auto">
            <a:xfrm>
              <a:off x="2172" y="1212"/>
              <a:ext cx="60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32" name="Oval 24"/>
            <p:cNvSpPr>
              <a:spLocks noChangeArrowheads="1"/>
            </p:cNvSpPr>
            <p:nvPr/>
          </p:nvSpPr>
          <p:spPr bwMode="auto">
            <a:xfrm>
              <a:off x="3384" y="1200"/>
              <a:ext cx="60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33" name="Oval 25"/>
            <p:cNvSpPr>
              <a:spLocks noChangeArrowheads="1"/>
            </p:cNvSpPr>
            <p:nvPr/>
          </p:nvSpPr>
          <p:spPr bwMode="auto">
            <a:xfrm>
              <a:off x="2160" y="1872"/>
              <a:ext cx="60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34" name="Oval 26"/>
            <p:cNvSpPr>
              <a:spLocks noChangeArrowheads="1"/>
            </p:cNvSpPr>
            <p:nvPr/>
          </p:nvSpPr>
          <p:spPr bwMode="auto">
            <a:xfrm>
              <a:off x="3396" y="1872"/>
              <a:ext cx="60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35" name="Oval 27"/>
            <p:cNvSpPr>
              <a:spLocks noChangeArrowheads="1"/>
            </p:cNvSpPr>
            <p:nvPr/>
          </p:nvSpPr>
          <p:spPr bwMode="auto">
            <a:xfrm>
              <a:off x="2172" y="2544"/>
              <a:ext cx="60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36" name="Oval 28"/>
            <p:cNvSpPr>
              <a:spLocks noChangeArrowheads="1"/>
            </p:cNvSpPr>
            <p:nvPr/>
          </p:nvSpPr>
          <p:spPr bwMode="auto">
            <a:xfrm>
              <a:off x="3396" y="2544"/>
              <a:ext cx="60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37" name="Oval 29"/>
            <p:cNvSpPr>
              <a:spLocks noChangeArrowheads="1"/>
            </p:cNvSpPr>
            <p:nvPr/>
          </p:nvSpPr>
          <p:spPr bwMode="auto">
            <a:xfrm>
              <a:off x="1248" y="1896"/>
              <a:ext cx="60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38" name="Oval 30"/>
            <p:cNvSpPr>
              <a:spLocks noChangeArrowheads="1"/>
            </p:cNvSpPr>
            <p:nvPr/>
          </p:nvSpPr>
          <p:spPr bwMode="auto">
            <a:xfrm>
              <a:off x="4344" y="1848"/>
              <a:ext cx="60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flipV="1">
              <a:off x="1260" y="1248"/>
              <a:ext cx="948" cy="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>
              <a:off x="1284" y="1932"/>
              <a:ext cx="912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>
              <a:off x="2196" y="2568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flipV="1">
              <a:off x="2208" y="1908"/>
              <a:ext cx="1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>
              <a:off x="2196" y="1248"/>
              <a:ext cx="1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H="1">
              <a:off x="2196" y="1248"/>
              <a:ext cx="0" cy="1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H="1">
              <a:off x="3420" y="1260"/>
              <a:ext cx="0" cy="1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>
              <a:off x="3420" y="1236"/>
              <a:ext cx="960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flipH="1">
              <a:off x="3432" y="1884"/>
              <a:ext cx="948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>
              <a:off x="2196" y="1248"/>
              <a:ext cx="1236" cy="6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3049" name="Rectangle 41"/>
            <p:cNvSpPr>
              <a:spLocks noChangeArrowheads="1"/>
            </p:cNvSpPr>
            <p:nvPr/>
          </p:nvSpPr>
          <p:spPr bwMode="auto">
            <a:xfrm>
              <a:off x="3452" y="17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43050" name="Rectangle 42"/>
            <p:cNvSpPr>
              <a:spLocks noChangeArrowheads="1"/>
            </p:cNvSpPr>
            <p:nvPr/>
          </p:nvSpPr>
          <p:spPr bwMode="auto">
            <a:xfrm>
              <a:off x="4333" y="1764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 z</a:t>
              </a:r>
            </a:p>
          </p:txBody>
        </p:sp>
        <p:sp>
          <p:nvSpPr>
            <p:cNvPr id="43051" name="Rectangle 43"/>
            <p:cNvSpPr>
              <a:spLocks noChangeArrowheads="1"/>
            </p:cNvSpPr>
            <p:nvPr/>
          </p:nvSpPr>
          <p:spPr bwMode="auto">
            <a:xfrm>
              <a:off x="1980" y="2532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43052" name="Rectangle 44"/>
            <p:cNvSpPr>
              <a:spLocks noChangeArrowheads="1"/>
            </p:cNvSpPr>
            <p:nvPr/>
          </p:nvSpPr>
          <p:spPr bwMode="auto">
            <a:xfrm>
              <a:off x="3350" y="25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g</a:t>
              </a:r>
            </a:p>
          </p:txBody>
        </p:sp>
        <p:sp>
          <p:nvSpPr>
            <p:cNvPr id="43053" name="Text Box 45"/>
            <p:cNvSpPr txBox="1">
              <a:spLocks noChangeArrowheads="1"/>
            </p:cNvSpPr>
            <p:nvPr/>
          </p:nvSpPr>
          <p:spPr bwMode="auto">
            <a:xfrm>
              <a:off x="2726" y="100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43054" name="Text Box 46"/>
            <p:cNvSpPr txBox="1">
              <a:spLocks noChangeArrowheads="1"/>
            </p:cNvSpPr>
            <p:nvPr/>
          </p:nvSpPr>
          <p:spPr bwMode="auto">
            <a:xfrm>
              <a:off x="2006" y="146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43055" name="Text Box 47"/>
            <p:cNvSpPr txBox="1">
              <a:spLocks noChangeArrowheads="1"/>
            </p:cNvSpPr>
            <p:nvPr/>
          </p:nvSpPr>
          <p:spPr bwMode="auto">
            <a:xfrm>
              <a:off x="2690" y="190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4</a:t>
              </a:r>
              <a:endParaRPr lang="en-US"/>
            </a:p>
          </p:txBody>
        </p:sp>
        <p:sp>
          <p:nvSpPr>
            <p:cNvPr id="43056" name="Text Box 48"/>
            <p:cNvSpPr txBox="1">
              <a:spLocks noChangeArrowheads="1"/>
            </p:cNvSpPr>
            <p:nvPr/>
          </p:nvSpPr>
          <p:spPr bwMode="auto">
            <a:xfrm>
              <a:off x="2726" y="2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43057" name="Text Box 49"/>
            <p:cNvSpPr txBox="1">
              <a:spLocks noChangeArrowheads="1"/>
            </p:cNvSpPr>
            <p:nvPr/>
          </p:nvSpPr>
          <p:spPr bwMode="auto">
            <a:xfrm>
              <a:off x="3854" y="218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6</a:t>
              </a:r>
              <a:endParaRPr lang="en-US"/>
            </a:p>
          </p:txBody>
        </p:sp>
        <p:sp>
          <p:nvSpPr>
            <p:cNvPr id="43058" name="Text Box 50"/>
            <p:cNvSpPr txBox="1">
              <a:spLocks noChangeArrowheads="1"/>
            </p:cNvSpPr>
            <p:nvPr/>
          </p:nvSpPr>
          <p:spPr bwMode="auto">
            <a:xfrm>
              <a:off x="3866" y="134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3059" name="Text Box 51"/>
            <p:cNvSpPr txBox="1">
              <a:spLocks noChangeArrowheads="1"/>
            </p:cNvSpPr>
            <p:nvPr/>
          </p:nvSpPr>
          <p:spPr bwMode="auto">
            <a:xfrm>
              <a:off x="1550" y="22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3060" name="Text Box 52"/>
            <p:cNvSpPr txBox="1">
              <a:spLocks noChangeArrowheads="1"/>
            </p:cNvSpPr>
            <p:nvPr/>
          </p:nvSpPr>
          <p:spPr bwMode="auto">
            <a:xfrm>
              <a:off x="2018" y="20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43061" name="Text Box 53"/>
            <p:cNvSpPr txBox="1">
              <a:spLocks noChangeArrowheads="1"/>
            </p:cNvSpPr>
            <p:nvPr/>
          </p:nvSpPr>
          <p:spPr bwMode="auto">
            <a:xfrm>
              <a:off x="3410" y="20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7</a:t>
              </a:r>
              <a:endParaRPr lang="en-US"/>
            </a:p>
          </p:txBody>
        </p:sp>
      </p:grpSp>
      <p:sp>
        <p:nvSpPr>
          <p:cNvPr id="43062" name="Text Box 54"/>
          <p:cNvSpPr txBox="1">
            <a:spLocks noChangeArrowheads="1"/>
          </p:cNvSpPr>
          <p:nvPr/>
        </p:nvSpPr>
        <p:spPr bwMode="auto">
          <a:xfrm>
            <a:off x="1284288" y="582613"/>
            <a:ext cx="4322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Apply Dijkstra’s algorithm to this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/>
          <p:cNvGrpSpPr>
            <a:grpSpLocks/>
          </p:cNvGrpSpPr>
          <p:nvPr/>
        </p:nvGrpSpPr>
        <p:grpSpPr bwMode="auto">
          <a:xfrm>
            <a:off x="1719263" y="247650"/>
            <a:ext cx="5576887" cy="2933700"/>
            <a:chOff x="1059" y="972"/>
            <a:chExt cx="3513" cy="1848"/>
          </a:xfrm>
        </p:grpSpPr>
        <p:sp>
          <p:nvSpPr>
            <p:cNvPr id="45059" name="Text Box 3"/>
            <p:cNvSpPr txBox="1">
              <a:spLocks noChangeArrowheads="1"/>
            </p:cNvSpPr>
            <p:nvPr/>
          </p:nvSpPr>
          <p:spPr bwMode="auto">
            <a:xfrm>
              <a:off x="1059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a</a:t>
              </a:r>
              <a:endParaRPr lang="en-US"/>
            </a:p>
          </p:txBody>
        </p:sp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2018" y="9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3404" y="97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1946" y="17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1574" y="138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2786" y="138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4</a:t>
              </a:r>
              <a:endParaRPr lang="en-US"/>
            </a:p>
          </p:txBody>
        </p: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>
              <a:off x="3410" y="14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45066" name="Oval 10"/>
            <p:cNvSpPr>
              <a:spLocks noChangeArrowheads="1"/>
            </p:cNvSpPr>
            <p:nvPr/>
          </p:nvSpPr>
          <p:spPr bwMode="auto">
            <a:xfrm>
              <a:off x="2172" y="1212"/>
              <a:ext cx="60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067" name="Oval 11"/>
            <p:cNvSpPr>
              <a:spLocks noChangeArrowheads="1"/>
            </p:cNvSpPr>
            <p:nvPr/>
          </p:nvSpPr>
          <p:spPr bwMode="auto">
            <a:xfrm>
              <a:off x="3384" y="1200"/>
              <a:ext cx="60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068" name="Oval 12"/>
            <p:cNvSpPr>
              <a:spLocks noChangeArrowheads="1"/>
            </p:cNvSpPr>
            <p:nvPr/>
          </p:nvSpPr>
          <p:spPr bwMode="auto">
            <a:xfrm>
              <a:off x="2160" y="1872"/>
              <a:ext cx="60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069" name="Oval 13"/>
            <p:cNvSpPr>
              <a:spLocks noChangeArrowheads="1"/>
            </p:cNvSpPr>
            <p:nvPr/>
          </p:nvSpPr>
          <p:spPr bwMode="auto">
            <a:xfrm>
              <a:off x="3396" y="1872"/>
              <a:ext cx="60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070" name="Oval 14"/>
            <p:cNvSpPr>
              <a:spLocks noChangeArrowheads="1"/>
            </p:cNvSpPr>
            <p:nvPr/>
          </p:nvSpPr>
          <p:spPr bwMode="auto">
            <a:xfrm>
              <a:off x="2172" y="2544"/>
              <a:ext cx="60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071" name="Oval 15"/>
            <p:cNvSpPr>
              <a:spLocks noChangeArrowheads="1"/>
            </p:cNvSpPr>
            <p:nvPr/>
          </p:nvSpPr>
          <p:spPr bwMode="auto">
            <a:xfrm>
              <a:off x="3396" y="2544"/>
              <a:ext cx="60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072" name="Oval 16"/>
            <p:cNvSpPr>
              <a:spLocks noChangeArrowheads="1"/>
            </p:cNvSpPr>
            <p:nvPr/>
          </p:nvSpPr>
          <p:spPr bwMode="auto">
            <a:xfrm>
              <a:off x="1248" y="1896"/>
              <a:ext cx="60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073" name="Oval 17"/>
            <p:cNvSpPr>
              <a:spLocks noChangeArrowheads="1"/>
            </p:cNvSpPr>
            <p:nvPr/>
          </p:nvSpPr>
          <p:spPr bwMode="auto">
            <a:xfrm>
              <a:off x="4344" y="1848"/>
              <a:ext cx="60" cy="7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 flipV="1">
              <a:off x="1260" y="1248"/>
              <a:ext cx="948" cy="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>
              <a:off x="1284" y="1932"/>
              <a:ext cx="912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>
              <a:off x="2196" y="2568"/>
              <a:ext cx="1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 flipV="1">
              <a:off x="2208" y="1908"/>
              <a:ext cx="1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078" name="Line 22"/>
            <p:cNvSpPr>
              <a:spLocks noChangeShapeType="1"/>
            </p:cNvSpPr>
            <p:nvPr/>
          </p:nvSpPr>
          <p:spPr bwMode="auto">
            <a:xfrm>
              <a:off x="2196" y="1248"/>
              <a:ext cx="1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079" name="Line 23"/>
            <p:cNvSpPr>
              <a:spLocks noChangeShapeType="1"/>
            </p:cNvSpPr>
            <p:nvPr/>
          </p:nvSpPr>
          <p:spPr bwMode="auto">
            <a:xfrm flipH="1">
              <a:off x="2196" y="1248"/>
              <a:ext cx="0" cy="1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080" name="Line 24"/>
            <p:cNvSpPr>
              <a:spLocks noChangeShapeType="1"/>
            </p:cNvSpPr>
            <p:nvPr/>
          </p:nvSpPr>
          <p:spPr bwMode="auto">
            <a:xfrm flipH="1">
              <a:off x="3420" y="1260"/>
              <a:ext cx="0" cy="1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>
              <a:off x="3420" y="1236"/>
              <a:ext cx="960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082" name="Line 26"/>
            <p:cNvSpPr>
              <a:spLocks noChangeShapeType="1"/>
            </p:cNvSpPr>
            <p:nvPr/>
          </p:nvSpPr>
          <p:spPr bwMode="auto">
            <a:xfrm flipH="1">
              <a:off x="3432" y="1884"/>
              <a:ext cx="948" cy="7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083" name="Line 27"/>
            <p:cNvSpPr>
              <a:spLocks noChangeShapeType="1"/>
            </p:cNvSpPr>
            <p:nvPr/>
          </p:nvSpPr>
          <p:spPr bwMode="auto">
            <a:xfrm>
              <a:off x="2196" y="1248"/>
              <a:ext cx="1236" cy="6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084" name="Rectangle 28"/>
            <p:cNvSpPr>
              <a:spLocks noChangeArrowheads="1"/>
            </p:cNvSpPr>
            <p:nvPr/>
          </p:nvSpPr>
          <p:spPr bwMode="auto">
            <a:xfrm>
              <a:off x="3452" y="17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45085" name="Rectangle 29"/>
            <p:cNvSpPr>
              <a:spLocks noChangeArrowheads="1"/>
            </p:cNvSpPr>
            <p:nvPr/>
          </p:nvSpPr>
          <p:spPr bwMode="auto">
            <a:xfrm>
              <a:off x="4333" y="1764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 z</a:t>
              </a:r>
            </a:p>
          </p:txBody>
        </p:sp>
        <p:sp>
          <p:nvSpPr>
            <p:cNvPr id="45086" name="Rectangle 30"/>
            <p:cNvSpPr>
              <a:spLocks noChangeArrowheads="1"/>
            </p:cNvSpPr>
            <p:nvPr/>
          </p:nvSpPr>
          <p:spPr bwMode="auto">
            <a:xfrm>
              <a:off x="1980" y="2532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45087" name="Rectangle 31"/>
            <p:cNvSpPr>
              <a:spLocks noChangeArrowheads="1"/>
            </p:cNvSpPr>
            <p:nvPr/>
          </p:nvSpPr>
          <p:spPr bwMode="auto">
            <a:xfrm>
              <a:off x="3350" y="25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g</a:t>
              </a:r>
            </a:p>
          </p:txBody>
        </p:sp>
        <p:sp>
          <p:nvSpPr>
            <p:cNvPr id="45088" name="Text Box 32"/>
            <p:cNvSpPr txBox="1">
              <a:spLocks noChangeArrowheads="1"/>
            </p:cNvSpPr>
            <p:nvPr/>
          </p:nvSpPr>
          <p:spPr bwMode="auto">
            <a:xfrm>
              <a:off x="2726" y="100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45089" name="Text Box 33"/>
            <p:cNvSpPr txBox="1">
              <a:spLocks noChangeArrowheads="1"/>
            </p:cNvSpPr>
            <p:nvPr/>
          </p:nvSpPr>
          <p:spPr bwMode="auto">
            <a:xfrm>
              <a:off x="2006" y="146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45090" name="Text Box 34"/>
            <p:cNvSpPr txBox="1">
              <a:spLocks noChangeArrowheads="1"/>
            </p:cNvSpPr>
            <p:nvPr/>
          </p:nvSpPr>
          <p:spPr bwMode="auto">
            <a:xfrm>
              <a:off x="2690" y="190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4</a:t>
              </a:r>
              <a:endParaRPr lang="en-US"/>
            </a:p>
          </p:txBody>
        </p:sp>
        <p:sp>
          <p:nvSpPr>
            <p:cNvPr id="45091" name="Text Box 35"/>
            <p:cNvSpPr txBox="1">
              <a:spLocks noChangeArrowheads="1"/>
            </p:cNvSpPr>
            <p:nvPr/>
          </p:nvSpPr>
          <p:spPr bwMode="auto">
            <a:xfrm>
              <a:off x="2726" y="257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45092" name="Text Box 36"/>
            <p:cNvSpPr txBox="1">
              <a:spLocks noChangeArrowheads="1"/>
            </p:cNvSpPr>
            <p:nvPr/>
          </p:nvSpPr>
          <p:spPr bwMode="auto">
            <a:xfrm>
              <a:off x="3854" y="218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6</a:t>
              </a:r>
              <a:endParaRPr lang="en-US"/>
            </a:p>
          </p:txBody>
        </p:sp>
        <p:sp>
          <p:nvSpPr>
            <p:cNvPr id="45093" name="Text Box 37"/>
            <p:cNvSpPr txBox="1">
              <a:spLocks noChangeArrowheads="1"/>
            </p:cNvSpPr>
            <p:nvPr/>
          </p:nvSpPr>
          <p:spPr bwMode="auto">
            <a:xfrm>
              <a:off x="3866" y="134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5094" name="Text Box 38"/>
            <p:cNvSpPr txBox="1">
              <a:spLocks noChangeArrowheads="1"/>
            </p:cNvSpPr>
            <p:nvPr/>
          </p:nvSpPr>
          <p:spPr bwMode="auto">
            <a:xfrm>
              <a:off x="1550" y="223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5095" name="Text Box 39"/>
            <p:cNvSpPr txBox="1">
              <a:spLocks noChangeArrowheads="1"/>
            </p:cNvSpPr>
            <p:nvPr/>
          </p:nvSpPr>
          <p:spPr bwMode="auto">
            <a:xfrm>
              <a:off x="2018" y="20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45096" name="Text Box 40"/>
            <p:cNvSpPr txBox="1">
              <a:spLocks noChangeArrowheads="1"/>
            </p:cNvSpPr>
            <p:nvPr/>
          </p:nvSpPr>
          <p:spPr bwMode="auto">
            <a:xfrm>
              <a:off x="3410" y="20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7</a:t>
              </a:r>
              <a:endParaRPr lang="en-US"/>
            </a:p>
          </p:txBody>
        </p:sp>
      </p:grpSp>
      <p:sp>
        <p:nvSpPr>
          <p:cNvPr id="45097" name="Text Box 41"/>
          <p:cNvSpPr txBox="1">
            <a:spLocks noChangeArrowheads="1"/>
          </p:cNvSpPr>
          <p:nvPr/>
        </p:nvSpPr>
        <p:spPr bwMode="auto">
          <a:xfrm>
            <a:off x="0" y="0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Initialization</a:t>
            </a:r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>
            <a:off x="304800" y="3390900"/>
            <a:ext cx="836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138" name="Text Box 82"/>
          <p:cNvSpPr txBox="1">
            <a:spLocks noChangeArrowheads="1"/>
          </p:cNvSpPr>
          <p:nvPr/>
        </p:nvSpPr>
        <p:spPr bwMode="auto">
          <a:xfrm>
            <a:off x="42863" y="3486150"/>
            <a:ext cx="164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1st Iteration</a:t>
            </a:r>
          </a:p>
        </p:txBody>
      </p:sp>
      <p:sp>
        <p:nvSpPr>
          <p:cNvPr id="45139" name="Text Box 83"/>
          <p:cNvSpPr txBox="1">
            <a:spLocks noChangeArrowheads="1"/>
          </p:cNvSpPr>
          <p:nvPr/>
        </p:nvSpPr>
        <p:spPr bwMode="auto">
          <a:xfrm>
            <a:off x="1857375" y="12271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45140" name="Text Box 84"/>
          <p:cNvSpPr txBox="1">
            <a:spLocks noChangeArrowheads="1"/>
          </p:cNvSpPr>
          <p:nvPr/>
        </p:nvSpPr>
        <p:spPr bwMode="auto">
          <a:xfrm>
            <a:off x="3497263" y="22860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5141" name="Text Box 85"/>
          <p:cNvSpPr txBox="1">
            <a:spLocks noChangeArrowheads="1"/>
          </p:cNvSpPr>
          <p:nvPr/>
        </p:nvSpPr>
        <p:spPr bwMode="auto">
          <a:xfrm>
            <a:off x="5097463" y="22860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5142" name="Text Box 86"/>
          <p:cNvSpPr txBox="1">
            <a:spLocks noChangeArrowheads="1"/>
          </p:cNvSpPr>
          <p:nvPr/>
        </p:nvSpPr>
        <p:spPr bwMode="auto">
          <a:xfrm>
            <a:off x="6850063" y="121920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5143" name="Text Box 87"/>
          <p:cNvSpPr txBox="1">
            <a:spLocks noChangeArrowheads="1"/>
          </p:cNvSpPr>
          <p:nvPr/>
        </p:nvSpPr>
        <p:spPr bwMode="auto">
          <a:xfrm>
            <a:off x="3516313" y="127635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5144" name="Text Box 88"/>
          <p:cNvSpPr txBox="1">
            <a:spLocks noChangeArrowheads="1"/>
          </p:cNvSpPr>
          <p:nvPr/>
        </p:nvSpPr>
        <p:spPr bwMode="auto">
          <a:xfrm>
            <a:off x="5040313" y="158115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5145" name="Text Box 89"/>
          <p:cNvSpPr txBox="1">
            <a:spLocks noChangeArrowheads="1"/>
          </p:cNvSpPr>
          <p:nvPr/>
        </p:nvSpPr>
        <p:spPr bwMode="auto">
          <a:xfrm>
            <a:off x="3440113" y="268605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5146" name="Text Box 90"/>
          <p:cNvSpPr txBox="1">
            <a:spLocks noChangeArrowheads="1"/>
          </p:cNvSpPr>
          <p:nvPr/>
        </p:nvSpPr>
        <p:spPr bwMode="auto">
          <a:xfrm>
            <a:off x="5059363" y="232410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5149" name="Text Box 93"/>
          <p:cNvSpPr txBox="1">
            <a:spLocks noChangeArrowheads="1"/>
          </p:cNvSpPr>
          <p:nvPr/>
        </p:nvSpPr>
        <p:spPr bwMode="auto">
          <a:xfrm>
            <a:off x="1585913" y="4914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a</a:t>
            </a:r>
            <a:endParaRPr lang="en-US"/>
          </a:p>
        </p:txBody>
      </p:sp>
      <p:sp>
        <p:nvSpPr>
          <p:cNvPr id="45150" name="Rectangle 94"/>
          <p:cNvSpPr>
            <a:spLocks noChangeArrowheads="1"/>
          </p:cNvSpPr>
          <p:nvPr/>
        </p:nvSpPr>
        <p:spPr bwMode="auto">
          <a:xfrm>
            <a:off x="3203575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45151" name="Rectangle 95"/>
          <p:cNvSpPr>
            <a:spLocks noChangeArrowheads="1"/>
          </p:cNvSpPr>
          <p:nvPr/>
        </p:nvSpPr>
        <p:spPr bwMode="auto">
          <a:xfrm>
            <a:off x="5403850" y="36195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45152" name="Rectangle 96"/>
          <p:cNvSpPr>
            <a:spLocks noChangeArrowheads="1"/>
          </p:cNvSpPr>
          <p:nvPr/>
        </p:nvSpPr>
        <p:spPr bwMode="auto">
          <a:xfrm>
            <a:off x="3089275" y="4857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45153" name="Text Box 97"/>
          <p:cNvSpPr txBox="1">
            <a:spLocks noChangeArrowheads="1"/>
          </p:cNvSpPr>
          <p:nvPr/>
        </p:nvSpPr>
        <p:spPr bwMode="auto">
          <a:xfrm>
            <a:off x="2498725" y="42735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45154" name="Text Box 98"/>
          <p:cNvSpPr txBox="1">
            <a:spLocks noChangeArrowheads="1"/>
          </p:cNvSpPr>
          <p:nvPr/>
        </p:nvSpPr>
        <p:spPr bwMode="auto">
          <a:xfrm>
            <a:off x="4422775" y="42735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4</a:t>
            </a:r>
            <a:endParaRPr lang="en-US"/>
          </a:p>
        </p:txBody>
      </p:sp>
      <p:sp>
        <p:nvSpPr>
          <p:cNvPr id="45155" name="Text Box 99"/>
          <p:cNvSpPr txBox="1">
            <a:spLocks noChangeArrowheads="1"/>
          </p:cNvSpPr>
          <p:nvPr/>
        </p:nvSpPr>
        <p:spPr bwMode="auto">
          <a:xfrm>
            <a:off x="5413375" y="44259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45156" name="Oval 100"/>
          <p:cNvSpPr>
            <a:spLocks noChangeArrowheads="1"/>
          </p:cNvSpPr>
          <p:nvPr/>
        </p:nvSpPr>
        <p:spPr bwMode="auto">
          <a:xfrm>
            <a:off x="3448050" y="4000500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157" name="Oval 101"/>
          <p:cNvSpPr>
            <a:spLocks noChangeArrowheads="1"/>
          </p:cNvSpPr>
          <p:nvPr/>
        </p:nvSpPr>
        <p:spPr bwMode="auto">
          <a:xfrm>
            <a:off x="5372100" y="3981450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158" name="Oval 102"/>
          <p:cNvSpPr>
            <a:spLocks noChangeArrowheads="1"/>
          </p:cNvSpPr>
          <p:nvPr/>
        </p:nvSpPr>
        <p:spPr bwMode="auto">
          <a:xfrm>
            <a:off x="3429000" y="5048250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159" name="Oval 103"/>
          <p:cNvSpPr>
            <a:spLocks noChangeArrowheads="1"/>
          </p:cNvSpPr>
          <p:nvPr/>
        </p:nvSpPr>
        <p:spPr bwMode="auto">
          <a:xfrm>
            <a:off x="5391150" y="5048250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160" name="Oval 104"/>
          <p:cNvSpPr>
            <a:spLocks noChangeArrowheads="1"/>
          </p:cNvSpPr>
          <p:nvPr/>
        </p:nvSpPr>
        <p:spPr bwMode="auto">
          <a:xfrm>
            <a:off x="3448050" y="6115050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161" name="Oval 105"/>
          <p:cNvSpPr>
            <a:spLocks noChangeArrowheads="1"/>
          </p:cNvSpPr>
          <p:nvPr/>
        </p:nvSpPr>
        <p:spPr bwMode="auto">
          <a:xfrm>
            <a:off x="5391150" y="6115050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162" name="Oval 106"/>
          <p:cNvSpPr>
            <a:spLocks noChangeArrowheads="1"/>
          </p:cNvSpPr>
          <p:nvPr/>
        </p:nvSpPr>
        <p:spPr bwMode="auto">
          <a:xfrm>
            <a:off x="1981200" y="5086350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163" name="Oval 107"/>
          <p:cNvSpPr>
            <a:spLocks noChangeArrowheads="1"/>
          </p:cNvSpPr>
          <p:nvPr/>
        </p:nvSpPr>
        <p:spPr bwMode="auto">
          <a:xfrm>
            <a:off x="6896100" y="5010150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164" name="Line 108"/>
          <p:cNvSpPr>
            <a:spLocks noChangeShapeType="1"/>
          </p:cNvSpPr>
          <p:nvPr/>
        </p:nvSpPr>
        <p:spPr bwMode="auto">
          <a:xfrm flipV="1">
            <a:off x="2000250" y="4057650"/>
            <a:ext cx="150495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165" name="Line 109"/>
          <p:cNvSpPr>
            <a:spLocks noChangeShapeType="1"/>
          </p:cNvSpPr>
          <p:nvPr/>
        </p:nvSpPr>
        <p:spPr bwMode="auto">
          <a:xfrm>
            <a:off x="2038350" y="5143500"/>
            <a:ext cx="14478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166" name="Line 110"/>
          <p:cNvSpPr>
            <a:spLocks noChangeShapeType="1"/>
          </p:cNvSpPr>
          <p:nvPr/>
        </p:nvSpPr>
        <p:spPr bwMode="auto">
          <a:xfrm>
            <a:off x="3486150" y="6153150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167" name="Line 111"/>
          <p:cNvSpPr>
            <a:spLocks noChangeShapeType="1"/>
          </p:cNvSpPr>
          <p:nvPr/>
        </p:nvSpPr>
        <p:spPr bwMode="auto">
          <a:xfrm flipV="1">
            <a:off x="3505200" y="5105400"/>
            <a:ext cx="192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168" name="Line 112"/>
          <p:cNvSpPr>
            <a:spLocks noChangeShapeType="1"/>
          </p:cNvSpPr>
          <p:nvPr/>
        </p:nvSpPr>
        <p:spPr bwMode="auto">
          <a:xfrm>
            <a:off x="3486150" y="4057650"/>
            <a:ext cx="192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169" name="Line 113"/>
          <p:cNvSpPr>
            <a:spLocks noChangeShapeType="1"/>
          </p:cNvSpPr>
          <p:nvPr/>
        </p:nvSpPr>
        <p:spPr bwMode="auto">
          <a:xfrm flipH="1">
            <a:off x="3486150" y="4057650"/>
            <a:ext cx="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170" name="Line 114"/>
          <p:cNvSpPr>
            <a:spLocks noChangeShapeType="1"/>
          </p:cNvSpPr>
          <p:nvPr/>
        </p:nvSpPr>
        <p:spPr bwMode="auto">
          <a:xfrm flipH="1">
            <a:off x="5429250" y="4076700"/>
            <a:ext cx="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171" name="Line 115"/>
          <p:cNvSpPr>
            <a:spLocks noChangeShapeType="1"/>
          </p:cNvSpPr>
          <p:nvPr/>
        </p:nvSpPr>
        <p:spPr bwMode="auto">
          <a:xfrm>
            <a:off x="5429250" y="4038600"/>
            <a:ext cx="15240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172" name="Line 116"/>
          <p:cNvSpPr>
            <a:spLocks noChangeShapeType="1"/>
          </p:cNvSpPr>
          <p:nvPr/>
        </p:nvSpPr>
        <p:spPr bwMode="auto">
          <a:xfrm flipH="1">
            <a:off x="5448300" y="5067300"/>
            <a:ext cx="1504950" cy="1123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173" name="Line 117"/>
          <p:cNvSpPr>
            <a:spLocks noChangeShapeType="1"/>
          </p:cNvSpPr>
          <p:nvPr/>
        </p:nvSpPr>
        <p:spPr bwMode="auto">
          <a:xfrm>
            <a:off x="3486150" y="4057650"/>
            <a:ext cx="1962150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174" name="Rectangle 118"/>
          <p:cNvSpPr>
            <a:spLocks noChangeArrowheads="1"/>
          </p:cNvSpPr>
          <p:nvPr/>
        </p:nvSpPr>
        <p:spPr bwMode="auto">
          <a:xfrm>
            <a:off x="5480050" y="48768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45175" name="Rectangle 119"/>
          <p:cNvSpPr>
            <a:spLocks noChangeArrowheads="1"/>
          </p:cNvSpPr>
          <p:nvPr/>
        </p:nvSpPr>
        <p:spPr bwMode="auto">
          <a:xfrm>
            <a:off x="6878638" y="4876800"/>
            <a:ext cx="379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 z</a:t>
            </a:r>
          </a:p>
        </p:txBody>
      </p:sp>
      <p:sp>
        <p:nvSpPr>
          <p:cNvPr id="45176" name="Rectangle 120"/>
          <p:cNvSpPr>
            <a:spLocks noChangeArrowheads="1"/>
          </p:cNvSpPr>
          <p:nvPr/>
        </p:nvSpPr>
        <p:spPr bwMode="auto">
          <a:xfrm>
            <a:off x="3143250" y="60960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f</a:t>
            </a:r>
          </a:p>
        </p:txBody>
      </p:sp>
      <p:sp>
        <p:nvSpPr>
          <p:cNvPr id="45177" name="Rectangle 121"/>
          <p:cNvSpPr>
            <a:spLocks noChangeArrowheads="1"/>
          </p:cNvSpPr>
          <p:nvPr/>
        </p:nvSpPr>
        <p:spPr bwMode="auto">
          <a:xfrm>
            <a:off x="5318125" y="60769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g</a:t>
            </a:r>
          </a:p>
        </p:txBody>
      </p:sp>
      <p:sp>
        <p:nvSpPr>
          <p:cNvPr id="45178" name="Text Box 122"/>
          <p:cNvSpPr txBox="1">
            <a:spLocks noChangeArrowheads="1"/>
          </p:cNvSpPr>
          <p:nvPr/>
        </p:nvSpPr>
        <p:spPr bwMode="auto">
          <a:xfrm>
            <a:off x="4327525" y="36639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45179" name="Text Box 123"/>
          <p:cNvSpPr txBox="1">
            <a:spLocks noChangeArrowheads="1"/>
          </p:cNvSpPr>
          <p:nvPr/>
        </p:nvSpPr>
        <p:spPr bwMode="auto">
          <a:xfrm>
            <a:off x="3184525" y="4406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45180" name="Text Box 124"/>
          <p:cNvSpPr txBox="1">
            <a:spLocks noChangeArrowheads="1"/>
          </p:cNvSpPr>
          <p:nvPr/>
        </p:nvSpPr>
        <p:spPr bwMode="auto">
          <a:xfrm>
            <a:off x="4270375" y="50927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4</a:t>
            </a:r>
            <a:endParaRPr lang="en-US"/>
          </a:p>
        </p:txBody>
      </p:sp>
      <p:sp>
        <p:nvSpPr>
          <p:cNvPr id="45181" name="Text Box 125"/>
          <p:cNvSpPr txBox="1">
            <a:spLocks noChangeArrowheads="1"/>
          </p:cNvSpPr>
          <p:nvPr/>
        </p:nvSpPr>
        <p:spPr bwMode="auto">
          <a:xfrm>
            <a:off x="4327525" y="61595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45182" name="Text Box 126"/>
          <p:cNvSpPr txBox="1">
            <a:spLocks noChangeArrowheads="1"/>
          </p:cNvSpPr>
          <p:nvPr/>
        </p:nvSpPr>
        <p:spPr bwMode="auto">
          <a:xfrm>
            <a:off x="6118225" y="5549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6</a:t>
            </a:r>
            <a:endParaRPr lang="en-US"/>
          </a:p>
        </p:txBody>
      </p:sp>
      <p:sp>
        <p:nvSpPr>
          <p:cNvPr id="45183" name="Text Box 127"/>
          <p:cNvSpPr txBox="1">
            <a:spLocks noChangeArrowheads="1"/>
          </p:cNvSpPr>
          <p:nvPr/>
        </p:nvSpPr>
        <p:spPr bwMode="auto">
          <a:xfrm>
            <a:off x="6137275" y="4216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45184" name="Text Box 128"/>
          <p:cNvSpPr txBox="1">
            <a:spLocks noChangeArrowheads="1"/>
          </p:cNvSpPr>
          <p:nvPr/>
        </p:nvSpPr>
        <p:spPr bwMode="auto">
          <a:xfrm>
            <a:off x="2460625" y="56261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45185" name="Text Box 129"/>
          <p:cNvSpPr txBox="1">
            <a:spLocks noChangeArrowheads="1"/>
          </p:cNvSpPr>
          <p:nvPr/>
        </p:nvSpPr>
        <p:spPr bwMode="auto">
          <a:xfrm>
            <a:off x="3203575" y="53975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45186" name="Text Box 130"/>
          <p:cNvSpPr txBox="1">
            <a:spLocks noChangeArrowheads="1"/>
          </p:cNvSpPr>
          <p:nvPr/>
        </p:nvSpPr>
        <p:spPr bwMode="auto">
          <a:xfrm>
            <a:off x="5413375" y="53975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7</a:t>
            </a:r>
            <a:endParaRPr lang="en-US"/>
          </a:p>
        </p:txBody>
      </p:sp>
      <p:sp>
        <p:nvSpPr>
          <p:cNvPr id="45187" name="Text Box 131"/>
          <p:cNvSpPr txBox="1">
            <a:spLocks noChangeArrowheads="1"/>
          </p:cNvSpPr>
          <p:nvPr/>
        </p:nvSpPr>
        <p:spPr bwMode="auto">
          <a:xfrm>
            <a:off x="1838325" y="45227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45188" name="Text Box 132"/>
          <p:cNvSpPr txBox="1">
            <a:spLocks noChangeArrowheads="1"/>
          </p:cNvSpPr>
          <p:nvPr/>
        </p:nvSpPr>
        <p:spPr bwMode="auto">
          <a:xfrm>
            <a:off x="3497263" y="36004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2</a:t>
            </a:r>
            <a:endParaRPr lang="en-US" sz="2800"/>
          </a:p>
        </p:txBody>
      </p:sp>
      <p:sp>
        <p:nvSpPr>
          <p:cNvPr id="45189" name="Text Box 133"/>
          <p:cNvSpPr txBox="1">
            <a:spLocks noChangeArrowheads="1"/>
          </p:cNvSpPr>
          <p:nvPr/>
        </p:nvSpPr>
        <p:spPr bwMode="auto">
          <a:xfrm>
            <a:off x="5059363" y="360045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5190" name="Text Box 134"/>
          <p:cNvSpPr txBox="1">
            <a:spLocks noChangeArrowheads="1"/>
          </p:cNvSpPr>
          <p:nvPr/>
        </p:nvSpPr>
        <p:spPr bwMode="auto">
          <a:xfrm>
            <a:off x="6811963" y="459105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5191" name="Text Box 135"/>
          <p:cNvSpPr txBox="1">
            <a:spLocks noChangeArrowheads="1"/>
          </p:cNvSpPr>
          <p:nvPr/>
        </p:nvSpPr>
        <p:spPr bwMode="auto">
          <a:xfrm>
            <a:off x="3478213" y="464820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5192" name="Text Box 136"/>
          <p:cNvSpPr txBox="1">
            <a:spLocks noChangeArrowheads="1"/>
          </p:cNvSpPr>
          <p:nvPr/>
        </p:nvSpPr>
        <p:spPr bwMode="auto">
          <a:xfrm>
            <a:off x="5002213" y="495300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5193" name="Text Box 137"/>
          <p:cNvSpPr txBox="1">
            <a:spLocks noChangeArrowheads="1"/>
          </p:cNvSpPr>
          <p:nvPr/>
        </p:nvSpPr>
        <p:spPr bwMode="auto">
          <a:xfrm>
            <a:off x="3478213" y="6096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1</a:t>
            </a:r>
            <a:endParaRPr lang="en-US" sz="2800"/>
          </a:p>
        </p:txBody>
      </p:sp>
      <p:sp>
        <p:nvSpPr>
          <p:cNvPr id="45194" name="Text Box 138"/>
          <p:cNvSpPr txBox="1">
            <a:spLocks noChangeArrowheads="1"/>
          </p:cNvSpPr>
          <p:nvPr/>
        </p:nvSpPr>
        <p:spPr bwMode="auto">
          <a:xfrm>
            <a:off x="5021263" y="569595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5195" name="Oval 139"/>
          <p:cNvSpPr>
            <a:spLocks noChangeArrowheads="1"/>
          </p:cNvSpPr>
          <p:nvPr/>
        </p:nvSpPr>
        <p:spPr bwMode="auto">
          <a:xfrm>
            <a:off x="1885950" y="4991100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5196" name="AutoShape 140"/>
          <p:cNvSpPr>
            <a:spLocks noChangeArrowheads="1"/>
          </p:cNvSpPr>
          <p:nvPr/>
        </p:nvSpPr>
        <p:spPr bwMode="auto">
          <a:xfrm>
            <a:off x="8529638" y="6372225"/>
            <a:ext cx="614362" cy="485775"/>
          </a:xfrm>
          <a:prstGeom prst="rightArrow">
            <a:avLst>
              <a:gd name="adj1" fmla="val 57519"/>
              <a:gd name="adj2" fmla="val 63071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-52388" y="0"/>
            <a:ext cx="174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2nd Iteration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581150" y="1428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a</a:t>
            </a:r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160713" y="1714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360988" y="133350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3046413" y="1371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2455863" y="787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4379913" y="787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4</a:t>
            </a:r>
            <a:endParaRPr lang="en-US"/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370513" y="939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3405188" y="514350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5329238" y="495300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3386138" y="1562100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094" name="Oval 14"/>
          <p:cNvSpPr>
            <a:spLocks noChangeArrowheads="1"/>
          </p:cNvSpPr>
          <p:nvPr/>
        </p:nvSpPr>
        <p:spPr bwMode="auto">
          <a:xfrm>
            <a:off x="5348288" y="1562100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095" name="Oval 15"/>
          <p:cNvSpPr>
            <a:spLocks noChangeArrowheads="1"/>
          </p:cNvSpPr>
          <p:nvPr/>
        </p:nvSpPr>
        <p:spPr bwMode="auto">
          <a:xfrm>
            <a:off x="3405188" y="2628900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096" name="Oval 16"/>
          <p:cNvSpPr>
            <a:spLocks noChangeArrowheads="1"/>
          </p:cNvSpPr>
          <p:nvPr/>
        </p:nvSpPr>
        <p:spPr bwMode="auto">
          <a:xfrm>
            <a:off x="5348288" y="2628900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097" name="Oval 17"/>
          <p:cNvSpPr>
            <a:spLocks noChangeArrowheads="1"/>
          </p:cNvSpPr>
          <p:nvPr/>
        </p:nvSpPr>
        <p:spPr bwMode="auto">
          <a:xfrm>
            <a:off x="1938338" y="1600200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098" name="Oval 18"/>
          <p:cNvSpPr>
            <a:spLocks noChangeArrowheads="1"/>
          </p:cNvSpPr>
          <p:nvPr/>
        </p:nvSpPr>
        <p:spPr bwMode="auto">
          <a:xfrm>
            <a:off x="6853238" y="1524000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flipV="1">
            <a:off x="1957388" y="571500"/>
            <a:ext cx="150495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1995488" y="1657350"/>
            <a:ext cx="14478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3443288" y="2667000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V="1">
            <a:off x="3462338" y="1619250"/>
            <a:ext cx="192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3443288" y="571500"/>
            <a:ext cx="192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H="1">
            <a:off x="3443288" y="571500"/>
            <a:ext cx="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H="1">
            <a:off x="5386388" y="590550"/>
            <a:ext cx="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>
            <a:off x="5386388" y="552450"/>
            <a:ext cx="15240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 flipH="1">
            <a:off x="5405438" y="1581150"/>
            <a:ext cx="1504950" cy="1123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>
            <a:off x="3443288" y="571500"/>
            <a:ext cx="1962150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437188" y="1390650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835775" y="1390650"/>
            <a:ext cx="379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 z</a:t>
            </a: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3100388" y="2609850"/>
            <a:ext cx="26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f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5275263" y="2590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g</a:t>
            </a: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4284663" y="177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3141663" y="9207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4227513" y="16065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4</a:t>
            </a:r>
            <a:endParaRPr lang="en-US"/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4284663" y="26733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6075363" y="20637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6</a:t>
            </a:r>
            <a:endParaRPr lang="en-US"/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6094413" y="7302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2417763" y="21399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3160713" y="19113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5370513" y="19113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7</a:t>
            </a:r>
            <a:endParaRPr lang="en-US"/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1795463" y="10366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3454400" y="1143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2</a:t>
            </a:r>
            <a:endParaRPr lang="en-US" sz="2800"/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5016500" y="11430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6125" name="Text Box 45"/>
          <p:cNvSpPr txBox="1">
            <a:spLocks noChangeArrowheads="1"/>
          </p:cNvSpPr>
          <p:nvPr/>
        </p:nvSpPr>
        <p:spPr bwMode="auto">
          <a:xfrm>
            <a:off x="6769100" y="110490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3473450" y="11620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4</a:t>
            </a:r>
            <a:endParaRPr lang="en-US" sz="2800"/>
          </a:p>
        </p:txBody>
      </p:sp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4959350" y="146685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6128" name="Text Box 48"/>
          <p:cNvSpPr txBox="1">
            <a:spLocks noChangeArrowheads="1"/>
          </p:cNvSpPr>
          <p:nvPr/>
        </p:nvSpPr>
        <p:spPr bwMode="auto">
          <a:xfrm>
            <a:off x="3492500" y="2667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1</a:t>
            </a:r>
            <a:endParaRPr lang="en-US" sz="2800"/>
          </a:p>
        </p:txBody>
      </p:sp>
      <p:sp>
        <p:nvSpPr>
          <p:cNvPr id="46129" name="Text Box 49"/>
          <p:cNvSpPr txBox="1">
            <a:spLocks noChangeArrowheads="1"/>
          </p:cNvSpPr>
          <p:nvPr/>
        </p:nvSpPr>
        <p:spPr bwMode="auto">
          <a:xfrm>
            <a:off x="5016500" y="2209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6</a:t>
            </a:r>
            <a:endParaRPr lang="en-US" sz="2800"/>
          </a:p>
        </p:txBody>
      </p:sp>
      <p:sp>
        <p:nvSpPr>
          <p:cNvPr id="46130" name="Oval 50"/>
          <p:cNvSpPr>
            <a:spLocks noChangeArrowheads="1"/>
          </p:cNvSpPr>
          <p:nvPr/>
        </p:nvSpPr>
        <p:spPr bwMode="auto">
          <a:xfrm>
            <a:off x="1843088" y="1504950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31" name="Oval 51"/>
          <p:cNvSpPr>
            <a:spLocks noChangeArrowheads="1"/>
          </p:cNvSpPr>
          <p:nvPr/>
        </p:nvSpPr>
        <p:spPr bwMode="auto">
          <a:xfrm>
            <a:off x="3309938" y="2533650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32" name="Line 52"/>
          <p:cNvSpPr>
            <a:spLocks noChangeShapeType="1"/>
          </p:cNvSpPr>
          <p:nvPr/>
        </p:nvSpPr>
        <p:spPr bwMode="auto">
          <a:xfrm>
            <a:off x="304800" y="3390900"/>
            <a:ext cx="836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33" name="Text Box 53"/>
          <p:cNvSpPr txBox="1">
            <a:spLocks noChangeArrowheads="1"/>
          </p:cNvSpPr>
          <p:nvPr/>
        </p:nvSpPr>
        <p:spPr bwMode="auto">
          <a:xfrm>
            <a:off x="25400" y="3443288"/>
            <a:ext cx="169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3rd Iteration</a:t>
            </a:r>
          </a:p>
        </p:txBody>
      </p:sp>
      <p:sp>
        <p:nvSpPr>
          <p:cNvPr id="46135" name="Text Box 55"/>
          <p:cNvSpPr txBox="1">
            <a:spLocks noChangeArrowheads="1"/>
          </p:cNvSpPr>
          <p:nvPr/>
        </p:nvSpPr>
        <p:spPr bwMode="auto">
          <a:xfrm>
            <a:off x="1633538" y="4852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a</a:t>
            </a:r>
            <a:endParaRPr lang="en-US"/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3117850" y="3614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413375" y="357663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3098800" y="4814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46139" name="Text Box 59"/>
          <p:cNvSpPr txBox="1">
            <a:spLocks noChangeArrowheads="1"/>
          </p:cNvSpPr>
          <p:nvPr/>
        </p:nvSpPr>
        <p:spPr bwMode="auto">
          <a:xfrm>
            <a:off x="2508250" y="42306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46140" name="Text Box 60"/>
          <p:cNvSpPr txBox="1">
            <a:spLocks noChangeArrowheads="1"/>
          </p:cNvSpPr>
          <p:nvPr/>
        </p:nvSpPr>
        <p:spPr bwMode="auto">
          <a:xfrm>
            <a:off x="4432300" y="42306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4</a:t>
            </a:r>
            <a:endParaRPr lang="en-US"/>
          </a:p>
        </p:txBody>
      </p:sp>
      <p:sp>
        <p:nvSpPr>
          <p:cNvPr id="46141" name="Text Box 61"/>
          <p:cNvSpPr txBox="1">
            <a:spLocks noChangeArrowheads="1"/>
          </p:cNvSpPr>
          <p:nvPr/>
        </p:nvSpPr>
        <p:spPr bwMode="auto">
          <a:xfrm>
            <a:off x="5422900" y="43830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46142" name="Oval 62"/>
          <p:cNvSpPr>
            <a:spLocks noChangeArrowheads="1"/>
          </p:cNvSpPr>
          <p:nvPr/>
        </p:nvSpPr>
        <p:spPr bwMode="auto">
          <a:xfrm>
            <a:off x="3457575" y="395763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43" name="Oval 63"/>
          <p:cNvSpPr>
            <a:spLocks noChangeArrowheads="1"/>
          </p:cNvSpPr>
          <p:nvPr/>
        </p:nvSpPr>
        <p:spPr bwMode="auto">
          <a:xfrm>
            <a:off x="5381625" y="39385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44" name="Oval 64"/>
          <p:cNvSpPr>
            <a:spLocks noChangeArrowheads="1"/>
          </p:cNvSpPr>
          <p:nvPr/>
        </p:nvSpPr>
        <p:spPr bwMode="auto">
          <a:xfrm>
            <a:off x="3438525" y="50053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45" name="Oval 65"/>
          <p:cNvSpPr>
            <a:spLocks noChangeArrowheads="1"/>
          </p:cNvSpPr>
          <p:nvPr/>
        </p:nvSpPr>
        <p:spPr bwMode="auto">
          <a:xfrm>
            <a:off x="5400675" y="50053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46" name="Oval 66"/>
          <p:cNvSpPr>
            <a:spLocks noChangeArrowheads="1"/>
          </p:cNvSpPr>
          <p:nvPr/>
        </p:nvSpPr>
        <p:spPr bwMode="auto">
          <a:xfrm>
            <a:off x="3457575" y="60721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47" name="Oval 67"/>
          <p:cNvSpPr>
            <a:spLocks noChangeArrowheads="1"/>
          </p:cNvSpPr>
          <p:nvPr/>
        </p:nvSpPr>
        <p:spPr bwMode="auto">
          <a:xfrm>
            <a:off x="5400675" y="60721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48" name="Oval 68"/>
          <p:cNvSpPr>
            <a:spLocks noChangeArrowheads="1"/>
          </p:cNvSpPr>
          <p:nvPr/>
        </p:nvSpPr>
        <p:spPr bwMode="auto">
          <a:xfrm>
            <a:off x="1990725" y="50434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49" name="Oval 69"/>
          <p:cNvSpPr>
            <a:spLocks noChangeArrowheads="1"/>
          </p:cNvSpPr>
          <p:nvPr/>
        </p:nvSpPr>
        <p:spPr bwMode="auto">
          <a:xfrm>
            <a:off x="6905625" y="49672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50" name="Line 70"/>
          <p:cNvSpPr>
            <a:spLocks noChangeShapeType="1"/>
          </p:cNvSpPr>
          <p:nvPr/>
        </p:nvSpPr>
        <p:spPr bwMode="auto">
          <a:xfrm flipV="1">
            <a:off x="2009775" y="4014788"/>
            <a:ext cx="150495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51" name="Line 71"/>
          <p:cNvSpPr>
            <a:spLocks noChangeShapeType="1"/>
          </p:cNvSpPr>
          <p:nvPr/>
        </p:nvSpPr>
        <p:spPr bwMode="auto">
          <a:xfrm>
            <a:off x="2047875" y="5100638"/>
            <a:ext cx="14478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52" name="Line 72"/>
          <p:cNvSpPr>
            <a:spLocks noChangeShapeType="1"/>
          </p:cNvSpPr>
          <p:nvPr/>
        </p:nvSpPr>
        <p:spPr bwMode="auto">
          <a:xfrm>
            <a:off x="3495675" y="6110288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53" name="Line 73"/>
          <p:cNvSpPr>
            <a:spLocks noChangeShapeType="1"/>
          </p:cNvSpPr>
          <p:nvPr/>
        </p:nvSpPr>
        <p:spPr bwMode="auto">
          <a:xfrm flipV="1">
            <a:off x="3514725" y="5062538"/>
            <a:ext cx="192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54" name="Line 74"/>
          <p:cNvSpPr>
            <a:spLocks noChangeShapeType="1"/>
          </p:cNvSpPr>
          <p:nvPr/>
        </p:nvSpPr>
        <p:spPr bwMode="auto">
          <a:xfrm>
            <a:off x="3495675" y="4014788"/>
            <a:ext cx="192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55" name="Line 75"/>
          <p:cNvSpPr>
            <a:spLocks noChangeShapeType="1"/>
          </p:cNvSpPr>
          <p:nvPr/>
        </p:nvSpPr>
        <p:spPr bwMode="auto">
          <a:xfrm flipH="1">
            <a:off x="3495675" y="4014788"/>
            <a:ext cx="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56" name="Line 76"/>
          <p:cNvSpPr>
            <a:spLocks noChangeShapeType="1"/>
          </p:cNvSpPr>
          <p:nvPr/>
        </p:nvSpPr>
        <p:spPr bwMode="auto">
          <a:xfrm flipH="1">
            <a:off x="5438775" y="4033838"/>
            <a:ext cx="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57" name="Line 77"/>
          <p:cNvSpPr>
            <a:spLocks noChangeShapeType="1"/>
          </p:cNvSpPr>
          <p:nvPr/>
        </p:nvSpPr>
        <p:spPr bwMode="auto">
          <a:xfrm>
            <a:off x="5438775" y="3995738"/>
            <a:ext cx="15240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58" name="Line 78"/>
          <p:cNvSpPr>
            <a:spLocks noChangeShapeType="1"/>
          </p:cNvSpPr>
          <p:nvPr/>
        </p:nvSpPr>
        <p:spPr bwMode="auto">
          <a:xfrm flipH="1">
            <a:off x="5457825" y="5024438"/>
            <a:ext cx="1504950" cy="1123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59" name="Line 79"/>
          <p:cNvSpPr>
            <a:spLocks noChangeShapeType="1"/>
          </p:cNvSpPr>
          <p:nvPr/>
        </p:nvSpPr>
        <p:spPr bwMode="auto">
          <a:xfrm>
            <a:off x="3495675" y="4014788"/>
            <a:ext cx="1962150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60" name="Rectangle 80"/>
          <p:cNvSpPr>
            <a:spLocks noChangeArrowheads="1"/>
          </p:cNvSpPr>
          <p:nvPr/>
        </p:nvSpPr>
        <p:spPr bwMode="auto">
          <a:xfrm>
            <a:off x="5489575" y="483393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46161" name="Rectangle 81"/>
          <p:cNvSpPr>
            <a:spLocks noChangeArrowheads="1"/>
          </p:cNvSpPr>
          <p:nvPr/>
        </p:nvSpPr>
        <p:spPr bwMode="auto">
          <a:xfrm>
            <a:off x="6888163" y="4833938"/>
            <a:ext cx="379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 z</a:t>
            </a:r>
          </a:p>
        </p:txBody>
      </p:sp>
      <p:sp>
        <p:nvSpPr>
          <p:cNvPr id="46162" name="Rectangle 82"/>
          <p:cNvSpPr>
            <a:spLocks noChangeArrowheads="1"/>
          </p:cNvSpPr>
          <p:nvPr/>
        </p:nvSpPr>
        <p:spPr bwMode="auto">
          <a:xfrm>
            <a:off x="3152775" y="60531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f</a:t>
            </a:r>
          </a:p>
        </p:txBody>
      </p:sp>
      <p:sp>
        <p:nvSpPr>
          <p:cNvPr id="46163" name="Rectangle 83"/>
          <p:cNvSpPr>
            <a:spLocks noChangeArrowheads="1"/>
          </p:cNvSpPr>
          <p:nvPr/>
        </p:nvSpPr>
        <p:spPr bwMode="auto">
          <a:xfrm>
            <a:off x="5327650" y="60340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g</a:t>
            </a:r>
          </a:p>
        </p:txBody>
      </p:sp>
      <p:sp>
        <p:nvSpPr>
          <p:cNvPr id="46164" name="Text Box 84"/>
          <p:cNvSpPr txBox="1">
            <a:spLocks noChangeArrowheads="1"/>
          </p:cNvSpPr>
          <p:nvPr/>
        </p:nvSpPr>
        <p:spPr bwMode="auto">
          <a:xfrm>
            <a:off x="4337050" y="36210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46165" name="Text Box 85"/>
          <p:cNvSpPr txBox="1">
            <a:spLocks noChangeArrowheads="1"/>
          </p:cNvSpPr>
          <p:nvPr/>
        </p:nvSpPr>
        <p:spPr bwMode="auto">
          <a:xfrm>
            <a:off x="3194050" y="4364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46166" name="Text Box 86"/>
          <p:cNvSpPr txBox="1">
            <a:spLocks noChangeArrowheads="1"/>
          </p:cNvSpPr>
          <p:nvPr/>
        </p:nvSpPr>
        <p:spPr bwMode="auto">
          <a:xfrm>
            <a:off x="4279900" y="5049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4</a:t>
            </a:r>
            <a:endParaRPr lang="en-US"/>
          </a:p>
        </p:txBody>
      </p:sp>
      <p:sp>
        <p:nvSpPr>
          <p:cNvPr id="46167" name="Text Box 87"/>
          <p:cNvSpPr txBox="1">
            <a:spLocks noChangeArrowheads="1"/>
          </p:cNvSpPr>
          <p:nvPr/>
        </p:nvSpPr>
        <p:spPr bwMode="auto">
          <a:xfrm>
            <a:off x="4337050" y="6116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46168" name="Text Box 88"/>
          <p:cNvSpPr txBox="1">
            <a:spLocks noChangeArrowheads="1"/>
          </p:cNvSpPr>
          <p:nvPr/>
        </p:nvSpPr>
        <p:spPr bwMode="auto">
          <a:xfrm>
            <a:off x="6127750" y="5507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6</a:t>
            </a:r>
            <a:endParaRPr lang="en-US"/>
          </a:p>
        </p:txBody>
      </p:sp>
      <p:sp>
        <p:nvSpPr>
          <p:cNvPr id="46169" name="Text Box 89"/>
          <p:cNvSpPr txBox="1">
            <a:spLocks noChangeArrowheads="1"/>
          </p:cNvSpPr>
          <p:nvPr/>
        </p:nvSpPr>
        <p:spPr bwMode="auto">
          <a:xfrm>
            <a:off x="6146800" y="41735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46170" name="Text Box 90"/>
          <p:cNvSpPr txBox="1">
            <a:spLocks noChangeArrowheads="1"/>
          </p:cNvSpPr>
          <p:nvPr/>
        </p:nvSpPr>
        <p:spPr bwMode="auto">
          <a:xfrm>
            <a:off x="2470150" y="5583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46171" name="Text Box 91"/>
          <p:cNvSpPr txBox="1">
            <a:spLocks noChangeArrowheads="1"/>
          </p:cNvSpPr>
          <p:nvPr/>
        </p:nvSpPr>
        <p:spPr bwMode="auto">
          <a:xfrm>
            <a:off x="3213100" y="5354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46172" name="Text Box 92"/>
          <p:cNvSpPr txBox="1">
            <a:spLocks noChangeArrowheads="1"/>
          </p:cNvSpPr>
          <p:nvPr/>
        </p:nvSpPr>
        <p:spPr bwMode="auto">
          <a:xfrm>
            <a:off x="5422900" y="5354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7</a:t>
            </a:r>
            <a:endParaRPr lang="en-US"/>
          </a:p>
        </p:txBody>
      </p:sp>
      <p:sp>
        <p:nvSpPr>
          <p:cNvPr id="46173" name="Text Box 93"/>
          <p:cNvSpPr txBox="1">
            <a:spLocks noChangeArrowheads="1"/>
          </p:cNvSpPr>
          <p:nvPr/>
        </p:nvSpPr>
        <p:spPr bwMode="auto">
          <a:xfrm>
            <a:off x="1847850" y="44799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46174" name="Text Box 94"/>
          <p:cNvSpPr txBox="1">
            <a:spLocks noChangeArrowheads="1"/>
          </p:cNvSpPr>
          <p:nvPr/>
        </p:nvSpPr>
        <p:spPr bwMode="auto">
          <a:xfrm>
            <a:off x="3506788" y="35004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2</a:t>
            </a:r>
            <a:endParaRPr lang="en-US" sz="2800"/>
          </a:p>
        </p:txBody>
      </p:sp>
      <p:sp>
        <p:nvSpPr>
          <p:cNvPr id="46175" name="Text Box 95"/>
          <p:cNvSpPr txBox="1">
            <a:spLocks noChangeArrowheads="1"/>
          </p:cNvSpPr>
          <p:nvPr/>
        </p:nvSpPr>
        <p:spPr bwMode="auto">
          <a:xfrm>
            <a:off x="5106988" y="35575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4</a:t>
            </a:r>
            <a:endParaRPr lang="en-US" sz="2800"/>
          </a:p>
        </p:txBody>
      </p:sp>
      <p:sp>
        <p:nvSpPr>
          <p:cNvPr id="46176" name="Text Box 96"/>
          <p:cNvSpPr txBox="1">
            <a:spLocks noChangeArrowheads="1"/>
          </p:cNvSpPr>
          <p:nvPr/>
        </p:nvSpPr>
        <p:spPr bwMode="auto">
          <a:xfrm>
            <a:off x="6821488" y="4548188"/>
            <a:ext cx="438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6177" name="Text Box 97"/>
          <p:cNvSpPr txBox="1">
            <a:spLocks noChangeArrowheads="1"/>
          </p:cNvSpPr>
          <p:nvPr/>
        </p:nvSpPr>
        <p:spPr bwMode="auto">
          <a:xfrm>
            <a:off x="3525838" y="46053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4</a:t>
            </a:r>
            <a:endParaRPr lang="en-US" sz="2800"/>
          </a:p>
        </p:txBody>
      </p:sp>
      <p:sp>
        <p:nvSpPr>
          <p:cNvPr id="46178" name="Text Box 98"/>
          <p:cNvSpPr txBox="1">
            <a:spLocks noChangeArrowheads="1"/>
          </p:cNvSpPr>
          <p:nvPr/>
        </p:nvSpPr>
        <p:spPr bwMode="auto">
          <a:xfrm>
            <a:off x="5087938" y="50053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6</a:t>
            </a:r>
            <a:endParaRPr lang="en-US" sz="2800"/>
          </a:p>
        </p:txBody>
      </p:sp>
      <p:sp>
        <p:nvSpPr>
          <p:cNvPr id="46179" name="Text Box 99"/>
          <p:cNvSpPr txBox="1">
            <a:spLocks noChangeArrowheads="1"/>
          </p:cNvSpPr>
          <p:nvPr/>
        </p:nvSpPr>
        <p:spPr bwMode="auto">
          <a:xfrm>
            <a:off x="3544888" y="6110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1</a:t>
            </a:r>
            <a:endParaRPr lang="en-US" sz="2800"/>
          </a:p>
        </p:txBody>
      </p:sp>
      <p:sp>
        <p:nvSpPr>
          <p:cNvPr id="46180" name="Text Box 100"/>
          <p:cNvSpPr txBox="1">
            <a:spLocks noChangeArrowheads="1"/>
          </p:cNvSpPr>
          <p:nvPr/>
        </p:nvSpPr>
        <p:spPr bwMode="auto">
          <a:xfrm>
            <a:off x="5068888" y="56530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6</a:t>
            </a:r>
            <a:endParaRPr lang="en-US" sz="2800"/>
          </a:p>
        </p:txBody>
      </p:sp>
      <p:sp>
        <p:nvSpPr>
          <p:cNvPr id="46181" name="Oval 101"/>
          <p:cNvSpPr>
            <a:spLocks noChangeArrowheads="1"/>
          </p:cNvSpPr>
          <p:nvPr/>
        </p:nvSpPr>
        <p:spPr bwMode="auto">
          <a:xfrm>
            <a:off x="1895475" y="49482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82" name="Oval 102"/>
          <p:cNvSpPr>
            <a:spLocks noChangeArrowheads="1"/>
          </p:cNvSpPr>
          <p:nvPr/>
        </p:nvSpPr>
        <p:spPr bwMode="auto">
          <a:xfrm>
            <a:off x="3362325" y="59769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83" name="Oval 103"/>
          <p:cNvSpPr>
            <a:spLocks noChangeArrowheads="1"/>
          </p:cNvSpPr>
          <p:nvPr/>
        </p:nvSpPr>
        <p:spPr bwMode="auto">
          <a:xfrm>
            <a:off x="3343275" y="38814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6184" name="AutoShape 104"/>
          <p:cNvSpPr>
            <a:spLocks noChangeArrowheads="1"/>
          </p:cNvSpPr>
          <p:nvPr/>
        </p:nvSpPr>
        <p:spPr bwMode="auto">
          <a:xfrm>
            <a:off x="8529638" y="6372225"/>
            <a:ext cx="614362" cy="485775"/>
          </a:xfrm>
          <a:prstGeom prst="rightArrow">
            <a:avLst>
              <a:gd name="adj1" fmla="val 57519"/>
              <a:gd name="adj2" fmla="val 63071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9525" y="52388"/>
            <a:ext cx="1679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4th Iteration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627188" y="14811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a</a:t>
            </a:r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092450" y="2238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5387975" y="18573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073400" y="1423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2482850" y="8397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4406900" y="8397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4</a:t>
            </a:r>
            <a:endParaRPr lang="en-US"/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5397500" y="9921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3432175" y="56673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16" name="Oval 12"/>
          <p:cNvSpPr>
            <a:spLocks noChangeArrowheads="1"/>
          </p:cNvSpPr>
          <p:nvPr/>
        </p:nvSpPr>
        <p:spPr bwMode="auto">
          <a:xfrm>
            <a:off x="5356225" y="5476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3413125" y="16144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18" name="Oval 14"/>
          <p:cNvSpPr>
            <a:spLocks noChangeArrowheads="1"/>
          </p:cNvSpPr>
          <p:nvPr/>
        </p:nvSpPr>
        <p:spPr bwMode="auto">
          <a:xfrm>
            <a:off x="5375275" y="16144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19" name="Oval 15"/>
          <p:cNvSpPr>
            <a:spLocks noChangeArrowheads="1"/>
          </p:cNvSpPr>
          <p:nvPr/>
        </p:nvSpPr>
        <p:spPr bwMode="auto">
          <a:xfrm>
            <a:off x="3432175" y="26812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20" name="Oval 16"/>
          <p:cNvSpPr>
            <a:spLocks noChangeArrowheads="1"/>
          </p:cNvSpPr>
          <p:nvPr/>
        </p:nvSpPr>
        <p:spPr bwMode="auto">
          <a:xfrm>
            <a:off x="5375275" y="26812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1965325" y="16525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6880225" y="15763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flipV="1">
            <a:off x="1984375" y="623888"/>
            <a:ext cx="150495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2022475" y="1709738"/>
            <a:ext cx="14478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>
            <a:off x="3470275" y="2719388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 flipV="1">
            <a:off x="3489325" y="1671638"/>
            <a:ext cx="192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>
            <a:off x="3470275" y="623888"/>
            <a:ext cx="192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 flipH="1">
            <a:off x="3470275" y="623888"/>
            <a:ext cx="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 flipH="1">
            <a:off x="5413375" y="642938"/>
            <a:ext cx="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5413375" y="604838"/>
            <a:ext cx="15240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31" name="Line 27"/>
          <p:cNvSpPr>
            <a:spLocks noChangeShapeType="1"/>
          </p:cNvSpPr>
          <p:nvPr/>
        </p:nvSpPr>
        <p:spPr bwMode="auto">
          <a:xfrm flipH="1">
            <a:off x="5432425" y="1633538"/>
            <a:ext cx="1504950" cy="1123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32" name="Line 28"/>
          <p:cNvSpPr>
            <a:spLocks noChangeShapeType="1"/>
          </p:cNvSpPr>
          <p:nvPr/>
        </p:nvSpPr>
        <p:spPr bwMode="auto">
          <a:xfrm>
            <a:off x="3470275" y="623888"/>
            <a:ext cx="1962150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5464175" y="144303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47134" name="Rectangle 30"/>
          <p:cNvSpPr>
            <a:spLocks noChangeArrowheads="1"/>
          </p:cNvSpPr>
          <p:nvPr/>
        </p:nvSpPr>
        <p:spPr bwMode="auto">
          <a:xfrm>
            <a:off x="6862763" y="1443038"/>
            <a:ext cx="379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 z</a:t>
            </a:r>
          </a:p>
        </p:txBody>
      </p:sp>
      <p:sp>
        <p:nvSpPr>
          <p:cNvPr id="47135" name="Rectangle 31"/>
          <p:cNvSpPr>
            <a:spLocks noChangeArrowheads="1"/>
          </p:cNvSpPr>
          <p:nvPr/>
        </p:nvSpPr>
        <p:spPr bwMode="auto">
          <a:xfrm>
            <a:off x="3127375" y="26622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f</a:t>
            </a:r>
          </a:p>
        </p:txBody>
      </p:sp>
      <p:sp>
        <p:nvSpPr>
          <p:cNvPr id="47136" name="Rectangle 32"/>
          <p:cNvSpPr>
            <a:spLocks noChangeArrowheads="1"/>
          </p:cNvSpPr>
          <p:nvPr/>
        </p:nvSpPr>
        <p:spPr bwMode="auto">
          <a:xfrm>
            <a:off x="5302250" y="2643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g</a:t>
            </a:r>
          </a:p>
        </p:txBody>
      </p:sp>
      <p:sp>
        <p:nvSpPr>
          <p:cNvPr id="47137" name="Text Box 33"/>
          <p:cNvSpPr txBox="1">
            <a:spLocks noChangeArrowheads="1"/>
          </p:cNvSpPr>
          <p:nvPr/>
        </p:nvSpPr>
        <p:spPr bwMode="auto">
          <a:xfrm>
            <a:off x="4311650" y="2301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3168650" y="9731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47139" name="Text Box 35"/>
          <p:cNvSpPr txBox="1">
            <a:spLocks noChangeArrowheads="1"/>
          </p:cNvSpPr>
          <p:nvPr/>
        </p:nvSpPr>
        <p:spPr bwMode="auto">
          <a:xfrm>
            <a:off x="4254500" y="1658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4</a:t>
            </a:r>
            <a:endParaRPr lang="en-US"/>
          </a:p>
        </p:txBody>
      </p:sp>
      <p:sp>
        <p:nvSpPr>
          <p:cNvPr id="47140" name="Text Box 36"/>
          <p:cNvSpPr txBox="1">
            <a:spLocks noChangeArrowheads="1"/>
          </p:cNvSpPr>
          <p:nvPr/>
        </p:nvSpPr>
        <p:spPr bwMode="auto">
          <a:xfrm>
            <a:off x="4311650" y="27257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47141" name="Text Box 37"/>
          <p:cNvSpPr txBox="1">
            <a:spLocks noChangeArrowheads="1"/>
          </p:cNvSpPr>
          <p:nvPr/>
        </p:nvSpPr>
        <p:spPr bwMode="auto">
          <a:xfrm>
            <a:off x="6102350" y="21161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6</a:t>
            </a:r>
            <a:endParaRPr lang="en-US"/>
          </a:p>
        </p:txBody>
      </p:sp>
      <p:sp>
        <p:nvSpPr>
          <p:cNvPr id="47142" name="Text Box 38"/>
          <p:cNvSpPr txBox="1">
            <a:spLocks noChangeArrowheads="1"/>
          </p:cNvSpPr>
          <p:nvPr/>
        </p:nvSpPr>
        <p:spPr bwMode="auto">
          <a:xfrm>
            <a:off x="6121400" y="782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47143" name="Text Box 39"/>
          <p:cNvSpPr txBox="1">
            <a:spLocks noChangeArrowheads="1"/>
          </p:cNvSpPr>
          <p:nvPr/>
        </p:nvSpPr>
        <p:spPr bwMode="auto">
          <a:xfrm>
            <a:off x="2444750" y="21923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3187700" y="19637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5397500" y="19637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7</a:t>
            </a:r>
            <a:endParaRPr lang="en-US"/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1822450" y="10890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47147" name="Text Box 43"/>
          <p:cNvSpPr txBox="1">
            <a:spLocks noChangeArrowheads="1"/>
          </p:cNvSpPr>
          <p:nvPr/>
        </p:nvSpPr>
        <p:spPr bwMode="auto">
          <a:xfrm>
            <a:off x="3481388" y="1095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2</a:t>
            </a:r>
            <a:endParaRPr lang="en-US" sz="2800"/>
          </a:p>
        </p:txBody>
      </p:sp>
      <p:sp>
        <p:nvSpPr>
          <p:cNvPr id="47148" name="Text Box 44"/>
          <p:cNvSpPr txBox="1">
            <a:spLocks noChangeArrowheads="1"/>
          </p:cNvSpPr>
          <p:nvPr/>
        </p:nvSpPr>
        <p:spPr bwMode="auto">
          <a:xfrm>
            <a:off x="5081588" y="1666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4</a:t>
            </a:r>
            <a:endParaRPr lang="en-US" sz="2800"/>
          </a:p>
        </p:txBody>
      </p:sp>
      <p:sp>
        <p:nvSpPr>
          <p:cNvPr id="47149" name="Text Box 45"/>
          <p:cNvSpPr txBox="1">
            <a:spLocks noChangeArrowheads="1"/>
          </p:cNvSpPr>
          <p:nvPr/>
        </p:nvSpPr>
        <p:spPr bwMode="auto">
          <a:xfrm>
            <a:off x="6834188" y="1157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5</a:t>
            </a:r>
            <a:endParaRPr lang="en-US" sz="2800"/>
          </a:p>
        </p:txBody>
      </p:sp>
      <p:sp>
        <p:nvSpPr>
          <p:cNvPr id="47150" name="Text Box 46"/>
          <p:cNvSpPr txBox="1">
            <a:spLocks noChangeArrowheads="1"/>
          </p:cNvSpPr>
          <p:nvPr/>
        </p:nvSpPr>
        <p:spPr bwMode="auto">
          <a:xfrm>
            <a:off x="3500438" y="12144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4</a:t>
            </a:r>
            <a:endParaRPr lang="en-US" sz="2800"/>
          </a:p>
        </p:txBody>
      </p:sp>
      <p:sp>
        <p:nvSpPr>
          <p:cNvPr id="47151" name="Text Box 47"/>
          <p:cNvSpPr txBox="1">
            <a:spLocks noChangeArrowheads="1"/>
          </p:cNvSpPr>
          <p:nvPr/>
        </p:nvSpPr>
        <p:spPr bwMode="auto">
          <a:xfrm>
            <a:off x="5062538" y="16144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6</a:t>
            </a:r>
            <a:endParaRPr lang="en-US" sz="2800"/>
          </a:p>
        </p:txBody>
      </p:sp>
      <p:sp>
        <p:nvSpPr>
          <p:cNvPr id="47152" name="Text Box 48"/>
          <p:cNvSpPr txBox="1">
            <a:spLocks noChangeArrowheads="1"/>
          </p:cNvSpPr>
          <p:nvPr/>
        </p:nvSpPr>
        <p:spPr bwMode="auto">
          <a:xfrm>
            <a:off x="3519488" y="27193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1</a:t>
            </a:r>
            <a:endParaRPr lang="en-US" sz="2800"/>
          </a:p>
        </p:txBody>
      </p:sp>
      <p:sp>
        <p:nvSpPr>
          <p:cNvPr id="47153" name="Text Box 49"/>
          <p:cNvSpPr txBox="1">
            <a:spLocks noChangeArrowheads="1"/>
          </p:cNvSpPr>
          <p:nvPr/>
        </p:nvSpPr>
        <p:spPr bwMode="auto">
          <a:xfrm>
            <a:off x="5043488" y="22621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6</a:t>
            </a:r>
            <a:endParaRPr lang="en-US" sz="2800"/>
          </a:p>
        </p:txBody>
      </p:sp>
      <p:sp>
        <p:nvSpPr>
          <p:cNvPr id="47154" name="Oval 50"/>
          <p:cNvSpPr>
            <a:spLocks noChangeArrowheads="1"/>
          </p:cNvSpPr>
          <p:nvPr/>
        </p:nvSpPr>
        <p:spPr bwMode="auto">
          <a:xfrm>
            <a:off x="1870075" y="15573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55" name="Oval 51"/>
          <p:cNvSpPr>
            <a:spLocks noChangeArrowheads="1"/>
          </p:cNvSpPr>
          <p:nvPr/>
        </p:nvSpPr>
        <p:spPr bwMode="auto">
          <a:xfrm>
            <a:off x="3336925" y="25860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56" name="Oval 52"/>
          <p:cNvSpPr>
            <a:spLocks noChangeArrowheads="1"/>
          </p:cNvSpPr>
          <p:nvPr/>
        </p:nvSpPr>
        <p:spPr bwMode="auto">
          <a:xfrm>
            <a:off x="3317875" y="4905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57" name="Oval 53"/>
          <p:cNvSpPr>
            <a:spLocks noChangeArrowheads="1"/>
          </p:cNvSpPr>
          <p:nvPr/>
        </p:nvSpPr>
        <p:spPr bwMode="auto">
          <a:xfrm>
            <a:off x="5260975" y="4524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58" name="Line 54"/>
          <p:cNvSpPr>
            <a:spLocks noChangeShapeType="1"/>
          </p:cNvSpPr>
          <p:nvPr/>
        </p:nvSpPr>
        <p:spPr bwMode="auto">
          <a:xfrm>
            <a:off x="304800" y="3390900"/>
            <a:ext cx="836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59" name="Text Box 55"/>
          <p:cNvSpPr txBox="1">
            <a:spLocks noChangeArrowheads="1"/>
          </p:cNvSpPr>
          <p:nvPr/>
        </p:nvSpPr>
        <p:spPr bwMode="auto">
          <a:xfrm>
            <a:off x="0" y="3519488"/>
            <a:ext cx="1679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5th Iteration</a:t>
            </a:r>
          </a:p>
        </p:txBody>
      </p:sp>
      <p:sp>
        <p:nvSpPr>
          <p:cNvPr id="47160" name="Text Box 56"/>
          <p:cNvSpPr txBox="1">
            <a:spLocks noChangeArrowheads="1"/>
          </p:cNvSpPr>
          <p:nvPr/>
        </p:nvSpPr>
        <p:spPr bwMode="auto">
          <a:xfrm>
            <a:off x="1579563" y="4929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a</a:t>
            </a:r>
            <a:endParaRPr lang="en-US"/>
          </a:p>
        </p:txBody>
      </p:sp>
      <p:sp>
        <p:nvSpPr>
          <p:cNvPr id="47161" name="Rectangle 57"/>
          <p:cNvSpPr>
            <a:spLocks noChangeArrowheads="1"/>
          </p:cNvSpPr>
          <p:nvPr/>
        </p:nvSpPr>
        <p:spPr bwMode="auto">
          <a:xfrm>
            <a:off x="3082925" y="36909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47162" name="Rectangle 58"/>
          <p:cNvSpPr>
            <a:spLocks noChangeArrowheads="1"/>
          </p:cNvSpPr>
          <p:nvPr/>
        </p:nvSpPr>
        <p:spPr bwMode="auto">
          <a:xfrm>
            <a:off x="5378450" y="365283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47163" name="Rectangle 59"/>
          <p:cNvSpPr>
            <a:spLocks noChangeArrowheads="1"/>
          </p:cNvSpPr>
          <p:nvPr/>
        </p:nvSpPr>
        <p:spPr bwMode="auto">
          <a:xfrm>
            <a:off x="3063875" y="48910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47164" name="Text Box 60"/>
          <p:cNvSpPr txBox="1">
            <a:spLocks noChangeArrowheads="1"/>
          </p:cNvSpPr>
          <p:nvPr/>
        </p:nvSpPr>
        <p:spPr bwMode="auto">
          <a:xfrm>
            <a:off x="2473325" y="43068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47165" name="Text Box 61"/>
          <p:cNvSpPr txBox="1">
            <a:spLocks noChangeArrowheads="1"/>
          </p:cNvSpPr>
          <p:nvPr/>
        </p:nvSpPr>
        <p:spPr bwMode="auto">
          <a:xfrm>
            <a:off x="4397375" y="43068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4</a:t>
            </a:r>
            <a:endParaRPr lang="en-US"/>
          </a:p>
        </p:txBody>
      </p:sp>
      <p:sp>
        <p:nvSpPr>
          <p:cNvPr id="47166" name="Text Box 62"/>
          <p:cNvSpPr txBox="1">
            <a:spLocks noChangeArrowheads="1"/>
          </p:cNvSpPr>
          <p:nvPr/>
        </p:nvSpPr>
        <p:spPr bwMode="auto">
          <a:xfrm>
            <a:off x="5387975" y="4459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47167" name="Oval 63"/>
          <p:cNvSpPr>
            <a:spLocks noChangeArrowheads="1"/>
          </p:cNvSpPr>
          <p:nvPr/>
        </p:nvSpPr>
        <p:spPr bwMode="auto">
          <a:xfrm>
            <a:off x="3422650" y="403383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68" name="Oval 64"/>
          <p:cNvSpPr>
            <a:spLocks noChangeArrowheads="1"/>
          </p:cNvSpPr>
          <p:nvPr/>
        </p:nvSpPr>
        <p:spPr bwMode="auto">
          <a:xfrm>
            <a:off x="5346700" y="40147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69" name="Oval 65"/>
          <p:cNvSpPr>
            <a:spLocks noChangeArrowheads="1"/>
          </p:cNvSpPr>
          <p:nvPr/>
        </p:nvSpPr>
        <p:spPr bwMode="auto">
          <a:xfrm>
            <a:off x="3403600" y="50815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70" name="Oval 66"/>
          <p:cNvSpPr>
            <a:spLocks noChangeArrowheads="1"/>
          </p:cNvSpPr>
          <p:nvPr/>
        </p:nvSpPr>
        <p:spPr bwMode="auto">
          <a:xfrm>
            <a:off x="5365750" y="50815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71" name="Oval 67"/>
          <p:cNvSpPr>
            <a:spLocks noChangeArrowheads="1"/>
          </p:cNvSpPr>
          <p:nvPr/>
        </p:nvSpPr>
        <p:spPr bwMode="auto">
          <a:xfrm>
            <a:off x="3422650" y="61483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72" name="Oval 68"/>
          <p:cNvSpPr>
            <a:spLocks noChangeArrowheads="1"/>
          </p:cNvSpPr>
          <p:nvPr/>
        </p:nvSpPr>
        <p:spPr bwMode="auto">
          <a:xfrm>
            <a:off x="5365750" y="61483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73" name="Oval 69"/>
          <p:cNvSpPr>
            <a:spLocks noChangeArrowheads="1"/>
          </p:cNvSpPr>
          <p:nvPr/>
        </p:nvSpPr>
        <p:spPr bwMode="auto">
          <a:xfrm>
            <a:off x="1955800" y="51196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74" name="Oval 70"/>
          <p:cNvSpPr>
            <a:spLocks noChangeArrowheads="1"/>
          </p:cNvSpPr>
          <p:nvPr/>
        </p:nvSpPr>
        <p:spPr bwMode="auto">
          <a:xfrm>
            <a:off x="6870700" y="50434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75" name="Line 71"/>
          <p:cNvSpPr>
            <a:spLocks noChangeShapeType="1"/>
          </p:cNvSpPr>
          <p:nvPr/>
        </p:nvSpPr>
        <p:spPr bwMode="auto">
          <a:xfrm flipV="1">
            <a:off x="1974850" y="4090988"/>
            <a:ext cx="150495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76" name="Line 72"/>
          <p:cNvSpPr>
            <a:spLocks noChangeShapeType="1"/>
          </p:cNvSpPr>
          <p:nvPr/>
        </p:nvSpPr>
        <p:spPr bwMode="auto">
          <a:xfrm>
            <a:off x="2012950" y="5176838"/>
            <a:ext cx="14478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77" name="Line 73"/>
          <p:cNvSpPr>
            <a:spLocks noChangeShapeType="1"/>
          </p:cNvSpPr>
          <p:nvPr/>
        </p:nvSpPr>
        <p:spPr bwMode="auto">
          <a:xfrm>
            <a:off x="3460750" y="6186488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78" name="Line 74"/>
          <p:cNvSpPr>
            <a:spLocks noChangeShapeType="1"/>
          </p:cNvSpPr>
          <p:nvPr/>
        </p:nvSpPr>
        <p:spPr bwMode="auto">
          <a:xfrm flipV="1">
            <a:off x="3479800" y="5138738"/>
            <a:ext cx="192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79" name="Line 75"/>
          <p:cNvSpPr>
            <a:spLocks noChangeShapeType="1"/>
          </p:cNvSpPr>
          <p:nvPr/>
        </p:nvSpPr>
        <p:spPr bwMode="auto">
          <a:xfrm>
            <a:off x="3460750" y="4090988"/>
            <a:ext cx="192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80" name="Line 76"/>
          <p:cNvSpPr>
            <a:spLocks noChangeShapeType="1"/>
          </p:cNvSpPr>
          <p:nvPr/>
        </p:nvSpPr>
        <p:spPr bwMode="auto">
          <a:xfrm flipH="1">
            <a:off x="3460750" y="4090988"/>
            <a:ext cx="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81" name="Line 77"/>
          <p:cNvSpPr>
            <a:spLocks noChangeShapeType="1"/>
          </p:cNvSpPr>
          <p:nvPr/>
        </p:nvSpPr>
        <p:spPr bwMode="auto">
          <a:xfrm flipH="1">
            <a:off x="5403850" y="4110038"/>
            <a:ext cx="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82" name="Line 78"/>
          <p:cNvSpPr>
            <a:spLocks noChangeShapeType="1"/>
          </p:cNvSpPr>
          <p:nvPr/>
        </p:nvSpPr>
        <p:spPr bwMode="auto">
          <a:xfrm>
            <a:off x="5403850" y="4071938"/>
            <a:ext cx="15240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83" name="Line 79"/>
          <p:cNvSpPr>
            <a:spLocks noChangeShapeType="1"/>
          </p:cNvSpPr>
          <p:nvPr/>
        </p:nvSpPr>
        <p:spPr bwMode="auto">
          <a:xfrm flipH="1">
            <a:off x="5422900" y="5100638"/>
            <a:ext cx="1504950" cy="1123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84" name="Line 80"/>
          <p:cNvSpPr>
            <a:spLocks noChangeShapeType="1"/>
          </p:cNvSpPr>
          <p:nvPr/>
        </p:nvSpPr>
        <p:spPr bwMode="auto">
          <a:xfrm>
            <a:off x="3460750" y="4090988"/>
            <a:ext cx="1962150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85" name="Rectangle 81"/>
          <p:cNvSpPr>
            <a:spLocks noChangeArrowheads="1"/>
          </p:cNvSpPr>
          <p:nvPr/>
        </p:nvSpPr>
        <p:spPr bwMode="auto">
          <a:xfrm>
            <a:off x="5454650" y="491013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47186" name="Rectangle 82"/>
          <p:cNvSpPr>
            <a:spLocks noChangeArrowheads="1"/>
          </p:cNvSpPr>
          <p:nvPr/>
        </p:nvSpPr>
        <p:spPr bwMode="auto">
          <a:xfrm>
            <a:off x="6853238" y="4910138"/>
            <a:ext cx="379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 z</a:t>
            </a:r>
          </a:p>
        </p:txBody>
      </p:sp>
      <p:sp>
        <p:nvSpPr>
          <p:cNvPr id="47187" name="Rectangle 83"/>
          <p:cNvSpPr>
            <a:spLocks noChangeArrowheads="1"/>
          </p:cNvSpPr>
          <p:nvPr/>
        </p:nvSpPr>
        <p:spPr bwMode="auto">
          <a:xfrm>
            <a:off x="3117850" y="61293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f</a:t>
            </a:r>
          </a:p>
        </p:txBody>
      </p:sp>
      <p:sp>
        <p:nvSpPr>
          <p:cNvPr id="47188" name="Rectangle 84"/>
          <p:cNvSpPr>
            <a:spLocks noChangeArrowheads="1"/>
          </p:cNvSpPr>
          <p:nvPr/>
        </p:nvSpPr>
        <p:spPr bwMode="auto">
          <a:xfrm>
            <a:off x="5292725" y="6110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g</a:t>
            </a:r>
          </a:p>
        </p:txBody>
      </p:sp>
      <p:sp>
        <p:nvSpPr>
          <p:cNvPr id="47189" name="Text Box 85"/>
          <p:cNvSpPr txBox="1">
            <a:spLocks noChangeArrowheads="1"/>
          </p:cNvSpPr>
          <p:nvPr/>
        </p:nvSpPr>
        <p:spPr bwMode="auto">
          <a:xfrm>
            <a:off x="4302125" y="3697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47190" name="Text Box 86"/>
          <p:cNvSpPr txBox="1">
            <a:spLocks noChangeArrowheads="1"/>
          </p:cNvSpPr>
          <p:nvPr/>
        </p:nvSpPr>
        <p:spPr bwMode="auto">
          <a:xfrm>
            <a:off x="3159125" y="4440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47191" name="Text Box 87"/>
          <p:cNvSpPr txBox="1">
            <a:spLocks noChangeArrowheads="1"/>
          </p:cNvSpPr>
          <p:nvPr/>
        </p:nvSpPr>
        <p:spPr bwMode="auto">
          <a:xfrm>
            <a:off x="4244975" y="5126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4</a:t>
            </a:r>
            <a:endParaRPr lang="en-US"/>
          </a:p>
        </p:txBody>
      </p:sp>
      <p:sp>
        <p:nvSpPr>
          <p:cNvPr id="47192" name="Text Box 88"/>
          <p:cNvSpPr txBox="1">
            <a:spLocks noChangeArrowheads="1"/>
          </p:cNvSpPr>
          <p:nvPr/>
        </p:nvSpPr>
        <p:spPr bwMode="auto">
          <a:xfrm>
            <a:off x="4302125" y="6192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47193" name="Text Box 89"/>
          <p:cNvSpPr txBox="1">
            <a:spLocks noChangeArrowheads="1"/>
          </p:cNvSpPr>
          <p:nvPr/>
        </p:nvSpPr>
        <p:spPr bwMode="auto">
          <a:xfrm>
            <a:off x="6092825" y="55832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6</a:t>
            </a:r>
            <a:endParaRPr lang="en-US"/>
          </a:p>
        </p:txBody>
      </p:sp>
      <p:sp>
        <p:nvSpPr>
          <p:cNvPr id="47194" name="Text Box 90"/>
          <p:cNvSpPr txBox="1">
            <a:spLocks noChangeArrowheads="1"/>
          </p:cNvSpPr>
          <p:nvPr/>
        </p:nvSpPr>
        <p:spPr bwMode="auto">
          <a:xfrm>
            <a:off x="6111875" y="42497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47195" name="Text Box 91"/>
          <p:cNvSpPr txBox="1">
            <a:spLocks noChangeArrowheads="1"/>
          </p:cNvSpPr>
          <p:nvPr/>
        </p:nvSpPr>
        <p:spPr bwMode="auto">
          <a:xfrm>
            <a:off x="2435225" y="5659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47196" name="Text Box 92"/>
          <p:cNvSpPr txBox="1">
            <a:spLocks noChangeArrowheads="1"/>
          </p:cNvSpPr>
          <p:nvPr/>
        </p:nvSpPr>
        <p:spPr bwMode="auto">
          <a:xfrm>
            <a:off x="3178175" y="5430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47197" name="Text Box 93"/>
          <p:cNvSpPr txBox="1">
            <a:spLocks noChangeArrowheads="1"/>
          </p:cNvSpPr>
          <p:nvPr/>
        </p:nvSpPr>
        <p:spPr bwMode="auto">
          <a:xfrm>
            <a:off x="5387975" y="5430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7</a:t>
            </a:r>
            <a:endParaRPr lang="en-US"/>
          </a:p>
        </p:txBody>
      </p:sp>
      <p:sp>
        <p:nvSpPr>
          <p:cNvPr id="47198" name="Text Box 94"/>
          <p:cNvSpPr txBox="1">
            <a:spLocks noChangeArrowheads="1"/>
          </p:cNvSpPr>
          <p:nvPr/>
        </p:nvSpPr>
        <p:spPr bwMode="auto">
          <a:xfrm>
            <a:off x="1812925" y="45561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47199" name="Text Box 95"/>
          <p:cNvSpPr txBox="1">
            <a:spLocks noChangeArrowheads="1"/>
          </p:cNvSpPr>
          <p:nvPr/>
        </p:nvSpPr>
        <p:spPr bwMode="auto">
          <a:xfrm>
            <a:off x="3471863" y="35766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2</a:t>
            </a:r>
            <a:endParaRPr lang="en-US" sz="2800"/>
          </a:p>
        </p:txBody>
      </p:sp>
      <p:sp>
        <p:nvSpPr>
          <p:cNvPr id="47200" name="Text Box 96"/>
          <p:cNvSpPr txBox="1">
            <a:spLocks noChangeArrowheads="1"/>
          </p:cNvSpPr>
          <p:nvPr/>
        </p:nvSpPr>
        <p:spPr bwMode="auto">
          <a:xfrm>
            <a:off x="5072063" y="36337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4</a:t>
            </a:r>
            <a:endParaRPr lang="en-US" sz="2800"/>
          </a:p>
        </p:txBody>
      </p:sp>
      <p:sp>
        <p:nvSpPr>
          <p:cNvPr id="47201" name="Text Box 97"/>
          <p:cNvSpPr txBox="1">
            <a:spLocks noChangeArrowheads="1"/>
          </p:cNvSpPr>
          <p:nvPr/>
        </p:nvSpPr>
        <p:spPr bwMode="auto">
          <a:xfrm>
            <a:off x="6824663" y="46243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5</a:t>
            </a:r>
            <a:endParaRPr lang="en-US" sz="2800"/>
          </a:p>
        </p:txBody>
      </p:sp>
      <p:sp>
        <p:nvSpPr>
          <p:cNvPr id="47202" name="Text Box 98"/>
          <p:cNvSpPr txBox="1">
            <a:spLocks noChangeArrowheads="1"/>
          </p:cNvSpPr>
          <p:nvPr/>
        </p:nvSpPr>
        <p:spPr bwMode="auto">
          <a:xfrm>
            <a:off x="3490913" y="46815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4</a:t>
            </a:r>
            <a:endParaRPr lang="en-US" sz="2800"/>
          </a:p>
        </p:txBody>
      </p:sp>
      <p:sp>
        <p:nvSpPr>
          <p:cNvPr id="47203" name="Text Box 99"/>
          <p:cNvSpPr txBox="1">
            <a:spLocks noChangeArrowheads="1"/>
          </p:cNvSpPr>
          <p:nvPr/>
        </p:nvSpPr>
        <p:spPr bwMode="auto">
          <a:xfrm>
            <a:off x="5053013" y="50815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6</a:t>
            </a:r>
            <a:endParaRPr lang="en-US" sz="2800"/>
          </a:p>
        </p:txBody>
      </p:sp>
      <p:sp>
        <p:nvSpPr>
          <p:cNvPr id="47204" name="Text Box 100"/>
          <p:cNvSpPr txBox="1">
            <a:spLocks noChangeArrowheads="1"/>
          </p:cNvSpPr>
          <p:nvPr/>
        </p:nvSpPr>
        <p:spPr bwMode="auto">
          <a:xfrm>
            <a:off x="5033963" y="5729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6</a:t>
            </a:r>
            <a:endParaRPr lang="en-US" sz="2800"/>
          </a:p>
        </p:txBody>
      </p:sp>
      <p:sp>
        <p:nvSpPr>
          <p:cNvPr id="47205" name="Oval 101"/>
          <p:cNvSpPr>
            <a:spLocks noChangeArrowheads="1"/>
          </p:cNvSpPr>
          <p:nvPr/>
        </p:nvSpPr>
        <p:spPr bwMode="auto">
          <a:xfrm>
            <a:off x="1860550" y="50244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206" name="Oval 102"/>
          <p:cNvSpPr>
            <a:spLocks noChangeArrowheads="1"/>
          </p:cNvSpPr>
          <p:nvPr/>
        </p:nvSpPr>
        <p:spPr bwMode="auto">
          <a:xfrm>
            <a:off x="3327400" y="60531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207" name="Oval 103"/>
          <p:cNvSpPr>
            <a:spLocks noChangeArrowheads="1"/>
          </p:cNvSpPr>
          <p:nvPr/>
        </p:nvSpPr>
        <p:spPr bwMode="auto">
          <a:xfrm>
            <a:off x="3308350" y="39576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208" name="Oval 104"/>
          <p:cNvSpPr>
            <a:spLocks noChangeArrowheads="1"/>
          </p:cNvSpPr>
          <p:nvPr/>
        </p:nvSpPr>
        <p:spPr bwMode="auto">
          <a:xfrm>
            <a:off x="5251450" y="39195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209" name="Oval 105"/>
          <p:cNvSpPr>
            <a:spLocks noChangeArrowheads="1"/>
          </p:cNvSpPr>
          <p:nvPr/>
        </p:nvSpPr>
        <p:spPr bwMode="auto">
          <a:xfrm>
            <a:off x="3327400" y="49863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210" name="AutoShape 106"/>
          <p:cNvSpPr>
            <a:spLocks noChangeArrowheads="1"/>
          </p:cNvSpPr>
          <p:nvPr/>
        </p:nvSpPr>
        <p:spPr bwMode="auto">
          <a:xfrm>
            <a:off x="8529638" y="6372225"/>
            <a:ext cx="614362" cy="485775"/>
          </a:xfrm>
          <a:prstGeom prst="rightArrow">
            <a:avLst>
              <a:gd name="adj1" fmla="val 57519"/>
              <a:gd name="adj2" fmla="val 63071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666750" y="400050"/>
            <a:ext cx="4038600" cy="16383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267200" y="6019800"/>
            <a:ext cx="3143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The directed graph of the relation </a:t>
            </a:r>
            <a:r>
              <a:rPr lang="en-US" sz="1600" i="1"/>
              <a:t>R.</a:t>
            </a:r>
            <a:endParaRPr lang="en-US" sz="160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619625" y="32146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880225" y="32273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625975" y="44338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918325" y="43894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4902200" y="3257550"/>
            <a:ext cx="74613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6807200" y="4756150"/>
            <a:ext cx="74613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6781800" y="3257550"/>
            <a:ext cx="74613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4902200" y="4768850"/>
            <a:ext cx="74613" cy="746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4953000" y="4800600"/>
            <a:ext cx="1841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4965700" y="3289300"/>
            <a:ext cx="180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H="1">
            <a:off x="4940300" y="3327400"/>
            <a:ext cx="1588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H="1">
            <a:off x="4991100" y="3327400"/>
            <a:ext cx="1803400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4991100" y="3327400"/>
            <a:ext cx="1803400" cy="143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6832600" y="3340100"/>
            <a:ext cx="1588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185" name="Freeform 17"/>
          <p:cNvSpPr>
            <a:spLocks/>
          </p:cNvSpPr>
          <p:nvPr/>
        </p:nvSpPr>
        <p:spPr bwMode="auto">
          <a:xfrm>
            <a:off x="4140200" y="2482850"/>
            <a:ext cx="812800" cy="819150"/>
          </a:xfrm>
          <a:custGeom>
            <a:avLst/>
            <a:gdLst/>
            <a:ahLst/>
            <a:cxnLst>
              <a:cxn ang="0">
                <a:pos x="792" y="764"/>
              </a:cxn>
              <a:cxn ang="0">
                <a:pos x="56" y="500"/>
              </a:cxn>
              <a:cxn ang="0">
                <a:pos x="456" y="36"/>
              </a:cxn>
              <a:cxn ang="0">
                <a:pos x="832" y="716"/>
              </a:cxn>
            </a:cxnLst>
            <a:rect l="0" t="0" r="r" b="b"/>
            <a:pathLst>
              <a:path w="832" h="764">
                <a:moveTo>
                  <a:pt x="792" y="764"/>
                </a:moveTo>
                <a:cubicBezTo>
                  <a:pt x="452" y="692"/>
                  <a:pt x="112" y="621"/>
                  <a:pt x="56" y="500"/>
                </a:cubicBezTo>
                <a:cubicBezTo>
                  <a:pt x="0" y="379"/>
                  <a:pt x="327" y="0"/>
                  <a:pt x="456" y="36"/>
                </a:cubicBezTo>
                <a:cubicBezTo>
                  <a:pt x="585" y="72"/>
                  <a:pt x="708" y="394"/>
                  <a:pt x="832" y="7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186" name="Freeform 18"/>
          <p:cNvSpPr>
            <a:spLocks/>
          </p:cNvSpPr>
          <p:nvPr/>
        </p:nvSpPr>
        <p:spPr bwMode="auto">
          <a:xfrm rot="-4976590">
            <a:off x="4051300" y="4756150"/>
            <a:ext cx="812800" cy="819150"/>
          </a:xfrm>
          <a:custGeom>
            <a:avLst/>
            <a:gdLst/>
            <a:ahLst/>
            <a:cxnLst>
              <a:cxn ang="0">
                <a:pos x="792" y="764"/>
              </a:cxn>
              <a:cxn ang="0">
                <a:pos x="56" y="500"/>
              </a:cxn>
              <a:cxn ang="0">
                <a:pos x="456" y="36"/>
              </a:cxn>
              <a:cxn ang="0">
                <a:pos x="832" y="716"/>
              </a:cxn>
            </a:cxnLst>
            <a:rect l="0" t="0" r="r" b="b"/>
            <a:pathLst>
              <a:path w="832" h="764">
                <a:moveTo>
                  <a:pt x="792" y="764"/>
                </a:moveTo>
                <a:cubicBezTo>
                  <a:pt x="452" y="692"/>
                  <a:pt x="112" y="621"/>
                  <a:pt x="56" y="500"/>
                </a:cubicBezTo>
                <a:cubicBezTo>
                  <a:pt x="0" y="379"/>
                  <a:pt x="327" y="0"/>
                  <a:pt x="456" y="36"/>
                </a:cubicBezTo>
                <a:cubicBezTo>
                  <a:pt x="585" y="72"/>
                  <a:pt x="708" y="394"/>
                  <a:pt x="832" y="7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187" name="Freeform 19"/>
          <p:cNvSpPr>
            <a:spLocks/>
          </p:cNvSpPr>
          <p:nvPr/>
        </p:nvSpPr>
        <p:spPr bwMode="auto">
          <a:xfrm rot="6012508">
            <a:off x="6915150" y="2540000"/>
            <a:ext cx="812800" cy="819150"/>
          </a:xfrm>
          <a:custGeom>
            <a:avLst/>
            <a:gdLst/>
            <a:ahLst/>
            <a:cxnLst>
              <a:cxn ang="0">
                <a:pos x="792" y="764"/>
              </a:cxn>
              <a:cxn ang="0">
                <a:pos x="56" y="500"/>
              </a:cxn>
              <a:cxn ang="0">
                <a:pos x="456" y="36"/>
              </a:cxn>
              <a:cxn ang="0">
                <a:pos x="832" y="716"/>
              </a:cxn>
            </a:cxnLst>
            <a:rect l="0" t="0" r="r" b="b"/>
            <a:pathLst>
              <a:path w="832" h="764">
                <a:moveTo>
                  <a:pt x="792" y="764"/>
                </a:moveTo>
                <a:cubicBezTo>
                  <a:pt x="452" y="692"/>
                  <a:pt x="112" y="621"/>
                  <a:pt x="56" y="500"/>
                </a:cubicBezTo>
                <a:cubicBezTo>
                  <a:pt x="0" y="379"/>
                  <a:pt x="327" y="0"/>
                  <a:pt x="456" y="36"/>
                </a:cubicBezTo>
                <a:cubicBezTo>
                  <a:pt x="585" y="72"/>
                  <a:pt x="708" y="394"/>
                  <a:pt x="832" y="7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188" name="Freeform 20"/>
          <p:cNvSpPr>
            <a:spLocks/>
          </p:cNvSpPr>
          <p:nvPr/>
        </p:nvSpPr>
        <p:spPr bwMode="auto">
          <a:xfrm rot="10679680">
            <a:off x="6870700" y="4794250"/>
            <a:ext cx="812800" cy="819150"/>
          </a:xfrm>
          <a:custGeom>
            <a:avLst/>
            <a:gdLst/>
            <a:ahLst/>
            <a:cxnLst>
              <a:cxn ang="0">
                <a:pos x="792" y="764"/>
              </a:cxn>
              <a:cxn ang="0">
                <a:pos x="56" y="500"/>
              </a:cxn>
              <a:cxn ang="0">
                <a:pos x="456" y="36"/>
              </a:cxn>
              <a:cxn ang="0">
                <a:pos x="832" y="716"/>
              </a:cxn>
            </a:cxnLst>
            <a:rect l="0" t="0" r="r" b="b"/>
            <a:pathLst>
              <a:path w="832" h="764">
                <a:moveTo>
                  <a:pt x="792" y="764"/>
                </a:moveTo>
                <a:cubicBezTo>
                  <a:pt x="452" y="692"/>
                  <a:pt x="112" y="621"/>
                  <a:pt x="56" y="500"/>
                </a:cubicBezTo>
                <a:cubicBezTo>
                  <a:pt x="0" y="379"/>
                  <a:pt x="327" y="0"/>
                  <a:pt x="456" y="36"/>
                </a:cubicBezTo>
                <a:cubicBezTo>
                  <a:pt x="585" y="72"/>
                  <a:pt x="708" y="394"/>
                  <a:pt x="832" y="7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361950" y="533400"/>
            <a:ext cx="41529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sz="1800">
                <a:latin typeface="Arial" pitchFamily="34" charset="0"/>
                <a:cs typeface="Arial" pitchFamily="34" charset="0"/>
              </a:rPr>
              <a:t>Let</a:t>
            </a:r>
            <a:r>
              <a:rPr lang="en-US" sz="1800" i="1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/>
              <a:t>X</a:t>
            </a:r>
            <a:r>
              <a:rPr lang="en-US" sz="2000"/>
              <a:t> = {1, 2, 3, 4}.  </a:t>
            </a:r>
          </a:p>
          <a:p>
            <a:pPr lvl="1"/>
            <a:r>
              <a:rPr lang="en-US" sz="1800">
                <a:latin typeface="Arial" pitchFamily="34" charset="0"/>
                <a:cs typeface="Arial" pitchFamily="34" charset="0"/>
              </a:rPr>
              <a:t>Let a relation</a:t>
            </a:r>
            <a:r>
              <a:rPr lang="en-US" sz="2000"/>
              <a:t> </a:t>
            </a:r>
            <a:r>
              <a:rPr lang="en-US" sz="2000" i="1"/>
              <a:t>R</a:t>
            </a:r>
            <a:r>
              <a:rPr lang="en-US" sz="2000"/>
              <a:t> </a:t>
            </a:r>
            <a:r>
              <a:rPr lang="en-US" sz="1800">
                <a:latin typeface="Arial" pitchFamily="34" charset="0"/>
                <a:cs typeface="Arial" pitchFamily="34" charset="0"/>
              </a:rPr>
              <a:t>on </a:t>
            </a:r>
            <a:r>
              <a:rPr lang="en-US" sz="2000" i="1"/>
              <a:t>X</a:t>
            </a:r>
            <a:r>
              <a:rPr lang="en-US" sz="2000"/>
              <a:t> </a:t>
            </a:r>
            <a:r>
              <a:rPr lang="en-US" sz="1800">
                <a:latin typeface="Arial" pitchFamily="34" charset="0"/>
                <a:cs typeface="Arial" pitchFamily="34" charset="0"/>
              </a:rPr>
              <a:t>be defined by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	(</a:t>
            </a:r>
            <a:r>
              <a:rPr lang="en-US" sz="2000" i="1"/>
              <a:t>x</a:t>
            </a:r>
            <a:r>
              <a:rPr lang="en-US" sz="2000"/>
              <a:t>, </a:t>
            </a:r>
            <a:r>
              <a:rPr lang="en-US" sz="2000" i="1"/>
              <a:t>y</a:t>
            </a:r>
            <a:r>
              <a:rPr lang="en-US" sz="2000"/>
              <a:t>)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,  iff  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 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.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6248400" y="457200"/>
            <a:ext cx="1809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</a:rPr>
              <a:t>An example </a:t>
            </a:r>
          </a:p>
          <a:p>
            <a:pPr algn="ctr"/>
            <a:r>
              <a:rPr lang="en-US" b="1">
                <a:solidFill>
                  <a:schemeClr val="accent2"/>
                </a:solidFill>
              </a:rPr>
              <a:t>of Graph</a:t>
            </a:r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 flipH="1">
            <a:off x="6400800" y="1524000"/>
            <a:ext cx="304800" cy="533400"/>
          </a:xfrm>
          <a:prstGeom prst="line">
            <a:avLst/>
          </a:prstGeom>
          <a:noFill/>
          <a:ln w="762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0" y="128588"/>
            <a:ext cx="1679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6th Iteration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579563" y="15573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a</a:t>
            </a:r>
            <a:endParaRPr 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082925" y="3000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5378450" y="26193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3063875" y="1500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2473325" y="9159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4397375" y="9159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4</a:t>
            </a:r>
            <a:endParaRPr lang="en-US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387975" y="10683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3422650" y="64293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5346700" y="6238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3403600" y="16906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5365750" y="16906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3422650" y="27574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44" name="Oval 16"/>
          <p:cNvSpPr>
            <a:spLocks noChangeArrowheads="1"/>
          </p:cNvSpPr>
          <p:nvPr/>
        </p:nvSpPr>
        <p:spPr bwMode="auto">
          <a:xfrm>
            <a:off x="5365750" y="27574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45" name="Oval 17"/>
          <p:cNvSpPr>
            <a:spLocks noChangeArrowheads="1"/>
          </p:cNvSpPr>
          <p:nvPr/>
        </p:nvSpPr>
        <p:spPr bwMode="auto">
          <a:xfrm>
            <a:off x="1955800" y="17287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6870700" y="1652588"/>
            <a:ext cx="9525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 flipV="1">
            <a:off x="1974850" y="700088"/>
            <a:ext cx="150495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2012950" y="1785938"/>
            <a:ext cx="14478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3460750" y="2795588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 flipV="1">
            <a:off x="3479800" y="1747838"/>
            <a:ext cx="192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3460750" y="700088"/>
            <a:ext cx="192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 flipH="1">
            <a:off x="3460750" y="700088"/>
            <a:ext cx="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53" name="Line 25"/>
          <p:cNvSpPr>
            <a:spLocks noChangeShapeType="1"/>
          </p:cNvSpPr>
          <p:nvPr/>
        </p:nvSpPr>
        <p:spPr bwMode="auto">
          <a:xfrm flipH="1">
            <a:off x="5403850" y="719138"/>
            <a:ext cx="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54" name="Line 26"/>
          <p:cNvSpPr>
            <a:spLocks noChangeShapeType="1"/>
          </p:cNvSpPr>
          <p:nvPr/>
        </p:nvSpPr>
        <p:spPr bwMode="auto">
          <a:xfrm>
            <a:off x="5403850" y="681038"/>
            <a:ext cx="15240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 flipH="1">
            <a:off x="5422900" y="1709738"/>
            <a:ext cx="1504950" cy="1123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56" name="Line 28"/>
          <p:cNvSpPr>
            <a:spLocks noChangeShapeType="1"/>
          </p:cNvSpPr>
          <p:nvPr/>
        </p:nvSpPr>
        <p:spPr bwMode="auto">
          <a:xfrm>
            <a:off x="3460750" y="700088"/>
            <a:ext cx="1962150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5454650" y="151923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6948488" y="1557338"/>
            <a:ext cx="379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 z</a:t>
            </a:r>
          </a:p>
        </p:txBody>
      </p:sp>
      <p:sp>
        <p:nvSpPr>
          <p:cNvPr id="48159" name="Rectangle 31"/>
          <p:cNvSpPr>
            <a:spLocks noChangeArrowheads="1"/>
          </p:cNvSpPr>
          <p:nvPr/>
        </p:nvSpPr>
        <p:spPr bwMode="auto">
          <a:xfrm>
            <a:off x="3117850" y="2738438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f</a:t>
            </a:r>
          </a:p>
        </p:txBody>
      </p:sp>
      <p:sp>
        <p:nvSpPr>
          <p:cNvPr id="48160" name="Rectangle 32"/>
          <p:cNvSpPr>
            <a:spLocks noChangeArrowheads="1"/>
          </p:cNvSpPr>
          <p:nvPr/>
        </p:nvSpPr>
        <p:spPr bwMode="auto">
          <a:xfrm>
            <a:off x="5292725" y="27193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g</a:t>
            </a:r>
          </a:p>
        </p:txBody>
      </p:sp>
      <p:sp>
        <p:nvSpPr>
          <p:cNvPr id="48161" name="Text Box 33"/>
          <p:cNvSpPr txBox="1">
            <a:spLocks noChangeArrowheads="1"/>
          </p:cNvSpPr>
          <p:nvPr/>
        </p:nvSpPr>
        <p:spPr bwMode="auto">
          <a:xfrm>
            <a:off x="4302125" y="3063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48162" name="Text Box 34"/>
          <p:cNvSpPr txBox="1">
            <a:spLocks noChangeArrowheads="1"/>
          </p:cNvSpPr>
          <p:nvPr/>
        </p:nvSpPr>
        <p:spPr bwMode="auto">
          <a:xfrm>
            <a:off x="3159125" y="10493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4244975" y="17351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4</a:t>
            </a:r>
            <a:endParaRPr lang="en-US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4302125" y="2801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6092825" y="21923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6</a:t>
            </a:r>
            <a:endParaRPr lang="en-US"/>
          </a:p>
        </p:txBody>
      </p:sp>
      <p:sp>
        <p:nvSpPr>
          <p:cNvPr id="48166" name="Text Box 38"/>
          <p:cNvSpPr txBox="1">
            <a:spLocks noChangeArrowheads="1"/>
          </p:cNvSpPr>
          <p:nvPr/>
        </p:nvSpPr>
        <p:spPr bwMode="auto">
          <a:xfrm>
            <a:off x="6111875" y="858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2435225" y="22685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48168" name="Text Box 40"/>
          <p:cNvSpPr txBox="1">
            <a:spLocks noChangeArrowheads="1"/>
          </p:cNvSpPr>
          <p:nvPr/>
        </p:nvSpPr>
        <p:spPr bwMode="auto">
          <a:xfrm>
            <a:off x="3178175" y="2039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48169" name="Text Box 41"/>
          <p:cNvSpPr txBox="1">
            <a:spLocks noChangeArrowheads="1"/>
          </p:cNvSpPr>
          <p:nvPr/>
        </p:nvSpPr>
        <p:spPr bwMode="auto">
          <a:xfrm>
            <a:off x="5387975" y="2039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7</a:t>
            </a:r>
            <a:endParaRPr lang="en-US"/>
          </a:p>
        </p:txBody>
      </p:sp>
      <p:sp>
        <p:nvSpPr>
          <p:cNvPr id="48170" name="Text Box 42"/>
          <p:cNvSpPr txBox="1">
            <a:spLocks noChangeArrowheads="1"/>
          </p:cNvSpPr>
          <p:nvPr/>
        </p:nvSpPr>
        <p:spPr bwMode="auto">
          <a:xfrm>
            <a:off x="1812925" y="11652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48171" name="Text Box 43"/>
          <p:cNvSpPr txBox="1">
            <a:spLocks noChangeArrowheads="1"/>
          </p:cNvSpPr>
          <p:nvPr/>
        </p:nvSpPr>
        <p:spPr bwMode="auto">
          <a:xfrm>
            <a:off x="3471863" y="1857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2</a:t>
            </a:r>
            <a:endParaRPr lang="en-US" sz="2800"/>
          </a:p>
        </p:txBody>
      </p:sp>
      <p:sp>
        <p:nvSpPr>
          <p:cNvPr id="48172" name="Text Box 44"/>
          <p:cNvSpPr txBox="1">
            <a:spLocks noChangeArrowheads="1"/>
          </p:cNvSpPr>
          <p:nvPr/>
        </p:nvSpPr>
        <p:spPr bwMode="auto">
          <a:xfrm>
            <a:off x="5072063" y="2428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4</a:t>
            </a:r>
            <a:endParaRPr lang="en-US" sz="2800"/>
          </a:p>
        </p:txBody>
      </p:sp>
      <p:sp>
        <p:nvSpPr>
          <p:cNvPr id="48173" name="Text Box 45"/>
          <p:cNvSpPr txBox="1">
            <a:spLocks noChangeArrowheads="1"/>
          </p:cNvSpPr>
          <p:nvPr/>
        </p:nvSpPr>
        <p:spPr bwMode="auto">
          <a:xfrm>
            <a:off x="6938963" y="11572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5</a:t>
            </a:r>
            <a:endParaRPr lang="en-US" sz="2800"/>
          </a:p>
        </p:txBody>
      </p:sp>
      <p:sp>
        <p:nvSpPr>
          <p:cNvPr id="48174" name="Text Box 46"/>
          <p:cNvSpPr txBox="1">
            <a:spLocks noChangeArrowheads="1"/>
          </p:cNvSpPr>
          <p:nvPr/>
        </p:nvSpPr>
        <p:spPr bwMode="auto">
          <a:xfrm>
            <a:off x="3490913" y="129063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4</a:t>
            </a:r>
            <a:endParaRPr lang="en-US" sz="2800"/>
          </a:p>
        </p:txBody>
      </p: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5053013" y="16906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6</a:t>
            </a:r>
            <a:endParaRPr lang="en-US" sz="2800"/>
          </a:p>
        </p:txBody>
      </p:sp>
      <p:sp>
        <p:nvSpPr>
          <p:cNvPr id="48176" name="Text Box 48"/>
          <p:cNvSpPr txBox="1">
            <a:spLocks noChangeArrowheads="1"/>
          </p:cNvSpPr>
          <p:nvPr/>
        </p:nvSpPr>
        <p:spPr bwMode="auto">
          <a:xfrm>
            <a:off x="5033963" y="2338388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6</a:t>
            </a:r>
            <a:endParaRPr lang="en-US" sz="2800"/>
          </a:p>
        </p:txBody>
      </p:sp>
      <p:sp>
        <p:nvSpPr>
          <p:cNvPr id="48177" name="Oval 49"/>
          <p:cNvSpPr>
            <a:spLocks noChangeArrowheads="1"/>
          </p:cNvSpPr>
          <p:nvPr/>
        </p:nvSpPr>
        <p:spPr bwMode="auto">
          <a:xfrm>
            <a:off x="1860550" y="16335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78" name="Oval 50"/>
          <p:cNvSpPr>
            <a:spLocks noChangeArrowheads="1"/>
          </p:cNvSpPr>
          <p:nvPr/>
        </p:nvSpPr>
        <p:spPr bwMode="auto">
          <a:xfrm>
            <a:off x="3327400" y="26622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79" name="Oval 51"/>
          <p:cNvSpPr>
            <a:spLocks noChangeArrowheads="1"/>
          </p:cNvSpPr>
          <p:nvPr/>
        </p:nvSpPr>
        <p:spPr bwMode="auto">
          <a:xfrm>
            <a:off x="3308350" y="5667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80" name="Oval 52"/>
          <p:cNvSpPr>
            <a:spLocks noChangeArrowheads="1"/>
          </p:cNvSpPr>
          <p:nvPr/>
        </p:nvSpPr>
        <p:spPr bwMode="auto">
          <a:xfrm>
            <a:off x="5251450" y="5286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81" name="Oval 53"/>
          <p:cNvSpPr>
            <a:spLocks noChangeArrowheads="1"/>
          </p:cNvSpPr>
          <p:nvPr/>
        </p:nvSpPr>
        <p:spPr bwMode="auto">
          <a:xfrm>
            <a:off x="3327400" y="15954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82" name="Oval 54"/>
          <p:cNvSpPr>
            <a:spLocks noChangeArrowheads="1"/>
          </p:cNvSpPr>
          <p:nvPr/>
        </p:nvSpPr>
        <p:spPr bwMode="auto">
          <a:xfrm>
            <a:off x="6756400" y="15573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8183" name="Text Box 55"/>
          <p:cNvSpPr txBox="1">
            <a:spLocks noChangeArrowheads="1"/>
          </p:cNvSpPr>
          <p:nvPr/>
        </p:nvSpPr>
        <p:spPr bwMode="auto">
          <a:xfrm>
            <a:off x="6562725" y="3690938"/>
            <a:ext cx="2043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… Terminated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0"/>
            <a:ext cx="692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This theorem says that Dijkstra</a:t>
            </a:r>
            <a:r>
              <a:rPr lang="en-US" sz="1800">
                <a:latin typeface="Times New Roman"/>
                <a:cs typeface="Arial" pitchFamily="34" charset="0"/>
              </a:rPr>
              <a:t>’</a:t>
            </a:r>
            <a:r>
              <a:rPr lang="en-US" sz="1800">
                <a:latin typeface="Arial" pitchFamily="34" charset="0"/>
                <a:cs typeface="Arial" pitchFamily="34" charset="0"/>
              </a:rPr>
              <a:t>s shortest path algorithm is correct.</a:t>
            </a:r>
            <a:endParaRPr lang="en-US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0" y="2541588"/>
            <a:ext cx="7113588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The next theorem says that </a:t>
            </a:r>
          </a:p>
          <a:p>
            <a:r>
              <a:rPr lang="en-US" sz="1800">
                <a:latin typeface="Arial" pitchFamily="34" charset="0"/>
                <a:cs typeface="Arial" pitchFamily="34" charset="0"/>
              </a:rPr>
              <a:t>	Dijkstra</a:t>
            </a:r>
            <a:r>
              <a:rPr lang="en-US" sz="1800">
                <a:latin typeface="Times New Roman"/>
                <a:cs typeface="Arial" pitchFamily="34" charset="0"/>
              </a:rPr>
              <a:t>’</a:t>
            </a:r>
            <a:r>
              <a:rPr lang="en-US" sz="1800">
                <a:latin typeface="Arial" pitchFamily="34" charset="0"/>
                <a:cs typeface="Arial" pitchFamily="34" charset="0"/>
              </a:rPr>
              <a:t>s shortest path algorithm is </a:t>
            </a:r>
            <a:r>
              <a:rPr lang="en-US" sz="2000">
                <a:sym typeface="Symbol" pitchFamily="18" charset="2"/>
              </a:rPr>
              <a:t>(</a:t>
            </a:r>
            <a:r>
              <a:rPr lang="en-US" sz="2000" i="1">
                <a:sym typeface="Symbol" pitchFamily="18" charset="2"/>
              </a:rPr>
              <a:t>n</a:t>
            </a:r>
            <a:r>
              <a:rPr lang="en-US" sz="2000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)</a:t>
            </a:r>
            <a:r>
              <a:rPr lang="en-US" sz="180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1800">
                <a:latin typeface="Arial" pitchFamily="34" charset="0"/>
                <a:cs typeface="Arial" pitchFamily="34" charset="0"/>
              </a:rPr>
              <a:t>in the worst case.</a:t>
            </a:r>
            <a:endParaRPr 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876300" y="733425"/>
            <a:ext cx="75501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/>
              <a:t>T</a:t>
            </a:r>
            <a:r>
              <a:rPr lang="en-US" sz="1600"/>
              <a:t>HEOREM</a:t>
            </a:r>
            <a:endParaRPr lang="en-US" sz="2000"/>
          </a:p>
          <a:p>
            <a:endParaRPr lang="en-US" sz="2000"/>
          </a:p>
          <a:p>
            <a:r>
              <a:rPr lang="en-US" sz="2000"/>
              <a:t>Dijkstra’s shortest path algorithm correctly finds the length of a shortest </a:t>
            </a:r>
          </a:p>
          <a:p>
            <a:r>
              <a:rPr lang="en-US" sz="2000"/>
              <a:t>path from </a:t>
            </a:r>
            <a:r>
              <a:rPr lang="en-US" sz="2000" i="1"/>
              <a:t>a</a:t>
            </a:r>
            <a:r>
              <a:rPr lang="en-US" sz="2000"/>
              <a:t> to </a:t>
            </a:r>
            <a:r>
              <a:rPr lang="en-US" sz="2000" i="1"/>
              <a:t>z</a:t>
            </a:r>
            <a:r>
              <a:rPr lang="en-US" sz="2000"/>
              <a:t>.</a:t>
            </a:r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819150" y="3476625"/>
            <a:ext cx="7289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/>
              <a:t>T</a:t>
            </a:r>
            <a:r>
              <a:rPr lang="en-US" sz="1600"/>
              <a:t>HEOREM</a:t>
            </a:r>
            <a:endParaRPr lang="en-US" sz="2000"/>
          </a:p>
          <a:p>
            <a:endParaRPr lang="en-US" sz="2000"/>
          </a:p>
          <a:p>
            <a:r>
              <a:rPr lang="en-US" sz="2000"/>
              <a:t>For input consisting of a </a:t>
            </a:r>
            <a:r>
              <a:rPr lang="en-US" sz="2000" i="1"/>
              <a:t>n</a:t>
            </a:r>
            <a:r>
              <a:rPr lang="en-US" sz="2000"/>
              <a:t>-vertex, simple, connected, weighted graph,</a:t>
            </a:r>
          </a:p>
          <a:p>
            <a:r>
              <a:rPr lang="en-US" sz="2000"/>
              <a:t>Dijkstra’s shortest path algorithm has worst-case run time </a:t>
            </a:r>
            <a:r>
              <a:rPr lang="en-US" sz="2000">
                <a:sym typeface="Symbol" pitchFamily="18" charset="2"/>
              </a:rPr>
              <a:t>(</a:t>
            </a:r>
            <a:r>
              <a:rPr lang="en-US" sz="2000" i="1">
                <a:sym typeface="Symbol" pitchFamily="18" charset="2"/>
              </a:rPr>
              <a:t>n</a:t>
            </a:r>
            <a:r>
              <a:rPr lang="en-US" sz="2000" baseline="30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)</a:t>
            </a:r>
            <a:r>
              <a:rPr lang="en-US" sz="180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/>
              <a:t>.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742950" y="685800"/>
            <a:ext cx="7753350" cy="14668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628650" y="3448050"/>
            <a:ext cx="7753350" cy="14668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571500" y="457200"/>
            <a:ext cx="247650" cy="361950"/>
          </a:xfrm>
          <a:prstGeom prst="line">
            <a:avLst/>
          </a:prstGeom>
          <a:noFill/>
          <a:ln w="57150" cap="rnd">
            <a:solidFill>
              <a:srgbClr val="00CC00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781050" y="3067050"/>
            <a:ext cx="76200" cy="400050"/>
          </a:xfrm>
          <a:prstGeom prst="line">
            <a:avLst/>
          </a:prstGeom>
          <a:noFill/>
          <a:ln w="57150" cap="rnd">
            <a:solidFill>
              <a:srgbClr val="00CC00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428625" y="5470525"/>
            <a:ext cx="8715375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Dijkstra algorithm finds the length of a shortest path from </a:t>
            </a:r>
            <a:r>
              <a:rPr lang="en-US" sz="2000" i="1">
                <a:latin typeface="Arial" pitchFamily="34" charset="0"/>
                <a:cs typeface="Arial" pitchFamily="34" charset="0"/>
              </a:rPr>
              <a:t>a</a:t>
            </a:r>
            <a:r>
              <a:rPr lang="en-US" sz="2000">
                <a:latin typeface="Arial" pitchFamily="34" charset="0"/>
                <a:cs typeface="Arial" pitchFamily="34" charset="0"/>
              </a:rPr>
              <a:t> to </a:t>
            </a:r>
            <a:r>
              <a:rPr lang="en-US" sz="2000" i="1">
                <a:latin typeface="Arial" pitchFamily="34" charset="0"/>
                <a:cs typeface="Arial" pitchFamily="34" charset="0"/>
              </a:rPr>
              <a:t>z</a:t>
            </a:r>
            <a:r>
              <a:rPr lang="en-US" sz="200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In most application, however, we would also want to identify a shortest path.</a:t>
            </a:r>
          </a:p>
          <a:p>
            <a:pPr>
              <a:lnSpc>
                <a:spcPct val="40000"/>
              </a:lnSpc>
            </a:pPr>
            <a:endParaRPr lang="en-US" sz="2000">
              <a:latin typeface="Arial" pitchFamily="34" charset="0"/>
              <a:cs typeface="Arial" pitchFamily="34" charset="0"/>
            </a:endParaRP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A slight modification of the algorithm allows us to find a shortest path.</a:t>
            </a: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6877050" y="6629400"/>
            <a:ext cx="2038350" cy="0"/>
          </a:xfrm>
          <a:prstGeom prst="line">
            <a:avLst/>
          </a:prstGeom>
          <a:noFill/>
          <a:ln w="76200" cap="rnd">
            <a:solidFill>
              <a:srgbClr val="FF99FF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79400" y="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E</a:t>
            </a:r>
            <a:r>
              <a:rPr lang="en-US" sz="1600"/>
              <a:t>XAMPLE</a:t>
            </a:r>
            <a:endParaRPr lang="en-US"/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455613" y="563563"/>
            <a:ext cx="85121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We will apply Dijkstra</a:t>
            </a:r>
            <a:r>
              <a:rPr lang="en-US" sz="2000">
                <a:latin typeface="Times New Roman"/>
                <a:cs typeface="Arial" pitchFamily="34" charset="0"/>
              </a:rPr>
              <a:t>’</a:t>
            </a:r>
            <a:r>
              <a:rPr lang="en-US" sz="2000">
                <a:latin typeface="Arial" pitchFamily="34" charset="0"/>
                <a:cs typeface="Arial" pitchFamily="34" charset="0"/>
              </a:rPr>
              <a:t>s algorithm to graph below with a slight modification.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      In addition to circling a vertex, </a:t>
            </a:r>
          </a:p>
          <a:p>
            <a:r>
              <a:rPr lang="en-US" sz="2000"/>
              <a:t>      we will also label it with the name of the vertex from which it was labeled.</a:t>
            </a:r>
          </a:p>
        </p:txBody>
      </p:sp>
      <p:grpSp>
        <p:nvGrpSpPr>
          <p:cNvPr id="44077" name="Group 45"/>
          <p:cNvGrpSpPr>
            <a:grpSpLocks/>
          </p:cNvGrpSpPr>
          <p:nvPr/>
        </p:nvGrpSpPr>
        <p:grpSpPr bwMode="auto">
          <a:xfrm>
            <a:off x="2197100" y="3024188"/>
            <a:ext cx="4552950" cy="2466975"/>
            <a:chOff x="988" y="1449"/>
            <a:chExt cx="2868" cy="1554"/>
          </a:xfrm>
        </p:grpSpPr>
        <p:sp>
          <p:nvSpPr>
            <p:cNvPr id="44036" name="Text Box 4"/>
            <p:cNvSpPr txBox="1">
              <a:spLocks noChangeArrowheads="1"/>
            </p:cNvSpPr>
            <p:nvPr/>
          </p:nvSpPr>
          <p:spPr bwMode="auto">
            <a:xfrm>
              <a:off x="988" y="20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a</a:t>
              </a:r>
              <a:endParaRPr lang="en-US"/>
            </a:p>
          </p:txBody>
        </p:sp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1745" y="14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44038" name="Rectangle 6"/>
            <p:cNvSpPr>
              <a:spLocks noChangeArrowheads="1"/>
            </p:cNvSpPr>
            <p:nvPr/>
          </p:nvSpPr>
          <p:spPr bwMode="auto">
            <a:xfrm>
              <a:off x="2840" y="1449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44040" name="Text Box 8"/>
            <p:cNvSpPr txBox="1">
              <a:spLocks noChangeArrowheads="1"/>
            </p:cNvSpPr>
            <p:nvPr/>
          </p:nvSpPr>
          <p:spPr bwMode="auto">
            <a:xfrm>
              <a:off x="1398" y="178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44043" name="Oval 11"/>
            <p:cNvSpPr>
              <a:spLocks noChangeArrowheads="1"/>
            </p:cNvSpPr>
            <p:nvPr/>
          </p:nvSpPr>
          <p:spPr bwMode="auto">
            <a:xfrm>
              <a:off x="1888" y="1671"/>
              <a:ext cx="4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44" name="Oval 12"/>
            <p:cNvSpPr>
              <a:spLocks noChangeArrowheads="1"/>
            </p:cNvSpPr>
            <p:nvPr/>
          </p:nvSpPr>
          <p:spPr bwMode="auto">
            <a:xfrm>
              <a:off x="2844" y="1661"/>
              <a:ext cx="4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47" name="Oval 15"/>
            <p:cNvSpPr>
              <a:spLocks noChangeArrowheads="1"/>
            </p:cNvSpPr>
            <p:nvPr/>
          </p:nvSpPr>
          <p:spPr bwMode="auto">
            <a:xfrm>
              <a:off x="1888" y="2752"/>
              <a:ext cx="48" cy="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48" name="Oval 16"/>
            <p:cNvSpPr>
              <a:spLocks noChangeArrowheads="1"/>
            </p:cNvSpPr>
            <p:nvPr/>
          </p:nvSpPr>
          <p:spPr bwMode="auto">
            <a:xfrm>
              <a:off x="2854" y="2752"/>
              <a:ext cx="47" cy="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49" name="Oval 17"/>
            <p:cNvSpPr>
              <a:spLocks noChangeArrowheads="1"/>
            </p:cNvSpPr>
            <p:nvPr/>
          </p:nvSpPr>
          <p:spPr bwMode="auto">
            <a:xfrm>
              <a:off x="1159" y="2226"/>
              <a:ext cx="4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50" name="Oval 18"/>
            <p:cNvSpPr>
              <a:spLocks noChangeArrowheads="1"/>
            </p:cNvSpPr>
            <p:nvPr/>
          </p:nvSpPr>
          <p:spPr bwMode="auto">
            <a:xfrm>
              <a:off x="3602" y="2187"/>
              <a:ext cx="47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 flipV="1">
              <a:off x="1169" y="1688"/>
              <a:ext cx="748" cy="5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>
              <a:off x="1188" y="2255"/>
              <a:ext cx="719" cy="5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>
              <a:off x="1907" y="2772"/>
              <a:ext cx="9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1907" y="1688"/>
              <a:ext cx="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58" name="Line 26"/>
            <p:cNvSpPr>
              <a:spLocks noChangeShapeType="1"/>
            </p:cNvSpPr>
            <p:nvPr/>
          </p:nvSpPr>
          <p:spPr bwMode="auto">
            <a:xfrm>
              <a:off x="2873" y="1690"/>
              <a:ext cx="757" cy="5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59" name="Line 27"/>
            <p:cNvSpPr>
              <a:spLocks noChangeShapeType="1"/>
            </p:cNvSpPr>
            <p:nvPr/>
          </p:nvSpPr>
          <p:spPr bwMode="auto">
            <a:xfrm flipH="1">
              <a:off x="2882" y="2216"/>
              <a:ext cx="748" cy="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60" name="Line 28"/>
            <p:cNvSpPr>
              <a:spLocks noChangeShapeType="1"/>
            </p:cNvSpPr>
            <p:nvPr/>
          </p:nvSpPr>
          <p:spPr bwMode="auto">
            <a:xfrm>
              <a:off x="1907" y="1700"/>
              <a:ext cx="956" cy="1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62" name="Rectangle 30"/>
            <p:cNvSpPr>
              <a:spLocks noChangeArrowheads="1"/>
            </p:cNvSpPr>
            <p:nvPr/>
          </p:nvSpPr>
          <p:spPr bwMode="auto">
            <a:xfrm>
              <a:off x="3617" y="2044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 z</a:t>
              </a:r>
            </a:p>
          </p:txBody>
        </p:sp>
        <p:sp>
          <p:nvSpPr>
            <p:cNvPr id="44063" name="Rectangle 31"/>
            <p:cNvSpPr>
              <a:spLocks noChangeArrowheads="1"/>
            </p:cNvSpPr>
            <p:nvPr/>
          </p:nvSpPr>
          <p:spPr bwMode="auto">
            <a:xfrm>
              <a:off x="1698" y="271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44064" name="Rectangle 32"/>
            <p:cNvSpPr>
              <a:spLocks noChangeArrowheads="1"/>
            </p:cNvSpPr>
            <p:nvPr/>
          </p:nvSpPr>
          <p:spPr bwMode="auto">
            <a:xfrm>
              <a:off x="2803" y="2705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44065" name="Text Box 33"/>
            <p:cNvSpPr txBox="1">
              <a:spLocks noChangeArrowheads="1"/>
            </p:cNvSpPr>
            <p:nvPr/>
          </p:nvSpPr>
          <p:spPr bwMode="auto">
            <a:xfrm>
              <a:off x="2306" y="147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44068" name="Text Box 36"/>
            <p:cNvSpPr txBox="1">
              <a:spLocks noChangeArrowheads="1"/>
            </p:cNvSpPr>
            <p:nvPr/>
          </p:nvSpPr>
          <p:spPr bwMode="auto">
            <a:xfrm>
              <a:off x="2306" y="275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4069" name="Text Box 37"/>
            <p:cNvSpPr txBox="1">
              <a:spLocks noChangeArrowheads="1"/>
            </p:cNvSpPr>
            <p:nvPr/>
          </p:nvSpPr>
          <p:spPr bwMode="auto">
            <a:xfrm>
              <a:off x="3226" y="24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4070" name="Text Box 38"/>
            <p:cNvSpPr txBox="1">
              <a:spLocks noChangeArrowheads="1"/>
            </p:cNvSpPr>
            <p:nvPr/>
          </p:nvSpPr>
          <p:spPr bwMode="auto">
            <a:xfrm>
              <a:off x="3205" y="176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4071" name="Text Box 39"/>
            <p:cNvSpPr txBox="1">
              <a:spLocks noChangeArrowheads="1"/>
            </p:cNvSpPr>
            <p:nvPr/>
          </p:nvSpPr>
          <p:spPr bwMode="auto">
            <a:xfrm>
              <a:off x="1378" y="248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4075" name="Text Box 43"/>
            <p:cNvSpPr txBox="1">
              <a:spLocks noChangeArrowheads="1"/>
            </p:cNvSpPr>
            <p:nvPr/>
          </p:nvSpPr>
          <p:spPr bwMode="auto">
            <a:xfrm>
              <a:off x="2381" y="206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/>
                <a:t>1</a:t>
              </a:r>
              <a:endParaRPr lang="en-US"/>
            </a:p>
          </p:txBody>
        </p:sp>
      </p:grpSp>
      <p:sp>
        <p:nvSpPr>
          <p:cNvPr id="44079" name="Rectangle 47"/>
          <p:cNvSpPr>
            <a:spLocks noChangeArrowheads="1"/>
          </p:cNvSpPr>
          <p:nvPr/>
        </p:nvSpPr>
        <p:spPr bwMode="auto">
          <a:xfrm>
            <a:off x="742950" y="1371600"/>
            <a:ext cx="7867650" cy="895350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235200" y="18510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a</a:t>
            </a:r>
            <a:endParaRPr 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436938" y="977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4908550" y="90963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2790825" y="11445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568700" y="957263"/>
            <a:ext cx="7620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5086350" y="941388"/>
            <a:ext cx="7620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3568700" y="2673350"/>
            <a:ext cx="76200" cy="93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5102225" y="2673350"/>
            <a:ext cx="74613" cy="93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2411413" y="1838325"/>
            <a:ext cx="7620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6289675" y="1776413"/>
            <a:ext cx="74613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 flipV="1">
            <a:off x="2427288" y="984250"/>
            <a:ext cx="1187450" cy="915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2457450" y="1884363"/>
            <a:ext cx="1141413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3598863" y="2705100"/>
            <a:ext cx="153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3598863" y="984250"/>
            <a:ext cx="151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5132388" y="987425"/>
            <a:ext cx="1201737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 flipH="1">
            <a:off x="5146675" y="1822450"/>
            <a:ext cx="1187450" cy="912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3598863" y="1003300"/>
            <a:ext cx="1517650" cy="168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6313488" y="1720850"/>
            <a:ext cx="379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 z</a:t>
            </a: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3457575" y="2233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5002213" y="2274888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4232275" y="649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3</a:t>
            </a: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4232275" y="2674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5692775" y="22415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5659438" y="10985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2759075" y="22415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4351338" y="15779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0" y="0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Initialization</a:t>
            </a:r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>
            <a:off x="304800" y="3390900"/>
            <a:ext cx="836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3168650" y="53340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4997450" y="51435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6350000" y="137160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5016500" y="262890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9187" name="Text Box 35"/>
          <p:cNvSpPr txBox="1">
            <a:spLocks noChangeArrowheads="1"/>
          </p:cNvSpPr>
          <p:nvPr/>
        </p:nvSpPr>
        <p:spPr bwMode="auto">
          <a:xfrm>
            <a:off x="3359150" y="262890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2117725" y="14319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2235200" y="53371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a</a:t>
            </a:r>
            <a:endParaRPr lang="en-US"/>
          </a:p>
        </p:txBody>
      </p:sp>
      <p:sp>
        <p:nvSpPr>
          <p:cNvPr id="49191" name="Rectangle 39"/>
          <p:cNvSpPr>
            <a:spLocks noChangeArrowheads="1"/>
          </p:cNvSpPr>
          <p:nvPr/>
        </p:nvSpPr>
        <p:spPr bwMode="auto">
          <a:xfrm>
            <a:off x="3475038" y="4483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49192" name="Rectangle 40"/>
          <p:cNvSpPr>
            <a:spLocks noChangeArrowheads="1"/>
          </p:cNvSpPr>
          <p:nvPr/>
        </p:nvSpPr>
        <p:spPr bwMode="auto">
          <a:xfrm>
            <a:off x="4908550" y="441483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49193" name="Text Box 41"/>
          <p:cNvSpPr txBox="1">
            <a:spLocks noChangeArrowheads="1"/>
          </p:cNvSpPr>
          <p:nvPr/>
        </p:nvSpPr>
        <p:spPr bwMode="auto">
          <a:xfrm>
            <a:off x="2790825" y="46307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49194" name="Oval 42"/>
          <p:cNvSpPr>
            <a:spLocks noChangeArrowheads="1"/>
          </p:cNvSpPr>
          <p:nvPr/>
        </p:nvSpPr>
        <p:spPr bwMode="auto">
          <a:xfrm>
            <a:off x="3568700" y="4443413"/>
            <a:ext cx="7620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95" name="Oval 43"/>
          <p:cNvSpPr>
            <a:spLocks noChangeArrowheads="1"/>
          </p:cNvSpPr>
          <p:nvPr/>
        </p:nvSpPr>
        <p:spPr bwMode="auto">
          <a:xfrm>
            <a:off x="5086350" y="4427538"/>
            <a:ext cx="7620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96" name="Oval 44"/>
          <p:cNvSpPr>
            <a:spLocks noChangeArrowheads="1"/>
          </p:cNvSpPr>
          <p:nvPr/>
        </p:nvSpPr>
        <p:spPr bwMode="auto">
          <a:xfrm>
            <a:off x="3568700" y="6159500"/>
            <a:ext cx="76200" cy="93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97" name="Oval 45"/>
          <p:cNvSpPr>
            <a:spLocks noChangeArrowheads="1"/>
          </p:cNvSpPr>
          <p:nvPr/>
        </p:nvSpPr>
        <p:spPr bwMode="auto">
          <a:xfrm>
            <a:off x="5102225" y="6159500"/>
            <a:ext cx="74613" cy="93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98" name="Oval 46"/>
          <p:cNvSpPr>
            <a:spLocks noChangeArrowheads="1"/>
          </p:cNvSpPr>
          <p:nvPr/>
        </p:nvSpPr>
        <p:spPr bwMode="auto">
          <a:xfrm>
            <a:off x="2411413" y="5324475"/>
            <a:ext cx="7620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199" name="Oval 47"/>
          <p:cNvSpPr>
            <a:spLocks noChangeArrowheads="1"/>
          </p:cNvSpPr>
          <p:nvPr/>
        </p:nvSpPr>
        <p:spPr bwMode="auto">
          <a:xfrm>
            <a:off x="6289675" y="5262563"/>
            <a:ext cx="74613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200" name="Line 48"/>
          <p:cNvSpPr>
            <a:spLocks noChangeShapeType="1"/>
          </p:cNvSpPr>
          <p:nvPr/>
        </p:nvSpPr>
        <p:spPr bwMode="auto">
          <a:xfrm flipV="1">
            <a:off x="2427288" y="4470400"/>
            <a:ext cx="1187450" cy="915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201" name="Line 49"/>
          <p:cNvSpPr>
            <a:spLocks noChangeShapeType="1"/>
          </p:cNvSpPr>
          <p:nvPr/>
        </p:nvSpPr>
        <p:spPr bwMode="auto">
          <a:xfrm>
            <a:off x="2457450" y="5370513"/>
            <a:ext cx="1141413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202" name="Line 50"/>
          <p:cNvSpPr>
            <a:spLocks noChangeShapeType="1"/>
          </p:cNvSpPr>
          <p:nvPr/>
        </p:nvSpPr>
        <p:spPr bwMode="auto">
          <a:xfrm>
            <a:off x="3598863" y="6191250"/>
            <a:ext cx="153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203" name="Line 51"/>
          <p:cNvSpPr>
            <a:spLocks noChangeShapeType="1"/>
          </p:cNvSpPr>
          <p:nvPr/>
        </p:nvSpPr>
        <p:spPr bwMode="auto">
          <a:xfrm>
            <a:off x="3598863" y="4470400"/>
            <a:ext cx="151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204" name="Line 52"/>
          <p:cNvSpPr>
            <a:spLocks noChangeShapeType="1"/>
          </p:cNvSpPr>
          <p:nvPr/>
        </p:nvSpPr>
        <p:spPr bwMode="auto">
          <a:xfrm>
            <a:off x="5132388" y="4473575"/>
            <a:ext cx="1201737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205" name="Line 53"/>
          <p:cNvSpPr>
            <a:spLocks noChangeShapeType="1"/>
          </p:cNvSpPr>
          <p:nvPr/>
        </p:nvSpPr>
        <p:spPr bwMode="auto">
          <a:xfrm flipH="1">
            <a:off x="5146675" y="5308600"/>
            <a:ext cx="1187450" cy="912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206" name="Line 54"/>
          <p:cNvSpPr>
            <a:spLocks noChangeShapeType="1"/>
          </p:cNvSpPr>
          <p:nvPr/>
        </p:nvSpPr>
        <p:spPr bwMode="auto">
          <a:xfrm>
            <a:off x="3598863" y="4489450"/>
            <a:ext cx="1517650" cy="168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207" name="Rectangle 55"/>
          <p:cNvSpPr>
            <a:spLocks noChangeArrowheads="1"/>
          </p:cNvSpPr>
          <p:nvPr/>
        </p:nvSpPr>
        <p:spPr bwMode="auto">
          <a:xfrm>
            <a:off x="6313488" y="5207000"/>
            <a:ext cx="379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 z</a:t>
            </a:r>
          </a:p>
        </p:txBody>
      </p:sp>
      <p:sp>
        <p:nvSpPr>
          <p:cNvPr id="49208" name="Rectangle 56"/>
          <p:cNvSpPr>
            <a:spLocks noChangeArrowheads="1"/>
          </p:cNvSpPr>
          <p:nvPr/>
        </p:nvSpPr>
        <p:spPr bwMode="auto">
          <a:xfrm>
            <a:off x="3457575" y="5776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49209" name="Rectangle 57"/>
          <p:cNvSpPr>
            <a:spLocks noChangeArrowheads="1"/>
          </p:cNvSpPr>
          <p:nvPr/>
        </p:nvSpPr>
        <p:spPr bwMode="auto">
          <a:xfrm>
            <a:off x="5021263" y="5722938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49210" name="Text Box 58"/>
          <p:cNvSpPr txBox="1">
            <a:spLocks noChangeArrowheads="1"/>
          </p:cNvSpPr>
          <p:nvPr/>
        </p:nvSpPr>
        <p:spPr bwMode="auto">
          <a:xfrm>
            <a:off x="4232275" y="4135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3</a:t>
            </a:r>
          </a:p>
        </p:txBody>
      </p:sp>
      <p:sp>
        <p:nvSpPr>
          <p:cNvPr id="49211" name="Text Box 59"/>
          <p:cNvSpPr txBox="1">
            <a:spLocks noChangeArrowheads="1"/>
          </p:cNvSpPr>
          <p:nvPr/>
        </p:nvSpPr>
        <p:spPr bwMode="auto">
          <a:xfrm>
            <a:off x="4232275" y="61610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49212" name="Text Box 60"/>
          <p:cNvSpPr txBox="1">
            <a:spLocks noChangeArrowheads="1"/>
          </p:cNvSpPr>
          <p:nvPr/>
        </p:nvSpPr>
        <p:spPr bwMode="auto">
          <a:xfrm>
            <a:off x="5692775" y="57277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49213" name="Text Box 61"/>
          <p:cNvSpPr txBox="1">
            <a:spLocks noChangeArrowheads="1"/>
          </p:cNvSpPr>
          <p:nvPr/>
        </p:nvSpPr>
        <p:spPr bwMode="auto">
          <a:xfrm>
            <a:off x="5659438" y="45847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49214" name="Text Box 62"/>
          <p:cNvSpPr txBox="1">
            <a:spLocks noChangeArrowheads="1"/>
          </p:cNvSpPr>
          <p:nvPr/>
        </p:nvSpPr>
        <p:spPr bwMode="auto">
          <a:xfrm>
            <a:off x="2759075" y="57277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49215" name="Text Box 63"/>
          <p:cNvSpPr txBox="1">
            <a:spLocks noChangeArrowheads="1"/>
          </p:cNvSpPr>
          <p:nvPr/>
        </p:nvSpPr>
        <p:spPr bwMode="auto">
          <a:xfrm>
            <a:off x="4351338" y="50641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49216" name="Text Box 64"/>
          <p:cNvSpPr txBox="1">
            <a:spLocks noChangeArrowheads="1"/>
          </p:cNvSpPr>
          <p:nvPr/>
        </p:nvSpPr>
        <p:spPr bwMode="auto">
          <a:xfrm>
            <a:off x="42863" y="3486150"/>
            <a:ext cx="164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1st Iteration</a:t>
            </a:r>
          </a:p>
        </p:txBody>
      </p:sp>
      <p:sp>
        <p:nvSpPr>
          <p:cNvPr id="49217" name="Text Box 65"/>
          <p:cNvSpPr txBox="1">
            <a:spLocks noChangeArrowheads="1"/>
          </p:cNvSpPr>
          <p:nvPr/>
        </p:nvSpPr>
        <p:spPr bwMode="auto">
          <a:xfrm>
            <a:off x="3095625" y="3981450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i="1">
                <a:sym typeface="Symbol" pitchFamily="18" charset="2"/>
              </a:rPr>
              <a:t>a</a:t>
            </a:r>
            <a:r>
              <a:rPr lang="en-US" sz="2800">
                <a:sym typeface="Symbol" pitchFamily="18" charset="2"/>
              </a:rPr>
              <a:t>,2</a:t>
            </a:r>
            <a:endParaRPr lang="en-US" sz="2800"/>
          </a:p>
        </p:txBody>
      </p:sp>
      <p:sp>
        <p:nvSpPr>
          <p:cNvPr id="49218" name="Text Box 66"/>
          <p:cNvSpPr txBox="1">
            <a:spLocks noChangeArrowheads="1"/>
          </p:cNvSpPr>
          <p:nvPr/>
        </p:nvSpPr>
        <p:spPr bwMode="auto">
          <a:xfrm>
            <a:off x="4978400" y="394335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9219" name="Text Box 67"/>
          <p:cNvSpPr txBox="1">
            <a:spLocks noChangeArrowheads="1"/>
          </p:cNvSpPr>
          <p:nvPr/>
        </p:nvSpPr>
        <p:spPr bwMode="auto">
          <a:xfrm>
            <a:off x="6350000" y="485775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9220" name="Text Box 68"/>
          <p:cNvSpPr txBox="1">
            <a:spLocks noChangeArrowheads="1"/>
          </p:cNvSpPr>
          <p:nvPr/>
        </p:nvSpPr>
        <p:spPr bwMode="auto">
          <a:xfrm>
            <a:off x="5187950" y="596265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49222" name="Text Box 70"/>
          <p:cNvSpPr txBox="1">
            <a:spLocks noChangeArrowheads="1"/>
          </p:cNvSpPr>
          <p:nvPr/>
        </p:nvSpPr>
        <p:spPr bwMode="auto">
          <a:xfrm>
            <a:off x="2079625" y="49180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49223" name="Oval 71"/>
          <p:cNvSpPr>
            <a:spLocks noChangeArrowheads="1"/>
          </p:cNvSpPr>
          <p:nvPr/>
        </p:nvSpPr>
        <p:spPr bwMode="auto">
          <a:xfrm>
            <a:off x="2317750" y="519588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9224" name="Text Box 72"/>
          <p:cNvSpPr txBox="1">
            <a:spLocks noChangeArrowheads="1"/>
          </p:cNvSpPr>
          <p:nvPr/>
        </p:nvSpPr>
        <p:spPr bwMode="auto">
          <a:xfrm>
            <a:off x="3171825" y="6048375"/>
            <a:ext cx="6286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800" i="1">
                <a:sym typeface="Symbol" pitchFamily="18" charset="2"/>
              </a:rPr>
              <a:t>a</a:t>
            </a:r>
            <a:r>
              <a:rPr lang="en-US" sz="2800">
                <a:sym typeface="Symbol" pitchFamily="18" charset="2"/>
              </a:rPr>
              <a:t>,1</a:t>
            </a:r>
            <a:endParaRPr lang="en-US" sz="2800"/>
          </a:p>
        </p:txBody>
      </p:sp>
      <p:sp>
        <p:nvSpPr>
          <p:cNvPr id="49225" name="AutoShape 73"/>
          <p:cNvSpPr>
            <a:spLocks noChangeArrowheads="1"/>
          </p:cNvSpPr>
          <p:nvPr/>
        </p:nvSpPr>
        <p:spPr bwMode="auto">
          <a:xfrm>
            <a:off x="8529638" y="6372225"/>
            <a:ext cx="614362" cy="485775"/>
          </a:xfrm>
          <a:prstGeom prst="rightArrow">
            <a:avLst>
              <a:gd name="adj1" fmla="val 57519"/>
              <a:gd name="adj2" fmla="val 63071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192338" y="18510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a</a:t>
            </a:r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432175" y="9969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4865688" y="928688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747963" y="11445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3525838" y="957263"/>
            <a:ext cx="7620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5043488" y="941388"/>
            <a:ext cx="7620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3525838" y="2673350"/>
            <a:ext cx="76200" cy="93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5059363" y="2673350"/>
            <a:ext cx="74612" cy="93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2368550" y="1838325"/>
            <a:ext cx="7620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6246813" y="1776413"/>
            <a:ext cx="74612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 flipV="1">
            <a:off x="2384425" y="984250"/>
            <a:ext cx="1187450" cy="915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2414588" y="1884363"/>
            <a:ext cx="1141412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3556000" y="2705100"/>
            <a:ext cx="153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3556000" y="984250"/>
            <a:ext cx="151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5089525" y="987425"/>
            <a:ext cx="1201738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H="1">
            <a:off x="5103813" y="1822450"/>
            <a:ext cx="1187450" cy="912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3556000" y="1003300"/>
            <a:ext cx="1517650" cy="168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6270625" y="1720850"/>
            <a:ext cx="379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 z</a:t>
            </a: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3490913" y="2157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4978400" y="223678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4189413" y="649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3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4189413" y="2674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5649913" y="22415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5616575" y="10985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2716213" y="22415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4308475" y="15779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-52388" y="0"/>
            <a:ext cx="174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2nd Iteration</a:t>
            </a:r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3052763" y="495300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i="1">
                <a:sym typeface="Symbol" pitchFamily="18" charset="2"/>
              </a:rPr>
              <a:t>a</a:t>
            </a:r>
            <a:r>
              <a:rPr lang="en-US" sz="2800">
                <a:sym typeface="Symbol" pitchFamily="18" charset="2"/>
              </a:rPr>
              <a:t>,2</a:t>
            </a:r>
            <a:endParaRPr lang="en-US" sz="2800"/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4935538" y="45720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6307138" y="1371600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50208" name="Text Box 32"/>
          <p:cNvSpPr txBox="1">
            <a:spLocks noChangeArrowheads="1"/>
          </p:cNvSpPr>
          <p:nvPr/>
        </p:nvSpPr>
        <p:spPr bwMode="auto">
          <a:xfrm>
            <a:off x="4992688" y="2667000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i="1">
                <a:sym typeface="Symbol" pitchFamily="18" charset="2"/>
              </a:rPr>
              <a:t>d</a:t>
            </a:r>
            <a:r>
              <a:rPr lang="en-US" sz="2800">
                <a:sym typeface="Symbol" pitchFamily="18" charset="2"/>
              </a:rPr>
              <a:t>,2</a:t>
            </a:r>
            <a:endParaRPr lang="en-US" sz="2800"/>
          </a:p>
        </p:txBody>
      </p:sp>
      <p:sp>
        <p:nvSpPr>
          <p:cNvPr id="50209" name="Text Box 33"/>
          <p:cNvSpPr txBox="1">
            <a:spLocks noChangeArrowheads="1"/>
          </p:cNvSpPr>
          <p:nvPr/>
        </p:nvSpPr>
        <p:spPr bwMode="auto">
          <a:xfrm>
            <a:off x="2036763" y="14319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50210" name="Oval 34"/>
          <p:cNvSpPr>
            <a:spLocks noChangeArrowheads="1"/>
          </p:cNvSpPr>
          <p:nvPr/>
        </p:nvSpPr>
        <p:spPr bwMode="auto">
          <a:xfrm>
            <a:off x="2274888" y="17097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211" name="Text Box 35"/>
          <p:cNvSpPr txBox="1">
            <a:spLocks noChangeArrowheads="1"/>
          </p:cNvSpPr>
          <p:nvPr/>
        </p:nvSpPr>
        <p:spPr bwMode="auto">
          <a:xfrm>
            <a:off x="3109913" y="2638425"/>
            <a:ext cx="6286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800" i="1">
                <a:sym typeface="Symbol" pitchFamily="18" charset="2"/>
              </a:rPr>
              <a:t>a</a:t>
            </a:r>
            <a:r>
              <a:rPr lang="en-US" sz="2800">
                <a:sym typeface="Symbol" pitchFamily="18" charset="2"/>
              </a:rPr>
              <a:t>,1</a:t>
            </a:r>
            <a:endParaRPr lang="en-US" sz="2800"/>
          </a:p>
        </p:txBody>
      </p:sp>
      <p:sp>
        <p:nvSpPr>
          <p:cNvPr id="50213" name="Oval 37"/>
          <p:cNvSpPr>
            <a:spLocks noChangeArrowheads="1"/>
          </p:cNvSpPr>
          <p:nvPr/>
        </p:nvSpPr>
        <p:spPr bwMode="auto">
          <a:xfrm>
            <a:off x="3436938" y="25479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>
            <a:off x="304800" y="3390900"/>
            <a:ext cx="836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215" name="Text Box 39"/>
          <p:cNvSpPr txBox="1">
            <a:spLocks noChangeArrowheads="1"/>
          </p:cNvSpPr>
          <p:nvPr/>
        </p:nvSpPr>
        <p:spPr bwMode="auto">
          <a:xfrm>
            <a:off x="2244725" y="5422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a</a:t>
            </a:r>
            <a:endParaRPr lang="en-US"/>
          </a:p>
        </p:txBody>
      </p:sp>
      <p:sp>
        <p:nvSpPr>
          <p:cNvPr id="50216" name="Rectangle 40"/>
          <p:cNvSpPr>
            <a:spLocks noChangeArrowheads="1"/>
          </p:cNvSpPr>
          <p:nvPr/>
        </p:nvSpPr>
        <p:spPr bwMode="auto">
          <a:xfrm>
            <a:off x="3446463" y="46450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50217" name="Rectangle 41"/>
          <p:cNvSpPr>
            <a:spLocks noChangeArrowheads="1"/>
          </p:cNvSpPr>
          <p:nvPr/>
        </p:nvSpPr>
        <p:spPr bwMode="auto">
          <a:xfrm>
            <a:off x="4918075" y="4500563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50218" name="Text Box 42"/>
          <p:cNvSpPr txBox="1">
            <a:spLocks noChangeArrowheads="1"/>
          </p:cNvSpPr>
          <p:nvPr/>
        </p:nvSpPr>
        <p:spPr bwMode="auto">
          <a:xfrm>
            <a:off x="2800350" y="47164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50219" name="Oval 43"/>
          <p:cNvSpPr>
            <a:spLocks noChangeArrowheads="1"/>
          </p:cNvSpPr>
          <p:nvPr/>
        </p:nvSpPr>
        <p:spPr bwMode="auto">
          <a:xfrm>
            <a:off x="3578225" y="4529138"/>
            <a:ext cx="7620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220" name="Oval 44"/>
          <p:cNvSpPr>
            <a:spLocks noChangeArrowheads="1"/>
          </p:cNvSpPr>
          <p:nvPr/>
        </p:nvSpPr>
        <p:spPr bwMode="auto">
          <a:xfrm>
            <a:off x="5095875" y="4513263"/>
            <a:ext cx="7620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221" name="Oval 45"/>
          <p:cNvSpPr>
            <a:spLocks noChangeArrowheads="1"/>
          </p:cNvSpPr>
          <p:nvPr/>
        </p:nvSpPr>
        <p:spPr bwMode="auto">
          <a:xfrm>
            <a:off x="3578225" y="6245225"/>
            <a:ext cx="76200" cy="93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222" name="Oval 46"/>
          <p:cNvSpPr>
            <a:spLocks noChangeArrowheads="1"/>
          </p:cNvSpPr>
          <p:nvPr/>
        </p:nvSpPr>
        <p:spPr bwMode="auto">
          <a:xfrm>
            <a:off x="5111750" y="6245225"/>
            <a:ext cx="74613" cy="93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223" name="Oval 47"/>
          <p:cNvSpPr>
            <a:spLocks noChangeArrowheads="1"/>
          </p:cNvSpPr>
          <p:nvPr/>
        </p:nvSpPr>
        <p:spPr bwMode="auto">
          <a:xfrm>
            <a:off x="2420938" y="5410200"/>
            <a:ext cx="7620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224" name="Oval 48"/>
          <p:cNvSpPr>
            <a:spLocks noChangeArrowheads="1"/>
          </p:cNvSpPr>
          <p:nvPr/>
        </p:nvSpPr>
        <p:spPr bwMode="auto">
          <a:xfrm>
            <a:off x="6299200" y="5348288"/>
            <a:ext cx="74613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225" name="Line 49"/>
          <p:cNvSpPr>
            <a:spLocks noChangeShapeType="1"/>
          </p:cNvSpPr>
          <p:nvPr/>
        </p:nvSpPr>
        <p:spPr bwMode="auto">
          <a:xfrm flipV="1">
            <a:off x="2436813" y="4556125"/>
            <a:ext cx="1187450" cy="915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226" name="Line 50"/>
          <p:cNvSpPr>
            <a:spLocks noChangeShapeType="1"/>
          </p:cNvSpPr>
          <p:nvPr/>
        </p:nvSpPr>
        <p:spPr bwMode="auto">
          <a:xfrm>
            <a:off x="2466975" y="5456238"/>
            <a:ext cx="1141413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227" name="Line 51"/>
          <p:cNvSpPr>
            <a:spLocks noChangeShapeType="1"/>
          </p:cNvSpPr>
          <p:nvPr/>
        </p:nvSpPr>
        <p:spPr bwMode="auto">
          <a:xfrm>
            <a:off x="3608388" y="6276975"/>
            <a:ext cx="153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228" name="Line 52"/>
          <p:cNvSpPr>
            <a:spLocks noChangeShapeType="1"/>
          </p:cNvSpPr>
          <p:nvPr/>
        </p:nvSpPr>
        <p:spPr bwMode="auto">
          <a:xfrm>
            <a:off x="3608388" y="4556125"/>
            <a:ext cx="151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229" name="Line 53"/>
          <p:cNvSpPr>
            <a:spLocks noChangeShapeType="1"/>
          </p:cNvSpPr>
          <p:nvPr/>
        </p:nvSpPr>
        <p:spPr bwMode="auto">
          <a:xfrm>
            <a:off x="5141913" y="4559300"/>
            <a:ext cx="1201737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230" name="Line 54"/>
          <p:cNvSpPr>
            <a:spLocks noChangeShapeType="1"/>
          </p:cNvSpPr>
          <p:nvPr/>
        </p:nvSpPr>
        <p:spPr bwMode="auto">
          <a:xfrm flipH="1">
            <a:off x="5156200" y="5394325"/>
            <a:ext cx="1187450" cy="912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231" name="Line 55"/>
          <p:cNvSpPr>
            <a:spLocks noChangeShapeType="1"/>
          </p:cNvSpPr>
          <p:nvPr/>
        </p:nvSpPr>
        <p:spPr bwMode="auto">
          <a:xfrm>
            <a:off x="3608388" y="4575175"/>
            <a:ext cx="1517650" cy="168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232" name="Rectangle 56"/>
          <p:cNvSpPr>
            <a:spLocks noChangeArrowheads="1"/>
          </p:cNvSpPr>
          <p:nvPr/>
        </p:nvSpPr>
        <p:spPr bwMode="auto">
          <a:xfrm>
            <a:off x="6323013" y="5292725"/>
            <a:ext cx="379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 z</a:t>
            </a:r>
          </a:p>
        </p:txBody>
      </p:sp>
      <p:sp>
        <p:nvSpPr>
          <p:cNvPr id="50233" name="Rectangle 57"/>
          <p:cNvSpPr>
            <a:spLocks noChangeArrowheads="1"/>
          </p:cNvSpPr>
          <p:nvPr/>
        </p:nvSpPr>
        <p:spPr bwMode="auto">
          <a:xfrm>
            <a:off x="3543300" y="5729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50234" name="Rectangle 58"/>
          <p:cNvSpPr>
            <a:spLocks noChangeArrowheads="1"/>
          </p:cNvSpPr>
          <p:nvPr/>
        </p:nvSpPr>
        <p:spPr bwMode="auto">
          <a:xfrm>
            <a:off x="5030788" y="5808663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4241800" y="4221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3</a:t>
            </a:r>
          </a:p>
        </p:txBody>
      </p:sp>
      <p:sp>
        <p:nvSpPr>
          <p:cNvPr id="50236" name="Text Box 60"/>
          <p:cNvSpPr txBox="1">
            <a:spLocks noChangeArrowheads="1"/>
          </p:cNvSpPr>
          <p:nvPr/>
        </p:nvSpPr>
        <p:spPr bwMode="auto">
          <a:xfrm>
            <a:off x="4241800" y="62468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50237" name="Text Box 61"/>
          <p:cNvSpPr txBox="1">
            <a:spLocks noChangeArrowheads="1"/>
          </p:cNvSpPr>
          <p:nvPr/>
        </p:nvSpPr>
        <p:spPr bwMode="auto">
          <a:xfrm>
            <a:off x="5702300" y="58134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50238" name="Text Box 62"/>
          <p:cNvSpPr txBox="1">
            <a:spLocks noChangeArrowheads="1"/>
          </p:cNvSpPr>
          <p:nvPr/>
        </p:nvSpPr>
        <p:spPr bwMode="auto">
          <a:xfrm>
            <a:off x="5668963" y="46704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50239" name="Text Box 63"/>
          <p:cNvSpPr txBox="1">
            <a:spLocks noChangeArrowheads="1"/>
          </p:cNvSpPr>
          <p:nvPr/>
        </p:nvSpPr>
        <p:spPr bwMode="auto">
          <a:xfrm>
            <a:off x="2768600" y="58134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50240" name="Text Box 64"/>
          <p:cNvSpPr txBox="1">
            <a:spLocks noChangeArrowheads="1"/>
          </p:cNvSpPr>
          <p:nvPr/>
        </p:nvSpPr>
        <p:spPr bwMode="auto">
          <a:xfrm>
            <a:off x="4360863" y="51498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50241" name="Text Box 65"/>
          <p:cNvSpPr txBox="1">
            <a:spLocks noChangeArrowheads="1"/>
          </p:cNvSpPr>
          <p:nvPr/>
        </p:nvSpPr>
        <p:spPr bwMode="auto">
          <a:xfrm>
            <a:off x="25400" y="3571875"/>
            <a:ext cx="169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3rd Iteration</a:t>
            </a:r>
          </a:p>
        </p:txBody>
      </p:sp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3105150" y="3990975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i="1">
                <a:sym typeface="Symbol" pitchFamily="18" charset="2"/>
              </a:rPr>
              <a:t>a</a:t>
            </a:r>
            <a:r>
              <a:rPr lang="en-US" sz="2800">
                <a:sym typeface="Symbol" pitchFamily="18" charset="2"/>
              </a:rPr>
              <a:t>,2</a:t>
            </a:r>
            <a:endParaRPr lang="en-US" sz="2800"/>
          </a:p>
        </p:txBody>
      </p:sp>
      <p:sp>
        <p:nvSpPr>
          <p:cNvPr id="50243" name="Text Box 67"/>
          <p:cNvSpPr txBox="1">
            <a:spLocks noChangeArrowheads="1"/>
          </p:cNvSpPr>
          <p:nvPr/>
        </p:nvSpPr>
        <p:spPr bwMode="auto">
          <a:xfrm>
            <a:off x="4892675" y="4029075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i="1">
                <a:sym typeface="Symbol" pitchFamily="18" charset="2"/>
              </a:rPr>
              <a:t>b</a:t>
            </a:r>
            <a:r>
              <a:rPr lang="en-US" sz="2800">
                <a:sym typeface="Symbol" pitchFamily="18" charset="2"/>
              </a:rPr>
              <a:t>,5</a:t>
            </a:r>
            <a:endParaRPr lang="en-US" sz="2800"/>
          </a:p>
        </p:txBody>
      </p:sp>
      <p:sp>
        <p:nvSpPr>
          <p:cNvPr id="50244" name="Text Box 68"/>
          <p:cNvSpPr txBox="1">
            <a:spLocks noChangeArrowheads="1"/>
          </p:cNvSpPr>
          <p:nvPr/>
        </p:nvSpPr>
        <p:spPr bwMode="auto">
          <a:xfrm>
            <a:off x="6359525" y="4943475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>
                <a:sym typeface="Symbol" pitchFamily="18" charset="2"/>
              </a:rPr>
              <a:t></a:t>
            </a:r>
            <a:endParaRPr lang="en-US" sz="2800"/>
          </a:p>
        </p:txBody>
      </p:sp>
      <p:sp>
        <p:nvSpPr>
          <p:cNvPr id="50245" name="Text Box 69"/>
          <p:cNvSpPr txBox="1">
            <a:spLocks noChangeArrowheads="1"/>
          </p:cNvSpPr>
          <p:nvPr/>
        </p:nvSpPr>
        <p:spPr bwMode="auto">
          <a:xfrm>
            <a:off x="5045075" y="6238875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i="1">
                <a:sym typeface="Symbol" pitchFamily="18" charset="2"/>
              </a:rPr>
              <a:t>d</a:t>
            </a:r>
            <a:r>
              <a:rPr lang="en-US" sz="2800">
                <a:sym typeface="Symbol" pitchFamily="18" charset="2"/>
              </a:rPr>
              <a:t>,2</a:t>
            </a:r>
            <a:endParaRPr lang="en-US" sz="2800"/>
          </a:p>
        </p:txBody>
      </p:sp>
      <p:sp>
        <p:nvSpPr>
          <p:cNvPr id="50246" name="Text Box 70"/>
          <p:cNvSpPr txBox="1">
            <a:spLocks noChangeArrowheads="1"/>
          </p:cNvSpPr>
          <p:nvPr/>
        </p:nvSpPr>
        <p:spPr bwMode="auto">
          <a:xfrm>
            <a:off x="2089150" y="5003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50247" name="Oval 71"/>
          <p:cNvSpPr>
            <a:spLocks noChangeArrowheads="1"/>
          </p:cNvSpPr>
          <p:nvPr/>
        </p:nvSpPr>
        <p:spPr bwMode="auto">
          <a:xfrm>
            <a:off x="2327275" y="5281613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248" name="Text Box 72"/>
          <p:cNvSpPr txBox="1">
            <a:spLocks noChangeArrowheads="1"/>
          </p:cNvSpPr>
          <p:nvPr/>
        </p:nvSpPr>
        <p:spPr bwMode="auto">
          <a:xfrm>
            <a:off x="3162300" y="6210300"/>
            <a:ext cx="6286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800" i="1">
                <a:sym typeface="Symbol" pitchFamily="18" charset="2"/>
              </a:rPr>
              <a:t>a</a:t>
            </a:r>
            <a:r>
              <a:rPr lang="en-US" sz="2800">
                <a:sym typeface="Symbol" pitchFamily="18" charset="2"/>
              </a:rPr>
              <a:t>,1</a:t>
            </a:r>
            <a:endParaRPr lang="en-US" sz="2800"/>
          </a:p>
        </p:txBody>
      </p:sp>
      <p:sp>
        <p:nvSpPr>
          <p:cNvPr id="50249" name="Oval 73"/>
          <p:cNvSpPr>
            <a:spLocks noChangeArrowheads="1"/>
          </p:cNvSpPr>
          <p:nvPr/>
        </p:nvSpPr>
        <p:spPr bwMode="auto">
          <a:xfrm>
            <a:off x="3489325" y="6119813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250" name="Oval 74"/>
          <p:cNvSpPr>
            <a:spLocks noChangeArrowheads="1"/>
          </p:cNvSpPr>
          <p:nvPr/>
        </p:nvSpPr>
        <p:spPr bwMode="auto">
          <a:xfrm>
            <a:off x="3470275" y="4443413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0251" name="AutoShape 75"/>
          <p:cNvSpPr>
            <a:spLocks noChangeArrowheads="1"/>
          </p:cNvSpPr>
          <p:nvPr/>
        </p:nvSpPr>
        <p:spPr bwMode="auto">
          <a:xfrm>
            <a:off x="8529638" y="6372225"/>
            <a:ext cx="614362" cy="485775"/>
          </a:xfrm>
          <a:prstGeom prst="rightArrow">
            <a:avLst>
              <a:gd name="adj1" fmla="val 57519"/>
              <a:gd name="adj2" fmla="val 63071"/>
            </a:avLst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400175" y="18510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a</a:t>
            </a:r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601913" y="1073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073525" y="92868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955800" y="11445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2733675" y="957263"/>
            <a:ext cx="7620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4251325" y="941388"/>
            <a:ext cx="7620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2733675" y="2673350"/>
            <a:ext cx="76200" cy="93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4267200" y="2673350"/>
            <a:ext cx="74613" cy="93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1576388" y="1838325"/>
            <a:ext cx="7620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5454650" y="1776413"/>
            <a:ext cx="74613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 flipV="1">
            <a:off x="1592263" y="984250"/>
            <a:ext cx="1187450" cy="915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1622425" y="1884363"/>
            <a:ext cx="1141413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2763838" y="2705100"/>
            <a:ext cx="153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2763838" y="984250"/>
            <a:ext cx="151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297363" y="987425"/>
            <a:ext cx="1201737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H="1">
            <a:off x="4311650" y="1822450"/>
            <a:ext cx="1187450" cy="912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2763838" y="1003300"/>
            <a:ext cx="1517650" cy="168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5478463" y="1720850"/>
            <a:ext cx="379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 z</a:t>
            </a:r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2698750" y="21574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4224338" y="2141538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3397250" y="649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3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3397250" y="2674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4857750" y="22415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4824413" y="10985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1924050" y="22415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3516313" y="15779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9525" y="0"/>
            <a:ext cx="1679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4th Iteration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2260600" y="419100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i="1">
                <a:sym typeface="Symbol" pitchFamily="18" charset="2"/>
              </a:rPr>
              <a:t>a</a:t>
            </a:r>
            <a:r>
              <a:rPr lang="en-US" sz="2800">
                <a:sym typeface="Symbol" pitchFamily="18" charset="2"/>
              </a:rPr>
              <a:t>,2</a:t>
            </a:r>
            <a:endParaRPr lang="en-US" sz="2800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4048125" y="457200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i="1">
                <a:sym typeface="Symbol" pitchFamily="18" charset="2"/>
              </a:rPr>
              <a:t>b</a:t>
            </a:r>
            <a:r>
              <a:rPr lang="en-US" sz="2800">
                <a:sym typeface="Symbol" pitchFamily="18" charset="2"/>
              </a:rPr>
              <a:t>,5</a:t>
            </a:r>
            <a:endParaRPr lang="en-US" sz="2800"/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5468938" y="1371600"/>
            <a:ext cx="608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i="1">
                <a:sym typeface="Symbol" pitchFamily="18" charset="2"/>
              </a:rPr>
              <a:t>e</a:t>
            </a:r>
            <a:r>
              <a:rPr lang="en-US" sz="2800">
                <a:sym typeface="Symbol" pitchFamily="18" charset="2"/>
              </a:rPr>
              <a:t>,4</a:t>
            </a:r>
            <a:endParaRPr lang="en-US" sz="2800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4276725" y="2667000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i="1">
                <a:sym typeface="Symbol" pitchFamily="18" charset="2"/>
              </a:rPr>
              <a:t>d</a:t>
            </a:r>
            <a:r>
              <a:rPr lang="en-US" sz="2800">
                <a:sym typeface="Symbol" pitchFamily="18" charset="2"/>
              </a:rPr>
              <a:t>,2</a:t>
            </a:r>
            <a:endParaRPr lang="en-US" sz="2800"/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1244600" y="143192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51234" name="Oval 34"/>
          <p:cNvSpPr>
            <a:spLocks noChangeArrowheads="1"/>
          </p:cNvSpPr>
          <p:nvPr/>
        </p:nvSpPr>
        <p:spPr bwMode="auto">
          <a:xfrm>
            <a:off x="1482725" y="17097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2317750" y="2638425"/>
            <a:ext cx="6286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800" i="1">
                <a:sym typeface="Symbol" pitchFamily="18" charset="2"/>
              </a:rPr>
              <a:t>a</a:t>
            </a:r>
            <a:r>
              <a:rPr lang="en-US" sz="2800">
                <a:sym typeface="Symbol" pitchFamily="18" charset="2"/>
              </a:rPr>
              <a:t>,1</a:t>
            </a:r>
            <a:endParaRPr lang="en-US" sz="2800"/>
          </a:p>
        </p:txBody>
      </p:sp>
      <p:sp>
        <p:nvSpPr>
          <p:cNvPr id="51236" name="Oval 36"/>
          <p:cNvSpPr>
            <a:spLocks noChangeArrowheads="1"/>
          </p:cNvSpPr>
          <p:nvPr/>
        </p:nvSpPr>
        <p:spPr bwMode="auto">
          <a:xfrm>
            <a:off x="2644775" y="25479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37" name="Oval 37"/>
          <p:cNvSpPr>
            <a:spLocks noChangeArrowheads="1"/>
          </p:cNvSpPr>
          <p:nvPr/>
        </p:nvSpPr>
        <p:spPr bwMode="auto">
          <a:xfrm>
            <a:off x="2625725" y="87153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38" name="Oval 38"/>
          <p:cNvSpPr>
            <a:spLocks noChangeArrowheads="1"/>
          </p:cNvSpPr>
          <p:nvPr/>
        </p:nvSpPr>
        <p:spPr bwMode="auto">
          <a:xfrm>
            <a:off x="4168775" y="2528888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39" name="Text Box 39"/>
          <p:cNvSpPr txBox="1">
            <a:spLocks noChangeArrowheads="1"/>
          </p:cNvSpPr>
          <p:nvPr/>
        </p:nvSpPr>
        <p:spPr bwMode="auto">
          <a:xfrm>
            <a:off x="1390650" y="5422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a</a:t>
            </a:r>
            <a:endParaRPr lang="en-US"/>
          </a:p>
        </p:txBody>
      </p:sp>
      <p:sp>
        <p:nvSpPr>
          <p:cNvPr id="51240" name="Rectangle 40"/>
          <p:cNvSpPr>
            <a:spLocks noChangeArrowheads="1"/>
          </p:cNvSpPr>
          <p:nvPr/>
        </p:nvSpPr>
        <p:spPr bwMode="auto">
          <a:xfrm>
            <a:off x="2592388" y="46450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51241" name="Rectangle 41"/>
          <p:cNvSpPr>
            <a:spLocks noChangeArrowheads="1"/>
          </p:cNvSpPr>
          <p:nvPr/>
        </p:nvSpPr>
        <p:spPr bwMode="auto">
          <a:xfrm>
            <a:off x="4064000" y="4500563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51242" name="Text Box 42"/>
          <p:cNvSpPr txBox="1">
            <a:spLocks noChangeArrowheads="1"/>
          </p:cNvSpPr>
          <p:nvPr/>
        </p:nvSpPr>
        <p:spPr bwMode="auto">
          <a:xfrm>
            <a:off x="1946275" y="47164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51243" name="Oval 43"/>
          <p:cNvSpPr>
            <a:spLocks noChangeArrowheads="1"/>
          </p:cNvSpPr>
          <p:nvPr/>
        </p:nvSpPr>
        <p:spPr bwMode="auto">
          <a:xfrm>
            <a:off x="2724150" y="4529138"/>
            <a:ext cx="7620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44" name="Oval 44"/>
          <p:cNvSpPr>
            <a:spLocks noChangeArrowheads="1"/>
          </p:cNvSpPr>
          <p:nvPr/>
        </p:nvSpPr>
        <p:spPr bwMode="auto">
          <a:xfrm>
            <a:off x="4241800" y="4513263"/>
            <a:ext cx="7620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45" name="Oval 45"/>
          <p:cNvSpPr>
            <a:spLocks noChangeArrowheads="1"/>
          </p:cNvSpPr>
          <p:nvPr/>
        </p:nvSpPr>
        <p:spPr bwMode="auto">
          <a:xfrm>
            <a:off x="2724150" y="6245225"/>
            <a:ext cx="76200" cy="93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46" name="Oval 46"/>
          <p:cNvSpPr>
            <a:spLocks noChangeArrowheads="1"/>
          </p:cNvSpPr>
          <p:nvPr/>
        </p:nvSpPr>
        <p:spPr bwMode="auto">
          <a:xfrm>
            <a:off x="4257675" y="6245225"/>
            <a:ext cx="74613" cy="93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47" name="Oval 47"/>
          <p:cNvSpPr>
            <a:spLocks noChangeArrowheads="1"/>
          </p:cNvSpPr>
          <p:nvPr/>
        </p:nvSpPr>
        <p:spPr bwMode="auto">
          <a:xfrm>
            <a:off x="1566863" y="5410200"/>
            <a:ext cx="7620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48" name="Oval 48"/>
          <p:cNvSpPr>
            <a:spLocks noChangeArrowheads="1"/>
          </p:cNvSpPr>
          <p:nvPr/>
        </p:nvSpPr>
        <p:spPr bwMode="auto">
          <a:xfrm>
            <a:off x="5445125" y="5348288"/>
            <a:ext cx="74613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49" name="Line 49"/>
          <p:cNvSpPr>
            <a:spLocks noChangeShapeType="1"/>
          </p:cNvSpPr>
          <p:nvPr/>
        </p:nvSpPr>
        <p:spPr bwMode="auto">
          <a:xfrm flipV="1">
            <a:off x="1582738" y="4556125"/>
            <a:ext cx="1187450" cy="915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50" name="Line 50"/>
          <p:cNvSpPr>
            <a:spLocks noChangeShapeType="1"/>
          </p:cNvSpPr>
          <p:nvPr/>
        </p:nvSpPr>
        <p:spPr bwMode="auto">
          <a:xfrm>
            <a:off x="1612900" y="5456238"/>
            <a:ext cx="1141413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51" name="Line 51"/>
          <p:cNvSpPr>
            <a:spLocks noChangeShapeType="1"/>
          </p:cNvSpPr>
          <p:nvPr/>
        </p:nvSpPr>
        <p:spPr bwMode="auto">
          <a:xfrm>
            <a:off x="2754313" y="6276975"/>
            <a:ext cx="153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52" name="Line 52"/>
          <p:cNvSpPr>
            <a:spLocks noChangeShapeType="1"/>
          </p:cNvSpPr>
          <p:nvPr/>
        </p:nvSpPr>
        <p:spPr bwMode="auto">
          <a:xfrm>
            <a:off x="2754313" y="4556125"/>
            <a:ext cx="151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53" name="Line 53"/>
          <p:cNvSpPr>
            <a:spLocks noChangeShapeType="1"/>
          </p:cNvSpPr>
          <p:nvPr/>
        </p:nvSpPr>
        <p:spPr bwMode="auto">
          <a:xfrm>
            <a:off x="4287838" y="4559300"/>
            <a:ext cx="1201737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54" name="Line 54"/>
          <p:cNvSpPr>
            <a:spLocks noChangeShapeType="1"/>
          </p:cNvSpPr>
          <p:nvPr/>
        </p:nvSpPr>
        <p:spPr bwMode="auto">
          <a:xfrm flipH="1">
            <a:off x="4302125" y="5394325"/>
            <a:ext cx="1187450" cy="912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55" name="Line 55"/>
          <p:cNvSpPr>
            <a:spLocks noChangeShapeType="1"/>
          </p:cNvSpPr>
          <p:nvPr/>
        </p:nvSpPr>
        <p:spPr bwMode="auto">
          <a:xfrm>
            <a:off x="2754313" y="4575175"/>
            <a:ext cx="1517650" cy="168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56" name="Rectangle 56"/>
          <p:cNvSpPr>
            <a:spLocks noChangeArrowheads="1"/>
          </p:cNvSpPr>
          <p:nvPr/>
        </p:nvSpPr>
        <p:spPr bwMode="auto">
          <a:xfrm>
            <a:off x="5468938" y="5292725"/>
            <a:ext cx="379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 z</a:t>
            </a:r>
          </a:p>
        </p:txBody>
      </p:sp>
      <p:sp>
        <p:nvSpPr>
          <p:cNvPr id="51257" name="Rectangle 57"/>
          <p:cNvSpPr>
            <a:spLocks noChangeArrowheads="1"/>
          </p:cNvSpPr>
          <p:nvPr/>
        </p:nvSpPr>
        <p:spPr bwMode="auto">
          <a:xfrm>
            <a:off x="2689225" y="5729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51258" name="Rectangle 58"/>
          <p:cNvSpPr>
            <a:spLocks noChangeArrowheads="1"/>
          </p:cNvSpPr>
          <p:nvPr/>
        </p:nvSpPr>
        <p:spPr bwMode="auto">
          <a:xfrm>
            <a:off x="4214813" y="5713413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51259" name="Text Box 59"/>
          <p:cNvSpPr txBox="1">
            <a:spLocks noChangeArrowheads="1"/>
          </p:cNvSpPr>
          <p:nvPr/>
        </p:nvSpPr>
        <p:spPr bwMode="auto">
          <a:xfrm>
            <a:off x="3387725" y="4221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3</a:t>
            </a:r>
          </a:p>
        </p:txBody>
      </p:sp>
      <p:sp>
        <p:nvSpPr>
          <p:cNvPr id="51260" name="Text Box 60"/>
          <p:cNvSpPr txBox="1">
            <a:spLocks noChangeArrowheads="1"/>
          </p:cNvSpPr>
          <p:nvPr/>
        </p:nvSpPr>
        <p:spPr bwMode="auto">
          <a:xfrm>
            <a:off x="3387725" y="62468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51261" name="Text Box 61"/>
          <p:cNvSpPr txBox="1">
            <a:spLocks noChangeArrowheads="1"/>
          </p:cNvSpPr>
          <p:nvPr/>
        </p:nvSpPr>
        <p:spPr bwMode="auto">
          <a:xfrm>
            <a:off x="4848225" y="58134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51262" name="Text Box 62"/>
          <p:cNvSpPr txBox="1">
            <a:spLocks noChangeArrowheads="1"/>
          </p:cNvSpPr>
          <p:nvPr/>
        </p:nvSpPr>
        <p:spPr bwMode="auto">
          <a:xfrm>
            <a:off x="4814888" y="46704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51263" name="Text Box 63"/>
          <p:cNvSpPr txBox="1">
            <a:spLocks noChangeArrowheads="1"/>
          </p:cNvSpPr>
          <p:nvPr/>
        </p:nvSpPr>
        <p:spPr bwMode="auto">
          <a:xfrm>
            <a:off x="1914525" y="58134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51264" name="Text Box 64"/>
          <p:cNvSpPr txBox="1">
            <a:spLocks noChangeArrowheads="1"/>
          </p:cNvSpPr>
          <p:nvPr/>
        </p:nvSpPr>
        <p:spPr bwMode="auto">
          <a:xfrm>
            <a:off x="3506788" y="51498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51265" name="Text Box 65"/>
          <p:cNvSpPr txBox="1">
            <a:spLocks noChangeArrowheads="1"/>
          </p:cNvSpPr>
          <p:nvPr/>
        </p:nvSpPr>
        <p:spPr bwMode="auto">
          <a:xfrm>
            <a:off x="0" y="3571875"/>
            <a:ext cx="1679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5th Iteration</a:t>
            </a:r>
          </a:p>
        </p:txBody>
      </p:sp>
      <p:sp>
        <p:nvSpPr>
          <p:cNvPr id="51266" name="Text Box 66"/>
          <p:cNvSpPr txBox="1">
            <a:spLocks noChangeArrowheads="1"/>
          </p:cNvSpPr>
          <p:nvPr/>
        </p:nvSpPr>
        <p:spPr bwMode="auto">
          <a:xfrm>
            <a:off x="2251075" y="3990975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i="1">
                <a:sym typeface="Symbol" pitchFamily="18" charset="2"/>
              </a:rPr>
              <a:t>a</a:t>
            </a:r>
            <a:r>
              <a:rPr lang="en-US" sz="2800">
                <a:sym typeface="Symbol" pitchFamily="18" charset="2"/>
              </a:rPr>
              <a:t>,2</a:t>
            </a:r>
            <a:endParaRPr lang="en-US" sz="2800"/>
          </a:p>
        </p:txBody>
      </p:sp>
      <p:sp>
        <p:nvSpPr>
          <p:cNvPr id="51267" name="Text Box 67"/>
          <p:cNvSpPr txBox="1">
            <a:spLocks noChangeArrowheads="1"/>
          </p:cNvSpPr>
          <p:nvPr/>
        </p:nvSpPr>
        <p:spPr bwMode="auto">
          <a:xfrm>
            <a:off x="4038600" y="4029075"/>
            <a:ext cx="62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i="1">
                <a:sym typeface="Symbol" pitchFamily="18" charset="2"/>
              </a:rPr>
              <a:t>b</a:t>
            </a:r>
            <a:r>
              <a:rPr lang="en-US" sz="2800">
                <a:sym typeface="Symbol" pitchFamily="18" charset="2"/>
              </a:rPr>
              <a:t>,5</a:t>
            </a:r>
            <a:endParaRPr lang="en-US" sz="2800"/>
          </a:p>
        </p:txBody>
      </p:sp>
      <p:sp>
        <p:nvSpPr>
          <p:cNvPr id="51268" name="Text Box 68"/>
          <p:cNvSpPr txBox="1">
            <a:spLocks noChangeArrowheads="1"/>
          </p:cNvSpPr>
          <p:nvPr/>
        </p:nvSpPr>
        <p:spPr bwMode="auto">
          <a:xfrm>
            <a:off x="5630863" y="4905375"/>
            <a:ext cx="608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i="1">
                <a:sym typeface="Symbol" pitchFamily="18" charset="2"/>
              </a:rPr>
              <a:t>e</a:t>
            </a:r>
            <a:r>
              <a:rPr lang="en-US" sz="2800">
                <a:sym typeface="Symbol" pitchFamily="18" charset="2"/>
              </a:rPr>
              <a:t>,4</a:t>
            </a:r>
            <a:endParaRPr lang="en-US" sz="2800"/>
          </a:p>
        </p:txBody>
      </p:sp>
      <p:sp>
        <p:nvSpPr>
          <p:cNvPr id="51269" name="Text Box 69"/>
          <p:cNvSpPr txBox="1">
            <a:spLocks noChangeArrowheads="1"/>
          </p:cNvSpPr>
          <p:nvPr/>
        </p:nvSpPr>
        <p:spPr bwMode="auto">
          <a:xfrm>
            <a:off x="4286250" y="6338888"/>
            <a:ext cx="628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i="1">
                <a:sym typeface="Symbol" pitchFamily="18" charset="2"/>
              </a:rPr>
              <a:t>d</a:t>
            </a:r>
            <a:r>
              <a:rPr lang="en-US" sz="2800">
                <a:sym typeface="Symbol" pitchFamily="18" charset="2"/>
              </a:rPr>
              <a:t>,2</a:t>
            </a:r>
            <a:endParaRPr lang="en-US" sz="2800"/>
          </a:p>
        </p:txBody>
      </p:sp>
      <p:sp>
        <p:nvSpPr>
          <p:cNvPr id="51270" name="Text Box 70"/>
          <p:cNvSpPr txBox="1">
            <a:spLocks noChangeArrowheads="1"/>
          </p:cNvSpPr>
          <p:nvPr/>
        </p:nvSpPr>
        <p:spPr bwMode="auto">
          <a:xfrm>
            <a:off x="1235075" y="50038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0</a:t>
            </a:r>
            <a:endParaRPr lang="en-US"/>
          </a:p>
        </p:txBody>
      </p:sp>
      <p:sp>
        <p:nvSpPr>
          <p:cNvPr id="51271" name="Oval 71"/>
          <p:cNvSpPr>
            <a:spLocks noChangeArrowheads="1"/>
          </p:cNvSpPr>
          <p:nvPr/>
        </p:nvSpPr>
        <p:spPr bwMode="auto">
          <a:xfrm>
            <a:off x="1473200" y="5281613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72" name="Text Box 72"/>
          <p:cNvSpPr txBox="1">
            <a:spLocks noChangeArrowheads="1"/>
          </p:cNvSpPr>
          <p:nvPr/>
        </p:nvSpPr>
        <p:spPr bwMode="auto">
          <a:xfrm>
            <a:off x="2308225" y="6210300"/>
            <a:ext cx="6286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800" i="1">
                <a:sym typeface="Symbol" pitchFamily="18" charset="2"/>
              </a:rPr>
              <a:t>a</a:t>
            </a:r>
            <a:r>
              <a:rPr lang="en-US" sz="2800">
                <a:sym typeface="Symbol" pitchFamily="18" charset="2"/>
              </a:rPr>
              <a:t>,1</a:t>
            </a:r>
            <a:endParaRPr lang="en-US" sz="2800"/>
          </a:p>
        </p:txBody>
      </p:sp>
      <p:sp>
        <p:nvSpPr>
          <p:cNvPr id="51273" name="Oval 73"/>
          <p:cNvSpPr>
            <a:spLocks noChangeArrowheads="1"/>
          </p:cNvSpPr>
          <p:nvPr/>
        </p:nvSpPr>
        <p:spPr bwMode="auto">
          <a:xfrm>
            <a:off x="2635250" y="6119813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74" name="Oval 74"/>
          <p:cNvSpPr>
            <a:spLocks noChangeArrowheads="1"/>
          </p:cNvSpPr>
          <p:nvPr/>
        </p:nvSpPr>
        <p:spPr bwMode="auto">
          <a:xfrm>
            <a:off x="2616200" y="4443413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75" name="Oval 75"/>
          <p:cNvSpPr>
            <a:spLocks noChangeArrowheads="1"/>
          </p:cNvSpPr>
          <p:nvPr/>
        </p:nvSpPr>
        <p:spPr bwMode="auto">
          <a:xfrm>
            <a:off x="4159250" y="6138863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76" name="Line 76"/>
          <p:cNvSpPr>
            <a:spLocks noChangeShapeType="1"/>
          </p:cNvSpPr>
          <p:nvPr/>
        </p:nvSpPr>
        <p:spPr bwMode="auto">
          <a:xfrm>
            <a:off x="304800" y="3390900"/>
            <a:ext cx="836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77" name="Oval 77"/>
          <p:cNvSpPr>
            <a:spLocks noChangeArrowheads="1"/>
          </p:cNvSpPr>
          <p:nvPr/>
        </p:nvSpPr>
        <p:spPr bwMode="auto">
          <a:xfrm>
            <a:off x="5340350" y="5224463"/>
            <a:ext cx="28575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1278" name="Text Box 78"/>
          <p:cNvSpPr txBox="1">
            <a:spLocks noChangeArrowheads="1"/>
          </p:cNvSpPr>
          <p:nvPr/>
        </p:nvSpPr>
        <p:spPr bwMode="auto">
          <a:xfrm>
            <a:off x="6870700" y="6172200"/>
            <a:ext cx="2043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… Terminated </a:t>
            </a:r>
          </a:p>
        </p:txBody>
      </p:sp>
      <p:sp>
        <p:nvSpPr>
          <p:cNvPr id="51279" name="Text Box 79"/>
          <p:cNvSpPr txBox="1">
            <a:spLocks noChangeArrowheads="1"/>
          </p:cNvSpPr>
          <p:nvPr/>
        </p:nvSpPr>
        <p:spPr bwMode="auto">
          <a:xfrm>
            <a:off x="5808663" y="3379788"/>
            <a:ext cx="3354387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Starting at </a:t>
            </a:r>
            <a:r>
              <a:rPr lang="en-US" sz="2800" i="1"/>
              <a:t>z</a:t>
            </a:r>
            <a:r>
              <a:rPr lang="en-US" sz="2000"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    we can retrace the labels </a:t>
            </a: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    to find the shortest path.</a:t>
            </a:r>
            <a:endParaRPr lang="en-US"/>
          </a:p>
        </p:txBody>
      </p:sp>
      <p:sp>
        <p:nvSpPr>
          <p:cNvPr id="51280" name="Freeform 80"/>
          <p:cNvSpPr>
            <a:spLocks/>
          </p:cNvSpPr>
          <p:nvPr/>
        </p:nvSpPr>
        <p:spPr bwMode="auto">
          <a:xfrm rot="-2863073">
            <a:off x="5369719" y="4234657"/>
            <a:ext cx="822325" cy="293687"/>
          </a:xfrm>
          <a:custGeom>
            <a:avLst/>
            <a:gdLst/>
            <a:ahLst/>
            <a:cxnLst>
              <a:cxn ang="0">
                <a:pos x="588" y="0"/>
              </a:cxn>
              <a:cxn ang="0">
                <a:pos x="240" y="84"/>
              </a:cxn>
              <a:cxn ang="0">
                <a:pos x="0" y="216"/>
              </a:cxn>
            </a:cxnLst>
            <a:rect l="0" t="0" r="r" b="b"/>
            <a:pathLst>
              <a:path w="588" h="216">
                <a:moveTo>
                  <a:pt x="588" y="0"/>
                </a:moveTo>
                <a:cubicBezTo>
                  <a:pt x="463" y="24"/>
                  <a:pt x="338" y="48"/>
                  <a:pt x="240" y="84"/>
                </a:cubicBezTo>
                <a:cubicBezTo>
                  <a:pt x="142" y="120"/>
                  <a:pt x="71" y="168"/>
                  <a:pt x="0" y="216"/>
                </a:cubicBezTo>
              </a:path>
            </a:pathLst>
          </a:custGeom>
          <a:noFill/>
          <a:ln w="76200" cap="rnd" cmpd="sng">
            <a:solidFill>
              <a:srgbClr val="339966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44463" y="2706688"/>
            <a:ext cx="58928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>
                <a:latin typeface="Arial Narrow" pitchFamily="34" charset="0"/>
                <a:cs typeface="Arial" pitchFamily="34" charset="0"/>
              </a:rPr>
              <a:t>Edsger W. Dijkstra is a Dutch mathematician and physicist.  </a:t>
            </a:r>
          </a:p>
          <a:p>
            <a:pPr>
              <a:lnSpc>
                <a:spcPct val="110000"/>
              </a:lnSpc>
            </a:pPr>
            <a:r>
              <a:rPr lang="en-US" sz="1800">
                <a:latin typeface="Arial Narrow" pitchFamily="34" charset="0"/>
                <a:cs typeface="Arial" pitchFamily="34" charset="0"/>
              </a:rPr>
              <a:t>He is one of the gurus of modern theoretical computer science.  </a:t>
            </a:r>
          </a:p>
          <a:p>
            <a:pPr>
              <a:lnSpc>
                <a:spcPct val="110000"/>
              </a:lnSpc>
            </a:pPr>
            <a:r>
              <a:rPr lang="en-US" sz="1800">
                <a:latin typeface="Arial Narrow" pitchFamily="34" charset="0"/>
                <a:cs typeface="Arial" pitchFamily="34" charset="0"/>
              </a:rPr>
              <a:t>He invented the structured programming language ALGOL, </a:t>
            </a:r>
          </a:p>
          <a:p>
            <a:pPr>
              <a:lnSpc>
                <a:spcPct val="110000"/>
              </a:lnSpc>
            </a:pPr>
            <a:r>
              <a:rPr lang="en-US" sz="1800">
                <a:latin typeface="Arial Narrow" pitchFamily="34" charset="0"/>
                <a:cs typeface="Arial" pitchFamily="34" charset="0"/>
              </a:rPr>
              <a:t>and made many other fundamental contributions.  </a:t>
            </a:r>
          </a:p>
          <a:p>
            <a:pPr>
              <a:lnSpc>
                <a:spcPct val="110000"/>
              </a:lnSpc>
            </a:pPr>
            <a:endParaRPr lang="en-US" sz="1800">
              <a:latin typeface="Arial Narrow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800">
                <a:latin typeface="Arial Narrow" pitchFamily="34" charset="0"/>
                <a:cs typeface="Arial" pitchFamily="34" charset="0"/>
              </a:rPr>
              <a:t>Dijkstra was an early proponent of programming as a science.  </a:t>
            </a:r>
          </a:p>
          <a:p>
            <a:pPr>
              <a:lnSpc>
                <a:spcPct val="110000"/>
              </a:lnSpc>
            </a:pPr>
            <a:r>
              <a:rPr lang="en-US" sz="1800">
                <a:latin typeface="Arial Narrow" pitchFamily="34" charset="0"/>
                <a:cs typeface="Arial" pitchFamily="34" charset="0"/>
              </a:rPr>
              <a:t>He was so dedicated to programming that when he was married </a:t>
            </a:r>
          </a:p>
          <a:p>
            <a:pPr>
              <a:lnSpc>
                <a:spcPct val="110000"/>
              </a:lnSpc>
            </a:pPr>
            <a:r>
              <a:rPr lang="en-US" sz="1800">
                <a:latin typeface="Arial Narrow" pitchFamily="34" charset="0"/>
                <a:cs typeface="Arial" pitchFamily="34" charset="0"/>
              </a:rPr>
              <a:t>in 1957, he listed his profession as a programmer.  However, </a:t>
            </a:r>
          </a:p>
          <a:p>
            <a:pPr>
              <a:lnSpc>
                <a:spcPct val="110000"/>
              </a:lnSpc>
            </a:pPr>
            <a:r>
              <a:rPr lang="en-US" sz="1800">
                <a:latin typeface="Arial Narrow" pitchFamily="34" charset="0"/>
                <a:cs typeface="Arial" pitchFamily="34" charset="0"/>
              </a:rPr>
              <a:t>the Dutch authorities said that there was no such profession.</a:t>
            </a:r>
          </a:p>
          <a:p>
            <a:pPr>
              <a:lnSpc>
                <a:spcPct val="110000"/>
              </a:lnSpc>
            </a:pPr>
            <a:endParaRPr lang="en-US" sz="1800">
              <a:latin typeface="Arial Narrow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800">
                <a:latin typeface="Arial Narrow" pitchFamily="34" charset="0"/>
                <a:cs typeface="Arial" pitchFamily="34" charset="0"/>
              </a:rPr>
              <a:t>He won the prestigious Turing award from ACM in 1972.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63513" y="1147763"/>
            <a:ext cx="4049712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3200" b="1"/>
              <a:t>E</a:t>
            </a:r>
            <a:r>
              <a:rPr lang="en-US" b="1"/>
              <a:t>DSGER</a:t>
            </a:r>
            <a:r>
              <a:rPr lang="en-US" sz="2800" b="1"/>
              <a:t> </a:t>
            </a:r>
            <a:r>
              <a:rPr lang="en-US" sz="3200" b="1"/>
              <a:t>W. D</a:t>
            </a:r>
            <a:r>
              <a:rPr lang="en-US" b="1"/>
              <a:t>IJKSTRA   </a:t>
            </a:r>
          </a:p>
          <a:p>
            <a:r>
              <a:rPr lang="en-US"/>
              <a:t>(1930 - 2002)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14313" y="0"/>
            <a:ext cx="212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Biography Note</a:t>
            </a:r>
            <a:endParaRPr lang="en-US"/>
          </a:p>
        </p:txBody>
      </p:sp>
      <p:pic>
        <p:nvPicPr>
          <p:cNvPr id="37893" name="Picture 5" descr="dijkstr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5950" y="0"/>
            <a:ext cx="3448050" cy="4865688"/>
          </a:xfrm>
          <a:prstGeom prst="rect">
            <a:avLst/>
          </a:prstGeom>
          <a:noFill/>
        </p:spPr>
      </p:pic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1114425" y="19589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th-TH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6169025" y="4905375"/>
            <a:ext cx="29114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Arial Narrow" pitchFamily="34" charset="0"/>
              </a:rPr>
              <a:t>Born: May 11, 1930(1930-05-11)</a:t>
            </a:r>
          </a:p>
          <a:p>
            <a:r>
              <a:rPr lang="en-US" sz="1600">
                <a:latin typeface="Arial Narrow" pitchFamily="34" charset="0"/>
              </a:rPr>
              <a:t>          Rotterdam, Netherlands</a:t>
            </a:r>
          </a:p>
          <a:p>
            <a:r>
              <a:rPr lang="en-US" sz="1600">
                <a:latin typeface="Arial Narrow" pitchFamily="34" charset="0"/>
              </a:rPr>
              <a:t>Died: August 6, 2002 (aged 72)</a:t>
            </a:r>
          </a:p>
          <a:p>
            <a:endParaRPr lang="en-US" sz="1600">
              <a:latin typeface="Arial Narrow" pitchFamily="34" charset="0"/>
            </a:endParaRPr>
          </a:p>
          <a:p>
            <a:r>
              <a:rPr lang="en-US" sz="1600">
                <a:latin typeface="Arial Narrow" pitchFamily="34" charset="0"/>
              </a:rPr>
              <a:t>Notable awards: ACM Turing Award</a:t>
            </a:r>
            <a:endParaRPr lang="th-TH" sz="16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4254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800" b="1"/>
              <a:t>Representations of Graphs</a:t>
            </a:r>
            <a:endParaRPr lang="en-US" sz="3200" b="1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06400" y="8223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a</a:t>
            </a:r>
            <a:endParaRPr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274888" y="8445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289300" y="157638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692150" y="1185863"/>
            <a:ext cx="7620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2209800" y="1169988"/>
            <a:ext cx="76200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692150" y="2901950"/>
            <a:ext cx="76200" cy="93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2225675" y="2901950"/>
            <a:ext cx="74613" cy="936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3413125" y="2005013"/>
            <a:ext cx="74613" cy="920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722313" y="2933700"/>
            <a:ext cx="153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722313" y="1212850"/>
            <a:ext cx="151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2255838" y="1216025"/>
            <a:ext cx="1201737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H="1">
            <a:off x="2270125" y="2051050"/>
            <a:ext cx="1187450" cy="912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722313" y="1231900"/>
            <a:ext cx="1517650" cy="168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90525" y="28432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2163763" y="2884488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>
            <a:off x="2247900" y="1219200"/>
            <a:ext cx="19050" cy="173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2016" name="Freeform 32"/>
          <p:cNvSpPr>
            <a:spLocks/>
          </p:cNvSpPr>
          <p:nvPr/>
        </p:nvSpPr>
        <p:spPr bwMode="auto">
          <a:xfrm>
            <a:off x="3460750" y="1895475"/>
            <a:ext cx="793750" cy="282575"/>
          </a:xfrm>
          <a:custGeom>
            <a:avLst/>
            <a:gdLst/>
            <a:ahLst/>
            <a:cxnLst>
              <a:cxn ang="0">
                <a:pos x="4" y="366"/>
              </a:cxn>
              <a:cxn ang="0">
                <a:pos x="448" y="666"/>
              </a:cxn>
              <a:cxn ang="0">
                <a:pos x="844" y="342"/>
              </a:cxn>
              <a:cxn ang="0">
                <a:pos x="424" y="6"/>
              </a:cxn>
              <a:cxn ang="0">
                <a:pos x="4" y="366"/>
              </a:cxn>
            </a:cxnLst>
            <a:rect l="0" t="0" r="r" b="b"/>
            <a:pathLst>
              <a:path w="848" h="670">
                <a:moveTo>
                  <a:pt x="4" y="366"/>
                </a:moveTo>
                <a:cubicBezTo>
                  <a:pt x="8" y="476"/>
                  <a:pt x="308" y="670"/>
                  <a:pt x="448" y="666"/>
                </a:cubicBezTo>
                <a:cubicBezTo>
                  <a:pt x="588" y="662"/>
                  <a:pt x="848" y="452"/>
                  <a:pt x="844" y="342"/>
                </a:cubicBezTo>
                <a:cubicBezTo>
                  <a:pt x="840" y="232"/>
                  <a:pt x="558" y="0"/>
                  <a:pt x="424" y="6"/>
                </a:cubicBezTo>
                <a:cubicBezTo>
                  <a:pt x="290" y="12"/>
                  <a:pt x="0" y="256"/>
                  <a:pt x="4" y="36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4591050" y="685800"/>
            <a:ext cx="455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One way to represent a graph is to use</a:t>
            </a: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an </a:t>
            </a:r>
            <a:r>
              <a:rPr lang="en-US" sz="2000" b="1" i="1">
                <a:latin typeface="Arial" pitchFamily="34" charset="0"/>
                <a:cs typeface="Arial" pitchFamily="34" charset="0"/>
              </a:rPr>
              <a:t>adjacency matrix</a:t>
            </a:r>
            <a:r>
              <a:rPr lang="en-US"/>
              <a:t>.</a:t>
            </a:r>
          </a:p>
        </p:txBody>
      </p:sp>
      <p:sp>
        <p:nvSpPr>
          <p:cNvPr id="42018" name="AutoShape 34"/>
          <p:cNvSpPr>
            <a:spLocks noChangeArrowheads="1"/>
          </p:cNvSpPr>
          <p:nvPr/>
        </p:nvSpPr>
        <p:spPr bwMode="auto">
          <a:xfrm>
            <a:off x="5943600" y="2495550"/>
            <a:ext cx="2152650" cy="1885950"/>
          </a:xfrm>
          <a:prstGeom prst="bracketPair">
            <a:avLst>
              <a:gd name="adj" fmla="val 782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5627688" y="2116138"/>
            <a:ext cx="2393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      </a:t>
            </a:r>
            <a:r>
              <a:rPr lang="en-US" i="1"/>
              <a:t>a    b   c   d   e</a:t>
            </a:r>
          </a:p>
          <a:p>
            <a:r>
              <a:rPr lang="en-US" i="1"/>
              <a:t>a    </a:t>
            </a:r>
            <a:r>
              <a:rPr lang="en-US"/>
              <a:t>0    1   0   0   1</a:t>
            </a:r>
          </a:p>
          <a:p>
            <a:r>
              <a:rPr lang="en-US" i="1"/>
              <a:t>b</a:t>
            </a:r>
            <a:r>
              <a:rPr lang="en-US"/>
              <a:t>    1    0   1   0   1</a:t>
            </a:r>
          </a:p>
          <a:p>
            <a:r>
              <a:rPr lang="en-US" i="1"/>
              <a:t>c</a:t>
            </a:r>
            <a:r>
              <a:rPr lang="en-US"/>
              <a:t>    0    1   1   0   1</a:t>
            </a:r>
          </a:p>
          <a:p>
            <a:r>
              <a:rPr lang="en-US" i="1"/>
              <a:t>d</a:t>
            </a:r>
            <a:r>
              <a:rPr lang="en-US"/>
              <a:t>    0    0   0   0   1</a:t>
            </a:r>
          </a:p>
          <a:p>
            <a:r>
              <a:rPr lang="en-US" i="1"/>
              <a:t>e</a:t>
            </a:r>
            <a:r>
              <a:rPr lang="en-US"/>
              <a:t>    1    1   1   1   0</a:t>
            </a:r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3810000" y="2590800"/>
            <a:ext cx="1257300" cy="323850"/>
          </a:xfrm>
          <a:prstGeom prst="line">
            <a:avLst/>
          </a:prstGeom>
          <a:noFill/>
          <a:ln w="76200" cap="rnd">
            <a:solidFill>
              <a:srgbClr val="00CC00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0" y="4591050"/>
            <a:ext cx="849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N</a:t>
            </a:r>
            <a:r>
              <a:rPr lang="en-US" sz="1800"/>
              <a:t>OTE</a:t>
            </a:r>
            <a:endParaRPr lang="en-US"/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552450" y="5118100"/>
            <a:ext cx="86550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For an undirected graph, its adjacency matrix is symmetric about the main diagonal.</a:t>
            </a:r>
          </a:p>
          <a:p>
            <a:endParaRPr lang="en-US" sz="1800">
              <a:latin typeface="Arial" pitchFamily="34" charset="0"/>
              <a:cs typeface="Arial" pitchFamily="34" charset="0"/>
            </a:endParaRPr>
          </a:p>
          <a:p>
            <a:r>
              <a:rPr lang="en-US" sz="1800">
                <a:latin typeface="Arial" pitchFamily="34" charset="0"/>
                <a:cs typeface="Arial" pitchFamily="34" charset="0"/>
              </a:rPr>
              <a:t>We can obtain the degree of a vertex (the number of vertices adjacent to it)</a:t>
            </a:r>
          </a:p>
          <a:p>
            <a:r>
              <a:rPr lang="en-US" sz="1800">
                <a:latin typeface="Arial" pitchFamily="34" charset="0"/>
                <a:cs typeface="Arial" pitchFamily="34" charset="0"/>
              </a:rPr>
              <a:t>by summing its row or its column in the adjacent matrix.</a:t>
            </a:r>
          </a:p>
          <a:p>
            <a:endParaRPr lang="en-US" sz="1800">
              <a:latin typeface="Arial" pitchFamily="34" charset="0"/>
              <a:cs typeface="Arial" pitchFamily="34" charset="0"/>
            </a:endParaRPr>
          </a:p>
          <a:p>
            <a:r>
              <a:rPr lang="en-US" sz="1800">
                <a:latin typeface="Arial" pitchFamily="34" charset="0"/>
                <a:cs typeface="Arial" pitchFamily="34" charset="0"/>
              </a:rPr>
              <a:t>We cannot represent a graph with parallel edges using an adjacency matrix.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692150" y="7080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a</a:t>
            </a:r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560638" y="7302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422400" y="161448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 flipV="1">
            <a:off x="1008063" y="1085850"/>
            <a:ext cx="1533525" cy="173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1008063" y="1098550"/>
            <a:ext cx="151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1724025" y="1974850"/>
            <a:ext cx="831850" cy="874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H="1">
            <a:off x="1001713" y="1117600"/>
            <a:ext cx="6350" cy="172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676275" y="2728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2449513" y="2770188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2533650" y="1104900"/>
            <a:ext cx="19050" cy="173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2243" name="AutoShape 19"/>
          <p:cNvSpPr>
            <a:spLocks noChangeArrowheads="1"/>
          </p:cNvSpPr>
          <p:nvPr/>
        </p:nvSpPr>
        <p:spPr bwMode="auto">
          <a:xfrm>
            <a:off x="5353050" y="1809750"/>
            <a:ext cx="2152650" cy="1885950"/>
          </a:xfrm>
          <a:prstGeom prst="bracketPair">
            <a:avLst>
              <a:gd name="adj" fmla="val 782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5037138" y="1430338"/>
            <a:ext cx="2393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      </a:t>
            </a:r>
            <a:r>
              <a:rPr lang="en-US" i="1"/>
              <a:t>a    b   c   d   e</a:t>
            </a:r>
          </a:p>
          <a:p>
            <a:r>
              <a:rPr lang="en-US" i="1"/>
              <a:t>a    </a:t>
            </a:r>
            <a:r>
              <a:rPr lang="en-US"/>
              <a:t>0    1   0   1   0</a:t>
            </a:r>
          </a:p>
          <a:p>
            <a:r>
              <a:rPr lang="en-US" i="1"/>
              <a:t>b</a:t>
            </a:r>
            <a:r>
              <a:rPr lang="en-US"/>
              <a:t>    1    0   1   0   1</a:t>
            </a:r>
          </a:p>
          <a:p>
            <a:r>
              <a:rPr lang="en-US" i="1"/>
              <a:t>c</a:t>
            </a:r>
            <a:r>
              <a:rPr lang="en-US"/>
              <a:t>    0    1   0   1   1</a:t>
            </a:r>
          </a:p>
          <a:p>
            <a:r>
              <a:rPr lang="en-US" i="1"/>
              <a:t>d</a:t>
            </a:r>
            <a:r>
              <a:rPr lang="en-US"/>
              <a:t>    1    0   1   0   0</a:t>
            </a:r>
          </a:p>
          <a:p>
            <a:r>
              <a:rPr lang="en-US" i="1"/>
              <a:t>e</a:t>
            </a:r>
            <a:r>
              <a:rPr lang="en-US"/>
              <a:t>    0    1   1   0   0</a:t>
            </a: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3238500" y="2095500"/>
            <a:ext cx="1257300" cy="323850"/>
          </a:xfrm>
          <a:prstGeom prst="line">
            <a:avLst/>
          </a:prstGeom>
          <a:noFill/>
          <a:ln w="76200" cap="rnd">
            <a:solidFill>
              <a:srgbClr val="00CC00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279400" y="0"/>
            <a:ext cx="1173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E</a:t>
            </a:r>
            <a:r>
              <a:rPr lang="en-US" sz="1600"/>
              <a:t>XAMPLE</a:t>
            </a:r>
            <a:endParaRPr lang="en-US"/>
          </a:p>
        </p:txBody>
      </p:sp>
      <p:sp>
        <p:nvSpPr>
          <p:cNvPr id="52248" name="Oval 24"/>
          <p:cNvSpPr>
            <a:spLocks noChangeArrowheads="1"/>
          </p:cNvSpPr>
          <p:nvPr/>
        </p:nvSpPr>
        <p:spPr bwMode="auto">
          <a:xfrm>
            <a:off x="2457450" y="1033463"/>
            <a:ext cx="123825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2249" name="Oval 25"/>
          <p:cNvSpPr>
            <a:spLocks noChangeArrowheads="1"/>
          </p:cNvSpPr>
          <p:nvPr/>
        </p:nvSpPr>
        <p:spPr bwMode="auto">
          <a:xfrm>
            <a:off x="942975" y="1028700"/>
            <a:ext cx="123825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2490788" y="2776538"/>
            <a:ext cx="123825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1657350" y="1943100"/>
            <a:ext cx="123825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2253" name="Oval 29"/>
          <p:cNvSpPr>
            <a:spLocks noChangeArrowheads="1"/>
          </p:cNvSpPr>
          <p:nvPr/>
        </p:nvSpPr>
        <p:spPr bwMode="auto">
          <a:xfrm>
            <a:off x="947738" y="2762250"/>
            <a:ext cx="123825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666750" y="247650"/>
            <a:ext cx="7932738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/>
              <a:t>T</a:t>
            </a:r>
            <a:r>
              <a:rPr lang="en-US" sz="1600"/>
              <a:t>HEOREM</a:t>
            </a:r>
            <a:endParaRPr lang="en-US" sz="2000"/>
          </a:p>
          <a:p>
            <a:pPr>
              <a:lnSpc>
                <a:spcPct val="60000"/>
              </a:lnSpc>
            </a:pPr>
            <a:endParaRPr lang="en-US" sz="2000"/>
          </a:p>
          <a:p>
            <a:r>
              <a:rPr lang="en-US" sz="2000"/>
              <a:t>If </a:t>
            </a:r>
            <a:r>
              <a:rPr lang="en-US" sz="2000" i="1"/>
              <a:t>A</a:t>
            </a:r>
            <a:r>
              <a:rPr lang="en-US" sz="2000"/>
              <a:t> is an adjacency matrix of a simple graph, the </a:t>
            </a:r>
            <a:r>
              <a:rPr lang="en-US" i="1"/>
              <a:t>ij</a:t>
            </a:r>
            <a:r>
              <a:rPr lang="en-US" sz="2000"/>
              <a:t>th entry of </a:t>
            </a:r>
            <a:r>
              <a:rPr lang="en-US" sz="2000" i="1"/>
              <a:t>A</a:t>
            </a:r>
            <a:r>
              <a:rPr lang="en-US" sz="2000" i="1" baseline="30000"/>
              <a:t>n</a:t>
            </a:r>
            <a:r>
              <a:rPr lang="en-US" sz="2000"/>
              <a:t> is equal to </a:t>
            </a:r>
          </a:p>
          <a:p>
            <a:r>
              <a:rPr lang="en-US" sz="2000"/>
              <a:t>the number of paths of length </a:t>
            </a:r>
            <a:r>
              <a:rPr lang="en-US" sz="2000" i="1"/>
              <a:t>n</a:t>
            </a:r>
            <a:r>
              <a:rPr lang="en-US" sz="2000"/>
              <a:t> from vertex </a:t>
            </a:r>
            <a:r>
              <a:rPr lang="en-US" sz="2000" i="1"/>
              <a:t>i</a:t>
            </a:r>
            <a:r>
              <a:rPr lang="en-US" sz="2000"/>
              <a:t> to vertex </a:t>
            </a:r>
            <a:r>
              <a:rPr lang="en-US" sz="2000" i="1"/>
              <a:t>j</a:t>
            </a:r>
            <a:r>
              <a:rPr lang="en-US" sz="2000"/>
              <a:t>.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628650" y="247650"/>
            <a:ext cx="7981950" cy="1371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3268" name="AutoShape 20"/>
          <p:cNvSpPr>
            <a:spLocks noChangeArrowheads="1"/>
          </p:cNvSpPr>
          <p:nvPr/>
        </p:nvSpPr>
        <p:spPr bwMode="auto">
          <a:xfrm>
            <a:off x="6191250" y="2019300"/>
            <a:ext cx="2152650" cy="1885950"/>
          </a:xfrm>
          <a:prstGeom prst="bracketPair">
            <a:avLst>
              <a:gd name="adj" fmla="val 782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5875338" y="1639888"/>
            <a:ext cx="2393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      </a:t>
            </a:r>
            <a:r>
              <a:rPr lang="en-US" i="1"/>
              <a:t>a    b   c   d   e</a:t>
            </a:r>
          </a:p>
          <a:p>
            <a:r>
              <a:rPr lang="en-US" i="1"/>
              <a:t>a    </a:t>
            </a:r>
            <a:r>
              <a:rPr lang="en-US"/>
              <a:t>0    1   0   1   0</a:t>
            </a:r>
          </a:p>
          <a:p>
            <a:r>
              <a:rPr lang="en-US" i="1"/>
              <a:t>b</a:t>
            </a:r>
            <a:r>
              <a:rPr lang="en-US"/>
              <a:t>    1    0   1   0   1</a:t>
            </a:r>
          </a:p>
          <a:p>
            <a:r>
              <a:rPr lang="en-US" i="1"/>
              <a:t>c</a:t>
            </a:r>
            <a:r>
              <a:rPr lang="en-US"/>
              <a:t>    0    1   0   1   1</a:t>
            </a:r>
          </a:p>
          <a:p>
            <a:r>
              <a:rPr lang="en-US" i="1"/>
              <a:t>d</a:t>
            </a:r>
            <a:r>
              <a:rPr lang="en-US"/>
              <a:t>    1    0   1   0   0</a:t>
            </a:r>
          </a:p>
          <a:p>
            <a:r>
              <a:rPr lang="en-US" i="1"/>
              <a:t>e</a:t>
            </a:r>
            <a:r>
              <a:rPr lang="en-US"/>
              <a:t>    0    1   1   0   0</a:t>
            </a:r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 flipV="1">
            <a:off x="2800350" y="2838450"/>
            <a:ext cx="1695450" cy="323850"/>
          </a:xfrm>
          <a:prstGeom prst="line">
            <a:avLst/>
          </a:prstGeom>
          <a:noFill/>
          <a:ln w="76200" cap="rnd">
            <a:solidFill>
              <a:srgbClr val="00CC00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4953000" y="2579688"/>
            <a:ext cx="725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i="1"/>
              <a:t>A</a:t>
            </a:r>
            <a:r>
              <a:rPr lang="en-US"/>
              <a:t>  =</a:t>
            </a:r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0" y="5056188"/>
            <a:ext cx="846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i="1"/>
              <a:t>A</a:t>
            </a:r>
            <a:r>
              <a:rPr lang="en-US" sz="2800" baseline="30000"/>
              <a:t>2</a:t>
            </a:r>
            <a:r>
              <a:rPr lang="en-US"/>
              <a:t>  =</a:t>
            </a:r>
          </a:p>
        </p:txBody>
      </p:sp>
      <p:sp>
        <p:nvSpPr>
          <p:cNvPr id="53273" name="AutoShape 25"/>
          <p:cNvSpPr>
            <a:spLocks noChangeArrowheads="1"/>
          </p:cNvSpPr>
          <p:nvPr/>
        </p:nvSpPr>
        <p:spPr bwMode="auto">
          <a:xfrm>
            <a:off x="1108075" y="4686300"/>
            <a:ext cx="2152650" cy="1885950"/>
          </a:xfrm>
          <a:prstGeom prst="bracketPair">
            <a:avLst>
              <a:gd name="adj" fmla="val 782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830263" y="4306888"/>
            <a:ext cx="23177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     </a:t>
            </a:r>
            <a:endParaRPr lang="en-US" i="1"/>
          </a:p>
          <a:p>
            <a:r>
              <a:rPr lang="en-US" i="1"/>
              <a:t>     </a:t>
            </a:r>
            <a:r>
              <a:rPr lang="en-US"/>
              <a:t>0    1   0   1   0</a:t>
            </a:r>
          </a:p>
          <a:p>
            <a:r>
              <a:rPr lang="en-US" i="1"/>
              <a:t> </a:t>
            </a:r>
            <a:r>
              <a:rPr lang="en-US"/>
              <a:t>    1    0   1   0   1</a:t>
            </a:r>
          </a:p>
          <a:p>
            <a:r>
              <a:rPr lang="en-US" i="1"/>
              <a:t> </a:t>
            </a:r>
            <a:r>
              <a:rPr lang="en-US"/>
              <a:t>    0    1   0   1   1</a:t>
            </a:r>
          </a:p>
          <a:p>
            <a:r>
              <a:rPr lang="en-US" i="1"/>
              <a:t> </a:t>
            </a:r>
            <a:r>
              <a:rPr lang="en-US"/>
              <a:t>    1    0   1   0   0</a:t>
            </a:r>
          </a:p>
          <a:p>
            <a:r>
              <a:rPr lang="en-US" i="1"/>
              <a:t> </a:t>
            </a:r>
            <a:r>
              <a:rPr lang="en-US"/>
              <a:t>    0    1   1   0   0</a:t>
            </a:r>
          </a:p>
        </p:txBody>
      </p:sp>
      <p:sp>
        <p:nvSpPr>
          <p:cNvPr id="53275" name="AutoShape 27"/>
          <p:cNvSpPr>
            <a:spLocks noChangeArrowheads="1"/>
          </p:cNvSpPr>
          <p:nvPr/>
        </p:nvSpPr>
        <p:spPr bwMode="auto">
          <a:xfrm>
            <a:off x="3336925" y="4667250"/>
            <a:ext cx="2152650" cy="1885950"/>
          </a:xfrm>
          <a:prstGeom prst="bracketPair">
            <a:avLst>
              <a:gd name="adj" fmla="val 782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3059113" y="4287838"/>
            <a:ext cx="23177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     </a:t>
            </a:r>
            <a:endParaRPr lang="en-US" i="1"/>
          </a:p>
          <a:p>
            <a:r>
              <a:rPr lang="en-US" i="1"/>
              <a:t>     </a:t>
            </a:r>
            <a:r>
              <a:rPr lang="en-US"/>
              <a:t>0    1   0   1   0</a:t>
            </a:r>
          </a:p>
          <a:p>
            <a:r>
              <a:rPr lang="en-US" i="1"/>
              <a:t> </a:t>
            </a:r>
            <a:r>
              <a:rPr lang="en-US"/>
              <a:t>    1    0   1   0   1</a:t>
            </a:r>
          </a:p>
          <a:p>
            <a:r>
              <a:rPr lang="en-US" i="1"/>
              <a:t> </a:t>
            </a:r>
            <a:r>
              <a:rPr lang="en-US"/>
              <a:t>    0    1   0   1   1</a:t>
            </a:r>
          </a:p>
          <a:p>
            <a:r>
              <a:rPr lang="en-US" i="1"/>
              <a:t> </a:t>
            </a:r>
            <a:r>
              <a:rPr lang="en-US"/>
              <a:t>    1    0   1   0   0</a:t>
            </a:r>
          </a:p>
          <a:p>
            <a:r>
              <a:rPr lang="en-US" i="1"/>
              <a:t> </a:t>
            </a:r>
            <a:r>
              <a:rPr lang="en-US"/>
              <a:t>    0    1   1   0   0</a:t>
            </a:r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5768975" y="51435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/>
              <a:t>=</a:t>
            </a:r>
          </a:p>
        </p:txBody>
      </p:sp>
      <p:sp>
        <p:nvSpPr>
          <p:cNvPr id="53278" name="AutoShape 30"/>
          <p:cNvSpPr>
            <a:spLocks noChangeArrowheads="1"/>
          </p:cNvSpPr>
          <p:nvPr/>
        </p:nvSpPr>
        <p:spPr bwMode="auto">
          <a:xfrm>
            <a:off x="6705600" y="4667250"/>
            <a:ext cx="2152650" cy="1885950"/>
          </a:xfrm>
          <a:prstGeom prst="bracketPair">
            <a:avLst>
              <a:gd name="adj" fmla="val 782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6389688" y="4287838"/>
            <a:ext cx="23939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      </a:t>
            </a:r>
            <a:r>
              <a:rPr lang="en-US" i="1"/>
              <a:t>a    b   c   d   e</a:t>
            </a:r>
          </a:p>
          <a:p>
            <a:r>
              <a:rPr lang="en-US" i="1"/>
              <a:t>a    </a:t>
            </a:r>
            <a:r>
              <a:rPr lang="en-US"/>
              <a:t>2    0   2   0   1</a:t>
            </a:r>
          </a:p>
          <a:p>
            <a:r>
              <a:rPr lang="en-US" i="1"/>
              <a:t>b</a:t>
            </a:r>
            <a:r>
              <a:rPr lang="en-US"/>
              <a:t>    0    3   1   2   1</a:t>
            </a:r>
          </a:p>
          <a:p>
            <a:r>
              <a:rPr lang="en-US" i="1"/>
              <a:t>c</a:t>
            </a:r>
            <a:r>
              <a:rPr lang="en-US"/>
              <a:t>    2    1   3   0   1</a:t>
            </a:r>
          </a:p>
          <a:p>
            <a:r>
              <a:rPr lang="en-US" i="1"/>
              <a:t>d</a:t>
            </a:r>
            <a:r>
              <a:rPr lang="en-US"/>
              <a:t>    0    2   0   2   1</a:t>
            </a:r>
          </a:p>
          <a:p>
            <a:r>
              <a:rPr lang="en-US" i="1"/>
              <a:t>e</a:t>
            </a:r>
            <a:r>
              <a:rPr lang="en-US"/>
              <a:t>    1    1   1   1   2</a:t>
            </a:r>
          </a:p>
        </p:txBody>
      </p:sp>
      <p:sp>
        <p:nvSpPr>
          <p:cNvPr id="53280" name="Line 32"/>
          <p:cNvSpPr>
            <a:spLocks noChangeShapeType="1"/>
          </p:cNvSpPr>
          <p:nvPr/>
        </p:nvSpPr>
        <p:spPr bwMode="auto">
          <a:xfrm>
            <a:off x="2876550" y="4133850"/>
            <a:ext cx="6267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0" y="1771650"/>
            <a:ext cx="1223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E</a:t>
            </a:r>
            <a:r>
              <a:rPr lang="en-US" sz="1600"/>
              <a:t>XAMPLE </a:t>
            </a:r>
            <a:endParaRPr lang="en-US"/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463550" y="19843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a</a:t>
            </a:r>
            <a:endParaRPr lang="en-US"/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2408238" y="18732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53284" name="Rectangle 36"/>
          <p:cNvSpPr>
            <a:spLocks noChangeArrowheads="1"/>
          </p:cNvSpPr>
          <p:nvPr/>
        </p:nvSpPr>
        <p:spPr bwMode="auto">
          <a:xfrm>
            <a:off x="1270000" y="275748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 flipV="1">
            <a:off x="855663" y="2228850"/>
            <a:ext cx="1533525" cy="173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>
            <a:off x="855663" y="2241550"/>
            <a:ext cx="151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>
            <a:off x="1571625" y="3117850"/>
            <a:ext cx="831850" cy="874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 flipH="1">
            <a:off x="849313" y="2260600"/>
            <a:ext cx="6350" cy="172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3289" name="Rectangle 41"/>
          <p:cNvSpPr>
            <a:spLocks noChangeArrowheads="1"/>
          </p:cNvSpPr>
          <p:nvPr/>
        </p:nvSpPr>
        <p:spPr bwMode="auto">
          <a:xfrm>
            <a:off x="523875" y="3871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53290" name="Rectangle 42"/>
          <p:cNvSpPr>
            <a:spLocks noChangeArrowheads="1"/>
          </p:cNvSpPr>
          <p:nvPr/>
        </p:nvSpPr>
        <p:spPr bwMode="auto">
          <a:xfrm>
            <a:off x="2297113" y="3913188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53291" name="Line 43"/>
          <p:cNvSpPr>
            <a:spLocks noChangeShapeType="1"/>
          </p:cNvSpPr>
          <p:nvPr/>
        </p:nvSpPr>
        <p:spPr bwMode="auto">
          <a:xfrm>
            <a:off x="2381250" y="2247900"/>
            <a:ext cx="19050" cy="173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3292" name="Oval 44"/>
          <p:cNvSpPr>
            <a:spLocks noChangeArrowheads="1"/>
          </p:cNvSpPr>
          <p:nvPr/>
        </p:nvSpPr>
        <p:spPr bwMode="auto">
          <a:xfrm>
            <a:off x="2305050" y="2176463"/>
            <a:ext cx="123825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3293" name="Oval 45"/>
          <p:cNvSpPr>
            <a:spLocks noChangeArrowheads="1"/>
          </p:cNvSpPr>
          <p:nvPr/>
        </p:nvSpPr>
        <p:spPr bwMode="auto">
          <a:xfrm>
            <a:off x="790575" y="2171700"/>
            <a:ext cx="123825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3294" name="Oval 46"/>
          <p:cNvSpPr>
            <a:spLocks noChangeArrowheads="1"/>
          </p:cNvSpPr>
          <p:nvPr/>
        </p:nvSpPr>
        <p:spPr bwMode="auto">
          <a:xfrm>
            <a:off x="2338388" y="3919538"/>
            <a:ext cx="123825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3295" name="Oval 47"/>
          <p:cNvSpPr>
            <a:spLocks noChangeArrowheads="1"/>
          </p:cNvSpPr>
          <p:nvPr/>
        </p:nvSpPr>
        <p:spPr bwMode="auto">
          <a:xfrm>
            <a:off x="1504950" y="3086100"/>
            <a:ext cx="123825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795338" y="3905250"/>
            <a:ext cx="123825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533400"/>
            <a:ext cx="363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Graph (Undirected graph)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1600"/>
              <a:t>EFINITION</a:t>
            </a:r>
            <a:endParaRPr 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09600" y="2286000"/>
            <a:ext cx="7764463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 </a:t>
            </a:r>
            <a:r>
              <a:rPr lang="en-US" sz="2000" b="1" i="1"/>
              <a:t>graph</a:t>
            </a:r>
            <a:r>
              <a:rPr lang="en-US" sz="2000"/>
              <a:t> (or </a:t>
            </a:r>
            <a:r>
              <a:rPr lang="en-US" sz="2000" b="1" i="1"/>
              <a:t>undirected graph</a:t>
            </a:r>
            <a:r>
              <a:rPr lang="en-US" sz="2000"/>
              <a:t>) </a:t>
            </a:r>
            <a:r>
              <a:rPr lang="en-US" sz="2000" i="1"/>
              <a:t>G</a:t>
            </a:r>
            <a:r>
              <a:rPr lang="en-US" sz="2000"/>
              <a:t> consists of a set </a:t>
            </a:r>
            <a:r>
              <a:rPr lang="en-US" sz="2000" i="1"/>
              <a:t>V</a:t>
            </a:r>
            <a:r>
              <a:rPr lang="en-US" sz="2000"/>
              <a:t> of </a:t>
            </a:r>
            <a:r>
              <a:rPr lang="en-US" sz="2000" b="1"/>
              <a:t>vertices</a:t>
            </a:r>
            <a:r>
              <a:rPr lang="en-US" sz="2000"/>
              <a:t> (or </a:t>
            </a:r>
            <a:r>
              <a:rPr lang="en-US" sz="2000" b="1" i="1"/>
              <a:t>nodes</a:t>
            </a:r>
            <a:r>
              <a:rPr lang="en-US" sz="2000"/>
              <a:t>)</a:t>
            </a:r>
          </a:p>
          <a:p>
            <a:r>
              <a:rPr lang="en-US" sz="2000"/>
              <a:t>and a set </a:t>
            </a:r>
            <a:r>
              <a:rPr lang="en-US" sz="2000" i="1"/>
              <a:t>E</a:t>
            </a:r>
            <a:r>
              <a:rPr lang="en-US" sz="2000"/>
              <a:t> of </a:t>
            </a:r>
            <a:r>
              <a:rPr lang="en-US" sz="2000" b="1" i="1"/>
              <a:t>edges</a:t>
            </a:r>
            <a:r>
              <a:rPr lang="en-US" sz="2000"/>
              <a:t> (or </a:t>
            </a:r>
            <a:r>
              <a:rPr lang="en-US" sz="2000" b="1" i="1"/>
              <a:t>arcs</a:t>
            </a:r>
            <a:r>
              <a:rPr lang="en-US" sz="2000"/>
              <a:t>) such that:</a:t>
            </a:r>
          </a:p>
          <a:p>
            <a:endParaRPr lang="en-US" sz="2000"/>
          </a:p>
          <a:p>
            <a:pPr lvl="1">
              <a:buClr>
                <a:srgbClr val="FF3300"/>
              </a:buClr>
              <a:buSzPct val="80000"/>
              <a:buFont typeface="Wingdings" pitchFamily="2" charset="2"/>
              <a:buChar char="§"/>
            </a:pPr>
            <a:r>
              <a:rPr lang="en-US" sz="2000"/>
              <a:t>   Each edge </a:t>
            </a:r>
            <a:r>
              <a:rPr lang="en-US" sz="2000" i="1"/>
              <a:t>e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E</a:t>
            </a:r>
            <a:r>
              <a:rPr lang="en-US" sz="2000">
                <a:sym typeface="Symbol" pitchFamily="18" charset="2"/>
              </a:rPr>
              <a:t> is associated with an </a:t>
            </a:r>
            <a:r>
              <a:rPr lang="en-US" sz="2000" i="1" u="sng">
                <a:sym typeface="Symbol" pitchFamily="18" charset="2"/>
              </a:rPr>
              <a:t>unordered</a:t>
            </a:r>
            <a:r>
              <a:rPr lang="en-US" sz="2000" u="sng">
                <a:sym typeface="Symbol" pitchFamily="18" charset="2"/>
              </a:rPr>
              <a:t> pair</a:t>
            </a:r>
            <a:r>
              <a:rPr lang="en-US" sz="2000">
                <a:sym typeface="Symbol" pitchFamily="18" charset="2"/>
              </a:rPr>
              <a:t> of vertices.</a:t>
            </a:r>
          </a:p>
          <a:p>
            <a:endParaRPr lang="en-US" sz="2000">
              <a:sym typeface="Symbol" pitchFamily="18" charset="2"/>
            </a:endParaRPr>
          </a:p>
          <a:p>
            <a:pPr>
              <a:lnSpc>
                <a:spcPct val="30000"/>
              </a:lnSpc>
            </a:pPr>
            <a:endParaRPr lang="en-US" sz="2000">
              <a:sym typeface="Symbol" pitchFamily="18" charset="2"/>
            </a:endParaRPr>
          </a:p>
          <a:p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If there is a unique edge </a:t>
            </a:r>
            <a:r>
              <a:rPr lang="en-US" sz="2000" i="1">
                <a:sym typeface="Symbol" pitchFamily="18" charset="2"/>
              </a:rPr>
              <a:t>e</a:t>
            </a:r>
            <a:r>
              <a:rPr lang="en-US" sz="2000">
                <a:sym typeface="Symbol" pitchFamily="18" charset="2"/>
              </a:rPr>
              <a:t> associated with the vertices </a:t>
            </a:r>
            <a:r>
              <a:rPr lang="en-US" sz="2000" i="1">
                <a:sym typeface="Symbol" pitchFamily="18" charset="2"/>
              </a:rPr>
              <a:t>v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n-US" sz="2000" i="1">
                <a:sym typeface="Symbol" pitchFamily="18" charset="2"/>
              </a:rPr>
              <a:t>w</a:t>
            </a:r>
            <a:r>
              <a:rPr lang="en-US" sz="2000">
                <a:sym typeface="Symbol" pitchFamily="18" charset="2"/>
              </a:rPr>
              <a:t>, </a:t>
            </a:r>
          </a:p>
          <a:p>
            <a:r>
              <a:rPr lang="en-US" sz="2000">
                <a:sym typeface="Symbol" pitchFamily="18" charset="2"/>
              </a:rPr>
              <a:t>	then we write </a:t>
            </a:r>
            <a:r>
              <a:rPr lang="en-US" sz="2000" i="1">
                <a:sym typeface="Symbol" pitchFamily="18" charset="2"/>
              </a:rPr>
              <a:t>e</a:t>
            </a:r>
            <a:r>
              <a:rPr lang="en-US" sz="2000">
                <a:sym typeface="Symbol" pitchFamily="18" charset="2"/>
              </a:rPr>
              <a:t> = (</a:t>
            </a:r>
            <a:r>
              <a:rPr lang="en-US" sz="2000" i="1">
                <a:sym typeface="Symbol" pitchFamily="18" charset="2"/>
              </a:rPr>
              <a:t>v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 i="1">
                <a:sym typeface="Symbol" pitchFamily="18" charset="2"/>
              </a:rPr>
              <a:t>w</a:t>
            </a:r>
            <a:r>
              <a:rPr lang="en-US" sz="2000">
                <a:sym typeface="Symbol" pitchFamily="18" charset="2"/>
              </a:rPr>
              <a:t>) or </a:t>
            </a:r>
            <a:r>
              <a:rPr lang="en-US" sz="2000" i="1">
                <a:sym typeface="Symbol" pitchFamily="18" charset="2"/>
              </a:rPr>
              <a:t>e</a:t>
            </a:r>
            <a:r>
              <a:rPr lang="en-US" sz="2000">
                <a:sym typeface="Symbol" pitchFamily="18" charset="2"/>
              </a:rPr>
              <a:t> = (</a:t>
            </a:r>
            <a:r>
              <a:rPr lang="en-US" sz="2000" i="1">
                <a:sym typeface="Symbol" pitchFamily="18" charset="2"/>
              </a:rPr>
              <a:t>w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 i="1">
                <a:sym typeface="Symbol" pitchFamily="18" charset="2"/>
              </a:rPr>
              <a:t>v</a:t>
            </a:r>
            <a:r>
              <a:rPr lang="en-US" sz="2000">
                <a:sym typeface="Symbol" pitchFamily="18" charset="2"/>
              </a:rPr>
              <a:t>).</a:t>
            </a:r>
            <a:endParaRPr lang="en-US" sz="200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457200" y="2209800"/>
            <a:ext cx="8077200" cy="1600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9" name="AutoShape 17"/>
          <p:cNvSpPr>
            <a:spLocks noChangeArrowheads="1"/>
          </p:cNvSpPr>
          <p:nvPr/>
        </p:nvSpPr>
        <p:spPr bwMode="auto">
          <a:xfrm>
            <a:off x="4933950" y="1162050"/>
            <a:ext cx="2381250" cy="1847850"/>
          </a:xfrm>
          <a:prstGeom prst="bracketPair">
            <a:avLst>
              <a:gd name="adj" fmla="val 782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4618038" y="392113"/>
            <a:ext cx="2625725" cy="264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      </a:t>
            </a:r>
            <a:r>
              <a:rPr lang="en-US" i="1"/>
              <a:t>a    b  </a:t>
            </a:r>
            <a:r>
              <a:rPr lang="en-US" sz="3600" i="1"/>
              <a:t> </a:t>
            </a:r>
            <a:r>
              <a:rPr lang="en-US" i="1"/>
              <a:t> c    d  </a:t>
            </a:r>
            <a:r>
              <a:rPr lang="en-US" sz="4800" i="1"/>
              <a:t> </a:t>
            </a:r>
            <a:r>
              <a:rPr lang="en-US" i="1"/>
              <a:t>e</a:t>
            </a:r>
          </a:p>
          <a:p>
            <a:r>
              <a:rPr lang="en-US" i="1"/>
              <a:t>a    </a:t>
            </a:r>
            <a:r>
              <a:rPr lang="en-US"/>
              <a:t>9    3   11    1 </a:t>
            </a:r>
            <a:r>
              <a:rPr lang="en-US" sz="800"/>
              <a:t> </a:t>
            </a:r>
            <a:r>
              <a:rPr lang="en-US"/>
              <a:t> </a:t>
            </a:r>
            <a:r>
              <a:rPr lang="en-US" sz="1400"/>
              <a:t> </a:t>
            </a:r>
            <a:r>
              <a:rPr lang="en-US"/>
              <a:t>6</a:t>
            </a:r>
          </a:p>
          <a:p>
            <a:r>
              <a:rPr lang="en-US" i="1"/>
              <a:t>b</a:t>
            </a:r>
            <a:r>
              <a:rPr lang="en-US"/>
              <a:t>    3   15    7  11  </a:t>
            </a:r>
            <a:r>
              <a:rPr lang="en-US" sz="1600"/>
              <a:t> </a:t>
            </a:r>
            <a:r>
              <a:rPr lang="en-US"/>
              <a:t>8</a:t>
            </a:r>
          </a:p>
          <a:p>
            <a:r>
              <a:rPr lang="en-US" i="1"/>
              <a:t>c</a:t>
            </a:r>
            <a:r>
              <a:rPr lang="en-US"/>
              <a:t>   11    7  </a:t>
            </a:r>
            <a:r>
              <a:rPr lang="en-US" sz="1600"/>
              <a:t> </a:t>
            </a:r>
            <a:r>
              <a:rPr lang="en-US"/>
              <a:t>15   3  </a:t>
            </a:r>
            <a:r>
              <a:rPr lang="en-US" sz="1000"/>
              <a:t> </a:t>
            </a:r>
            <a:r>
              <a:rPr lang="en-US"/>
              <a:t> 8</a:t>
            </a:r>
          </a:p>
          <a:p>
            <a:r>
              <a:rPr lang="en-US" i="1"/>
              <a:t>d</a:t>
            </a:r>
            <a:r>
              <a:rPr lang="en-US"/>
              <a:t>     1  11    3    9  </a:t>
            </a:r>
            <a:r>
              <a:rPr lang="en-US" sz="700"/>
              <a:t>  </a:t>
            </a:r>
            <a:r>
              <a:rPr lang="en-US"/>
              <a:t>6</a:t>
            </a:r>
          </a:p>
          <a:p>
            <a:r>
              <a:rPr lang="en-US" i="1"/>
              <a:t>e</a:t>
            </a:r>
            <a:r>
              <a:rPr lang="en-US"/>
              <a:t>     6    8    8    6   8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3543300" y="1722438"/>
            <a:ext cx="846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i="1"/>
              <a:t>A</a:t>
            </a:r>
            <a:r>
              <a:rPr lang="en-US" sz="2800" baseline="30000"/>
              <a:t>4</a:t>
            </a:r>
            <a:r>
              <a:rPr lang="en-US"/>
              <a:t>  =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1147763" y="4241800"/>
            <a:ext cx="7335837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For example, the entry from row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i="1"/>
              <a:t>d</a:t>
            </a:r>
            <a:r>
              <a:rPr lang="en-US" sz="2000">
                <a:latin typeface="Arial" pitchFamily="34" charset="0"/>
                <a:cs typeface="Arial" pitchFamily="34" charset="0"/>
              </a:rPr>
              <a:t>, column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i="1"/>
              <a:t>e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sz="2000">
                <a:latin typeface="Arial" pitchFamily="34" charset="0"/>
                <a:cs typeface="Arial" pitchFamily="34" charset="0"/>
              </a:rPr>
              <a:t>is</a:t>
            </a:r>
            <a:r>
              <a:rPr lang="en-US">
                <a:latin typeface="Arial" pitchFamily="34" charset="0"/>
                <a:cs typeface="Arial" pitchFamily="34" charset="0"/>
              </a:rPr>
              <a:t> 6</a:t>
            </a:r>
            <a:r>
              <a:rPr lang="en-US" sz="2000">
                <a:latin typeface="Arial" pitchFamily="34" charset="0"/>
                <a:cs typeface="Arial" pitchFamily="34" charset="0"/>
              </a:rPr>
              <a:t>, which means</a:t>
            </a: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	there are six paths of length 4 from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i="1"/>
              <a:t>d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sz="2000">
                <a:latin typeface="Arial" pitchFamily="34" charset="0"/>
                <a:cs typeface="Arial" pitchFamily="34" charset="0"/>
              </a:rPr>
              <a:t>to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i="1"/>
              <a:t>e</a:t>
            </a:r>
            <a:r>
              <a:rPr lang="en-US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>
              <a:latin typeface="Arial" pitchFamily="34" charset="0"/>
              <a:cs typeface="Arial" pitchFamily="34" charset="0"/>
            </a:endParaRP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By inspection, we find them to be</a:t>
            </a:r>
          </a:p>
          <a:p>
            <a:endParaRPr lang="en-US" sz="2000">
              <a:latin typeface="Arial" pitchFamily="34" charset="0"/>
              <a:cs typeface="Arial" pitchFamily="34" charset="0"/>
            </a:endParaRP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	</a:t>
            </a:r>
            <a:r>
              <a:rPr lang="en-US"/>
              <a:t>(</a:t>
            </a:r>
            <a:r>
              <a:rPr lang="en-US" i="1"/>
              <a:t>d, a, d, c, e</a:t>
            </a:r>
            <a:r>
              <a:rPr lang="en-US"/>
              <a:t>)</a:t>
            </a:r>
            <a:r>
              <a:rPr lang="en-US" i="1"/>
              <a:t>,	</a:t>
            </a:r>
            <a:r>
              <a:rPr lang="en-US"/>
              <a:t>(</a:t>
            </a:r>
            <a:r>
              <a:rPr lang="en-US" i="1"/>
              <a:t>d, c, d, c, e</a:t>
            </a:r>
            <a:r>
              <a:rPr lang="en-US"/>
              <a:t>)</a:t>
            </a:r>
            <a:r>
              <a:rPr lang="en-US" i="1"/>
              <a:t>,	</a:t>
            </a:r>
            <a:r>
              <a:rPr lang="en-US"/>
              <a:t>(</a:t>
            </a:r>
            <a:r>
              <a:rPr lang="en-US" i="1"/>
              <a:t>d, a, b, c, e</a:t>
            </a:r>
            <a:r>
              <a:rPr lang="en-US"/>
              <a:t>)</a:t>
            </a:r>
            <a:r>
              <a:rPr lang="en-US" i="1"/>
              <a:t>,</a:t>
            </a:r>
          </a:p>
          <a:p>
            <a:r>
              <a:rPr lang="en-US" i="1"/>
              <a:t>	</a:t>
            </a:r>
            <a:r>
              <a:rPr lang="en-US"/>
              <a:t>(</a:t>
            </a:r>
            <a:r>
              <a:rPr lang="en-US" i="1"/>
              <a:t>d, c, e, c, e</a:t>
            </a:r>
            <a:r>
              <a:rPr lang="en-US"/>
              <a:t>)</a:t>
            </a:r>
            <a:r>
              <a:rPr lang="en-US" i="1"/>
              <a:t>,	</a:t>
            </a:r>
            <a:r>
              <a:rPr lang="en-US"/>
              <a:t>(</a:t>
            </a:r>
            <a:r>
              <a:rPr lang="en-US" i="1"/>
              <a:t>d, c, e, b, e</a:t>
            </a:r>
            <a:r>
              <a:rPr lang="en-US"/>
              <a:t>)</a:t>
            </a:r>
            <a:r>
              <a:rPr lang="en-US" i="1"/>
              <a:t>,	</a:t>
            </a:r>
            <a:r>
              <a:rPr lang="en-US"/>
              <a:t>(</a:t>
            </a:r>
            <a:r>
              <a:rPr lang="en-US" i="1"/>
              <a:t>d, c, b, c, e</a:t>
            </a:r>
            <a:r>
              <a:rPr lang="en-US"/>
              <a:t>)</a:t>
            </a:r>
            <a:r>
              <a:rPr lang="en-US" i="1"/>
              <a:t>.</a:t>
            </a:r>
            <a:endParaRPr lang="en-US"/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0" y="0"/>
            <a:ext cx="1427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E</a:t>
            </a:r>
            <a:r>
              <a:rPr lang="en-US" sz="1600"/>
              <a:t>XAMPLE ... </a:t>
            </a:r>
            <a:endParaRPr lang="en-US"/>
          </a:p>
        </p:txBody>
      </p:sp>
      <p:sp>
        <p:nvSpPr>
          <p:cNvPr id="54296" name="Freeform 24"/>
          <p:cNvSpPr>
            <a:spLocks/>
          </p:cNvSpPr>
          <p:nvPr/>
        </p:nvSpPr>
        <p:spPr bwMode="auto">
          <a:xfrm>
            <a:off x="4495800" y="2438400"/>
            <a:ext cx="3778250" cy="1771650"/>
          </a:xfrm>
          <a:custGeom>
            <a:avLst/>
            <a:gdLst/>
            <a:ahLst/>
            <a:cxnLst>
              <a:cxn ang="0">
                <a:pos x="1968" y="0"/>
              </a:cxn>
              <a:cxn ang="0">
                <a:pos x="2412" y="276"/>
              </a:cxn>
              <a:cxn ang="0">
                <a:pos x="0" y="972"/>
              </a:cxn>
            </a:cxnLst>
            <a:rect l="0" t="0" r="r" b="b"/>
            <a:pathLst>
              <a:path w="2740" h="972">
                <a:moveTo>
                  <a:pt x="1968" y="0"/>
                </a:moveTo>
                <a:cubicBezTo>
                  <a:pt x="2354" y="57"/>
                  <a:pt x="2740" y="114"/>
                  <a:pt x="2412" y="276"/>
                </a:cubicBezTo>
                <a:cubicBezTo>
                  <a:pt x="2084" y="438"/>
                  <a:pt x="1042" y="705"/>
                  <a:pt x="0" y="972"/>
                </a:cubicBezTo>
              </a:path>
            </a:pathLst>
          </a:custGeom>
          <a:noFill/>
          <a:ln w="38100" cap="rnd" cmpd="sng">
            <a:solidFill>
              <a:srgbClr val="00CC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692150" y="7080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a</a:t>
            </a:r>
            <a:endParaRPr lang="en-US"/>
          </a:p>
        </p:txBody>
      </p:sp>
      <p:sp>
        <p:nvSpPr>
          <p:cNvPr id="54298" name="Rectangle 26"/>
          <p:cNvSpPr>
            <a:spLocks noChangeArrowheads="1"/>
          </p:cNvSpPr>
          <p:nvPr/>
        </p:nvSpPr>
        <p:spPr bwMode="auto">
          <a:xfrm>
            <a:off x="2560638" y="7302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54299" name="Rectangle 27"/>
          <p:cNvSpPr>
            <a:spLocks noChangeArrowheads="1"/>
          </p:cNvSpPr>
          <p:nvPr/>
        </p:nvSpPr>
        <p:spPr bwMode="auto">
          <a:xfrm>
            <a:off x="1422400" y="161448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 flipV="1">
            <a:off x="1008063" y="1085850"/>
            <a:ext cx="1533525" cy="173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>
            <a:off x="1008063" y="1098550"/>
            <a:ext cx="151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>
            <a:off x="1724025" y="1974850"/>
            <a:ext cx="831850" cy="874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 flipH="1">
            <a:off x="1001713" y="1117600"/>
            <a:ext cx="6350" cy="172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4304" name="Rectangle 32"/>
          <p:cNvSpPr>
            <a:spLocks noChangeArrowheads="1"/>
          </p:cNvSpPr>
          <p:nvPr/>
        </p:nvSpPr>
        <p:spPr bwMode="auto">
          <a:xfrm>
            <a:off x="676275" y="2728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2449513" y="2770188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>
            <a:off x="2533650" y="1104900"/>
            <a:ext cx="19050" cy="173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4307" name="Oval 35"/>
          <p:cNvSpPr>
            <a:spLocks noChangeArrowheads="1"/>
          </p:cNvSpPr>
          <p:nvPr/>
        </p:nvSpPr>
        <p:spPr bwMode="auto">
          <a:xfrm>
            <a:off x="2457450" y="1033463"/>
            <a:ext cx="123825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4308" name="Oval 36"/>
          <p:cNvSpPr>
            <a:spLocks noChangeArrowheads="1"/>
          </p:cNvSpPr>
          <p:nvPr/>
        </p:nvSpPr>
        <p:spPr bwMode="auto">
          <a:xfrm>
            <a:off x="942975" y="1028700"/>
            <a:ext cx="123825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4309" name="Oval 37"/>
          <p:cNvSpPr>
            <a:spLocks noChangeArrowheads="1"/>
          </p:cNvSpPr>
          <p:nvPr/>
        </p:nvSpPr>
        <p:spPr bwMode="auto">
          <a:xfrm>
            <a:off x="2490788" y="2776538"/>
            <a:ext cx="123825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4310" name="Oval 38"/>
          <p:cNvSpPr>
            <a:spLocks noChangeArrowheads="1"/>
          </p:cNvSpPr>
          <p:nvPr/>
        </p:nvSpPr>
        <p:spPr bwMode="auto">
          <a:xfrm>
            <a:off x="1657350" y="1943100"/>
            <a:ext cx="123825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4311" name="Oval 39"/>
          <p:cNvSpPr>
            <a:spLocks noChangeArrowheads="1"/>
          </p:cNvSpPr>
          <p:nvPr/>
        </p:nvSpPr>
        <p:spPr bwMode="auto">
          <a:xfrm>
            <a:off x="947738" y="2762250"/>
            <a:ext cx="123825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AutoShape 7"/>
          <p:cNvSpPr>
            <a:spLocks noChangeArrowheads="1"/>
          </p:cNvSpPr>
          <p:nvPr/>
        </p:nvSpPr>
        <p:spPr bwMode="auto">
          <a:xfrm>
            <a:off x="2057400" y="590550"/>
            <a:ext cx="4895850" cy="1295400"/>
          </a:xfrm>
          <a:prstGeom prst="wedgeRectCallout">
            <a:avLst>
              <a:gd name="adj1" fmla="val -60667"/>
              <a:gd name="adj2" fmla="val -35537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th-TH"/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0" y="0"/>
            <a:ext cx="3821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800" b="1"/>
              <a:t>Isomorphism of Graphs</a:t>
            </a:r>
            <a:endParaRPr lang="en-US" sz="3200" b="1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251075" y="684213"/>
            <a:ext cx="4576763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“Draw five vertices A, B, C,D, E. </a:t>
            </a:r>
          </a:p>
          <a:p>
            <a:pPr>
              <a:lnSpc>
                <a:spcPct val="40000"/>
              </a:lnSpc>
            </a:pPr>
            <a:r>
              <a:rPr lang="en-US" sz="2000">
                <a:latin typeface="Comic Sans MS" pitchFamily="66" charset="0"/>
              </a:rPr>
              <a:t>   </a:t>
            </a:r>
          </a:p>
          <a:p>
            <a:r>
              <a:rPr lang="en-US" sz="2000">
                <a:latin typeface="Comic Sans MS" pitchFamily="66" charset="0"/>
              </a:rPr>
              <a:t> Connect A and B;  B and C;  C and D; </a:t>
            </a:r>
          </a:p>
          <a:p>
            <a:r>
              <a:rPr lang="en-US" sz="2000">
                <a:latin typeface="Comic Sans MS" pitchFamily="66" charset="0"/>
              </a:rPr>
              <a:t>              D and E; and A and E.”</a:t>
            </a:r>
          </a:p>
        </p:txBody>
      </p:sp>
      <p:pic>
        <p:nvPicPr>
          <p:cNvPr id="57348" name="Picture 4" descr="pe01440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509588"/>
            <a:ext cx="1477963" cy="1373187"/>
          </a:xfrm>
          <a:prstGeom prst="rect">
            <a:avLst/>
          </a:prstGeom>
          <a:noFill/>
        </p:spPr>
      </p:pic>
      <p:pic>
        <p:nvPicPr>
          <p:cNvPr id="57349" name="Picture 5" descr="pe03614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2287588"/>
            <a:ext cx="1517650" cy="1446212"/>
          </a:xfrm>
          <a:prstGeom prst="rect">
            <a:avLst/>
          </a:prstGeom>
          <a:noFill/>
        </p:spPr>
      </p:pic>
      <p:pic>
        <p:nvPicPr>
          <p:cNvPr id="57350" name="Picture 6" descr="pe01732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" y="2343150"/>
            <a:ext cx="1489075" cy="1504950"/>
          </a:xfrm>
          <a:prstGeom prst="rect">
            <a:avLst/>
          </a:prstGeom>
          <a:noFill/>
        </p:spPr>
      </p:pic>
      <p:sp>
        <p:nvSpPr>
          <p:cNvPr id="57353" name="Line 9"/>
          <p:cNvSpPr>
            <a:spLocks noChangeShapeType="1"/>
          </p:cNvSpPr>
          <p:nvPr/>
        </p:nvSpPr>
        <p:spPr bwMode="auto">
          <a:xfrm flipH="1">
            <a:off x="2228850" y="2381250"/>
            <a:ext cx="762000" cy="3429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6076950" y="2400300"/>
            <a:ext cx="781050" cy="3810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2305050" y="363855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1314450" y="429577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3314700" y="430530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1685925" y="541020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7359" name="Oval 15"/>
          <p:cNvSpPr>
            <a:spLocks noChangeArrowheads="1"/>
          </p:cNvSpPr>
          <p:nvPr/>
        </p:nvSpPr>
        <p:spPr bwMode="auto">
          <a:xfrm>
            <a:off x="2914650" y="541972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7361" name="AutoShape 17"/>
          <p:cNvSpPr>
            <a:spLocks noChangeArrowheads="1"/>
          </p:cNvSpPr>
          <p:nvPr/>
        </p:nvSpPr>
        <p:spPr bwMode="auto">
          <a:xfrm>
            <a:off x="1352550" y="3676650"/>
            <a:ext cx="2038350" cy="1800225"/>
          </a:xfrm>
          <a:prstGeom prst="pentag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193925" y="32321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3384550" y="40036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2984500" y="53149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1336675" y="53244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1041400" y="39560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57367" name="Oval 23"/>
          <p:cNvSpPr>
            <a:spLocks noChangeArrowheads="1"/>
          </p:cNvSpPr>
          <p:nvPr/>
        </p:nvSpPr>
        <p:spPr bwMode="auto">
          <a:xfrm>
            <a:off x="6438900" y="349567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7368" name="Oval 24"/>
          <p:cNvSpPr>
            <a:spLocks noChangeArrowheads="1"/>
          </p:cNvSpPr>
          <p:nvPr/>
        </p:nvSpPr>
        <p:spPr bwMode="auto">
          <a:xfrm>
            <a:off x="5781675" y="541972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7369" name="Oval 25"/>
          <p:cNvSpPr>
            <a:spLocks noChangeArrowheads="1"/>
          </p:cNvSpPr>
          <p:nvPr/>
        </p:nvSpPr>
        <p:spPr bwMode="auto">
          <a:xfrm>
            <a:off x="7124700" y="542607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7370" name="Oval 26"/>
          <p:cNvSpPr>
            <a:spLocks noChangeArrowheads="1"/>
          </p:cNvSpPr>
          <p:nvPr/>
        </p:nvSpPr>
        <p:spPr bwMode="auto">
          <a:xfrm>
            <a:off x="7477125" y="418147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7371" name="Oval 27"/>
          <p:cNvSpPr>
            <a:spLocks noChangeArrowheads="1"/>
          </p:cNvSpPr>
          <p:nvPr/>
        </p:nvSpPr>
        <p:spPr bwMode="auto">
          <a:xfrm>
            <a:off x="5391150" y="418147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6308725" y="307022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7232650" y="52863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7375" name="Text Box 31"/>
          <p:cNvSpPr txBox="1">
            <a:spLocks noChangeArrowheads="1"/>
          </p:cNvSpPr>
          <p:nvPr/>
        </p:nvSpPr>
        <p:spPr bwMode="auto">
          <a:xfrm>
            <a:off x="5032375" y="39147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7546975" y="38671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5403850" y="528002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57379" name="Line 35"/>
          <p:cNvSpPr>
            <a:spLocks noChangeShapeType="1"/>
          </p:cNvSpPr>
          <p:nvPr/>
        </p:nvSpPr>
        <p:spPr bwMode="auto">
          <a:xfrm>
            <a:off x="6486525" y="3552825"/>
            <a:ext cx="695325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7380" name="Line 36"/>
          <p:cNvSpPr>
            <a:spLocks noChangeShapeType="1"/>
          </p:cNvSpPr>
          <p:nvPr/>
        </p:nvSpPr>
        <p:spPr bwMode="auto">
          <a:xfrm flipH="1">
            <a:off x="5838825" y="3543300"/>
            <a:ext cx="647700" cy="192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7381" name="Line 37"/>
          <p:cNvSpPr>
            <a:spLocks noChangeShapeType="1"/>
          </p:cNvSpPr>
          <p:nvPr/>
        </p:nvSpPr>
        <p:spPr bwMode="auto">
          <a:xfrm>
            <a:off x="5438775" y="423862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7382" name="Line 38"/>
          <p:cNvSpPr>
            <a:spLocks noChangeShapeType="1"/>
          </p:cNvSpPr>
          <p:nvPr/>
        </p:nvSpPr>
        <p:spPr bwMode="auto">
          <a:xfrm>
            <a:off x="5448300" y="4248150"/>
            <a:ext cx="172402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7383" name="Line 39"/>
          <p:cNvSpPr>
            <a:spLocks noChangeShapeType="1"/>
          </p:cNvSpPr>
          <p:nvPr/>
        </p:nvSpPr>
        <p:spPr bwMode="auto">
          <a:xfrm flipH="1">
            <a:off x="5848350" y="4238625"/>
            <a:ext cx="16954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7384" name="Line 40"/>
          <p:cNvSpPr>
            <a:spLocks noChangeShapeType="1"/>
          </p:cNvSpPr>
          <p:nvPr/>
        </p:nvSpPr>
        <p:spPr bwMode="auto">
          <a:xfrm>
            <a:off x="4648200" y="2190750"/>
            <a:ext cx="0" cy="3752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7386" name="Text Box 42"/>
          <p:cNvSpPr txBox="1">
            <a:spLocks noChangeArrowheads="1"/>
          </p:cNvSpPr>
          <p:nvPr/>
        </p:nvSpPr>
        <p:spPr bwMode="auto">
          <a:xfrm>
            <a:off x="1203325" y="6156325"/>
            <a:ext cx="71516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The two graphs are </a:t>
            </a:r>
            <a:r>
              <a:rPr lang="en-US" sz="2000" b="1" i="1">
                <a:latin typeface="Comic Sans MS" pitchFamily="66" charset="0"/>
              </a:rPr>
              <a:t>isomorphic</a:t>
            </a:r>
            <a:r>
              <a:rPr lang="en-US" sz="2000">
                <a:latin typeface="Comic Sans MS" pitchFamily="66" charset="0"/>
              </a:rPr>
              <a:t>, </a:t>
            </a:r>
          </a:p>
          <a:p>
            <a:r>
              <a:rPr lang="en-US" sz="2000">
                <a:latin typeface="Comic Sans MS" pitchFamily="66" charset="0"/>
              </a:rPr>
              <a:t> i.e., they are the same even though they appear dissimilar.</a:t>
            </a:r>
          </a:p>
        </p:txBody>
      </p:sp>
      <p:sp>
        <p:nvSpPr>
          <p:cNvPr id="57387" name="Line 43"/>
          <p:cNvSpPr>
            <a:spLocks noChangeShapeType="1"/>
          </p:cNvSpPr>
          <p:nvPr/>
        </p:nvSpPr>
        <p:spPr bwMode="auto">
          <a:xfrm>
            <a:off x="0" y="215265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>
            <a:off x="0" y="5962650"/>
            <a:ext cx="914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Oval 2"/>
          <p:cNvSpPr>
            <a:spLocks noChangeArrowheads="1"/>
          </p:cNvSpPr>
          <p:nvPr/>
        </p:nvSpPr>
        <p:spPr bwMode="auto">
          <a:xfrm>
            <a:off x="2305050" y="205105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755" name="Oval 3"/>
          <p:cNvSpPr>
            <a:spLocks noChangeArrowheads="1"/>
          </p:cNvSpPr>
          <p:nvPr/>
        </p:nvSpPr>
        <p:spPr bwMode="auto">
          <a:xfrm>
            <a:off x="1314450" y="270827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3314700" y="271780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1685925" y="382270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758" name="Oval 6"/>
          <p:cNvSpPr>
            <a:spLocks noChangeArrowheads="1"/>
          </p:cNvSpPr>
          <p:nvPr/>
        </p:nvSpPr>
        <p:spPr bwMode="auto">
          <a:xfrm>
            <a:off x="2914650" y="383222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759" name="AutoShape 7"/>
          <p:cNvSpPr>
            <a:spLocks noChangeArrowheads="1"/>
          </p:cNvSpPr>
          <p:nvPr/>
        </p:nvSpPr>
        <p:spPr bwMode="auto">
          <a:xfrm>
            <a:off x="1352550" y="2089150"/>
            <a:ext cx="2038350" cy="1800225"/>
          </a:xfrm>
          <a:prstGeom prst="pentag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2193925" y="16446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3384550" y="24161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2984500" y="37274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1336675" y="37369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1041400" y="23685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4765" name="Oval 13"/>
          <p:cNvSpPr>
            <a:spLocks noChangeArrowheads="1"/>
          </p:cNvSpPr>
          <p:nvPr/>
        </p:nvSpPr>
        <p:spPr bwMode="auto">
          <a:xfrm>
            <a:off x="6438900" y="190817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766" name="Oval 14"/>
          <p:cNvSpPr>
            <a:spLocks noChangeArrowheads="1"/>
          </p:cNvSpPr>
          <p:nvPr/>
        </p:nvSpPr>
        <p:spPr bwMode="auto">
          <a:xfrm>
            <a:off x="5781675" y="383222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767" name="Oval 15"/>
          <p:cNvSpPr>
            <a:spLocks noChangeArrowheads="1"/>
          </p:cNvSpPr>
          <p:nvPr/>
        </p:nvSpPr>
        <p:spPr bwMode="auto">
          <a:xfrm>
            <a:off x="7124700" y="383857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768" name="Oval 16"/>
          <p:cNvSpPr>
            <a:spLocks noChangeArrowheads="1"/>
          </p:cNvSpPr>
          <p:nvPr/>
        </p:nvSpPr>
        <p:spPr bwMode="auto">
          <a:xfrm>
            <a:off x="7477125" y="259397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769" name="Oval 17"/>
          <p:cNvSpPr>
            <a:spLocks noChangeArrowheads="1"/>
          </p:cNvSpPr>
          <p:nvPr/>
        </p:nvSpPr>
        <p:spPr bwMode="auto">
          <a:xfrm>
            <a:off x="5391150" y="259397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6308725" y="148272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7232650" y="36988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5032375" y="2327275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74773" name="Text Box 21"/>
          <p:cNvSpPr txBox="1">
            <a:spLocks noChangeArrowheads="1"/>
          </p:cNvSpPr>
          <p:nvPr/>
        </p:nvSpPr>
        <p:spPr bwMode="auto">
          <a:xfrm>
            <a:off x="7546975" y="22796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5403850" y="369252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6486525" y="1965325"/>
            <a:ext cx="695325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 flipH="1">
            <a:off x="5838825" y="1955800"/>
            <a:ext cx="647700" cy="192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5438775" y="265112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5448300" y="2660650"/>
            <a:ext cx="172402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 flipH="1">
            <a:off x="5848350" y="2651125"/>
            <a:ext cx="16954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74780" name="Text Box 28"/>
          <p:cNvSpPr txBox="1">
            <a:spLocks noChangeArrowheads="1"/>
          </p:cNvSpPr>
          <p:nvPr/>
        </p:nvSpPr>
        <p:spPr bwMode="auto">
          <a:xfrm>
            <a:off x="1203325" y="4759325"/>
            <a:ext cx="71485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These two graphs are also </a:t>
            </a:r>
            <a:r>
              <a:rPr lang="en-US" sz="2000" b="1" i="1">
                <a:latin typeface="Comic Sans MS" pitchFamily="66" charset="0"/>
              </a:rPr>
              <a:t>isomorphic</a:t>
            </a:r>
            <a:r>
              <a:rPr lang="en-US" sz="2000">
                <a:latin typeface="Comic Sans MS" pitchFamily="66" charset="0"/>
              </a:rPr>
              <a:t>, </a:t>
            </a:r>
          </a:p>
          <a:p>
            <a:r>
              <a:rPr lang="en-US" sz="2000">
                <a:latin typeface="Comic Sans MS" pitchFamily="66" charset="0"/>
              </a:rPr>
              <a:t> i.e., they can be made the same by renaming vertex labels.</a:t>
            </a:r>
          </a:p>
        </p:txBody>
      </p:sp>
      <p:sp>
        <p:nvSpPr>
          <p:cNvPr id="74782" name="Text Box 30"/>
          <p:cNvSpPr txBox="1">
            <a:spLocks noChangeArrowheads="1"/>
          </p:cNvSpPr>
          <p:nvPr/>
        </p:nvSpPr>
        <p:spPr bwMode="auto">
          <a:xfrm>
            <a:off x="0" y="0"/>
            <a:ext cx="4443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800" b="1"/>
              <a:t>Isomorphism of Graphs  . . .</a:t>
            </a:r>
            <a:endParaRPr lang="en-US" sz="3200"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38150" y="1063625"/>
            <a:ext cx="7731125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/>
              <a:t>D</a:t>
            </a:r>
            <a:r>
              <a:rPr lang="en-US" sz="1600"/>
              <a:t>EFINITION</a:t>
            </a:r>
            <a:endParaRPr lang="en-US" sz="2000"/>
          </a:p>
          <a:p>
            <a:endParaRPr lang="en-US" sz="2000"/>
          </a:p>
          <a:p>
            <a:r>
              <a:rPr lang="en-US" sz="2000"/>
              <a:t>Graphs </a:t>
            </a:r>
            <a:r>
              <a:rPr lang="en-US" sz="2000" i="1"/>
              <a:t>G</a:t>
            </a:r>
            <a:r>
              <a:rPr lang="en-US" sz="2000" baseline="-25000"/>
              <a:t>1</a:t>
            </a:r>
            <a:r>
              <a:rPr lang="en-US" sz="2000"/>
              <a:t>=(</a:t>
            </a:r>
            <a:r>
              <a:rPr lang="en-US" sz="2000" i="1"/>
              <a:t>V</a:t>
            </a:r>
            <a:r>
              <a:rPr lang="en-US" sz="2000" baseline="-25000"/>
              <a:t>1</a:t>
            </a:r>
            <a:r>
              <a:rPr lang="en-US" sz="2000"/>
              <a:t>,</a:t>
            </a:r>
            <a:r>
              <a:rPr lang="en-US" sz="2000" i="1"/>
              <a:t>E</a:t>
            </a:r>
            <a:r>
              <a:rPr lang="en-US" sz="2000" baseline="-25000"/>
              <a:t>1</a:t>
            </a:r>
            <a:r>
              <a:rPr lang="en-US" sz="2000"/>
              <a:t>) and </a:t>
            </a:r>
            <a:r>
              <a:rPr lang="en-US" sz="2000" i="1"/>
              <a:t>G</a:t>
            </a:r>
            <a:r>
              <a:rPr lang="en-US" sz="2000" baseline="-25000"/>
              <a:t>2</a:t>
            </a:r>
            <a:r>
              <a:rPr lang="en-US" sz="2000"/>
              <a:t>=(</a:t>
            </a:r>
            <a:r>
              <a:rPr lang="en-US" sz="2000" i="1"/>
              <a:t>V</a:t>
            </a:r>
            <a:r>
              <a:rPr lang="en-US" sz="2000" baseline="-25000"/>
              <a:t>2</a:t>
            </a:r>
            <a:r>
              <a:rPr lang="en-US" sz="2000"/>
              <a:t>,</a:t>
            </a:r>
            <a:r>
              <a:rPr lang="en-US" sz="2000" i="1"/>
              <a:t>E</a:t>
            </a:r>
            <a:r>
              <a:rPr lang="en-US" sz="2000" baseline="-25000"/>
              <a:t>2</a:t>
            </a:r>
            <a:r>
              <a:rPr lang="en-US" sz="2000"/>
              <a:t>) are </a:t>
            </a:r>
            <a:r>
              <a:rPr lang="en-US" sz="2000" b="1" i="1"/>
              <a:t>isomorphic</a:t>
            </a:r>
            <a:r>
              <a:rPr lang="en-US" sz="2000"/>
              <a:t> if and only if there are: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/>
              <a:t>  a bijection </a:t>
            </a:r>
            <a:r>
              <a:rPr lang="en-US" sz="2000" i="1"/>
              <a:t>f </a:t>
            </a:r>
            <a:r>
              <a:rPr lang="en-US" sz="2000"/>
              <a:t>from </a:t>
            </a:r>
            <a:r>
              <a:rPr lang="en-US" sz="2000" i="1"/>
              <a:t>V</a:t>
            </a:r>
            <a:r>
              <a:rPr lang="en-US" sz="2000" baseline="-25000"/>
              <a:t>1</a:t>
            </a:r>
            <a:r>
              <a:rPr lang="en-US" sz="2000"/>
              <a:t> to </a:t>
            </a:r>
            <a:r>
              <a:rPr lang="en-US" sz="2000" i="1"/>
              <a:t>V</a:t>
            </a:r>
            <a:r>
              <a:rPr lang="en-US" sz="2000" baseline="-25000"/>
              <a:t>2</a:t>
            </a:r>
            <a:r>
              <a:rPr lang="en-US" sz="2000"/>
              <a:t> , and</a:t>
            </a:r>
          </a:p>
          <a:p>
            <a:pPr lvl="1">
              <a:buFont typeface="Wingdings" pitchFamily="2" charset="2"/>
              <a:buChar char="§"/>
            </a:pPr>
            <a:endParaRPr lang="en-US" sz="2000"/>
          </a:p>
          <a:p>
            <a:pPr lvl="1">
              <a:buFont typeface="Wingdings" pitchFamily="2" charset="2"/>
              <a:buChar char="§"/>
            </a:pPr>
            <a:r>
              <a:rPr lang="en-US" sz="2000"/>
              <a:t>  a bijection </a:t>
            </a:r>
            <a:r>
              <a:rPr lang="en-US" sz="2000" i="1"/>
              <a:t>g</a:t>
            </a:r>
            <a:r>
              <a:rPr lang="en-US" sz="2000"/>
              <a:t> from </a:t>
            </a:r>
            <a:r>
              <a:rPr lang="en-US" sz="2000" i="1"/>
              <a:t>E</a:t>
            </a:r>
            <a:r>
              <a:rPr lang="en-US" sz="2000" baseline="-25000"/>
              <a:t>1</a:t>
            </a:r>
            <a:r>
              <a:rPr lang="en-US" sz="2000"/>
              <a:t> to </a:t>
            </a:r>
            <a:r>
              <a:rPr lang="en-US" sz="2000" i="1"/>
              <a:t>E</a:t>
            </a:r>
            <a:r>
              <a:rPr lang="en-US" sz="2000" baseline="-25000"/>
              <a:t>2</a:t>
            </a:r>
            <a:r>
              <a:rPr lang="en-US" sz="2000"/>
              <a:t>,</a:t>
            </a:r>
          </a:p>
          <a:p>
            <a:endParaRPr lang="en-US" sz="2000"/>
          </a:p>
          <a:p>
            <a:pPr>
              <a:lnSpc>
                <a:spcPct val="50000"/>
              </a:lnSpc>
            </a:pPr>
            <a:r>
              <a:rPr lang="en-US" sz="2000"/>
              <a:t> </a:t>
            </a:r>
          </a:p>
          <a:p>
            <a:r>
              <a:rPr lang="en-US" sz="2000"/>
              <a:t>     such that (</a:t>
            </a:r>
            <a:r>
              <a:rPr lang="en-US" sz="2000" i="1"/>
              <a:t>v,w</a:t>
            </a:r>
            <a:r>
              <a:rPr lang="en-US" sz="2000"/>
              <a:t>)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/>
              <a:t>E</a:t>
            </a:r>
            <a:r>
              <a:rPr lang="en-US" sz="2000" baseline="-25000"/>
              <a:t>1</a:t>
            </a:r>
            <a:r>
              <a:rPr lang="en-US" sz="2000"/>
              <a:t> if and only if </a:t>
            </a:r>
            <a:r>
              <a:rPr lang="en-US" sz="2000" i="1"/>
              <a:t>g</a:t>
            </a:r>
            <a:r>
              <a:rPr lang="en-US" sz="2000"/>
              <a:t>((</a:t>
            </a:r>
            <a:r>
              <a:rPr lang="en-US" sz="2000" i="1"/>
              <a:t>v</a:t>
            </a:r>
            <a:r>
              <a:rPr lang="en-US" sz="2000"/>
              <a:t>,</a:t>
            </a:r>
            <a:r>
              <a:rPr lang="en-US" sz="2000" i="1"/>
              <a:t>w</a:t>
            </a:r>
            <a:r>
              <a:rPr lang="en-US" sz="2000"/>
              <a:t>)) = (</a:t>
            </a:r>
            <a:r>
              <a:rPr lang="en-US" sz="2000" i="1"/>
              <a:t>f</a:t>
            </a:r>
            <a:r>
              <a:rPr lang="en-US" sz="2000"/>
              <a:t>(</a:t>
            </a:r>
            <a:r>
              <a:rPr lang="en-US" sz="2000" i="1"/>
              <a:t>v</a:t>
            </a:r>
            <a:r>
              <a:rPr lang="en-US" sz="2000"/>
              <a:t>), </a:t>
            </a:r>
            <a:r>
              <a:rPr lang="en-US" sz="2000" i="1"/>
              <a:t>f</a:t>
            </a:r>
            <a:r>
              <a:rPr lang="en-US" sz="2000"/>
              <a:t>(</a:t>
            </a:r>
            <a:r>
              <a:rPr lang="en-US" sz="2000" i="1"/>
              <a:t>w</a:t>
            </a:r>
            <a:r>
              <a:rPr lang="en-US" sz="2000"/>
              <a:t>)).</a:t>
            </a:r>
          </a:p>
          <a:p>
            <a:endParaRPr lang="en-US" sz="2000"/>
          </a:p>
          <a:p>
            <a:pPr>
              <a:lnSpc>
                <a:spcPct val="70000"/>
              </a:lnSpc>
            </a:pPr>
            <a:r>
              <a:rPr lang="en-US" sz="2000"/>
              <a:t> </a:t>
            </a:r>
          </a:p>
          <a:p>
            <a:r>
              <a:rPr lang="en-US" sz="2000"/>
              <a:t>The pair of such functions </a:t>
            </a:r>
            <a:r>
              <a:rPr lang="en-US" sz="2000" i="1"/>
              <a:t>f</a:t>
            </a:r>
            <a:r>
              <a:rPr lang="en-US" sz="2000"/>
              <a:t> and </a:t>
            </a:r>
            <a:r>
              <a:rPr lang="en-US" sz="2000" i="1"/>
              <a:t>g</a:t>
            </a:r>
            <a:r>
              <a:rPr lang="en-US" sz="2000"/>
              <a:t> is called an </a:t>
            </a:r>
            <a:r>
              <a:rPr lang="en-US" sz="2000" b="1" i="1"/>
              <a:t>isomorphism</a:t>
            </a:r>
            <a:r>
              <a:rPr lang="en-US" sz="2000"/>
              <a:t> of </a:t>
            </a:r>
            <a:r>
              <a:rPr lang="en-US" sz="2000" i="1"/>
              <a:t>G</a:t>
            </a:r>
            <a:r>
              <a:rPr lang="en-US" sz="2000" baseline="-25000"/>
              <a:t>1</a:t>
            </a:r>
            <a:r>
              <a:rPr lang="en-US" sz="2000"/>
              <a:t> onto </a:t>
            </a:r>
            <a:r>
              <a:rPr lang="en-US" sz="2000" i="1"/>
              <a:t>G</a:t>
            </a:r>
            <a:r>
              <a:rPr lang="en-US" sz="2000" baseline="-25000"/>
              <a:t>2</a:t>
            </a:r>
            <a:r>
              <a:rPr lang="en-US" sz="2000"/>
              <a:t>.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61950" y="1524000"/>
            <a:ext cx="8439150" cy="3810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0" y="0"/>
            <a:ext cx="4443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800" b="1"/>
              <a:t>Isomorphism of Graphs  . . .</a:t>
            </a:r>
            <a:endParaRPr lang="en-US" sz="3200" b="1"/>
          </a:p>
        </p:txBody>
      </p:sp>
      <p:sp>
        <p:nvSpPr>
          <p:cNvPr id="58373" name="AutoShape 5"/>
          <p:cNvSpPr>
            <a:spLocks/>
          </p:cNvSpPr>
          <p:nvPr/>
        </p:nvSpPr>
        <p:spPr bwMode="auto">
          <a:xfrm>
            <a:off x="800100" y="2362200"/>
            <a:ext cx="228600" cy="1238250"/>
          </a:xfrm>
          <a:prstGeom prst="lef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Oval 2"/>
          <p:cNvSpPr>
            <a:spLocks noChangeArrowheads="1"/>
          </p:cNvSpPr>
          <p:nvPr/>
        </p:nvSpPr>
        <p:spPr bwMode="auto">
          <a:xfrm>
            <a:off x="2343150" y="39370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352550" y="106362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3352800" y="107315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724025" y="217805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2952750" y="218757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1390650" y="444500"/>
            <a:ext cx="2038350" cy="1800225"/>
          </a:xfrm>
          <a:prstGeom prst="pentag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2232025" y="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3422650" y="7715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3022600" y="2082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1374775" y="209232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1079500" y="7239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6400800" y="41592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5743575" y="233997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7086600" y="234632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7439025" y="110172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5353050" y="110172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6270625" y="-952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7194550" y="220662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4994275" y="835025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7508875" y="787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5365750" y="22002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6448425" y="473075"/>
            <a:ext cx="695325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 flipH="1">
            <a:off x="5800725" y="463550"/>
            <a:ext cx="647700" cy="1924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>
            <a:off x="5400675" y="1158875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5410200" y="1168400"/>
            <a:ext cx="1724025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 flipH="1">
            <a:off x="5810250" y="1158875"/>
            <a:ext cx="169545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2174875" y="2755900"/>
            <a:ext cx="561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/>
              <a:t>G</a:t>
            </a:r>
            <a:r>
              <a:rPr lang="en-US" sz="2800" baseline="-25000"/>
              <a:t>1</a:t>
            </a:r>
          </a:p>
        </p:txBody>
      </p:sp>
      <p:sp>
        <p:nvSpPr>
          <p:cNvPr id="59421" name="Rectangle 29"/>
          <p:cNvSpPr>
            <a:spLocks noChangeArrowheads="1"/>
          </p:cNvSpPr>
          <p:nvPr/>
        </p:nvSpPr>
        <p:spPr bwMode="auto">
          <a:xfrm>
            <a:off x="6289675" y="2698750"/>
            <a:ext cx="561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/>
              <a:t>G</a:t>
            </a:r>
            <a:r>
              <a:rPr lang="en-US" sz="2800" baseline="-25000"/>
              <a:t>2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1597025" y="31432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e</a:t>
            </a:r>
            <a:r>
              <a:rPr lang="en-US" baseline="-25000"/>
              <a:t>1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2784475" y="35242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e</a:t>
            </a:r>
            <a:r>
              <a:rPr lang="en-US" baseline="-25000"/>
              <a:t>2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3260725" y="145732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e</a:t>
            </a:r>
            <a:r>
              <a:rPr lang="en-US" baseline="-25000"/>
              <a:t>3</a:t>
            </a:r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2212975" y="214312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e</a:t>
            </a:r>
            <a:r>
              <a:rPr lang="en-US" baseline="-25000"/>
              <a:t>4</a:t>
            </a: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1222375" y="145732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e</a:t>
            </a:r>
            <a:r>
              <a:rPr lang="en-US" baseline="-25000"/>
              <a:t>5</a:t>
            </a:r>
          </a:p>
        </p:txBody>
      </p:sp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5375275" y="250825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>
                <a:solidFill>
                  <a:srgbClr val="3366FF"/>
                </a:solidFill>
              </a:rPr>
              <a:t>e</a:t>
            </a:r>
            <a:r>
              <a:rPr lang="en-US" i="1">
                <a:solidFill>
                  <a:srgbClr val="3366FF"/>
                </a:solidFill>
                <a:sym typeface="Symbol" pitchFamily="18" charset="2"/>
              </a:rPr>
              <a:t></a:t>
            </a:r>
            <a:r>
              <a:rPr lang="en-US" baseline="-2500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59428" name="Text Box 36"/>
          <p:cNvSpPr txBox="1">
            <a:spLocks noChangeArrowheads="1"/>
          </p:cNvSpPr>
          <p:nvPr/>
        </p:nvSpPr>
        <p:spPr bwMode="auto">
          <a:xfrm>
            <a:off x="4841875" y="1489075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>
                <a:solidFill>
                  <a:srgbClr val="3366FF"/>
                </a:solidFill>
              </a:rPr>
              <a:t>e</a:t>
            </a:r>
            <a:r>
              <a:rPr lang="en-US" i="1">
                <a:solidFill>
                  <a:srgbClr val="3366FF"/>
                </a:solidFill>
                <a:sym typeface="Symbol" pitchFamily="18" charset="2"/>
              </a:rPr>
              <a:t></a:t>
            </a:r>
            <a:r>
              <a:rPr lang="en-US" baseline="-25000">
                <a:solidFill>
                  <a:srgbClr val="3366FF"/>
                </a:solidFill>
              </a:rPr>
              <a:t>3</a:t>
            </a:r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6804025" y="250825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>
                <a:solidFill>
                  <a:srgbClr val="3366FF"/>
                </a:solidFill>
              </a:rPr>
              <a:t>e</a:t>
            </a:r>
            <a:r>
              <a:rPr lang="en-US" i="1">
                <a:solidFill>
                  <a:srgbClr val="3366FF"/>
                </a:solidFill>
                <a:sym typeface="Symbol" pitchFamily="18" charset="2"/>
              </a:rPr>
              <a:t></a:t>
            </a:r>
            <a:r>
              <a:rPr lang="en-US" baseline="-25000">
                <a:solidFill>
                  <a:srgbClr val="3366FF"/>
                </a:solidFill>
              </a:rPr>
              <a:t>2</a:t>
            </a:r>
          </a:p>
        </p:txBody>
      </p:sp>
      <p:sp>
        <p:nvSpPr>
          <p:cNvPr id="59430" name="Text Box 38"/>
          <p:cNvSpPr txBox="1">
            <a:spLocks noChangeArrowheads="1"/>
          </p:cNvSpPr>
          <p:nvPr/>
        </p:nvSpPr>
        <p:spPr bwMode="auto">
          <a:xfrm>
            <a:off x="7470775" y="269875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>
                <a:solidFill>
                  <a:srgbClr val="3366FF"/>
                </a:solidFill>
              </a:rPr>
              <a:t>e</a:t>
            </a:r>
            <a:r>
              <a:rPr lang="en-US" i="1">
                <a:solidFill>
                  <a:srgbClr val="3366FF"/>
                </a:solidFill>
                <a:sym typeface="Symbol" pitchFamily="18" charset="2"/>
              </a:rPr>
              <a:t></a:t>
            </a:r>
            <a:r>
              <a:rPr lang="en-US" baseline="-25000">
                <a:solidFill>
                  <a:srgbClr val="3366FF"/>
                </a:solidFill>
              </a:rPr>
              <a:t>4</a:t>
            </a:r>
          </a:p>
        </p:txBody>
      </p:sp>
      <p:sp>
        <p:nvSpPr>
          <p:cNvPr id="59431" name="Text Box 39"/>
          <p:cNvSpPr txBox="1">
            <a:spLocks noChangeArrowheads="1"/>
          </p:cNvSpPr>
          <p:nvPr/>
        </p:nvSpPr>
        <p:spPr bwMode="auto">
          <a:xfrm>
            <a:off x="7718425" y="1641475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>
                <a:solidFill>
                  <a:srgbClr val="3366FF"/>
                </a:solidFill>
              </a:rPr>
              <a:t>e</a:t>
            </a:r>
            <a:r>
              <a:rPr lang="en-US" i="1">
                <a:solidFill>
                  <a:srgbClr val="3366FF"/>
                </a:solidFill>
                <a:sym typeface="Symbol" pitchFamily="18" charset="2"/>
              </a:rPr>
              <a:t></a:t>
            </a:r>
            <a:r>
              <a:rPr lang="en-US" baseline="-25000">
                <a:solidFill>
                  <a:srgbClr val="3366FF"/>
                </a:solidFill>
              </a:rPr>
              <a:t>5</a:t>
            </a:r>
          </a:p>
        </p:txBody>
      </p:sp>
      <p:sp>
        <p:nvSpPr>
          <p:cNvPr id="59432" name="Line 40"/>
          <p:cNvSpPr>
            <a:spLocks noChangeShapeType="1"/>
          </p:cNvSpPr>
          <p:nvPr/>
        </p:nvSpPr>
        <p:spPr bwMode="auto">
          <a:xfrm>
            <a:off x="5848350" y="635000"/>
            <a:ext cx="361950" cy="190500"/>
          </a:xfrm>
          <a:prstGeom prst="line">
            <a:avLst/>
          </a:prstGeom>
          <a:noFill/>
          <a:ln w="28575" cap="rnd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33" name="Line 41"/>
          <p:cNvSpPr>
            <a:spLocks noChangeShapeType="1"/>
          </p:cNvSpPr>
          <p:nvPr/>
        </p:nvSpPr>
        <p:spPr bwMode="auto">
          <a:xfrm flipH="1">
            <a:off x="6629400" y="654050"/>
            <a:ext cx="247650" cy="171450"/>
          </a:xfrm>
          <a:prstGeom prst="line">
            <a:avLst/>
          </a:prstGeom>
          <a:noFill/>
          <a:ln w="28575" cap="rnd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34" name="Line 42"/>
          <p:cNvSpPr>
            <a:spLocks noChangeShapeType="1"/>
          </p:cNvSpPr>
          <p:nvPr/>
        </p:nvSpPr>
        <p:spPr bwMode="auto">
          <a:xfrm flipV="1">
            <a:off x="5334000" y="1473200"/>
            <a:ext cx="438150" cy="209550"/>
          </a:xfrm>
          <a:prstGeom prst="line">
            <a:avLst/>
          </a:prstGeom>
          <a:noFill/>
          <a:ln w="28575" cap="rnd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35" name="Line 43"/>
          <p:cNvSpPr>
            <a:spLocks noChangeShapeType="1"/>
          </p:cNvSpPr>
          <p:nvPr/>
        </p:nvSpPr>
        <p:spPr bwMode="auto">
          <a:xfrm flipH="1">
            <a:off x="7067550" y="654050"/>
            <a:ext cx="438150" cy="438150"/>
          </a:xfrm>
          <a:prstGeom prst="line">
            <a:avLst/>
          </a:prstGeom>
          <a:noFill/>
          <a:ln w="28575" cap="rnd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36" name="Line 44"/>
          <p:cNvSpPr>
            <a:spLocks noChangeShapeType="1"/>
          </p:cNvSpPr>
          <p:nvPr/>
        </p:nvSpPr>
        <p:spPr bwMode="auto">
          <a:xfrm>
            <a:off x="7143750" y="1530350"/>
            <a:ext cx="552450" cy="285750"/>
          </a:xfrm>
          <a:prstGeom prst="line">
            <a:avLst/>
          </a:prstGeom>
          <a:noFill/>
          <a:ln w="28575" cap="rnd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37" name="Text Box 45"/>
          <p:cNvSpPr txBox="1">
            <a:spLocks noChangeArrowheads="1"/>
          </p:cNvSpPr>
          <p:nvPr/>
        </p:nvSpPr>
        <p:spPr bwMode="auto">
          <a:xfrm>
            <a:off x="1927225" y="3832225"/>
            <a:ext cx="59007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Let	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/>
              <a:t>) = </a:t>
            </a:r>
            <a:r>
              <a:rPr lang="en-US" i="1"/>
              <a:t>U</a:t>
            </a:r>
            <a:r>
              <a:rPr lang="en-US"/>
              <a:t>,	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B</a:t>
            </a:r>
            <a:r>
              <a:rPr lang="en-US"/>
              <a:t>) = </a:t>
            </a:r>
            <a:r>
              <a:rPr lang="en-US" i="1"/>
              <a:t>V</a:t>
            </a:r>
            <a:r>
              <a:rPr lang="en-US"/>
              <a:t>,	</a:t>
            </a:r>
            <a:r>
              <a:rPr lang="en-US" i="1"/>
              <a:t>f</a:t>
            </a:r>
            <a:r>
              <a:rPr lang="en-US"/>
              <a:t>(C) = </a:t>
            </a:r>
            <a:r>
              <a:rPr lang="en-US" i="1"/>
              <a:t>W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D</a:t>
            </a:r>
            <a:r>
              <a:rPr lang="en-US"/>
              <a:t>) = </a:t>
            </a:r>
            <a:r>
              <a:rPr lang="en-US" i="1"/>
              <a:t>X</a:t>
            </a:r>
            <a:r>
              <a:rPr lang="en-US"/>
              <a:t>,	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 = </a:t>
            </a:r>
            <a:r>
              <a:rPr lang="en-US" i="1"/>
              <a:t>Y</a:t>
            </a:r>
            <a:r>
              <a:rPr lang="en-US"/>
              <a:t>,</a:t>
            </a:r>
          </a:p>
          <a:p>
            <a:endParaRPr lang="en-US"/>
          </a:p>
          <a:p>
            <a:r>
              <a:rPr lang="en-US"/>
              <a:t>and	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 i="1" baseline="-25000"/>
              <a:t>i</a:t>
            </a:r>
            <a:r>
              <a:rPr lang="en-US"/>
              <a:t>)  =  </a:t>
            </a:r>
            <a:r>
              <a:rPr lang="en-US" i="1"/>
              <a:t>e</a:t>
            </a:r>
            <a:r>
              <a:rPr lang="en-US" i="1">
                <a:sym typeface="Symbol" pitchFamily="18" charset="2"/>
              </a:rPr>
              <a:t></a:t>
            </a:r>
            <a:r>
              <a:rPr lang="en-US" i="1" baseline="-25000"/>
              <a:t>i </a:t>
            </a:r>
            <a:r>
              <a:rPr lang="en-US"/>
              <a:t>,  for each </a:t>
            </a:r>
            <a:r>
              <a:rPr lang="en-US" i="1"/>
              <a:t>i</a:t>
            </a:r>
            <a:r>
              <a:rPr lang="en-US"/>
              <a:t> (1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</a:t>
            </a:r>
            <a:r>
              <a:rPr lang="en-US" i="1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5).</a:t>
            </a:r>
          </a:p>
        </p:txBody>
      </p:sp>
      <p:sp>
        <p:nvSpPr>
          <p:cNvPr id="59438" name="Text Box 46"/>
          <p:cNvSpPr txBox="1">
            <a:spLocks noChangeArrowheads="1"/>
          </p:cNvSpPr>
          <p:nvPr/>
        </p:nvSpPr>
        <p:spPr bwMode="auto">
          <a:xfrm>
            <a:off x="1863725" y="5838825"/>
            <a:ext cx="5684838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Then, (</a:t>
            </a:r>
            <a:r>
              <a:rPr lang="en-US" i="1"/>
              <a:t>f</a:t>
            </a:r>
            <a:r>
              <a:rPr lang="en-US"/>
              <a:t>, </a:t>
            </a:r>
            <a:r>
              <a:rPr lang="en-US" i="1"/>
              <a:t>g</a:t>
            </a:r>
            <a:r>
              <a:rPr lang="en-US"/>
              <a:t>) is an isomorphism of </a:t>
            </a:r>
            <a:r>
              <a:rPr lang="en-US" i="1"/>
              <a:t>G</a:t>
            </a:r>
            <a:r>
              <a:rPr lang="en-US" baseline="-25000"/>
              <a:t>1</a:t>
            </a:r>
            <a:r>
              <a:rPr lang="en-US"/>
              <a:t> onto </a:t>
            </a:r>
            <a:r>
              <a:rPr lang="en-US" i="1"/>
              <a:t>G</a:t>
            </a:r>
            <a:r>
              <a:rPr lang="en-US" baseline="-25000"/>
              <a:t>2</a:t>
            </a:r>
            <a:r>
              <a:rPr lang="en-US"/>
              <a:t>.</a:t>
            </a:r>
          </a:p>
          <a:p>
            <a:pPr>
              <a:lnSpc>
                <a:spcPct val="150000"/>
              </a:lnSpc>
            </a:pPr>
            <a:r>
              <a:rPr lang="en-US"/>
              <a:t>This means “</a:t>
            </a:r>
            <a:r>
              <a:rPr lang="en-US" i="1"/>
              <a:t>G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i="1"/>
              <a:t>G</a:t>
            </a:r>
            <a:r>
              <a:rPr lang="en-US" baseline="-25000"/>
              <a:t>2</a:t>
            </a:r>
            <a:r>
              <a:rPr lang="en-US"/>
              <a:t> are isomorphic”.</a:t>
            </a:r>
          </a:p>
        </p:txBody>
      </p:sp>
      <p:sp>
        <p:nvSpPr>
          <p:cNvPr id="59439" name="AutoShape 47"/>
          <p:cNvSpPr>
            <a:spLocks/>
          </p:cNvSpPr>
          <p:nvPr/>
        </p:nvSpPr>
        <p:spPr bwMode="auto">
          <a:xfrm>
            <a:off x="1619250" y="3683000"/>
            <a:ext cx="958850" cy="1873250"/>
          </a:xfrm>
          <a:prstGeom prst="leftBracket">
            <a:avLst>
              <a:gd name="adj" fmla="val 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9440" name="Freeform 48"/>
          <p:cNvSpPr>
            <a:spLocks/>
          </p:cNvSpPr>
          <p:nvPr/>
        </p:nvSpPr>
        <p:spPr bwMode="auto">
          <a:xfrm>
            <a:off x="434975" y="4591050"/>
            <a:ext cx="1387475" cy="1422400"/>
          </a:xfrm>
          <a:custGeom>
            <a:avLst/>
            <a:gdLst/>
            <a:ahLst/>
            <a:cxnLst>
              <a:cxn ang="0">
                <a:pos x="542" y="0"/>
              </a:cxn>
              <a:cxn ang="0">
                <a:pos x="158" y="228"/>
              </a:cxn>
              <a:cxn ang="0">
                <a:pos x="98" y="708"/>
              </a:cxn>
              <a:cxn ang="0">
                <a:pos x="746" y="1008"/>
              </a:cxn>
            </a:cxnLst>
            <a:rect l="0" t="0" r="r" b="b"/>
            <a:pathLst>
              <a:path w="746" h="1008">
                <a:moveTo>
                  <a:pt x="542" y="0"/>
                </a:moveTo>
                <a:cubicBezTo>
                  <a:pt x="387" y="55"/>
                  <a:pt x="232" y="110"/>
                  <a:pt x="158" y="228"/>
                </a:cubicBezTo>
                <a:cubicBezTo>
                  <a:pt x="84" y="346"/>
                  <a:pt x="0" y="578"/>
                  <a:pt x="98" y="708"/>
                </a:cubicBezTo>
                <a:cubicBezTo>
                  <a:pt x="196" y="838"/>
                  <a:pt x="471" y="923"/>
                  <a:pt x="746" y="1008"/>
                </a:cubicBezTo>
              </a:path>
            </a:pathLst>
          </a:custGeom>
          <a:noFill/>
          <a:ln w="57150" cap="rnd" cmpd="sng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0" y="0"/>
            <a:ext cx="2427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800" b="1"/>
              <a:t>Spanning Tree</a:t>
            </a:r>
            <a:endParaRPr lang="en-US" sz="3200" b="1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88975" y="860425"/>
            <a:ext cx="756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 tree </a:t>
            </a:r>
            <a:r>
              <a:rPr lang="en-US" i="1"/>
              <a:t>T</a:t>
            </a:r>
            <a:r>
              <a:rPr lang="en-US"/>
              <a:t> is a </a:t>
            </a:r>
            <a:r>
              <a:rPr lang="en-US" b="1" i="1"/>
              <a:t>spanning tree</a:t>
            </a:r>
            <a:r>
              <a:rPr lang="en-US"/>
              <a:t> of a graph </a:t>
            </a:r>
            <a:r>
              <a:rPr lang="en-US" i="1"/>
              <a:t>G</a:t>
            </a:r>
            <a:r>
              <a:rPr lang="en-US"/>
              <a:t> </a:t>
            </a:r>
          </a:p>
          <a:p>
            <a:r>
              <a:rPr lang="en-US"/>
              <a:t>	if </a:t>
            </a:r>
            <a:r>
              <a:rPr lang="en-US" i="1"/>
              <a:t>T </a:t>
            </a:r>
            <a:r>
              <a:rPr lang="en-US"/>
              <a:t>is a subgraph of </a:t>
            </a:r>
            <a:r>
              <a:rPr lang="en-US" i="1"/>
              <a:t>G</a:t>
            </a:r>
            <a:r>
              <a:rPr lang="en-US"/>
              <a:t> that contains all vertices of </a:t>
            </a:r>
            <a:r>
              <a:rPr lang="en-US" i="1"/>
              <a:t>G.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609600" y="742950"/>
            <a:ext cx="7753350" cy="1104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155825" y="6284913"/>
            <a:ext cx="5049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A graph may have several spanning trees.</a:t>
            </a:r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1524000" y="335280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2743200" y="335280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1533525" y="428625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2762250" y="429577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793750" y="23939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3155950" y="24034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1498600" y="30194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1581150" y="3409950"/>
            <a:ext cx="1238250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87" name="Oval 23"/>
          <p:cNvSpPr>
            <a:spLocks noChangeArrowheads="1"/>
          </p:cNvSpPr>
          <p:nvPr/>
        </p:nvSpPr>
        <p:spPr bwMode="auto">
          <a:xfrm>
            <a:off x="1047750" y="278130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88" name="Oval 24"/>
          <p:cNvSpPr>
            <a:spLocks noChangeArrowheads="1"/>
          </p:cNvSpPr>
          <p:nvPr/>
        </p:nvSpPr>
        <p:spPr bwMode="auto">
          <a:xfrm>
            <a:off x="3238500" y="481965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89" name="Oval 25"/>
          <p:cNvSpPr>
            <a:spLocks noChangeArrowheads="1"/>
          </p:cNvSpPr>
          <p:nvPr/>
        </p:nvSpPr>
        <p:spPr bwMode="auto">
          <a:xfrm>
            <a:off x="1047750" y="471487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91" name="Line 27"/>
          <p:cNvSpPr>
            <a:spLocks noChangeShapeType="1"/>
          </p:cNvSpPr>
          <p:nvPr/>
        </p:nvSpPr>
        <p:spPr bwMode="auto">
          <a:xfrm>
            <a:off x="1104900" y="2838450"/>
            <a:ext cx="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92" name="Line 28"/>
          <p:cNvSpPr>
            <a:spLocks noChangeShapeType="1"/>
          </p:cNvSpPr>
          <p:nvPr/>
        </p:nvSpPr>
        <p:spPr bwMode="auto">
          <a:xfrm>
            <a:off x="1114425" y="2847975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93" name="Oval 29"/>
          <p:cNvSpPr>
            <a:spLocks noChangeArrowheads="1"/>
          </p:cNvSpPr>
          <p:nvPr/>
        </p:nvSpPr>
        <p:spPr bwMode="auto">
          <a:xfrm>
            <a:off x="3171825" y="279082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94" name="Line 30"/>
          <p:cNvSpPr>
            <a:spLocks noChangeShapeType="1"/>
          </p:cNvSpPr>
          <p:nvPr/>
        </p:nvSpPr>
        <p:spPr bwMode="auto">
          <a:xfrm flipH="1">
            <a:off x="1114425" y="4352925"/>
            <a:ext cx="4762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95" name="Line 31"/>
          <p:cNvSpPr>
            <a:spLocks noChangeShapeType="1"/>
          </p:cNvSpPr>
          <p:nvPr/>
        </p:nvSpPr>
        <p:spPr bwMode="auto">
          <a:xfrm>
            <a:off x="1095375" y="2847975"/>
            <a:ext cx="485775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96" name="Line 32"/>
          <p:cNvSpPr>
            <a:spLocks noChangeShapeType="1"/>
          </p:cNvSpPr>
          <p:nvPr/>
        </p:nvSpPr>
        <p:spPr bwMode="auto">
          <a:xfrm flipH="1">
            <a:off x="2800350" y="2847975"/>
            <a:ext cx="447675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97" name="Line 33"/>
          <p:cNvSpPr>
            <a:spLocks noChangeShapeType="1"/>
          </p:cNvSpPr>
          <p:nvPr/>
        </p:nvSpPr>
        <p:spPr bwMode="auto">
          <a:xfrm>
            <a:off x="2828925" y="4362450"/>
            <a:ext cx="466725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498" name="Freeform 34"/>
          <p:cNvSpPr>
            <a:spLocks/>
          </p:cNvSpPr>
          <p:nvPr/>
        </p:nvSpPr>
        <p:spPr bwMode="auto">
          <a:xfrm>
            <a:off x="388938" y="2828925"/>
            <a:ext cx="715962" cy="1943100"/>
          </a:xfrm>
          <a:custGeom>
            <a:avLst/>
            <a:gdLst/>
            <a:ahLst/>
            <a:cxnLst>
              <a:cxn ang="0">
                <a:pos x="445" y="0"/>
              </a:cxn>
              <a:cxn ang="0">
                <a:pos x="1" y="612"/>
              </a:cxn>
              <a:cxn ang="0">
                <a:pos x="451" y="1224"/>
              </a:cxn>
            </a:cxnLst>
            <a:rect l="0" t="0" r="r" b="b"/>
            <a:pathLst>
              <a:path w="451" h="1224">
                <a:moveTo>
                  <a:pt x="445" y="0"/>
                </a:moveTo>
                <a:cubicBezTo>
                  <a:pt x="222" y="204"/>
                  <a:pt x="0" y="408"/>
                  <a:pt x="1" y="612"/>
                </a:cubicBezTo>
                <a:cubicBezTo>
                  <a:pt x="2" y="816"/>
                  <a:pt x="377" y="1122"/>
                  <a:pt x="451" y="1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501" name="Freeform 37"/>
          <p:cNvSpPr>
            <a:spLocks/>
          </p:cNvSpPr>
          <p:nvPr/>
        </p:nvSpPr>
        <p:spPr bwMode="auto">
          <a:xfrm>
            <a:off x="1114425" y="2867025"/>
            <a:ext cx="3144838" cy="2459038"/>
          </a:xfrm>
          <a:custGeom>
            <a:avLst/>
            <a:gdLst/>
            <a:ahLst/>
            <a:cxnLst>
              <a:cxn ang="0">
                <a:pos x="0" y="1206"/>
              </a:cxn>
              <a:cxn ang="0">
                <a:pos x="678" y="1530"/>
              </a:cxn>
              <a:cxn ang="0">
                <a:pos x="1800" y="1284"/>
              </a:cxn>
              <a:cxn ang="0">
                <a:pos x="1764" y="360"/>
              </a:cxn>
              <a:cxn ang="0">
                <a:pos x="1344" y="0"/>
              </a:cxn>
            </a:cxnLst>
            <a:rect l="0" t="0" r="r" b="b"/>
            <a:pathLst>
              <a:path w="1981" h="1543">
                <a:moveTo>
                  <a:pt x="0" y="1206"/>
                </a:moveTo>
                <a:cubicBezTo>
                  <a:pt x="189" y="1361"/>
                  <a:pt x="378" y="1517"/>
                  <a:pt x="678" y="1530"/>
                </a:cubicBezTo>
                <a:cubicBezTo>
                  <a:pt x="978" y="1543"/>
                  <a:pt x="1619" y="1479"/>
                  <a:pt x="1800" y="1284"/>
                </a:cubicBezTo>
                <a:cubicBezTo>
                  <a:pt x="1981" y="1089"/>
                  <a:pt x="1840" y="574"/>
                  <a:pt x="1764" y="360"/>
                </a:cubicBezTo>
                <a:cubicBezTo>
                  <a:pt x="1688" y="146"/>
                  <a:pt x="1516" y="73"/>
                  <a:pt x="134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2498725" y="30099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1470025" y="43243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62505" name="Text Box 41"/>
          <p:cNvSpPr txBox="1">
            <a:spLocks noChangeArrowheads="1"/>
          </p:cNvSpPr>
          <p:nvPr/>
        </p:nvSpPr>
        <p:spPr bwMode="auto">
          <a:xfrm>
            <a:off x="2498725" y="432435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765175" y="47815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3241675" y="44386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2508" name="Oval 44"/>
          <p:cNvSpPr>
            <a:spLocks noChangeArrowheads="1"/>
          </p:cNvSpPr>
          <p:nvPr/>
        </p:nvSpPr>
        <p:spPr bwMode="auto">
          <a:xfrm>
            <a:off x="6076950" y="333375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509" name="Oval 45"/>
          <p:cNvSpPr>
            <a:spLocks noChangeArrowheads="1"/>
          </p:cNvSpPr>
          <p:nvPr/>
        </p:nvSpPr>
        <p:spPr bwMode="auto">
          <a:xfrm>
            <a:off x="7296150" y="333375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510" name="Oval 46"/>
          <p:cNvSpPr>
            <a:spLocks noChangeArrowheads="1"/>
          </p:cNvSpPr>
          <p:nvPr/>
        </p:nvSpPr>
        <p:spPr bwMode="auto">
          <a:xfrm>
            <a:off x="6086475" y="426720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511" name="Oval 47"/>
          <p:cNvSpPr>
            <a:spLocks noChangeArrowheads="1"/>
          </p:cNvSpPr>
          <p:nvPr/>
        </p:nvSpPr>
        <p:spPr bwMode="auto">
          <a:xfrm>
            <a:off x="7315200" y="427672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512" name="Text Box 48"/>
          <p:cNvSpPr txBox="1">
            <a:spLocks noChangeArrowheads="1"/>
          </p:cNvSpPr>
          <p:nvPr/>
        </p:nvSpPr>
        <p:spPr bwMode="auto">
          <a:xfrm>
            <a:off x="5346700" y="23749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7708900" y="23844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62514" name="Text Box 50"/>
          <p:cNvSpPr txBox="1">
            <a:spLocks noChangeArrowheads="1"/>
          </p:cNvSpPr>
          <p:nvPr/>
        </p:nvSpPr>
        <p:spPr bwMode="auto">
          <a:xfrm>
            <a:off x="6051550" y="30003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62516" name="Oval 52"/>
          <p:cNvSpPr>
            <a:spLocks noChangeArrowheads="1"/>
          </p:cNvSpPr>
          <p:nvPr/>
        </p:nvSpPr>
        <p:spPr bwMode="auto">
          <a:xfrm>
            <a:off x="5600700" y="276225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517" name="Oval 53"/>
          <p:cNvSpPr>
            <a:spLocks noChangeArrowheads="1"/>
          </p:cNvSpPr>
          <p:nvPr/>
        </p:nvSpPr>
        <p:spPr bwMode="auto">
          <a:xfrm>
            <a:off x="7791450" y="480060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518" name="Oval 54"/>
          <p:cNvSpPr>
            <a:spLocks noChangeArrowheads="1"/>
          </p:cNvSpPr>
          <p:nvPr/>
        </p:nvSpPr>
        <p:spPr bwMode="auto">
          <a:xfrm>
            <a:off x="5600700" y="469582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519" name="Line 55"/>
          <p:cNvSpPr>
            <a:spLocks noChangeShapeType="1"/>
          </p:cNvSpPr>
          <p:nvPr/>
        </p:nvSpPr>
        <p:spPr bwMode="auto">
          <a:xfrm>
            <a:off x="5657850" y="2819400"/>
            <a:ext cx="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520" name="Line 56"/>
          <p:cNvSpPr>
            <a:spLocks noChangeShapeType="1"/>
          </p:cNvSpPr>
          <p:nvPr/>
        </p:nvSpPr>
        <p:spPr bwMode="auto">
          <a:xfrm>
            <a:off x="5667375" y="2828925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521" name="Oval 57"/>
          <p:cNvSpPr>
            <a:spLocks noChangeArrowheads="1"/>
          </p:cNvSpPr>
          <p:nvPr/>
        </p:nvSpPr>
        <p:spPr bwMode="auto">
          <a:xfrm>
            <a:off x="7724775" y="277177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522" name="Line 58"/>
          <p:cNvSpPr>
            <a:spLocks noChangeShapeType="1"/>
          </p:cNvSpPr>
          <p:nvPr/>
        </p:nvSpPr>
        <p:spPr bwMode="auto">
          <a:xfrm flipH="1">
            <a:off x="5667375" y="4333875"/>
            <a:ext cx="4762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5648325" y="2828925"/>
            <a:ext cx="485775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524" name="Line 60"/>
          <p:cNvSpPr>
            <a:spLocks noChangeShapeType="1"/>
          </p:cNvSpPr>
          <p:nvPr/>
        </p:nvSpPr>
        <p:spPr bwMode="auto">
          <a:xfrm flipH="1">
            <a:off x="7353300" y="2828925"/>
            <a:ext cx="447675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7381875" y="4343400"/>
            <a:ext cx="466725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2528" name="Text Box 64"/>
          <p:cNvSpPr txBox="1">
            <a:spLocks noChangeArrowheads="1"/>
          </p:cNvSpPr>
          <p:nvPr/>
        </p:nvSpPr>
        <p:spPr bwMode="auto">
          <a:xfrm>
            <a:off x="7051675" y="29908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62529" name="Text Box 65"/>
          <p:cNvSpPr txBox="1">
            <a:spLocks noChangeArrowheads="1"/>
          </p:cNvSpPr>
          <p:nvPr/>
        </p:nvSpPr>
        <p:spPr bwMode="auto">
          <a:xfrm>
            <a:off x="6022975" y="43053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62530" name="Text Box 66"/>
          <p:cNvSpPr txBox="1">
            <a:spLocks noChangeArrowheads="1"/>
          </p:cNvSpPr>
          <p:nvPr/>
        </p:nvSpPr>
        <p:spPr bwMode="auto">
          <a:xfrm>
            <a:off x="7051675" y="43053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62531" name="Text Box 67"/>
          <p:cNvSpPr txBox="1">
            <a:spLocks noChangeArrowheads="1"/>
          </p:cNvSpPr>
          <p:nvPr/>
        </p:nvSpPr>
        <p:spPr bwMode="auto">
          <a:xfrm>
            <a:off x="5318125" y="47625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</a:p>
        </p:txBody>
      </p:sp>
      <p:sp>
        <p:nvSpPr>
          <p:cNvPr id="62532" name="Text Box 68"/>
          <p:cNvSpPr txBox="1">
            <a:spLocks noChangeArrowheads="1"/>
          </p:cNvSpPr>
          <p:nvPr/>
        </p:nvSpPr>
        <p:spPr bwMode="auto">
          <a:xfrm>
            <a:off x="7794625" y="4419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2533" name="Rectangle 69"/>
          <p:cNvSpPr>
            <a:spLocks noChangeArrowheads="1"/>
          </p:cNvSpPr>
          <p:nvPr/>
        </p:nvSpPr>
        <p:spPr bwMode="auto">
          <a:xfrm>
            <a:off x="2236788" y="54483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G</a:t>
            </a:r>
          </a:p>
        </p:txBody>
      </p:sp>
      <p:sp>
        <p:nvSpPr>
          <p:cNvPr id="62534" name="Rectangle 70"/>
          <p:cNvSpPr>
            <a:spLocks noChangeArrowheads="1"/>
          </p:cNvSpPr>
          <p:nvPr/>
        </p:nvSpPr>
        <p:spPr bwMode="auto">
          <a:xfrm>
            <a:off x="6656388" y="5353050"/>
            <a:ext cx="620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/>
              <a:t>T</a:t>
            </a:r>
          </a:p>
        </p:txBody>
      </p:sp>
      <p:sp>
        <p:nvSpPr>
          <p:cNvPr id="62536" name="Line 72"/>
          <p:cNvSpPr>
            <a:spLocks noChangeShapeType="1"/>
          </p:cNvSpPr>
          <p:nvPr/>
        </p:nvSpPr>
        <p:spPr bwMode="auto">
          <a:xfrm>
            <a:off x="7362825" y="3381375"/>
            <a:ext cx="9525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85" name="Rectangle 1077"/>
          <p:cNvSpPr>
            <a:spLocks noChangeArrowheads="1"/>
          </p:cNvSpPr>
          <p:nvPr/>
        </p:nvSpPr>
        <p:spPr bwMode="auto">
          <a:xfrm>
            <a:off x="0" y="0"/>
            <a:ext cx="4171950" cy="32004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34" name="Text Box 1026"/>
          <p:cNvSpPr txBox="1">
            <a:spLocks noChangeArrowheads="1"/>
          </p:cNvSpPr>
          <p:nvPr/>
        </p:nvSpPr>
        <p:spPr bwMode="auto">
          <a:xfrm>
            <a:off x="4094163" y="0"/>
            <a:ext cx="5049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A graph may have several spanning trees.</a:t>
            </a:r>
          </a:p>
        </p:txBody>
      </p:sp>
      <p:sp>
        <p:nvSpPr>
          <p:cNvPr id="69635" name="Oval 1027"/>
          <p:cNvSpPr>
            <a:spLocks noChangeArrowheads="1"/>
          </p:cNvSpPr>
          <p:nvPr/>
        </p:nvSpPr>
        <p:spPr bwMode="auto">
          <a:xfrm>
            <a:off x="1371600" y="95885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36" name="Oval 1028"/>
          <p:cNvSpPr>
            <a:spLocks noChangeArrowheads="1"/>
          </p:cNvSpPr>
          <p:nvPr/>
        </p:nvSpPr>
        <p:spPr bwMode="auto">
          <a:xfrm>
            <a:off x="2590800" y="95885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37" name="Oval 1029"/>
          <p:cNvSpPr>
            <a:spLocks noChangeArrowheads="1"/>
          </p:cNvSpPr>
          <p:nvPr/>
        </p:nvSpPr>
        <p:spPr bwMode="auto">
          <a:xfrm>
            <a:off x="1381125" y="189230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38" name="Oval 1030"/>
          <p:cNvSpPr>
            <a:spLocks noChangeArrowheads="1"/>
          </p:cNvSpPr>
          <p:nvPr/>
        </p:nvSpPr>
        <p:spPr bwMode="auto">
          <a:xfrm>
            <a:off x="2609850" y="190182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39" name="Text Box 1031"/>
          <p:cNvSpPr txBox="1">
            <a:spLocks noChangeArrowheads="1"/>
          </p:cNvSpPr>
          <p:nvPr/>
        </p:nvSpPr>
        <p:spPr bwMode="auto">
          <a:xfrm>
            <a:off x="641350" y="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9640" name="Text Box 1032"/>
          <p:cNvSpPr txBox="1">
            <a:spLocks noChangeArrowheads="1"/>
          </p:cNvSpPr>
          <p:nvPr/>
        </p:nvSpPr>
        <p:spPr bwMode="auto">
          <a:xfrm>
            <a:off x="3003550" y="95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69641" name="Text Box 1033"/>
          <p:cNvSpPr txBox="1">
            <a:spLocks noChangeArrowheads="1"/>
          </p:cNvSpPr>
          <p:nvPr/>
        </p:nvSpPr>
        <p:spPr bwMode="auto">
          <a:xfrm>
            <a:off x="1346200" y="6254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69642" name="Rectangle 1034"/>
          <p:cNvSpPr>
            <a:spLocks noChangeArrowheads="1"/>
          </p:cNvSpPr>
          <p:nvPr/>
        </p:nvSpPr>
        <p:spPr bwMode="auto">
          <a:xfrm>
            <a:off x="1428750" y="1016000"/>
            <a:ext cx="1238250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43" name="Oval 1035"/>
          <p:cNvSpPr>
            <a:spLocks noChangeArrowheads="1"/>
          </p:cNvSpPr>
          <p:nvPr/>
        </p:nvSpPr>
        <p:spPr bwMode="auto">
          <a:xfrm>
            <a:off x="895350" y="38735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44" name="Oval 1036"/>
          <p:cNvSpPr>
            <a:spLocks noChangeArrowheads="1"/>
          </p:cNvSpPr>
          <p:nvPr/>
        </p:nvSpPr>
        <p:spPr bwMode="auto">
          <a:xfrm>
            <a:off x="3086100" y="242570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45" name="Oval 1037"/>
          <p:cNvSpPr>
            <a:spLocks noChangeArrowheads="1"/>
          </p:cNvSpPr>
          <p:nvPr/>
        </p:nvSpPr>
        <p:spPr bwMode="auto">
          <a:xfrm>
            <a:off x="895350" y="232092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46" name="Line 1038"/>
          <p:cNvSpPr>
            <a:spLocks noChangeShapeType="1"/>
          </p:cNvSpPr>
          <p:nvPr/>
        </p:nvSpPr>
        <p:spPr bwMode="auto">
          <a:xfrm>
            <a:off x="952500" y="444500"/>
            <a:ext cx="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47" name="Line 1039"/>
          <p:cNvSpPr>
            <a:spLocks noChangeShapeType="1"/>
          </p:cNvSpPr>
          <p:nvPr/>
        </p:nvSpPr>
        <p:spPr bwMode="auto">
          <a:xfrm>
            <a:off x="962025" y="454025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48" name="Oval 1040"/>
          <p:cNvSpPr>
            <a:spLocks noChangeArrowheads="1"/>
          </p:cNvSpPr>
          <p:nvPr/>
        </p:nvSpPr>
        <p:spPr bwMode="auto">
          <a:xfrm>
            <a:off x="3019425" y="39687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49" name="Line 1041"/>
          <p:cNvSpPr>
            <a:spLocks noChangeShapeType="1"/>
          </p:cNvSpPr>
          <p:nvPr/>
        </p:nvSpPr>
        <p:spPr bwMode="auto">
          <a:xfrm flipH="1">
            <a:off x="962025" y="1958975"/>
            <a:ext cx="4762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50" name="Line 1042"/>
          <p:cNvSpPr>
            <a:spLocks noChangeShapeType="1"/>
          </p:cNvSpPr>
          <p:nvPr/>
        </p:nvSpPr>
        <p:spPr bwMode="auto">
          <a:xfrm>
            <a:off x="942975" y="454025"/>
            <a:ext cx="485775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51" name="Line 1043"/>
          <p:cNvSpPr>
            <a:spLocks noChangeShapeType="1"/>
          </p:cNvSpPr>
          <p:nvPr/>
        </p:nvSpPr>
        <p:spPr bwMode="auto">
          <a:xfrm flipH="1">
            <a:off x="2647950" y="454025"/>
            <a:ext cx="447675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52" name="Line 1044"/>
          <p:cNvSpPr>
            <a:spLocks noChangeShapeType="1"/>
          </p:cNvSpPr>
          <p:nvPr/>
        </p:nvSpPr>
        <p:spPr bwMode="auto">
          <a:xfrm>
            <a:off x="2676525" y="1968500"/>
            <a:ext cx="466725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53" name="Freeform 1045"/>
          <p:cNvSpPr>
            <a:spLocks/>
          </p:cNvSpPr>
          <p:nvPr/>
        </p:nvSpPr>
        <p:spPr bwMode="auto">
          <a:xfrm>
            <a:off x="236538" y="434975"/>
            <a:ext cx="715962" cy="1943100"/>
          </a:xfrm>
          <a:custGeom>
            <a:avLst/>
            <a:gdLst/>
            <a:ahLst/>
            <a:cxnLst>
              <a:cxn ang="0">
                <a:pos x="445" y="0"/>
              </a:cxn>
              <a:cxn ang="0">
                <a:pos x="1" y="612"/>
              </a:cxn>
              <a:cxn ang="0">
                <a:pos x="451" y="1224"/>
              </a:cxn>
            </a:cxnLst>
            <a:rect l="0" t="0" r="r" b="b"/>
            <a:pathLst>
              <a:path w="451" h="1224">
                <a:moveTo>
                  <a:pt x="445" y="0"/>
                </a:moveTo>
                <a:cubicBezTo>
                  <a:pt x="222" y="204"/>
                  <a:pt x="0" y="408"/>
                  <a:pt x="1" y="612"/>
                </a:cubicBezTo>
                <a:cubicBezTo>
                  <a:pt x="2" y="816"/>
                  <a:pt x="377" y="1122"/>
                  <a:pt x="451" y="12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54" name="Freeform 1046"/>
          <p:cNvSpPr>
            <a:spLocks/>
          </p:cNvSpPr>
          <p:nvPr/>
        </p:nvSpPr>
        <p:spPr bwMode="auto">
          <a:xfrm>
            <a:off x="962025" y="473075"/>
            <a:ext cx="3144838" cy="2459038"/>
          </a:xfrm>
          <a:custGeom>
            <a:avLst/>
            <a:gdLst/>
            <a:ahLst/>
            <a:cxnLst>
              <a:cxn ang="0">
                <a:pos x="0" y="1206"/>
              </a:cxn>
              <a:cxn ang="0">
                <a:pos x="678" y="1530"/>
              </a:cxn>
              <a:cxn ang="0">
                <a:pos x="1800" y="1284"/>
              </a:cxn>
              <a:cxn ang="0">
                <a:pos x="1764" y="360"/>
              </a:cxn>
              <a:cxn ang="0">
                <a:pos x="1344" y="0"/>
              </a:cxn>
            </a:cxnLst>
            <a:rect l="0" t="0" r="r" b="b"/>
            <a:pathLst>
              <a:path w="1981" h="1543">
                <a:moveTo>
                  <a:pt x="0" y="1206"/>
                </a:moveTo>
                <a:cubicBezTo>
                  <a:pt x="189" y="1361"/>
                  <a:pt x="378" y="1517"/>
                  <a:pt x="678" y="1530"/>
                </a:cubicBezTo>
                <a:cubicBezTo>
                  <a:pt x="978" y="1543"/>
                  <a:pt x="1619" y="1479"/>
                  <a:pt x="1800" y="1284"/>
                </a:cubicBezTo>
                <a:cubicBezTo>
                  <a:pt x="1981" y="1089"/>
                  <a:pt x="1840" y="574"/>
                  <a:pt x="1764" y="360"/>
                </a:cubicBezTo>
                <a:cubicBezTo>
                  <a:pt x="1688" y="146"/>
                  <a:pt x="1516" y="73"/>
                  <a:pt x="134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55" name="Text Box 1047"/>
          <p:cNvSpPr txBox="1">
            <a:spLocks noChangeArrowheads="1"/>
          </p:cNvSpPr>
          <p:nvPr/>
        </p:nvSpPr>
        <p:spPr bwMode="auto">
          <a:xfrm>
            <a:off x="2346325" y="6159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69656" name="Text Box 1048"/>
          <p:cNvSpPr txBox="1">
            <a:spLocks noChangeArrowheads="1"/>
          </p:cNvSpPr>
          <p:nvPr/>
        </p:nvSpPr>
        <p:spPr bwMode="auto">
          <a:xfrm>
            <a:off x="1317625" y="1930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69657" name="Text Box 1049"/>
          <p:cNvSpPr txBox="1">
            <a:spLocks noChangeArrowheads="1"/>
          </p:cNvSpPr>
          <p:nvPr/>
        </p:nvSpPr>
        <p:spPr bwMode="auto">
          <a:xfrm>
            <a:off x="2346325" y="1930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69658" name="Text Box 1050"/>
          <p:cNvSpPr txBox="1">
            <a:spLocks noChangeArrowheads="1"/>
          </p:cNvSpPr>
          <p:nvPr/>
        </p:nvSpPr>
        <p:spPr bwMode="auto">
          <a:xfrm>
            <a:off x="612775" y="2387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</a:p>
        </p:txBody>
      </p:sp>
      <p:sp>
        <p:nvSpPr>
          <p:cNvPr id="69659" name="Text Box 1051"/>
          <p:cNvSpPr txBox="1">
            <a:spLocks noChangeArrowheads="1"/>
          </p:cNvSpPr>
          <p:nvPr/>
        </p:nvSpPr>
        <p:spPr bwMode="auto">
          <a:xfrm>
            <a:off x="3089275" y="20447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9660" name="Oval 1052"/>
          <p:cNvSpPr>
            <a:spLocks noChangeArrowheads="1"/>
          </p:cNvSpPr>
          <p:nvPr/>
        </p:nvSpPr>
        <p:spPr bwMode="auto">
          <a:xfrm>
            <a:off x="6515100" y="165735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61" name="Oval 1053"/>
          <p:cNvSpPr>
            <a:spLocks noChangeArrowheads="1"/>
          </p:cNvSpPr>
          <p:nvPr/>
        </p:nvSpPr>
        <p:spPr bwMode="auto">
          <a:xfrm>
            <a:off x="7734300" y="165735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62" name="Oval 1054"/>
          <p:cNvSpPr>
            <a:spLocks noChangeArrowheads="1"/>
          </p:cNvSpPr>
          <p:nvPr/>
        </p:nvSpPr>
        <p:spPr bwMode="auto">
          <a:xfrm>
            <a:off x="6524625" y="259080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63" name="Oval 1055"/>
          <p:cNvSpPr>
            <a:spLocks noChangeArrowheads="1"/>
          </p:cNvSpPr>
          <p:nvPr/>
        </p:nvSpPr>
        <p:spPr bwMode="auto">
          <a:xfrm>
            <a:off x="7753350" y="260032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64" name="Text Box 1056"/>
          <p:cNvSpPr txBox="1">
            <a:spLocks noChangeArrowheads="1"/>
          </p:cNvSpPr>
          <p:nvPr/>
        </p:nvSpPr>
        <p:spPr bwMode="auto">
          <a:xfrm>
            <a:off x="5784850" y="6985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9665" name="Text Box 1057"/>
          <p:cNvSpPr txBox="1">
            <a:spLocks noChangeArrowheads="1"/>
          </p:cNvSpPr>
          <p:nvPr/>
        </p:nvSpPr>
        <p:spPr bwMode="auto">
          <a:xfrm>
            <a:off x="8147050" y="7080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69666" name="Text Box 1058"/>
          <p:cNvSpPr txBox="1">
            <a:spLocks noChangeArrowheads="1"/>
          </p:cNvSpPr>
          <p:nvPr/>
        </p:nvSpPr>
        <p:spPr bwMode="auto">
          <a:xfrm>
            <a:off x="6489700" y="13239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69667" name="Oval 1059"/>
          <p:cNvSpPr>
            <a:spLocks noChangeArrowheads="1"/>
          </p:cNvSpPr>
          <p:nvPr/>
        </p:nvSpPr>
        <p:spPr bwMode="auto">
          <a:xfrm>
            <a:off x="6038850" y="108585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68" name="Oval 1060"/>
          <p:cNvSpPr>
            <a:spLocks noChangeArrowheads="1"/>
          </p:cNvSpPr>
          <p:nvPr/>
        </p:nvSpPr>
        <p:spPr bwMode="auto">
          <a:xfrm>
            <a:off x="8229600" y="312420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69" name="Oval 1061"/>
          <p:cNvSpPr>
            <a:spLocks noChangeArrowheads="1"/>
          </p:cNvSpPr>
          <p:nvPr/>
        </p:nvSpPr>
        <p:spPr bwMode="auto">
          <a:xfrm>
            <a:off x="6038850" y="301942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70" name="Line 1062"/>
          <p:cNvSpPr>
            <a:spLocks noChangeShapeType="1"/>
          </p:cNvSpPr>
          <p:nvPr/>
        </p:nvSpPr>
        <p:spPr bwMode="auto">
          <a:xfrm>
            <a:off x="6096000" y="1143000"/>
            <a:ext cx="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71" name="Line 1063"/>
          <p:cNvSpPr>
            <a:spLocks noChangeShapeType="1"/>
          </p:cNvSpPr>
          <p:nvPr/>
        </p:nvSpPr>
        <p:spPr bwMode="auto">
          <a:xfrm>
            <a:off x="6105525" y="1152525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72" name="Oval 1064"/>
          <p:cNvSpPr>
            <a:spLocks noChangeArrowheads="1"/>
          </p:cNvSpPr>
          <p:nvPr/>
        </p:nvSpPr>
        <p:spPr bwMode="auto">
          <a:xfrm>
            <a:off x="8162925" y="109537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73" name="Line 1065"/>
          <p:cNvSpPr>
            <a:spLocks noChangeShapeType="1"/>
          </p:cNvSpPr>
          <p:nvPr/>
        </p:nvSpPr>
        <p:spPr bwMode="auto">
          <a:xfrm flipH="1">
            <a:off x="6105525" y="2657475"/>
            <a:ext cx="4762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74" name="Line 1066"/>
          <p:cNvSpPr>
            <a:spLocks noChangeShapeType="1"/>
          </p:cNvSpPr>
          <p:nvPr/>
        </p:nvSpPr>
        <p:spPr bwMode="auto">
          <a:xfrm>
            <a:off x="6086475" y="1152525"/>
            <a:ext cx="485775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75" name="Line 1067"/>
          <p:cNvSpPr>
            <a:spLocks noChangeShapeType="1"/>
          </p:cNvSpPr>
          <p:nvPr/>
        </p:nvSpPr>
        <p:spPr bwMode="auto">
          <a:xfrm flipH="1">
            <a:off x="7791450" y="1152525"/>
            <a:ext cx="447675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76" name="Line 1068"/>
          <p:cNvSpPr>
            <a:spLocks noChangeShapeType="1"/>
          </p:cNvSpPr>
          <p:nvPr/>
        </p:nvSpPr>
        <p:spPr bwMode="auto">
          <a:xfrm>
            <a:off x="7820025" y="2667000"/>
            <a:ext cx="466725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77" name="Text Box 1069"/>
          <p:cNvSpPr txBox="1">
            <a:spLocks noChangeArrowheads="1"/>
          </p:cNvSpPr>
          <p:nvPr/>
        </p:nvSpPr>
        <p:spPr bwMode="auto">
          <a:xfrm>
            <a:off x="7489825" y="13144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69678" name="Text Box 1070"/>
          <p:cNvSpPr txBox="1">
            <a:spLocks noChangeArrowheads="1"/>
          </p:cNvSpPr>
          <p:nvPr/>
        </p:nvSpPr>
        <p:spPr bwMode="auto">
          <a:xfrm>
            <a:off x="6461125" y="26289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69679" name="Text Box 1071"/>
          <p:cNvSpPr txBox="1">
            <a:spLocks noChangeArrowheads="1"/>
          </p:cNvSpPr>
          <p:nvPr/>
        </p:nvSpPr>
        <p:spPr bwMode="auto">
          <a:xfrm>
            <a:off x="7489825" y="26289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69680" name="Text Box 1072"/>
          <p:cNvSpPr txBox="1">
            <a:spLocks noChangeArrowheads="1"/>
          </p:cNvSpPr>
          <p:nvPr/>
        </p:nvSpPr>
        <p:spPr bwMode="auto">
          <a:xfrm>
            <a:off x="5756275" y="30861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</a:p>
        </p:txBody>
      </p:sp>
      <p:sp>
        <p:nvSpPr>
          <p:cNvPr id="69681" name="Text Box 1073"/>
          <p:cNvSpPr txBox="1">
            <a:spLocks noChangeArrowheads="1"/>
          </p:cNvSpPr>
          <p:nvPr/>
        </p:nvSpPr>
        <p:spPr bwMode="auto">
          <a:xfrm>
            <a:off x="8232775" y="2743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9684" name="Line 1076"/>
          <p:cNvSpPr>
            <a:spLocks noChangeShapeType="1"/>
          </p:cNvSpPr>
          <p:nvPr/>
        </p:nvSpPr>
        <p:spPr bwMode="auto">
          <a:xfrm>
            <a:off x="7800975" y="1704975"/>
            <a:ext cx="9525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86" name="Oval 1078"/>
          <p:cNvSpPr>
            <a:spLocks noChangeArrowheads="1"/>
          </p:cNvSpPr>
          <p:nvPr/>
        </p:nvSpPr>
        <p:spPr bwMode="auto">
          <a:xfrm>
            <a:off x="5772150" y="497205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87" name="Oval 1079"/>
          <p:cNvSpPr>
            <a:spLocks noChangeArrowheads="1"/>
          </p:cNvSpPr>
          <p:nvPr/>
        </p:nvSpPr>
        <p:spPr bwMode="auto">
          <a:xfrm>
            <a:off x="6991350" y="497205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88" name="Oval 1080"/>
          <p:cNvSpPr>
            <a:spLocks noChangeArrowheads="1"/>
          </p:cNvSpPr>
          <p:nvPr/>
        </p:nvSpPr>
        <p:spPr bwMode="auto">
          <a:xfrm>
            <a:off x="5781675" y="590550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89" name="Oval 1081"/>
          <p:cNvSpPr>
            <a:spLocks noChangeArrowheads="1"/>
          </p:cNvSpPr>
          <p:nvPr/>
        </p:nvSpPr>
        <p:spPr bwMode="auto">
          <a:xfrm>
            <a:off x="7010400" y="591502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90" name="Text Box 1082"/>
          <p:cNvSpPr txBox="1">
            <a:spLocks noChangeArrowheads="1"/>
          </p:cNvSpPr>
          <p:nvPr/>
        </p:nvSpPr>
        <p:spPr bwMode="auto">
          <a:xfrm>
            <a:off x="5041900" y="4013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9691" name="Text Box 1083"/>
          <p:cNvSpPr txBox="1">
            <a:spLocks noChangeArrowheads="1"/>
          </p:cNvSpPr>
          <p:nvPr/>
        </p:nvSpPr>
        <p:spPr bwMode="auto">
          <a:xfrm>
            <a:off x="7404100" y="40227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69692" name="Text Box 1084"/>
          <p:cNvSpPr txBox="1">
            <a:spLocks noChangeArrowheads="1"/>
          </p:cNvSpPr>
          <p:nvPr/>
        </p:nvSpPr>
        <p:spPr bwMode="auto">
          <a:xfrm>
            <a:off x="5746750" y="46386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69693" name="Oval 1085"/>
          <p:cNvSpPr>
            <a:spLocks noChangeArrowheads="1"/>
          </p:cNvSpPr>
          <p:nvPr/>
        </p:nvSpPr>
        <p:spPr bwMode="auto">
          <a:xfrm>
            <a:off x="5295900" y="440055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94" name="Oval 1086"/>
          <p:cNvSpPr>
            <a:spLocks noChangeArrowheads="1"/>
          </p:cNvSpPr>
          <p:nvPr/>
        </p:nvSpPr>
        <p:spPr bwMode="auto">
          <a:xfrm>
            <a:off x="7486650" y="643890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95" name="Oval 1087"/>
          <p:cNvSpPr>
            <a:spLocks noChangeArrowheads="1"/>
          </p:cNvSpPr>
          <p:nvPr/>
        </p:nvSpPr>
        <p:spPr bwMode="auto">
          <a:xfrm>
            <a:off x="5295900" y="633412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96" name="Line 1088"/>
          <p:cNvSpPr>
            <a:spLocks noChangeShapeType="1"/>
          </p:cNvSpPr>
          <p:nvPr/>
        </p:nvSpPr>
        <p:spPr bwMode="auto">
          <a:xfrm>
            <a:off x="5848350" y="5029200"/>
            <a:ext cx="19050" cy="933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97" name="Line 1089"/>
          <p:cNvSpPr>
            <a:spLocks noChangeShapeType="1"/>
          </p:cNvSpPr>
          <p:nvPr/>
        </p:nvSpPr>
        <p:spPr bwMode="auto">
          <a:xfrm>
            <a:off x="5362575" y="4467225"/>
            <a:ext cx="485775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98" name="Oval 1090"/>
          <p:cNvSpPr>
            <a:spLocks noChangeArrowheads="1"/>
          </p:cNvSpPr>
          <p:nvPr/>
        </p:nvSpPr>
        <p:spPr bwMode="auto">
          <a:xfrm>
            <a:off x="7419975" y="441007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699" name="Line 1091"/>
          <p:cNvSpPr>
            <a:spLocks noChangeShapeType="1"/>
          </p:cNvSpPr>
          <p:nvPr/>
        </p:nvSpPr>
        <p:spPr bwMode="auto">
          <a:xfrm>
            <a:off x="5362575" y="4486275"/>
            <a:ext cx="0" cy="191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700" name="Line 1092"/>
          <p:cNvSpPr>
            <a:spLocks noChangeShapeType="1"/>
          </p:cNvSpPr>
          <p:nvPr/>
        </p:nvSpPr>
        <p:spPr bwMode="auto">
          <a:xfrm flipH="1">
            <a:off x="5829300" y="5019675"/>
            <a:ext cx="1171575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701" name="Line 1093"/>
          <p:cNvSpPr>
            <a:spLocks noChangeShapeType="1"/>
          </p:cNvSpPr>
          <p:nvPr/>
        </p:nvSpPr>
        <p:spPr bwMode="auto">
          <a:xfrm flipH="1">
            <a:off x="7048500" y="4467225"/>
            <a:ext cx="447675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702" name="Line 1094"/>
          <p:cNvSpPr>
            <a:spLocks noChangeShapeType="1"/>
          </p:cNvSpPr>
          <p:nvPr/>
        </p:nvSpPr>
        <p:spPr bwMode="auto">
          <a:xfrm>
            <a:off x="7077075" y="5981700"/>
            <a:ext cx="466725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703" name="Text Box 1095"/>
          <p:cNvSpPr txBox="1">
            <a:spLocks noChangeArrowheads="1"/>
          </p:cNvSpPr>
          <p:nvPr/>
        </p:nvSpPr>
        <p:spPr bwMode="auto">
          <a:xfrm>
            <a:off x="6746875" y="46291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69704" name="Text Box 1096"/>
          <p:cNvSpPr txBox="1">
            <a:spLocks noChangeArrowheads="1"/>
          </p:cNvSpPr>
          <p:nvPr/>
        </p:nvSpPr>
        <p:spPr bwMode="auto">
          <a:xfrm>
            <a:off x="5718175" y="5943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69705" name="Text Box 1097"/>
          <p:cNvSpPr txBox="1">
            <a:spLocks noChangeArrowheads="1"/>
          </p:cNvSpPr>
          <p:nvPr/>
        </p:nvSpPr>
        <p:spPr bwMode="auto">
          <a:xfrm>
            <a:off x="6746875" y="594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69706" name="Text Box 1098"/>
          <p:cNvSpPr txBox="1">
            <a:spLocks noChangeArrowheads="1"/>
          </p:cNvSpPr>
          <p:nvPr/>
        </p:nvSpPr>
        <p:spPr bwMode="auto">
          <a:xfrm>
            <a:off x="5013325" y="6400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</a:p>
        </p:txBody>
      </p:sp>
      <p:sp>
        <p:nvSpPr>
          <p:cNvPr id="69707" name="Text Box 1099"/>
          <p:cNvSpPr txBox="1">
            <a:spLocks noChangeArrowheads="1"/>
          </p:cNvSpPr>
          <p:nvPr/>
        </p:nvSpPr>
        <p:spPr bwMode="auto">
          <a:xfrm>
            <a:off x="7489825" y="60579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9708" name="Line 1100"/>
          <p:cNvSpPr>
            <a:spLocks noChangeShapeType="1"/>
          </p:cNvSpPr>
          <p:nvPr/>
        </p:nvSpPr>
        <p:spPr bwMode="auto">
          <a:xfrm>
            <a:off x="7058025" y="5019675"/>
            <a:ext cx="9525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709" name="Oval 1101"/>
          <p:cNvSpPr>
            <a:spLocks noChangeArrowheads="1"/>
          </p:cNvSpPr>
          <p:nvPr/>
        </p:nvSpPr>
        <p:spPr bwMode="auto">
          <a:xfrm>
            <a:off x="1314450" y="497205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710" name="Oval 1102"/>
          <p:cNvSpPr>
            <a:spLocks noChangeArrowheads="1"/>
          </p:cNvSpPr>
          <p:nvPr/>
        </p:nvSpPr>
        <p:spPr bwMode="auto">
          <a:xfrm>
            <a:off x="2533650" y="497205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711" name="Oval 1103"/>
          <p:cNvSpPr>
            <a:spLocks noChangeArrowheads="1"/>
          </p:cNvSpPr>
          <p:nvPr/>
        </p:nvSpPr>
        <p:spPr bwMode="auto">
          <a:xfrm>
            <a:off x="1323975" y="590550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712" name="Oval 1104"/>
          <p:cNvSpPr>
            <a:spLocks noChangeArrowheads="1"/>
          </p:cNvSpPr>
          <p:nvPr/>
        </p:nvSpPr>
        <p:spPr bwMode="auto">
          <a:xfrm>
            <a:off x="2552700" y="591502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713" name="Text Box 1105"/>
          <p:cNvSpPr txBox="1">
            <a:spLocks noChangeArrowheads="1"/>
          </p:cNvSpPr>
          <p:nvPr/>
        </p:nvSpPr>
        <p:spPr bwMode="auto">
          <a:xfrm>
            <a:off x="584200" y="4013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9714" name="Text Box 1106"/>
          <p:cNvSpPr txBox="1">
            <a:spLocks noChangeArrowheads="1"/>
          </p:cNvSpPr>
          <p:nvPr/>
        </p:nvSpPr>
        <p:spPr bwMode="auto">
          <a:xfrm>
            <a:off x="2946400" y="40227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69715" name="Text Box 1107"/>
          <p:cNvSpPr txBox="1">
            <a:spLocks noChangeArrowheads="1"/>
          </p:cNvSpPr>
          <p:nvPr/>
        </p:nvSpPr>
        <p:spPr bwMode="auto">
          <a:xfrm>
            <a:off x="1289050" y="46386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69716" name="Oval 1108"/>
          <p:cNvSpPr>
            <a:spLocks noChangeArrowheads="1"/>
          </p:cNvSpPr>
          <p:nvPr/>
        </p:nvSpPr>
        <p:spPr bwMode="auto">
          <a:xfrm>
            <a:off x="838200" y="440055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717" name="Oval 1109"/>
          <p:cNvSpPr>
            <a:spLocks noChangeArrowheads="1"/>
          </p:cNvSpPr>
          <p:nvPr/>
        </p:nvSpPr>
        <p:spPr bwMode="auto">
          <a:xfrm>
            <a:off x="3028950" y="643890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718" name="Oval 1110"/>
          <p:cNvSpPr>
            <a:spLocks noChangeArrowheads="1"/>
          </p:cNvSpPr>
          <p:nvPr/>
        </p:nvSpPr>
        <p:spPr bwMode="auto">
          <a:xfrm>
            <a:off x="838200" y="633412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719" name="Line 1111"/>
          <p:cNvSpPr>
            <a:spLocks noChangeShapeType="1"/>
          </p:cNvSpPr>
          <p:nvPr/>
        </p:nvSpPr>
        <p:spPr bwMode="auto">
          <a:xfrm flipH="1">
            <a:off x="1390650" y="5010150"/>
            <a:ext cx="0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720" name="Line 1112"/>
          <p:cNvSpPr>
            <a:spLocks noChangeShapeType="1"/>
          </p:cNvSpPr>
          <p:nvPr/>
        </p:nvSpPr>
        <p:spPr bwMode="auto">
          <a:xfrm>
            <a:off x="904875" y="4467225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721" name="Oval 1113"/>
          <p:cNvSpPr>
            <a:spLocks noChangeArrowheads="1"/>
          </p:cNvSpPr>
          <p:nvPr/>
        </p:nvSpPr>
        <p:spPr bwMode="auto">
          <a:xfrm>
            <a:off x="2962275" y="4410075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722" name="Line 1114"/>
          <p:cNvSpPr>
            <a:spLocks noChangeShapeType="1"/>
          </p:cNvSpPr>
          <p:nvPr/>
        </p:nvSpPr>
        <p:spPr bwMode="auto">
          <a:xfrm flipH="1">
            <a:off x="904875" y="5972175"/>
            <a:ext cx="4762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723" name="Line 1115"/>
          <p:cNvSpPr>
            <a:spLocks noChangeShapeType="1"/>
          </p:cNvSpPr>
          <p:nvPr/>
        </p:nvSpPr>
        <p:spPr bwMode="auto">
          <a:xfrm>
            <a:off x="885825" y="4467225"/>
            <a:ext cx="485775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724" name="Line 1116"/>
          <p:cNvSpPr>
            <a:spLocks noChangeShapeType="1"/>
          </p:cNvSpPr>
          <p:nvPr/>
        </p:nvSpPr>
        <p:spPr bwMode="auto">
          <a:xfrm flipH="1">
            <a:off x="2590800" y="4467225"/>
            <a:ext cx="447675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725" name="Line 1117"/>
          <p:cNvSpPr>
            <a:spLocks noChangeShapeType="1"/>
          </p:cNvSpPr>
          <p:nvPr/>
        </p:nvSpPr>
        <p:spPr bwMode="auto">
          <a:xfrm>
            <a:off x="2619375" y="5981700"/>
            <a:ext cx="466725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726" name="Text Box 1118"/>
          <p:cNvSpPr txBox="1">
            <a:spLocks noChangeArrowheads="1"/>
          </p:cNvSpPr>
          <p:nvPr/>
        </p:nvSpPr>
        <p:spPr bwMode="auto">
          <a:xfrm>
            <a:off x="2289175" y="46291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69727" name="Text Box 1119"/>
          <p:cNvSpPr txBox="1">
            <a:spLocks noChangeArrowheads="1"/>
          </p:cNvSpPr>
          <p:nvPr/>
        </p:nvSpPr>
        <p:spPr bwMode="auto">
          <a:xfrm>
            <a:off x="1260475" y="5943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69728" name="Text Box 1120"/>
          <p:cNvSpPr txBox="1">
            <a:spLocks noChangeArrowheads="1"/>
          </p:cNvSpPr>
          <p:nvPr/>
        </p:nvSpPr>
        <p:spPr bwMode="auto">
          <a:xfrm>
            <a:off x="2289175" y="594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69729" name="Text Box 1121"/>
          <p:cNvSpPr txBox="1">
            <a:spLocks noChangeArrowheads="1"/>
          </p:cNvSpPr>
          <p:nvPr/>
        </p:nvSpPr>
        <p:spPr bwMode="auto">
          <a:xfrm>
            <a:off x="555625" y="6400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</a:p>
        </p:txBody>
      </p:sp>
      <p:sp>
        <p:nvSpPr>
          <p:cNvPr id="69730" name="Text Box 1122"/>
          <p:cNvSpPr txBox="1">
            <a:spLocks noChangeArrowheads="1"/>
          </p:cNvSpPr>
          <p:nvPr/>
        </p:nvSpPr>
        <p:spPr bwMode="auto">
          <a:xfrm>
            <a:off x="3032125" y="60579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69731" name="Line 1123"/>
          <p:cNvSpPr>
            <a:spLocks noChangeShapeType="1"/>
          </p:cNvSpPr>
          <p:nvPr/>
        </p:nvSpPr>
        <p:spPr bwMode="auto">
          <a:xfrm>
            <a:off x="1400175" y="5953125"/>
            <a:ext cx="1209675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732" name="AutoShape 1124"/>
          <p:cNvSpPr>
            <a:spLocks noChangeArrowheads="1"/>
          </p:cNvSpPr>
          <p:nvPr/>
        </p:nvSpPr>
        <p:spPr bwMode="auto">
          <a:xfrm>
            <a:off x="4781550" y="1619250"/>
            <a:ext cx="533400" cy="438150"/>
          </a:xfrm>
          <a:prstGeom prst="rightArrow">
            <a:avLst>
              <a:gd name="adj1" fmla="val 58694"/>
              <a:gd name="adj2" fmla="val 52173"/>
            </a:avLst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733" name="AutoShape 1125"/>
          <p:cNvSpPr>
            <a:spLocks noChangeArrowheads="1"/>
          </p:cNvSpPr>
          <p:nvPr/>
        </p:nvSpPr>
        <p:spPr bwMode="auto">
          <a:xfrm rot="2743103">
            <a:off x="4152900" y="3409950"/>
            <a:ext cx="533400" cy="438150"/>
          </a:xfrm>
          <a:prstGeom prst="rightArrow">
            <a:avLst>
              <a:gd name="adj1" fmla="val 58694"/>
              <a:gd name="adj2" fmla="val 52173"/>
            </a:avLst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9734" name="AutoShape 1126"/>
          <p:cNvSpPr>
            <a:spLocks noChangeArrowheads="1"/>
          </p:cNvSpPr>
          <p:nvPr/>
        </p:nvSpPr>
        <p:spPr bwMode="auto">
          <a:xfrm rot="16200000" flipH="1">
            <a:off x="1771650" y="3562350"/>
            <a:ext cx="533400" cy="438150"/>
          </a:xfrm>
          <a:prstGeom prst="rightArrow">
            <a:avLst>
              <a:gd name="adj1" fmla="val 58694"/>
              <a:gd name="adj2" fmla="val 52173"/>
            </a:avLst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vA7-3-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641350"/>
            <a:ext cx="7240587" cy="5422900"/>
          </a:xfrm>
          <a:prstGeom prst="rect">
            <a:avLst/>
          </a:prstGeom>
          <a:noFill/>
        </p:spPr>
      </p:pic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0"/>
            <a:ext cx="9144000" cy="812800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6205538"/>
            <a:ext cx="9144000" cy="652462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vA7-3-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5700" y="155575"/>
            <a:ext cx="6729413" cy="6432550"/>
          </a:xfrm>
          <a:prstGeom prst="rect">
            <a:avLst/>
          </a:prstGeom>
          <a:noFill/>
        </p:spPr>
      </p:pic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0"/>
            <a:ext cx="9144000" cy="333375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6656388"/>
            <a:ext cx="9144000" cy="201612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14325" y="19050"/>
            <a:ext cx="1184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E</a:t>
            </a:r>
            <a:r>
              <a:rPr lang="en-US" sz="1600"/>
              <a:t>XERCISE</a:t>
            </a:r>
            <a:endParaRPr lang="en-US"/>
          </a:p>
        </p:txBody>
      </p:sp>
      <p:grpSp>
        <p:nvGrpSpPr>
          <p:cNvPr id="70701" name="Group 45"/>
          <p:cNvGrpSpPr>
            <a:grpSpLocks/>
          </p:cNvGrpSpPr>
          <p:nvPr/>
        </p:nvGrpSpPr>
        <p:grpSpPr bwMode="auto">
          <a:xfrm>
            <a:off x="1681163" y="2171700"/>
            <a:ext cx="5576887" cy="3086100"/>
            <a:chOff x="1095" y="1680"/>
            <a:chExt cx="3513" cy="1944"/>
          </a:xfrm>
        </p:grpSpPr>
        <p:sp>
          <p:nvSpPr>
            <p:cNvPr id="70662" name="Rectangle 6"/>
            <p:cNvSpPr>
              <a:spLocks noChangeArrowheads="1"/>
            </p:cNvSpPr>
            <p:nvPr/>
          </p:nvSpPr>
          <p:spPr bwMode="auto">
            <a:xfrm>
              <a:off x="3416" y="168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/>
                <a:t>c</a:t>
              </a:r>
            </a:p>
          </p:txBody>
        </p:sp>
        <p:grpSp>
          <p:nvGrpSpPr>
            <p:cNvPr id="70700" name="Group 44"/>
            <p:cNvGrpSpPr>
              <a:grpSpLocks/>
            </p:cNvGrpSpPr>
            <p:nvPr/>
          </p:nvGrpSpPr>
          <p:grpSpPr bwMode="auto">
            <a:xfrm>
              <a:off x="1095" y="1728"/>
              <a:ext cx="3513" cy="1896"/>
              <a:chOff x="1083" y="972"/>
              <a:chExt cx="3513" cy="1896"/>
            </a:xfrm>
          </p:grpSpPr>
          <p:sp>
            <p:nvSpPr>
              <p:cNvPr id="70660" name="Text Box 4"/>
              <p:cNvSpPr txBox="1">
                <a:spLocks noChangeArrowheads="1"/>
              </p:cNvSpPr>
              <p:nvPr/>
            </p:nvSpPr>
            <p:spPr bwMode="auto">
              <a:xfrm>
                <a:off x="1083" y="175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i="1"/>
                  <a:t>a</a:t>
                </a:r>
                <a:endParaRPr lang="en-US"/>
              </a:p>
            </p:txBody>
          </p:sp>
          <p:sp>
            <p:nvSpPr>
              <p:cNvPr id="70661" name="Rectangle 5"/>
              <p:cNvSpPr>
                <a:spLocks noChangeArrowheads="1"/>
              </p:cNvSpPr>
              <p:nvPr/>
            </p:nvSpPr>
            <p:spPr bwMode="auto">
              <a:xfrm>
                <a:off x="2042" y="9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i="1"/>
                  <a:t>b</a:t>
                </a:r>
              </a:p>
            </p:txBody>
          </p:sp>
          <p:sp>
            <p:nvSpPr>
              <p:cNvPr id="70663" name="Rectangle 7"/>
              <p:cNvSpPr>
                <a:spLocks noChangeArrowheads="1"/>
              </p:cNvSpPr>
              <p:nvPr/>
            </p:nvSpPr>
            <p:spPr bwMode="auto">
              <a:xfrm>
                <a:off x="1970" y="17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i="1"/>
                  <a:t>d</a:t>
                </a:r>
              </a:p>
            </p:txBody>
          </p:sp>
          <p:sp>
            <p:nvSpPr>
              <p:cNvPr id="70667" name="Oval 11"/>
              <p:cNvSpPr>
                <a:spLocks noChangeArrowheads="1"/>
              </p:cNvSpPr>
              <p:nvPr/>
            </p:nvSpPr>
            <p:spPr bwMode="auto">
              <a:xfrm>
                <a:off x="2196" y="1188"/>
                <a:ext cx="60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0668" name="Oval 12"/>
              <p:cNvSpPr>
                <a:spLocks noChangeArrowheads="1"/>
              </p:cNvSpPr>
              <p:nvPr/>
            </p:nvSpPr>
            <p:spPr bwMode="auto">
              <a:xfrm>
                <a:off x="3408" y="1176"/>
                <a:ext cx="60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0669" name="Oval 13"/>
              <p:cNvSpPr>
                <a:spLocks noChangeArrowheads="1"/>
              </p:cNvSpPr>
              <p:nvPr/>
            </p:nvSpPr>
            <p:spPr bwMode="auto">
              <a:xfrm>
                <a:off x="2184" y="1848"/>
                <a:ext cx="60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0670" name="Oval 14"/>
              <p:cNvSpPr>
                <a:spLocks noChangeArrowheads="1"/>
              </p:cNvSpPr>
              <p:nvPr/>
            </p:nvSpPr>
            <p:spPr bwMode="auto">
              <a:xfrm>
                <a:off x="3420" y="1848"/>
                <a:ext cx="60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0671" name="Oval 15"/>
              <p:cNvSpPr>
                <a:spLocks noChangeArrowheads="1"/>
              </p:cNvSpPr>
              <p:nvPr/>
            </p:nvSpPr>
            <p:spPr bwMode="auto">
              <a:xfrm>
                <a:off x="2196" y="2520"/>
                <a:ext cx="60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0672" name="Oval 16"/>
              <p:cNvSpPr>
                <a:spLocks noChangeArrowheads="1"/>
              </p:cNvSpPr>
              <p:nvPr/>
            </p:nvSpPr>
            <p:spPr bwMode="auto">
              <a:xfrm>
                <a:off x="3420" y="2520"/>
                <a:ext cx="60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0673" name="Oval 17"/>
              <p:cNvSpPr>
                <a:spLocks noChangeArrowheads="1"/>
              </p:cNvSpPr>
              <p:nvPr/>
            </p:nvSpPr>
            <p:spPr bwMode="auto">
              <a:xfrm>
                <a:off x="1272" y="1872"/>
                <a:ext cx="60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0674" name="Oval 18"/>
              <p:cNvSpPr>
                <a:spLocks noChangeArrowheads="1"/>
              </p:cNvSpPr>
              <p:nvPr/>
            </p:nvSpPr>
            <p:spPr bwMode="auto">
              <a:xfrm>
                <a:off x="4368" y="1824"/>
                <a:ext cx="60" cy="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0675" name="Line 19"/>
              <p:cNvSpPr>
                <a:spLocks noChangeShapeType="1"/>
              </p:cNvSpPr>
              <p:nvPr/>
            </p:nvSpPr>
            <p:spPr bwMode="auto">
              <a:xfrm flipV="1">
                <a:off x="1284" y="1224"/>
                <a:ext cx="948" cy="6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0676" name="Line 20"/>
              <p:cNvSpPr>
                <a:spLocks noChangeShapeType="1"/>
              </p:cNvSpPr>
              <p:nvPr/>
            </p:nvSpPr>
            <p:spPr bwMode="auto">
              <a:xfrm>
                <a:off x="1308" y="1908"/>
                <a:ext cx="912" cy="6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0678" name="Line 22"/>
              <p:cNvSpPr>
                <a:spLocks noChangeShapeType="1"/>
              </p:cNvSpPr>
              <p:nvPr/>
            </p:nvSpPr>
            <p:spPr bwMode="auto">
              <a:xfrm flipV="1">
                <a:off x="2232" y="188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0679" name="Line 23"/>
              <p:cNvSpPr>
                <a:spLocks noChangeShapeType="1"/>
              </p:cNvSpPr>
              <p:nvPr/>
            </p:nvSpPr>
            <p:spPr bwMode="auto">
              <a:xfrm>
                <a:off x="2220" y="122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0680" name="Line 24"/>
              <p:cNvSpPr>
                <a:spLocks noChangeShapeType="1"/>
              </p:cNvSpPr>
              <p:nvPr/>
            </p:nvSpPr>
            <p:spPr bwMode="auto">
              <a:xfrm flipH="1">
                <a:off x="2220" y="1224"/>
                <a:ext cx="0" cy="1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0681" name="Line 25"/>
              <p:cNvSpPr>
                <a:spLocks noChangeShapeType="1"/>
              </p:cNvSpPr>
              <p:nvPr/>
            </p:nvSpPr>
            <p:spPr bwMode="auto">
              <a:xfrm flipH="1">
                <a:off x="3444" y="1236"/>
                <a:ext cx="0" cy="1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0682" name="Line 26"/>
              <p:cNvSpPr>
                <a:spLocks noChangeShapeType="1"/>
              </p:cNvSpPr>
              <p:nvPr/>
            </p:nvSpPr>
            <p:spPr bwMode="auto">
              <a:xfrm>
                <a:off x="3444" y="1212"/>
                <a:ext cx="960" cy="6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0684" name="Line 28"/>
              <p:cNvSpPr>
                <a:spLocks noChangeShapeType="1"/>
              </p:cNvSpPr>
              <p:nvPr/>
            </p:nvSpPr>
            <p:spPr bwMode="auto">
              <a:xfrm>
                <a:off x="2220" y="1224"/>
                <a:ext cx="1236" cy="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70685" name="Rectangle 29"/>
              <p:cNvSpPr>
                <a:spLocks noChangeArrowheads="1"/>
              </p:cNvSpPr>
              <p:nvPr/>
            </p:nvSpPr>
            <p:spPr bwMode="auto">
              <a:xfrm>
                <a:off x="3476" y="1740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i="1"/>
                  <a:t>e</a:t>
                </a:r>
              </a:p>
            </p:txBody>
          </p:sp>
          <p:sp>
            <p:nvSpPr>
              <p:cNvPr id="70686" name="Rectangle 30"/>
              <p:cNvSpPr>
                <a:spLocks noChangeArrowheads="1"/>
              </p:cNvSpPr>
              <p:nvPr/>
            </p:nvSpPr>
            <p:spPr bwMode="auto">
              <a:xfrm>
                <a:off x="4357" y="1740"/>
                <a:ext cx="23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i="1"/>
                  <a:t> z</a:t>
                </a:r>
              </a:p>
            </p:txBody>
          </p:sp>
          <p:sp>
            <p:nvSpPr>
              <p:cNvPr id="70687" name="Rectangle 31"/>
              <p:cNvSpPr>
                <a:spLocks noChangeArrowheads="1"/>
              </p:cNvSpPr>
              <p:nvPr/>
            </p:nvSpPr>
            <p:spPr bwMode="auto">
              <a:xfrm>
                <a:off x="2124" y="2580"/>
                <a:ext cx="16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sp>
            <p:nvSpPr>
              <p:cNvPr id="70688" name="Rectangle 32"/>
              <p:cNvSpPr>
                <a:spLocks noChangeArrowheads="1"/>
              </p:cNvSpPr>
              <p:nvPr/>
            </p:nvSpPr>
            <p:spPr bwMode="auto">
              <a:xfrm>
                <a:off x="3374" y="249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i="1"/>
                  <a:t>g</a:t>
                </a:r>
              </a:p>
            </p:txBody>
          </p:sp>
        </p:grpSp>
      </p:grp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1744663" y="15875"/>
            <a:ext cx="59880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457200" indent="-457200"/>
            <a:r>
              <a:rPr lang="en-US" sz="2000"/>
              <a:t>Let the vertices be ordered in this way: </a:t>
            </a:r>
            <a:r>
              <a:rPr lang="en-US" sz="2000" i="1"/>
              <a:t>a</a:t>
            </a:r>
            <a:r>
              <a:rPr lang="en-US" sz="2000"/>
              <a:t>, </a:t>
            </a:r>
            <a:r>
              <a:rPr lang="en-US" sz="2000" i="1"/>
              <a:t>b</a:t>
            </a:r>
            <a:r>
              <a:rPr lang="en-US" sz="2000"/>
              <a:t>, </a:t>
            </a:r>
            <a:r>
              <a:rPr lang="en-US" sz="2000" i="1"/>
              <a:t>c</a:t>
            </a:r>
            <a:r>
              <a:rPr lang="en-US" sz="2000"/>
              <a:t>, </a:t>
            </a:r>
            <a:r>
              <a:rPr lang="en-US" sz="2000" i="1"/>
              <a:t>d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/>
              <a:t>, </a:t>
            </a:r>
            <a:r>
              <a:rPr lang="en-US" sz="2000" i="1"/>
              <a:t>f</a:t>
            </a:r>
            <a:r>
              <a:rPr lang="en-US" sz="2000"/>
              <a:t>, </a:t>
            </a:r>
            <a:r>
              <a:rPr lang="en-US" sz="2000" i="1"/>
              <a:t>g</a:t>
            </a:r>
            <a:r>
              <a:rPr lang="en-US" sz="2000"/>
              <a:t>, </a:t>
            </a:r>
            <a:r>
              <a:rPr lang="en-US" sz="2000" i="1"/>
              <a:t>z</a:t>
            </a:r>
          </a:p>
          <a:p>
            <a:pPr marL="457200" indent="-457200">
              <a:lnSpc>
                <a:spcPct val="140000"/>
              </a:lnSpc>
            </a:pPr>
            <a:r>
              <a:rPr lang="en-US" sz="2000"/>
              <a:t>Determine:    </a:t>
            </a:r>
          </a:p>
          <a:p>
            <a:pPr marL="457200" indent="-457200">
              <a:lnSpc>
                <a:spcPct val="30000"/>
              </a:lnSpc>
            </a:pPr>
            <a:r>
              <a:rPr lang="en-US" sz="2000"/>
              <a:t> </a:t>
            </a:r>
          </a:p>
          <a:p>
            <a:pPr marL="914400" lvl="1" indent="-457200"/>
            <a:r>
              <a:rPr lang="en-US" sz="2000"/>
              <a:t>(1)   the Depth-first-search spanning tree, and </a:t>
            </a:r>
          </a:p>
          <a:p>
            <a:pPr marL="914400" lvl="1" indent="-457200">
              <a:buFontTx/>
              <a:buAutoNum type="arabicParenBoth" startAt="2"/>
            </a:pPr>
            <a:r>
              <a:rPr lang="en-US" sz="2000"/>
              <a:t>the Breadth-first-search spanning </a:t>
            </a:r>
          </a:p>
          <a:p>
            <a:pPr marL="457200" indent="-457200">
              <a:lnSpc>
                <a:spcPct val="40000"/>
              </a:lnSpc>
            </a:pPr>
            <a:r>
              <a:rPr lang="en-US" sz="2000"/>
              <a:t>  </a:t>
            </a:r>
          </a:p>
          <a:p>
            <a:pPr marL="457200" indent="-457200"/>
            <a:r>
              <a:rPr lang="en-US" sz="2000"/>
              <a:t>of the graph below.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09600" y="914400"/>
            <a:ext cx="321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 </a:t>
            </a:r>
            <a:r>
              <a:rPr lang="en-US" sz="2000"/>
              <a:t>(Undirected Graph)</a:t>
            </a:r>
            <a:endParaRPr lang="en-US"/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2343150" y="47625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1600200" y="25209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1625600" y="36766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3136900" y="36893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3124200" y="25209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714500" y="3771900"/>
            <a:ext cx="685800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2419350" y="3752850"/>
            <a:ext cx="81915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1695450" y="25908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3200400" y="2571750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 flipV="1">
            <a:off x="1695450" y="2590800"/>
            <a:ext cx="1504950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078038" y="492601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A</a:t>
            </a:r>
            <a:endParaRPr lang="en-US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1316038" y="376396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B</a:t>
            </a:r>
            <a:endParaRPr lang="en-US"/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3155950" y="3783013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C</a:t>
            </a:r>
            <a:endParaRPr lang="en-US" sz="2000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1320800" y="22399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D</a:t>
            </a:r>
            <a:endParaRPr lang="en-US" sz="2000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3259138" y="218281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E</a:t>
            </a:r>
            <a:endParaRPr lang="en-US" sz="2000"/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352550" y="28765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152650" y="21336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3219450" y="29718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2743200" y="41719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695450" y="41338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4746625" y="3048000"/>
            <a:ext cx="3768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The edge</a:t>
            </a:r>
            <a:r>
              <a:rPr lang="en-US" i="1"/>
              <a:t> e</a:t>
            </a:r>
            <a:r>
              <a:rPr lang="en-US" baseline="-25000"/>
              <a:t>3 </a:t>
            </a:r>
            <a:r>
              <a:rPr lang="en-US" sz="2000">
                <a:latin typeface="Arial" pitchFamily="34" charset="0"/>
                <a:cs typeface="Arial" pitchFamily="34" charset="0"/>
              </a:rPr>
              <a:t>can be represented </a:t>
            </a: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as </a:t>
            </a:r>
            <a:r>
              <a:rPr lang="en-US" sz="2000"/>
              <a:t>(</a:t>
            </a:r>
            <a:r>
              <a:rPr lang="en-US" sz="2000" i="1"/>
              <a:t>E</a:t>
            </a:r>
            <a:r>
              <a:rPr lang="en-US" sz="2000"/>
              <a:t>, </a:t>
            </a:r>
            <a:r>
              <a:rPr lang="en-US" sz="2000" i="1"/>
              <a:t>C</a:t>
            </a:r>
            <a:r>
              <a:rPr lang="en-US" sz="2000"/>
              <a:t>)</a:t>
            </a:r>
            <a:r>
              <a:rPr lang="en-US" sz="2000">
                <a:latin typeface="Arial" pitchFamily="34" charset="0"/>
                <a:cs typeface="Arial" pitchFamily="34" charset="0"/>
              </a:rPr>
              <a:t> or </a:t>
            </a:r>
            <a:r>
              <a:rPr lang="en-US" sz="2000"/>
              <a:t>(</a:t>
            </a:r>
            <a:r>
              <a:rPr lang="en-US" sz="2000" i="1"/>
              <a:t>C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/>
              <a:t>).</a:t>
            </a:r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3771900" y="3257550"/>
            <a:ext cx="895350" cy="5715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1473200" y="5581650"/>
            <a:ext cx="4432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There are five vertices</a:t>
            </a:r>
            <a:r>
              <a:rPr lang="en-US"/>
              <a:t> </a:t>
            </a:r>
            <a:r>
              <a:rPr lang="en-US" sz="2000" i="1"/>
              <a:t>A</a:t>
            </a:r>
            <a:r>
              <a:rPr lang="en-US" sz="2000"/>
              <a:t>, </a:t>
            </a:r>
            <a:r>
              <a:rPr lang="en-US" sz="2000" i="1"/>
              <a:t>B</a:t>
            </a:r>
            <a:r>
              <a:rPr lang="en-US" sz="2000"/>
              <a:t>, </a:t>
            </a:r>
            <a:r>
              <a:rPr lang="en-US" sz="2000" i="1"/>
              <a:t>C</a:t>
            </a:r>
            <a:r>
              <a:rPr lang="en-US" sz="2000"/>
              <a:t>, </a:t>
            </a:r>
            <a:r>
              <a:rPr lang="en-US" sz="2000" i="1"/>
              <a:t>D</a:t>
            </a:r>
            <a:r>
              <a:rPr lang="en-US"/>
              <a:t> </a:t>
            </a:r>
            <a:r>
              <a:rPr lang="en-US" sz="200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i="1"/>
              <a:t>E</a:t>
            </a:r>
            <a:r>
              <a:rPr lang="en-US" sz="2000">
                <a:latin typeface="Arial" pitchFamily="34" charset="0"/>
                <a:cs typeface="Arial" pitchFamily="34" charset="0"/>
              </a:rPr>
              <a:t>, </a:t>
            </a:r>
          </a:p>
          <a:p>
            <a:pPr algn="ctr"/>
            <a:r>
              <a:rPr lang="en-US" sz="2000">
                <a:latin typeface="Arial" pitchFamily="34" charset="0"/>
                <a:cs typeface="Arial" pitchFamily="34" charset="0"/>
              </a:rPr>
              <a:t>	and six edges.</a:t>
            </a:r>
            <a:endParaRPr 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1676400" y="2571750"/>
            <a:ext cx="150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2247900" y="31242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6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609600"/>
            <a:ext cx="360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Directed Graph (Digraph)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1600"/>
              <a:t>EFINITION</a:t>
            </a:r>
            <a:endParaRPr 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09600" y="2362200"/>
            <a:ext cx="7678738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 </a:t>
            </a:r>
            <a:r>
              <a:rPr lang="en-US" sz="2000" b="1" i="1"/>
              <a:t>directed graph</a:t>
            </a:r>
            <a:r>
              <a:rPr lang="en-US" sz="2000"/>
              <a:t> (or </a:t>
            </a:r>
            <a:r>
              <a:rPr lang="en-US" sz="2000" b="1" i="1"/>
              <a:t>digraph</a:t>
            </a:r>
            <a:r>
              <a:rPr lang="en-US" sz="2000"/>
              <a:t>) </a:t>
            </a:r>
            <a:r>
              <a:rPr lang="en-US" sz="2000" i="1"/>
              <a:t>G</a:t>
            </a:r>
            <a:r>
              <a:rPr lang="en-US" sz="2000"/>
              <a:t> consists of a set </a:t>
            </a:r>
            <a:r>
              <a:rPr lang="en-US" sz="2000" i="1"/>
              <a:t>V</a:t>
            </a:r>
            <a:r>
              <a:rPr lang="en-US" sz="2000"/>
              <a:t> of </a:t>
            </a:r>
            <a:r>
              <a:rPr lang="en-US" sz="2000" b="1"/>
              <a:t>vertices</a:t>
            </a:r>
            <a:r>
              <a:rPr lang="en-US" sz="2000"/>
              <a:t> (or </a:t>
            </a:r>
            <a:r>
              <a:rPr lang="en-US" sz="2000" b="1" i="1"/>
              <a:t>nodes</a:t>
            </a:r>
            <a:r>
              <a:rPr lang="en-US" sz="2000"/>
              <a:t>)</a:t>
            </a:r>
          </a:p>
          <a:p>
            <a:r>
              <a:rPr lang="en-US" sz="2000"/>
              <a:t>and a set </a:t>
            </a:r>
            <a:r>
              <a:rPr lang="en-US" sz="2000" i="1"/>
              <a:t>E</a:t>
            </a:r>
            <a:r>
              <a:rPr lang="en-US" sz="2000"/>
              <a:t> of </a:t>
            </a:r>
            <a:r>
              <a:rPr lang="en-US" sz="2000" b="1" i="1"/>
              <a:t>edges</a:t>
            </a:r>
            <a:r>
              <a:rPr lang="en-US" sz="2000"/>
              <a:t> (or </a:t>
            </a:r>
            <a:r>
              <a:rPr lang="en-US" sz="2000" b="1" i="1"/>
              <a:t>arcs</a:t>
            </a:r>
            <a:r>
              <a:rPr lang="en-US" sz="2000"/>
              <a:t>) such that:</a:t>
            </a:r>
          </a:p>
          <a:p>
            <a:endParaRPr lang="en-US" sz="2000"/>
          </a:p>
          <a:p>
            <a:pPr lvl="1">
              <a:buClr>
                <a:srgbClr val="FF3300"/>
              </a:buClr>
              <a:buSzPct val="80000"/>
              <a:buFontTx/>
              <a:buChar char="•"/>
            </a:pPr>
            <a:r>
              <a:rPr lang="en-US" sz="2000"/>
              <a:t>   Each edge </a:t>
            </a:r>
            <a:r>
              <a:rPr lang="en-US" sz="2000" i="1"/>
              <a:t>e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 </a:t>
            </a:r>
            <a:r>
              <a:rPr lang="en-US" sz="2000" i="1">
                <a:sym typeface="Symbol" pitchFamily="18" charset="2"/>
              </a:rPr>
              <a:t>E</a:t>
            </a:r>
            <a:r>
              <a:rPr lang="en-US" sz="2000">
                <a:sym typeface="Symbol" pitchFamily="18" charset="2"/>
              </a:rPr>
              <a:t> is associated with an </a:t>
            </a:r>
            <a:r>
              <a:rPr lang="en-US" sz="2000" i="1" u="sng">
                <a:sym typeface="Symbol" pitchFamily="18" charset="2"/>
              </a:rPr>
              <a:t>ordered</a:t>
            </a:r>
            <a:r>
              <a:rPr lang="en-US" sz="2000" u="sng">
                <a:sym typeface="Symbol" pitchFamily="18" charset="2"/>
              </a:rPr>
              <a:t> pair</a:t>
            </a:r>
            <a:r>
              <a:rPr lang="en-US" sz="2000">
                <a:sym typeface="Symbol" pitchFamily="18" charset="2"/>
              </a:rPr>
              <a:t> of vertices.</a:t>
            </a:r>
          </a:p>
          <a:p>
            <a:endParaRPr lang="en-US" sz="2000">
              <a:sym typeface="Symbol" pitchFamily="18" charset="2"/>
            </a:endParaRPr>
          </a:p>
          <a:p>
            <a:pPr>
              <a:lnSpc>
                <a:spcPct val="30000"/>
              </a:lnSpc>
            </a:pPr>
            <a:endParaRPr lang="en-US" sz="2000">
              <a:sym typeface="Symbol" pitchFamily="18" charset="2"/>
            </a:endParaRPr>
          </a:p>
          <a:p>
            <a:pPr>
              <a:lnSpc>
                <a:spcPct val="30000"/>
              </a:lnSpc>
            </a:pPr>
            <a:endParaRPr lang="en-US" sz="2000">
              <a:sym typeface="Symbol" pitchFamily="18" charset="2"/>
            </a:endParaRPr>
          </a:p>
          <a:p>
            <a:pPr>
              <a:lnSpc>
                <a:spcPct val="30000"/>
              </a:lnSpc>
            </a:pPr>
            <a:endParaRPr lang="en-US" sz="2000">
              <a:sym typeface="Symbol" pitchFamily="18" charset="2"/>
            </a:endParaRPr>
          </a:p>
          <a:p>
            <a:pPr>
              <a:lnSpc>
                <a:spcPct val="30000"/>
              </a:lnSpc>
            </a:pPr>
            <a:endParaRPr lang="en-US" sz="2000">
              <a:sym typeface="Symbol" pitchFamily="18" charset="2"/>
            </a:endParaRPr>
          </a:p>
          <a:p>
            <a:pPr>
              <a:lnSpc>
                <a:spcPct val="30000"/>
              </a:lnSpc>
            </a:pPr>
            <a:endParaRPr lang="en-US" sz="2000">
              <a:sym typeface="Symbol" pitchFamily="18" charset="2"/>
            </a:endParaRPr>
          </a:p>
          <a:p>
            <a:pPr>
              <a:lnSpc>
                <a:spcPct val="30000"/>
              </a:lnSpc>
            </a:pPr>
            <a:endParaRPr lang="en-US" sz="2000">
              <a:sym typeface="Symbol" pitchFamily="18" charset="2"/>
            </a:endParaRPr>
          </a:p>
          <a:p>
            <a:pPr>
              <a:lnSpc>
                <a:spcPct val="30000"/>
              </a:lnSpc>
            </a:pPr>
            <a:endParaRPr lang="en-US" sz="2000">
              <a:sym typeface="Symbol" pitchFamily="18" charset="2"/>
            </a:endParaRPr>
          </a:p>
          <a:p>
            <a:pPr>
              <a:lnSpc>
                <a:spcPct val="30000"/>
              </a:lnSpc>
            </a:pPr>
            <a:r>
              <a:rPr lang="en-US" sz="2000">
                <a:sym typeface="Symbol" pitchFamily="18" charset="2"/>
              </a:rPr>
              <a:t>If there is a unique edge </a:t>
            </a:r>
            <a:r>
              <a:rPr lang="en-US" sz="2000" i="1">
                <a:sym typeface="Symbol" pitchFamily="18" charset="2"/>
              </a:rPr>
              <a:t>e</a:t>
            </a:r>
            <a:r>
              <a:rPr lang="en-US" sz="2000">
                <a:sym typeface="Symbol" pitchFamily="18" charset="2"/>
              </a:rPr>
              <a:t> associated with the order pair (</a:t>
            </a:r>
            <a:r>
              <a:rPr lang="en-US" sz="2000" i="1">
                <a:sym typeface="Symbol" pitchFamily="18" charset="2"/>
              </a:rPr>
              <a:t>v,w</a:t>
            </a:r>
            <a:r>
              <a:rPr lang="en-US" sz="2000">
                <a:sym typeface="Symbol" pitchFamily="18" charset="2"/>
              </a:rPr>
              <a:t>), </a:t>
            </a:r>
          </a:p>
          <a:p>
            <a:r>
              <a:rPr lang="en-US" sz="2000">
                <a:sym typeface="Symbol" pitchFamily="18" charset="2"/>
              </a:rPr>
              <a:t>	then we write </a:t>
            </a:r>
            <a:r>
              <a:rPr lang="en-US" sz="2000" i="1">
                <a:sym typeface="Symbol" pitchFamily="18" charset="2"/>
              </a:rPr>
              <a:t>e</a:t>
            </a:r>
            <a:r>
              <a:rPr lang="en-US" sz="2000">
                <a:sym typeface="Symbol" pitchFamily="18" charset="2"/>
              </a:rPr>
              <a:t> = (</a:t>
            </a:r>
            <a:r>
              <a:rPr lang="en-US" sz="2000" i="1">
                <a:sym typeface="Symbol" pitchFamily="18" charset="2"/>
              </a:rPr>
              <a:t>v</a:t>
            </a:r>
            <a:r>
              <a:rPr lang="en-US" sz="2000">
                <a:sym typeface="Symbol" pitchFamily="18" charset="2"/>
              </a:rPr>
              <a:t>, </a:t>
            </a:r>
            <a:r>
              <a:rPr lang="en-US" sz="2000" i="1">
                <a:sym typeface="Symbol" pitchFamily="18" charset="2"/>
              </a:rPr>
              <a:t>w</a:t>
            </a:r>
            <a:r>
              <a:rPr lang="en-US" sz="2000">
                <a:sym typeface="Symbol" pitchFamily="18" charset="2"/>
              </a:rPr>
              <a:t>), which denotes an edge from </a:t>
            </a:r>
            <a:r>
              <a:rPr lang="en-US" sz="2000" i="1">
                <a:sym typeface="Symbol" pitchFamily="18" charset="2"/>
              </a:rPr>
              <a:t>v</a:t>
            </a:r>
            <a:r>
              <a:rPr lang="en-US" sz="2000">
                <a:sym typeface="Symbol" pitchFamily="18" charset="2"/>
              </a:rPr>
              <a:t> to </a:t>
            </a:r>
            <a:r>
              <a:rPr lang="en-US" sz="2000" i="1">
                <a:sym typeface="Symbol" pitchFamily="18" charset="2"/>
              </a:rPr>
              <a:t>w</a:t>
            </a:r>
            <a:r>
              <a:rPr lang="en-US" sz="2000">
                <a:sym typeface="Symbol" pitchFamily="18" charset="2"/>
              </a:rPr>
              <a:t>.</a:t>
            </a:r>
            <a:endParaRPr lang="en-US" sz="2000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57200" y="2209800"/>
            <a:ext cx="8077200" cy="1752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09600" y="914400"/>
            <a:ext cx="2963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 </a:t>
            </a:r>
            <a:r>
              <a:rPr lang="en-US" sz="2000"/>
              <a:t>(Directed Graph)</a:t>
            </a:r>
            <a:endParaRPr lang="en-US"/>
          </a:p>
        </p:txBody>
      </p:sp>
      <p:sp>
        <p:nvSpPr>
          <p:cNvPr id="10266" name="Oval 26"/>
          <p:cNvSpPr>
            <a:spLocks noChangeArrowheads="1"/>
          </p:cNvSpPr>
          <p:nvPr/>
        </p:nvSpPr>
        <p:spPr bwMode="auto">
          <a:xfrm>
            <a:off x="2343150" y="47625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67" name="Oval 27"/>
          <p:cNvSpPr>
            <a:spLocks noChangeArrowheads="1"/>
          </p:cNvSpPr>
          <p:nvPr/>
        </p:nvSpPr>
        <p:spPr bwMode="auto">
          <a:xfrm>
            <a:off x="1600200" y="25209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68" name="Oval 28"/>
          <p:cNvSpPr>
            <a:spLocks noChangeArrowheads="1"/>
          </p:cNvSpPr>
          <p:nvPr/>
        </p:nvSpPr>
        <p:spPr bwMode="auto">
          <a:xfrm>
            <a:off x="1625600" y="36766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69" name="Oval 29"/>
          <p:cNvSpPr>
            <a:spLocks noChangeArrowheads="1"/>
          </p:cNvSpPr>
          <p:nvPr/>
        </p:nvSpPr>
        <p:spPr bwMode="auto">
          <a:xfrm>
            <a:off x="3136900" y="36893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70" name="Oval 30"/>
          <p:cNvSpPr>
            <a:spLocks noChangeArrowheads="1"/>
          </p:cNvSpPr>
          <p:nvPr/>
        </p:nvSpPr>
        <p:spPr bwMode="auto">
          <a:xfrm>
            <a:off x="3124200" y="25209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>
            <a:off x="1733550" y="3810000"/>
            <a:ext cx="66675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 flipV="1">
            <a:off x="2457450" y="3752850"/>
            <a:ext cx="78105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>
            <a:off x="1695450" y="2590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3200400" y="2571750"/>
            <a:ext cx="1905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 flipV="1">
            <a:off x="1695450" y="2628900"/>
            <a:ext cx="1447800" cy="1123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1316038" y="376396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B</a:t>
            </a:r>
            <a:endParaRPr lang="en-US"/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3155950" y="3783013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C</a:t>
            </a:r>
            <a:endParaRPr lang="en-US" sz="2000"/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1320800" y="22399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D</a:t>
            </a:r>
            <a:endParaRPr lang="en-US" sz="2000"/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3259138" y="218281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E</a:t>
            </a:r>
            <a:endParaRPr lang="en-US" sz="2000"/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1352550" y="28765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2152650" y="21336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3219450" y="29718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2743200" y="41719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1695450" y="41338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10285" name="Text Box 45"/>
          <p:cNvSpPr txBox="1">
            <a:spLocks noChangeArrowheads="1"/>
          </p:cNvSpPr>
          <p:nvPr/>
        </p:nvSpPr>
        <p:spPr bwMode="auto">
          <a:xfrm>
            <a:off x="4746625" y="3048000"/>
            <a:ext cx="3768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The edge</a:t>
            </a:r>
            <a:r>
              <a:rPr lang="en-US" i="1"/>
              <a:t> e</a:t>
            </a:r>
            <a:r>
              <a:rPr lang="en-US" baseline="-25000"/>
              <a:t>3 </a:t>
            </a:r>
            <a:r>
              <a:rPr lang="en-US" sz="2000">
                <a:latin typeface="Arial" pitchFamily="34" charset="0"/>
                <a:cs typeface="Arial" pitchFamily="34" charset="0"/>
              </a:rPr>
              <a:t>can be represented </a:t>
            </a:r>
          </a:p>
          <a:p>
            <a:r>
              <a:rPr lang="en-US" sz="2000">
                <a:latin typeface="Arial" pitchFamily="34" charset="0"/>
                <a:cs typeface="Arial" pitchFamily="34" charset="0"/>
              </a:rPr>
              <a:t>as </a:t>
            </a:r>
            <a:r>
              <a:rPr lang="en-US" sz="2000"/>
              <a:t>(</a:t>
            </a:r>
            <a:r>
              <a:rPr lang="en-US" sz="2000" i="1"/>
              <a:t>E</a:t>
            </a:r>
            <a:r>
              <a:rPr lang="en-US" sz="2000"/>
              <a:t>, </a:t>
            </a:r>
            <a:r>
              <a:rPr lang="en-US" sz="2000" i="1"/>
              <a:t>C</a:t>
            </a:r>
            <a:r>
              <a:rPr lang="en-US" sz="2000"/>
              <a:t>)</a:t>
            </a:r>
            <a:r>
              <a:rPr lang="en-US" sz="2000">
                <a:latin typeface="Arial" pitchFamily="34" charset="0"/>
                <a:cs typeface="Arial" pitchFamily="34" charset="0"/>
              </a:rPr>
              <a:t>, but NOT as </a:t>
            </a:r>
            <a:r>
              <a:rPr lang="en-US" sz="2000"/>
              <a:t>(</a:t>
            </a:r>
            <a:r>
              <a:rPr lang="en-US" sz="2000" i="1"/>
              <a:t>C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/>
              <a:t>).</a:t>
            </a:r>
            <a:endParaRPr lang="en-US"/>
          </a:p>
        </p:txBody>
      </p:sp>
      <p:sp>
        <p:nvSpPr>
          <p:cNvPr id="10286" name="Line 46"/>
          <p:cNvSpPr>
            <a:spLocks noChangeShapeType="1"/>
          </p:cNvSpPr>
          <p:nvPr/>
        </p:nvSpPr>
        <p:spPr bwMode="auto">
          <a:xfrm>
            <a:off x="3771900" y="3257550"/>
            <a:ext cx="895350" cy="5715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87" name="Line 47"/>
          <p:cNvSpPr>
            <a:spLocks noChangeShapeType="1"/>
          </p:cNvSpPr>
          <p:nvPr/>
        </p:nvSpPr>
        <p:spPr bwMode="auto">
          <a:xfrm flipV="1">
            <a:off x="1752600" y="2571750"/>
            <a:ext cx="142875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2247900" y="31242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6</a:t>
            </a:r>
            <a:endParaRPr lang="en-US"/>
          </a:p>
        </p:txBody>
      </p:sp>
      <p:sp>
        <p:nvSpPr>
          <p:cNvPr id="10289" name="Text Box 49"/>
          <p:cNvSpPr txBox="1">
            <a:spLocks noChangeArrowheads="1"/>
          </p:cNvSpPr>
          <p:nvPr/>
        </p:nvSpPr>
        <p:spPr bwMode="auto">
          <a:xfrm>
            <a:off x="2078038" y="492601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09600" y="914400"/>
            <a:ext cx="2963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  <a:r>
              <a:rPr lang="en-US" sz="1600"/>
              <a:t>XAMPLE </a:t>
            </a:r>
            <a:r>
              <a:rPr lang="en-US" sz="2000"/>
              <a:t>(Directed Graph)</a:t>
            </a:r>
            <a:endParaRPr lang="en-US"/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2343150" y="47625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1600200" y="25209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1625600" y="367665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3079750" y="370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3124200" y="251142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1733550" y="3810000"/>
            <a:ext cx="66675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V="1">
            <a:off x="2457450" y="3810000"/>
            <a:ext cx="685800" cy="96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1695450" y="2590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1316038" y="376396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B</a:t>
            </a:r>
            <a:endParaRPr lang="en-US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3155950" y="3783013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C</a:t>
            </a:r>
            <a:endParaRPr lang="en-US" sz="2000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1320800" y="22399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D</a:t>
            </a:r>
            <a:endParaRPr lang="en-US" sz="2000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3259138" y="218281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E</a:t>
            </a:r>
            <a:endParaRPr lang="en-US" sz="2000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352550" y="28765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2152650" y="21336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3752850" y="28003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2743200" y="41719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1695450" y="41338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3260725" y="5227638"/>
            <a:ext cx="56530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Arial" pitchFamily="34" charset="0"/>
                <a:cs typeface="Arial" pitchFamily="34" charset="0"/>
              </a:rPr>
              <a:t>The edge</a:t>
            </a:r>
            <a:r>
              <a:rPr lang="en-US" i="1"/>
              <a:t> e</a:t>
            </a:r>
            <a:r>
              <a:rPr lang="en-US" baseline="-25000"/>
              <a:t>3 </a:t>
            </a:r>
            <a:r>
              <a:rPr lang="en-US" sz="2000">
                <a:latin typeface="Arial" pitchFamily="34" charset="0"/>
                <a:cs typeface="Arial" pitchFamily="34" charset="0"/>
              </a:rPr>
              <a:t>will be represented as the pair </a:t>
            </a:r>
            <a:r>
              <a:rPr lang="en-US" sz="2000"/>
              <a:t>(</a:t>
            </a:r>
            <a:r>
              <a:rPr lang="en-US" sz="2000" i="1"/>
              <a:t>E</a:t>
            </a:r>
            <a:r>
              <a:rPr lang="en-US" sz="2000"/>
              <a:t>, </a:t>
            </a:r>
            <a:r>
              <a:rPr lang="en-US" sz="2000" i="1"/>
              <a:t>C</a:t>
            </a:r>
            <a:r>
              <a:rPr lang="en-US" sz="2000"/>
              <a:t>),</a:t>
            </a:r>
          </a:p>
          <a:p>
            <a:pPr lvl="1"/>
            <a:r>
              <a:rPr lang="en-US" sz="1800">
                <a:latin typeface="Arial" pitchFamily="34" charset="0"/>
                <a:cs typeface="Arial" pitchFamily="34" charset="0"/>
              </a:rPr>
              <a:t>while the edge</a:t>
            </a:r>
            <a:r>
              <a:rPr lang="en-US" i="1"/>
              <a:t> e</a:t>
            </a:r>
            <a:r>
              <a:rPr lang="en-US" baseline="-25000"/>
              <a:t>6 </a:t>
            </a:r>
            <a:r>
              <a:rPr lang="en-US" sz="2000">
                <a:latin typeface="Arial" pitchFamily="34" charset="0"/>
                <a:cs typeface="Arial" pitchFamily="34" charset="0"/>
              </a:rPr>
              <a:t>as the pair </a:t>
            </a:r>
            <a:r>
              <a:rPr lang="en-US" sz="2000"/>
              <a:t>(</a:t>
            </a:r>
            <a:r>
              <a:rPr lang="en-US" sz="2000" i="1"/>
              <a:t>C</a:t>
            </a:r>
            <a:r>
              <a:rPr lang="en-US" sz="2000"/>
              <a:t>, </a:t>
            </a:r>
            <a:r>
              <a:rPr lang="en-US" sz="2000" i="1"/>
              <a:t>E</a:t>
            </a:r>
            <a:r>
              <a:rPr lang="en-US" sz="2000"/>
              <a:t>).</a:t>
            </a: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V="1">
            <a:off x="4591050" y="2038350"/>
            <a:ext cx="476250" cy="36195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1752600" y="2571750"/>
            <a:ext cx="142875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2305050" y="31432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e</a:t>
            </a:r>
            <a:r>
              <a:rPr lang="en-US" baseline="-25000"/>
              <a:t>6</a:t>
            </a:r>
            <a:endParaRPr lang="en-US"/>
          </a:p>
        </p:txBody>
      </p:sp>
      <p:sp>
        <p:nvSpPr>
          <p:cNvPr id="12314" name="Freeform 26"/>
          <p:cNvSpPr>
            <a:spLocks/>
          </p:cNvSpPr>
          <p:nvPr/>
        </p:nvSpPr>
        <p:spPr bwMode="auto">
          <a:xfrm>
            <a:off x="2616200" y="2619375"/>
            <a:ext cx="498475" cy="1143000"/>
          </a:xfrm>
          <a:custGeom>
            <a:avLst/>
            <a:gdLst/>
            <a:ahLst/>
            <a:cxnLst>
              <a:cxn ang="0">
                <a:pos x="398" y="0"/>
              </a:cxn>
              <a:cxn ang="0">
                <a:pos x="2" y="288"/>
              </a:cxn>
              <a:cxn ang="0">
                <a:pos x="386" y="612"/>
              </a:cxn>
            </a:cxnLst>
            <a:rect l="0" t="0" r="r" b="b"/>
            <a:pathLst>
              <a:path w="398" h="612">
                <a:moveTo>
                  <a:pt x="398" y="0"/>
                </a:moveTo>
                <a:cubicBezTo>
                  <a:pt x="201" y="93"/>
                  <a:pt x="4" y="186"/>
                  <a:pt x="2" y="288"/>
                </a:cubicBezTo>
                <a:cubicBezTo>
                  <a:pt x="0" y="390"/>
                  <a:pt x="193" y="501"/>
                  <a:pt x="386" y="61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315" name="Freeform 27"/>
          <p:cNvSpPr>
            <a:spLocks/>
          </p:cNvSpPr>
          <p:nvPr/>
        </p:nvSpPr>
        <p:spPr bwMode="auto">
          <a:xfrm flipH="1">
            <a:off x="3244850" y="2571750"/>
            <a:ext cx="498475" cy="1181100"/>
          </a:xfrm>
          <a:custGeom>
            <a:avLst/>
            <a:gdLst/>
            <a:ahLst/>
            <a:cxnLst>
              <a:cxn ang="0">
                <a:pos x="398" y="0"/>
              </a:cxn>
              <a:cxn ang="0">
                <a:pos x="2" y="288"/>
              </a:cxn>
              <a:cxn ang="0">
                <a:pos x="386" y="612"/>
              </a:cxn>
            </a:cxnLst>
            <a:rect l="0" t="0" r="r" b="b"/>
            <a:pathLst>
              <a:path w="398" h="612">
                <a:moveTo>
                  <a:pt x="398" y="0"/>
                </a:moveTo>
                <a:cubicBezTo>
                  <a:pt x="201" y="93"/>
                  <a:pt x="4" y="186"/>
                  <a:pt x="2" y="288"/>
                </a:cubicBezTo>
                <a:cubicBezTo>
                  <a:pt x="0" y="390"/>
                  <a:pt x="193" y="501"/>
                  <a:pt x="386" y="61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4029075" y="1447800"/>
            <a:ext cx="4743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>
                <a:latin typeface="Arial" pitchFamily="34" charset="0"/>
                <a:cs typeface="Arial" pitchFamily="34" charset="0"/>
              </a:rPr>
              <a:t>There are two different edges, </a:t>
            </a:r>
            <a:r>
              <a:rPr lang="en-US" i="1"/>
              <a:t>e</a:t>
            </a:r>
            <a:r>
              <a:rPr lang="en-US" baseline="-25000"/>
              <a:t>3</a:t>
            </a:r>
            <a:r>
              <a:rPr lang="en-US" sz="2000">
                <a:latin typeface="Arial" pitchFamily="34" charset="0"/>
                <a:cs typeface="Arial" pitchFamily="34" charset="0"/>
              </a:rPr>
              <a:t> and </a:t>
            </a:r>
            <a:r>
              <a:rPr lang="en-US" i="1"/>
              <a:t>e</a:t>
            </a:r>
            <a:r>
              <a:rPr lang="en-US" baseline="-25000"/>
              <a:t>6</a:t>
            </a:r>
            <a:r>
              <a:rPr lang="en-US" sz="2000">
                <a:latin typeface="Arial" pitchFamily="34" charset="0"/>
                <a:cs typeface="Arial" pitchFamily="34" charset="0"/>
              </a:rPr>
              <a:t>,</a:t>
            </a:r>
          </a:p>
          <a:p>
            <a:pPr algn="ctr"/>
            <a:r>
              <a:rPr lang="en-US" sz="2000">
                <a:latin typeface="Arial" pitchFamily="34" charset="0"/>
                <a:cs typeface="Arial" pitchFamily="34" charset="0"/>
              </a:rPr>
              <a:t> between</a:t>
            </a:r>
            <a:r>
              <a:rPr lang="en-US" sz="2000"/>
              <a:t> </a:t>
            </a:r>
            <a:r>
              <a:rPr lang="en-US" sz="2000" i="1"/>
              <a:t>E</a:t>
            </a:r>
            <a:r>
              <a:rPr lang="en-US" sz="2000"/>
              <a:t> </a:t>
            </a:r>
            <a:r>
              <a:rPr lang="en-US" sz="2000">
                <a:latin typeface="Arial" pitchFamily="34" charset="0"/>
                <a:cs typeface="Arial" pitchFamily="34" charset="0"/>
              </a:rPr>
              <a:t>and</a:t>
            </a:r>
            <a:r>
              <a:rPr lang="en-US" sz="2000"/>
              <a:t> </a:t>
            </a:r>
            <a:r>
              <a:rPr lang="en-US" sz="2000" i="1"/>
              <a:t>C</a:t>
            </a:r>
            <a:r>
              <a:rPr lang="en-US" sz="2000"/>
              <a:t>.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2078038" y="4926013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/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ngsana New" pitchFamily="18" charset="-34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1580</TotalTime>
  <Words>3719</Words>
  <Application>Microsoft Office PowerPoint</Application>
  <PresentationFormat>On-screen Show (4:3)</PresentationFormat>
  <Paragraphs>1232</Paragraphs>
  <Slides>59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Blank Presentation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</vt:vector>
  </TitlesOfParts>
  <Company>SIIT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Ekawit</dc:creator>
  <cp:lastModifiedBy>Dr.Ekawit</cp:lastModifiedBy>
  <cp:revision>136</cp:revision>
  <cp:lastPrinted>1999-09-29T06:04:46Z</cp:lastPrinted>
  <dcterms:created xsi:type="dcterms:W3CDTF">1999-09-17T02:45:22Z</dcterms:created>
  <dcterms:modified xsi:type="dcterms:W3CDTF">2014-08-08T06:29:56Z</dcterms:modified>
</cp:coreProperties>
</file>