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60" r:id="rId5"/>
    <p:sldId id="259" r:id="rId6"/>
  </p:sldIdLst>
  <p:sldSz cx="9144000" cy="5143500" type="screen16x9"/>
  <p:notesSz cx="6858000" cy="9144000"/>
  <p:embeddedFontLst>
    <p:embeddedFont>
      <p:font typeface="Playfair Display" charset="0"/>
      <p:regular r:id="rId8"/>
      <p:bold r:id="rId9"/>
      <p:italic r:id="rId10"/>
      <p:boldItalic r:id="rId11"/>
    </p:embeddedFont>
    <p:embeddedFont>
      <p:font typeface="Montserrat" charset="0"/>
      <p:regular r:id="rId12"/>
      <p:bold r:id="rId13"/>
      <p:italic r:id="rId14"/>
      <p:boldItalic r:id="rId15"/>
    </p:embeddedFont>
    <p:embeddedFont>
      <p:font typeface="Aharoni" pitchFamily="2" charset="-79"/>
      <p:bold r:id="rId16"/>
    </p:embeddedFont>
    <p:embeddedFont>
      <p:font typeface="Arial Rounded MT Bold" pitchFamily="34" charset="0"/>
      <p:regular r:id="rId17"/>
    </p:embeddedFont>
    <p:embeddedFont>
      <p:font typeface="Oswald"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6" d="100"/>
          <a:sy n="86" d="100"/>
        </p:scale>
        <p:origin x="-792" y="-7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rm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0"/>
              </a:spcBef>
              <a:spcAft>
                <a:spcPts val="0"/>
              </a:spcAft>
              <a:buSzPts val="1400"/>
              <a:buChar char="○"/>
              <a:defRPr>
                <a:highlight>
                  <a:schemeClr val="dk1"/>
                </a:highlight>
              </a:defRPr>
            </a:lvl2pPr>
            <a:lvl3pPr marL="1371600" lvl="2" indent="-317500" algn="ctr">
              <a:spcBef>
                <a:spcPts val="0"/>
              </a:spcBef>
              <a:spcAft>
                <a:spcPts val="0"/>
              </a:spcAft>
              <a:buSzPts val="1400"/>
              <a:buChar char="■"/>
              <a:defRPr>
                <a:highlight>
                  <a:schemeClr val="dk1"/>
                </a:highlight>
              </a:defRPr>
            </a:lvl3pPr>
            <a:lvl4pPr marL="1828800" lvl="3" indent="-317500" algn="ctr">
              <a:spcBef>
                <a:spcPts val="0"/>
              </a:spcBef>
              <a:spcAft>
                <a:spcPts val="0"/>
              </a:spcAft>
              <a:buSzPts val="1400"/>
              <a:buChar char="●"/>
              <a:defRPr>
                <a:highlight>
                  <a:schemeClr val="dk1"/>
                </a:highlight>
              </a:defRPr>
            </a:lvl4pPr>
            <a:lvl5pPr marL="2286000" lvl="4" indent="-317500" algn="ctr">
              <a:spcBef>
                <a:spcPts val="0"/>
              </a:spcBef>
              <a:spcAft>
                <a:spcPts val="0"/>
              </a:spcAft>
              <a:buSzPts val="1400"/>
              <a:buChar char="○"/>
              <a:defRPr>
                <a:highlight>
                  <a:schemeClr val="dk1"/>
                </a:highlight>
              </a:defRPr>
            </a:lvl5pPr>
            <a:lvl6pPr marL="2743200" lvl="5" indent="-317500" algn="ctr">
              <a:spcBef>
                <a:spcPts val="0"/>
              </a:spcBef>
              <a:spcAft>
                <a:spcPts val="0"/>
              </a:spcAft>
              <a:buSzPts val="1400"/>
              <a:buChar char="■"/>
              <a:defRPr>
                <a:highlight>
                  <a:schemeClr val="dk1"/>
                </a:highlight>
              </a:defRPr>
            </a:lvl6pPr>
            <a:lvl7pPr marL="3200400" lvl="6" indent="-317500" algn="ctr">
              <a:spcBef>
                <a:spcPts val="0"/>
              </a:spcBef>
              <a:spcAft>
                <a:spcPts val="0"/>
              </a:spcAft>
              <a:buSzPts val="1400"/>
              <a:buChar char="●"/>
              <a:defRPr>
                <a:highlight>
                  <a:schemeClr val="dk1"/>
                </a:highlight>
              </a:defRPr>
            </a:lvl7pPr>
            <a:lvl8pPr marL="3657600" lvl="7" indent="-317500" algn="ctr">
              <a:spcBef>
                <a:spcPts val="0"/>
              </a:spcBef>
              <a:spcAft>
                <a:spcPts val="0"/>
              </a:spcAft>
              <a:buSzPts val="1400"/>
              <a:buChar char="○"/>
              <a:defRPr>
                <a:highlight>
                  <a:schemeClr val="dk1"/>
                </a:highlight>
              </a:defRPr>
            </a:lvl8pPr>
            <a:lvl9pPr marL="4114800" lvl="8" indent="-317500" algn="ctr">
              <a:spcBef>
                <a:spcPts val="0"/>
              </a:spcBef>
              <a:spcAft>
                <a:spcPts val="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4"/>
        </a:solidFill>
        <a:effectLst/>
      </p:bgPr>
    </p:bg>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highlight>
                  <a:schemeClr val="lt1"/>
                </a:highlight>
              </a:defRPr>
            </a:lvl1pPr>
            <a:lvl2pPr marL="914400" lvl="1" indent="-317500">
              <a:spcBef>
                <a:spcPts val="0"/>
              </a:spcBef>
              <a:spcAft>
                <a:spcPts val="0"/>
              </a:spcAft>
              <a:buSzPts val="1400"/>
              <a:buChar char="○"/>
              <a:defRPr>
                <a:highlight>
                  <a:schemeClr val="lt1"/>
                </a:highlight>
              </a:defRPr>
            </a:lvl2pPr>
            <a:lvl3pPr marL="1371600" lvl="2" indent="-317500">
              <a:spcBef>
                <a:spcPts val="0"/>
              </a:spcBef>
              <a:spcAft>
                <a:spcPts val="0"/>
              </a:spcAft>
              <a:buSzPts val="1400"/>
              <a:buChar char="■"/>
              <a:defRPr>
                <a:highlight>
                  <a:schemeClr val="lt1"/>
                </a:highlight>
              </a:defRPr>
            </a:lvl3pPr>
            <a:lvl4pPr marL="1828800" lvl="3" indent="-317500">
              <a:spcBef>
                <a:spcPts val="0"/>
              </a:spcBef>
              <a:spcAft>
                <a:spcPts val="0"/>
              </a:spcAft>
              <a:buSzPts val="1400"/>
              <a:buChar char="●"/>
              <a:defRPr>
                <a:highlight>
                  <a:schemeClr val="lt1"/>
                </a:highlight>
              </a:defRPr>
            </a:lvl4pPr>
            <a:lvl5pPr marL="2286000" lvl="4" indent="-317500">
              <a:spcBef>
                <a:spcPts val="0"/>
              </a:spcBef>
              <a:spcAft>
                <a:spcPts val="0"/>
              </a:spcAft>
              <a:buSzPts val="1400"/>
              <a:buChar char="○"/>
              <a:defRPr>
                <a:highlight>
                  <a:schemeClr val="lt1"/>
                </a:highlight>
              </a:defRPr>
            </a:lvl5pPr>
            <a:lvl6pPr marL="2743200" lvl="5" indent="-317500">
              <a:spcBef>
                <a:spcPts val="0"/>
              </a:spcBef>
              <a:spcAft>
                <a:spcPts val="0"/>
              </a:spcAft>
              <a:buSzPts val="1400"/>
              <a:buChar char="■"/>
              <a:defRPr>
                <a:highlight>
                  <a:schemeClr val="lt1"/>
                </a:highlight>
              </a:defRPr>
            </a:lvl6pPr>
            <a:lvl7pPr marL="3200400" lvl="6" indent="-317500">
              <a:spcBef>
                <a:spcPts val="0"/>
              </a:spcBef>
              <a:spcAft>
                <a:spcPts val="0"/>
              </a:spcAft>
              <a:buSzPts val="1400"/>
              <a:buChar char="●"/>
              <a:defRPr>
                <a:highlight>
                  <a:schemeClr val="lt1"/>
                </a:highlight>
              </a:defRPr>
            </a:lvl7pPr>
            <a:lvl8pPr marL="3657600" lvl="7" indent="-317500">
              <a:spcBef>
                <a:spcPts val="0"/>
              </a:spcBef>
              <a:spcAft>
                <a:spcPts val="0"/>
              </a:spcAft>
              <a:buSzPts val="1400"/>
              <a:buChar char="○"/>
              <a:defRPr>
                <a:highlight>
                  <a:schemeClr val="lt1"/>
                </a:highlight>
              </a:defRPr>
            </a:lvl8pPr>
            <a:lvl9pPr marL="4114800" lvl="8" indent="-317500">
              <a:spcBef>
                <a:spcPts val="0"/>
              </a:spcBef>
              <a:spcAft>
                <a:spcPts val="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344250" y="1403850"/>
            <a:ext cx="8455500" cy="214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smtClean="0"/>
              <a:t>ChekPoint</a:t>
            </a:r>
            <a:endParaRPr sz="7300"/>
          </a:p>
        </p:txBody>
      </p:sp>
      <p:sp>
        <p:nvSpPr>
          <p:cNvPr id="59" name="Google Shape;59;p13"/>
          <p:cNvSpPr txBox="1">
            <a:spLocks noGrp="1"/>
          </p:cNvSpPr>
          <p:nvPr>
            <p:ph type="subTitle" idx="1"/>
          </p:nvPr>
        </p:nvSpPr>
        <p:spPr>
          <a:xfrm>
            <a:off x="344250" y="3550650"/>
            <a:ext cx="4910100" cy="577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Web Fundamentals</a:t>
            </a:r>
            <a:endParaRPr/>
          </a:p>
        </p:txBody>
      </p:sp>
      <p:sp>
        <p:nvSpPr>
          <p:cNvPr id="4" name="ZoneTexte 3"/>
          <p:cNvSpPr txBox="1"/>
          <p:nvPr/>
        </p:nvSpPr>
        <p:spPr>
          <a:xfrm>
            <a:off x="5695720" y="3855904"/>
            <a:ext cx="3238960" cy="830997"/>
          </a:xfrm>
          <a:prstGeom prst="rect">
            <a:avLst/>
          </a:prstGeom>
          <a:noFill/>
        </p:spPr>
        <p:txBody>
          <a:bodyPr wrap="square" rtlCol="0">
            <a:spAutoFit/>
          </a:bodyPr>
          <a:lstStyle/>
          <a:p>
            <a:pPr algn="ctr"/>
            <a:r>
              <a:rPr lang="fr-FR" sz="2400" dirty="0" err="1" smtClean="0">
                <a:latin typeface="Aharoni" pitchFamily="2" charset="-79"/>
                <a:cs typeface="Aharoni" pitchFamily="2" charset="-79"/>
              </a:rPr>
              <a:t>Presenter</a:t>
            </a:r>
            <a:r>
              <a:rPr lang="fr-FR" sz="2400" dirty="0" smtClean="0">
                <a:latin typeface="Aharoni" pitchFamily="2" charset="-79"/>
                <a:cs typeface="Aharoni" pitchFamily="2" charset="-79"/>
              </a:rPr>
              <a:t> par :</a:t>
            </a:r>
            <a:r>
              <a:rPr lang="fr-FR" sz="2400" dirty="0" err="1" smtClean="0">
                <a:latin typeface="Aharoni" pitchFamily="2" charset="-79"/>
                <a:cs typeface="Aharoni" pitchFamily="2" charset="-79"/>
              </a:rPr>
              <a:t>Nefzi</a:t>
            </a:r>
            <a:r>
              <a:rPr lang="fr-FR" sz="2400" dirty="0" smtClean="0">
                <a:latin typeface="Aharoni" pitchFamily="2" charset="-79"/>
                <a:cs typeface="Aharoni" pitchFamily="2" charset="-79"/>
              </a:rPr>
              <a:t> </a:t>
            </a:r>
            <a:r>
              <a:rPr lang="fr-FR" sz="2400" dirty="0" err="1" smtClean="0">
                <a:latin typeface="Aharoni" pitchFamily="2" charset="-79"/>
                <a:cs typeface="Aharoni" pitchFamily="2" charset="-79"/>
              </a:rPr>
              <a:t>Chayma</a:t>
            </a:r>
            <a:endParaRPr lang="fr-FR" sz="2400" dirty="0">
              <a:latin typeface="Aharoni" pitchFamily="2" charset="-79"/>
              <a:cs typeface="Aharoni" pitchFamily="2" charset="-79"/>
            </a:endParaRPr>
          </a:p>
        </p:txBody>
      </p:sp>
      <p:pic>
        <p:nvPicPr>
          <p:cNvPr id="1026" name="Picture 2" descr="C:\Users\Admin\Desktop\téléchargement.png"/>
          <p:cNvPicPr>
            <a:picLocks noChangeAspect="1" noChangeArrowheads="1"/>
          </p:cNvPicPr>
          <p:nvPr/>
        </p:nvPicPr>
        <p:blipFill>
          <a:blip r:embed="rId3"/>
          <a:srcRect/>
          <a:stretch>
            <a:fillRect/>
          </a:stretch>
        </p:blipFill>
        <p:spPr bwMode="auto">
          <a:xfrm rot="20201062">
            <a:off x="131170" y="103377"/>
            <a:ext cx="1911999" cy="1057298"/>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idx="1"/>
          </p:nvPr>
        </p:nvSpPr>
        <p:spPr/>
        <p:txBody>
          <a:bodyPr/>
          <a:lstStyle/>
          <a:p>
            <a:pPr marL="0" indent="0" algn="ctr">
              <a:buNone/>
              <a:tabLst>
                <a:tab pos="176213" algn="l"/>
                <a:tab pos="363538" algn="l"/>
                <a:tab pos="628650" algn="l"/>
                <a:tab pos="981075" algn="l"/>
              </a:tabLst>
            </a:pPr>
            <a:r>
              <a:rPr lang="fr-FR" dirty="0" smtClean="0">
                <a:latin typeface="Times New Roman" pitchFamily="18" charset="0"/>
                <a:cs typeface="Times New Roman" pitchFamily="18" charset="0"/>
              </a:rPr>
              <a:t>C’est un échange entre  un </a:t>
            </a:r>
            <a:r>
              <a:rPr lang="fr-FR" b="1" dirty="0" smtClean="0">
                <a:latin typeface="Times New Roman" pitchFamily="18" charset="0"/>
                <a:cs typeface="Times New Roman" pitchFamily="18" charset="0"/>
              </a:rPr>
              <a:t>client </a:t>
            </a:r>
            <a:r>
              <a:rPr lang="fr-FR" dirty="0" smtClean="0">
                <a:latin typeface="Times New Roman" pitchFamily="18" charset="0"/>
                <a:cs typeface="Times New Roman" pitchFamily="18" charset="0"/>
              </a:rPr>
              <a:t>et un  </a:t>
            </a:r>
            <a:r>
              <a:rPr lang="fr-FR" b="1" dirty="0" smtClean="0">
                <a:latin typeface="Times New Roman" pitchFamily="18" charset="0"/>
                <a:cs typeface="Times New Roman" pitchFamily="18" charset="0"/>
              </a:rPr>
              <a:t>serveur</a:t>
            </a:r>
            <a:r>
              <a:rPr lang="fr-FR" dirty="0" smtClean="0">
                <a:latin typeface="Times New Roman" pitchFamily="18" charset="0"/>
                <a:cs typeface="Times New Roman" pitchFamily="18" charset="0"/>
              </a:rPr>
              <a:t> </a:t>
            </a:r>
          </a:p>
          <a:p>
            <a:pPr marL="539750" indent="0">
              <a:buNone/>
              <a:tabLst>
                <a:tab pos="363538" algn="l"/>
                <a:tab pos="539750" algn="l"/>
                <a:tab pos="628650" algn="l"/>
                <a:tab pos="981075" algn="l"/>
              </a:tabLst>
            </a:pPr>
            <a:endParaRPr lang="fr-FR" sz="1400" dirty="0" smtClean="0">
              <a:latin typeface="Times New Roman" pitchFamily="18" charset="0"/>
              <a:cs typeface="Times New Roman" pitchFamily="18" charset="0"/>
            </a:endParaRPr>
          </a:p>
          <a:p>
            <a:pPr>
              <a:buNone/>
            </a:pPr>
            <a:endParaRPr lang="fr-FR" sz="1400" dirty="0" smtClean="0">
              <a:latin typeface="Times New Roman" pitchFamily="18" charset="0"/>
              <a:cs typeface="Times New Roman" pitchFamily="18" charset="0"/>
            </a:endParaRPr>
          </a:p>
          <a:p>
            <a:pPr>
              <a:buNone/>
            </a:pPr>
            <a:endParaRPr lang="fr-FR" sz="1400" dirty="0" smtClean="0">
              <a:latin typeface="Times New Roman" pitchFamily="18" charset="0"/>
              <a:cs typeface="Times New Roman" pitchFamily="18" charset="0"/>
            </a:endParaRPr>
          </a:p>
          <a:p>
            <a:pPr>
              <a:buNone/>
            </a:pPr>
            <a:r>
              <a:rPr lang="fr-FR" sz="1400" dirty="0" smtClean="0">
                <a:latin typeface="Times New Roman" pitchFamily="18" charset="0"/>
                <a:cs typeface="Times New Roman" pitchFamily="18" charset="0"/>
              </a:rPr>
              <a:t>                                Navigateur web (chrome ,opera…)</a:t>
            </a:r>
          </a:p>
          <a:p>
            <a:pPr indent="-457200" algn="l" rtl="1">
              <a:buNone/>
              <a:tabLst>
                <a:tab pos="5287963" algn="l"/>
              </a:tabLst>
            </a:pPr>
            <a:r>
              <a:rPr lang="fr-FR" sz="1400" dirty="0" smtClean="0">
                <a:latin typeface="Times New Roman" pitchFamily="18" charset="0"/>
                <a:cs typeface="Times New Roman" pitchFamily="18" charset="0"/>
              </a:rPr>
              <a:t>                                                                                                    Un ordinateur puissant qui stock des sites web </a:t>
            </a:r>
          </a:p>
          <a:p>
            <a:pPr indent="-457200" algn="ctr">
              <a:buNone/>
              <a:tabLst>
                <a:tab pos="5740400" algn="l"/>
              </a:tabLst>
            </a:pPr>
            <a:r>
              <a:rPr lang="fr-FR" sz="1400" dirty="0" smtClean="0">
                <a:latin typeface="Times New Roman" pitchFamily="18" charset="0"/>
                <a:cs typeface="Times New Roman" pitchFamily="18" charset="0"/>
              </a:rPr>
              <a:t>                                                                                             qui permet de servir le client</a:t>
            </a:r>
          </a:p>
          <a:p>
            <a:pPr>
              <a:buNone/>
            </a:pPr>
            <a:endParaRPr lang="fr-FR" sz="1400" dirty="0">
              <a:latin typeface="Times New Roman" pitchFamily="18" charset="0"/>
              <a:cs typeface="Times New Roman" pitchFamily="18" charset="0"/>
            </a:endParaRPr>
          </a:p>
        </p:txBody>
      </p:sp>
      <p:sp>
        <p:nvSpPr>
          <p:cNvPr id="6" name="ZoneTexte 5"/>
          <p:cNvSpPr txBox="1"/>
          <p:nvPr/>
        </p:nvSpPr>
        <p:spPr>
          <a:xfrm>
            <a:off x="1580858" y="0"/>
            <a:ext cx="6637725" cy="1077218"/>
          </a:xfrm>
          <a:prstGeom prst="rect">
            <a:avLst/>
          </a:prstGeom>
          <a:noFill/>
        </p:spPr>
        <p:txBody>
          <a:bodyPr wrap="square" rtlCol="0">
            <a:spAutoFit/>
          </a:bodyPr>
          <a:lstStyle/>
          <a:p>
            <a:pPr algn="ctr"/>
            <a:r>
              <a:rPr lang="fr-FR" sz="3200" dirty="0" smtClean="0"/>
              <a:t/>
            </a:r>
            <a:br>
              <a:rPr lang="fr-FR" sz="3200" dirty="0" smtClean="0"/>
            </a:br>
            <a:r>
              <a:rPr lang="fr-FR" sz="3200" dirty="0" smtClean="0">
                <a:solidFill>
                  <a:srgbClr val="002060"/>
                </a:solidFill>
                <a:latin typeface="Arial Rounded MT Bold" pitchFamily="34" charset="0"/>
              </a:rPr>
              <a:t>Comment Fonctionne le Web?</a:t>
            </a:r>
            <a:endParaRPr lang="en-US" sz="3200" dirty="0" smtClean="0">
              <a:solidFill>
                <a:srgbClr val="002060"/>
              </a:solidFill>
              <a:latin typeface="Arial Rounded MT Bold" pitchFamily="34" charset="0"/>
            </a:endParaRPr>
          </a:p>
        </p:txBody>
      </p:sp>
      <p:cxnSp>
        <p:nvCxnSpPr>
          <p:cNvPr id="8" name="Connecteur droit avec flèche 7"/>
          <p:cNvCxnSpPr/>
          <p:nvPr/>
        </p:nvCxnSpPr>
        <p:spPr>
          <a:xfrm rot="10800000" flipV="1">
            <a:off x="3591500" y="1697391"/>
            <a:ext cx="1201633" cy="48395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 name="Connecteur droit avec flèche 9"/>
          <p:cNvCxnSpPr/>
          <p:nvPr/>
        </p:nvCxnSpPr>
        <p:spPr>
          <a:xfrm rot="16200000" flipH="1">
            <a:off x="6048260" y="1652530"/>
            <a:ext cx="659180" cy="63714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2" name="Rectangle 11"/>
          <p:cNvSpPr/>
          <p:nvPr/>
        </p:nvSpPr>
        <p:spPr>
          <a:xfrm>
            <a:off x="413131" y="3219896"/>
            <a:ext cx="8014771" cy="1923604"/>
          </a:xfrm>
          <a:prstGeom prst="rect">
            <a:avLst/>
          </a:prstGeom>
        </p:spPr>
        <p:txBody>
          <a:bodyPr wrap="square">
            <a:spAutoFit/>
          </a:bodyPr>
          <a:lstStyle/>
          <a:p>
            <a:r>
              <a:rPr lang="fr-FR" dirty="0" smtClean="0">
                <a:solidFill>
                  <a:schemeClr val="dk2"/>
                </a:solidFill>
                <a:latin typeface="Times New Roman" pitchFamily="18" charset="0"/>
                <a:ea typeface="Playfair Display"/>
                <a:cs typeface="Times New Roman" pitchFamily="18" charset="0"/>
                <a:sym typeface="Playfair Display"/>
              </a:rPr>
              <a:t>Le client et le serveur ne sont pas les seuls éléments qui interviennent en a besoin de :</a:t>
            </a:r>
          </a:p>
          <a:p>
            <a:pPr marL="363538">
              <a:lnSpc>
                <a:spcPct val="150000"/>
              </a:lnSpc>
              <a:buFont typeface="Wingdings" pitchFamily="2" charset="2"/>
              <a:buChar char="§"/>
            </a:pPr>
            <a:r>
              <a:rPr lang="fr-FR" b="1" dirty="0" smtClean="0">
                <a:latin typeface="Times New Roman" pitchFamily="18" charset="0"/>
                <a:cs typeface="Times New Roman" pitchFamily="18" charset="0"/>
              </a:rPr>
              <a:t>La connexion Internet </a:t>
            </a:r>
          </a:p>
          <a:p>
            <a:pPr marL="363538">
              <a:lnSpc>
                <a:spcPct val="150000"/>
              </a:lnSpc>
              <a:buFont typeface="Wingdings" pitchFamily="2" charset="2"/>
              <a:buChar char="§"/>
            </a:pPr>
            <a:r>
              <a:rPr lang="fr-FR" b="1" dirty="0" smtClean="0">
                <a:latin typeface="Times New Roman" pitchFamily="18" charset="0"/>
                <a:cs typeface="Times New Roman" pitchFamily="18" charset="0"/>
              </a:rPr>
              <a:t>TCP/IP : </a:t>
            </a:r>
            <a:r>
              <a:rPr lang="fr-FR" b="1" i="1" dirty="0" smtClean="0">
                <a:latin typeface="Times New Roman" pitchFamily="18" charset="0"/>
                <a:cs typeface="Times New Roman" pitchFamily="18" charset="0"/>
              </a:rPr>
              <a:t>Transmission Control Protocol / Internet Protocol</a:t>
            </a:r>
            <a:r>
              <a:rPr lang="fr-FR" b="1" dirty="0" smtClean="0">
                <a:latin typeface="Times New Roman" pitchFamily="18" charset="0"/>
                <a:cs typeface="Times New Roman" pitchFamily="18" charset="0"/>
              </a:rPr>
              <a:t> </a:t>
            </a:r>
          </a:p>
          <a:p>
            <a:pPr marL="363538">
              <a:lnSpc>
                <a:spcPct val="150000"/>
              </a:lnSpc>
              <a:buFont typeface="Wingdings" pitchFamily="2" charset="2"/>
              <a:buChar char="§"/>
            </a:pPr>
            <a:r>
              <a:rPr lang="fr-FR" b="1" dirty="0" smtClean="0">
                <a:latin typeface="Times New Roman" pitchFamily="18" charset="0"/>
                <a:cs typeface="Times New Roman" pitchFamily="18" charset="0"/>
              </a:rPr>
              <a:t>DNS : </a:t>
            </a:r>
            <a:r>
              <a:rPr lang="fr-FR" b="1" i="1" dirty="0" smtClean="0">
                <a:latin typeface="Times New Roman" pitchFamily="18" charset="0"/>
                <a:cs typeface="Times New Roman" pitchFamily="18" charset="0"/>
              </a:rPr>
              <a:t>Domain Name System</a:t>
            </a:r>
          </a:p>
          <a:p>
            <a:pPr marL="363538">
              <a:lnSpc>
                <a:spcPct val="150000"/>
              </a:lnSpc>
              <a:buFont typeface="Wingdings" pitchFamily="2" charset="2"/>
              <a:buChar char="§"/>
            </a:pPr>
            <a:r>
              <a:rPr lang="fr-FR" b="1" dirty="0" smtClean="0">
                <a:latin typeface="Times New Roman" pitchFamily="18" charset="0"/>
                <a:cs typeface="Times New Roman" pitchFamily="18" charset="0"/>
              </a:rPr>
              <a:t>HTTP : </a:t>
            </a:r>
            <a:r>
              <a:rPr lang="fr-FR" b="1" i="1" dirty="0" smtClean="0">
                <a:latin typeface="Times New Roman" pitchFamily="18" charset="0"/>
                <a:cs typeface="Times New Roman" pitchFamily="18" charset="0"/>
              </a:rPr>
              <a:t>HyperText Transfer Protocol</a:t>
            </a:r>
            <a:r>
              <a:rPr lang="fr-FR" dirty="0" smtClean="0"/>
              <a:t> </a:t>
            </a:r>
          </a:p>
          <a:p>
            <a:pPr marL="363538">
              <a:lnSpc>
                <a:spcPct val="150000"/>
              </a:lnSpc>
              <a:buFont typeface="Wingdings" pitchFamily="2" charset="2"/>
              <a:buChar char="§"/>
            </a:pPr>
            <a:r>
              <a:rPr lang="fr-FR" b="1" dirty="0" smtClean="0">
                <a:latin typeface="Times New Roman" pitchFamily="18" charset="0"/>
                <a:cs typeface="Times New Roman" pitchFamily="18" charset="0"/>
              </a:rPr>
              <a:t>Les fichiers composants :HTML /CSS/ JavaScript</a:t>
            </a:r>
            <a:endParaRPr lang="fr-FR" b="1" dirty="0" smtClean="0">
              <a:latin typeface="Times New Roman" pitchFamily="18" charset="0"/>
              <a:cs typeface="Times New Roman" pitchFamily="18" charset="0"/>
              <a:sym typeface="Playfair Display"/>
            </a:endParaRPr>
          </a:p>
        </p:txBody>
      </p:sp>
      <p:pic>
        <p:nvPicPr>
          <p:cNvPr id="3073" name="Picture 1" descr="C:\Users\Admin\Desktop\Logos-des-navigateurs-.png"/>
          <p:cNvPicPr>
            <a:picLocks noChangeAspect="1" noChangeArrowheads="1"/>
          </p:cNvPicPr>
          <p:nvPr/>
        </p:nvPicPr>
        <p:blipFill>
          <a:blip r:embed="rId2"/>
          <a:srcRect/>
          <a:stretch>
            <a:fillRect/>
          </a:stretch>
        </p:blipFill>
        <p:spPr bwMode="auto">
          <a:xfrm rot="19121583">
            <a:off x="91583" y="628879"/>
            <a:ext cx="1901641" cy="1101361"/>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57519" y="159680"/>
            <a:ext cx="7188186" cy="1077218"/>
          </a:xfrm>
          <a:prstGeom prst="rect">
            <a:avLst/>
          </a:prstGeom>
        </p:spPr>
        <p:txBody>
          <a:bodyPr wrap="none">
            <a:spAutoFit/>
          </a:bodyPr>
          <a:lstStyle/>
          <a:p>
            <a:pPr algn="ctr"/>
            <a:r>
              <a:rPr lang="fr-FR" sz="3200" dirty="0" smtClean="0">
                <a:solidFill>
                  <a:srgbClr val="002060"/>
                </a:solidFill>
                <a:latin typeface="Arial Rounded MT Bold" pitchFamily="34" charset="0"/>
              </a:rPr>
              <a:t>De quoi avez-vous besoin pour être</a:t>
            </a:r>
          </a:p>
          <a:p>
            <a:pPr algn="ctr"/>
            <a:r>
              <a:rPr lang="fr-FR" sz="3200" dirty="0" smtClean="0">
                <a:solidFill>
                  <a:srgbClr val="002060"/>
                </a:solidFill>
                <a:latin typeface="Arial Rounded MT Bold" pitchFamily="34" charset="0"/>
              </a:rPr>
              <a:t> développeur Web?</a:t>
            </a:r>
          </a:p>
        </p:txBody>
      </p:sp>
      <p:sp>
        <p:nvSpPr>
          <p:cNvPr id="6" name="Rectangle 5"/>
          <p:cNvSpPr/>
          <p:nvPr/>
        </p:nvSpPr>
        <p:spPr>
          <a:xfrm>
            <a:off x="341523" y="1343102"/>
            <a:ext cx="8251634" cy="307777"/>
          </a:xfrm>
          <a:prstGeom prst="rect">
            <a:avLst/>
          </a:prstGeom>
        </p:spPr>
        <p:txBody>
          <a:bodyPr wrap="square">
            <a:spAutoFit/>
          </a:bodyPr>
          <a:lstStyle/>
          <a:p>
            <a:pPr algn="ctr"/>
            <a:r>
              <a:rPr lang="fr-FR" b="1" dirty="0" smtClean="0">
                <a:solidFill>
                  <a:schemeClr val="bg2">
                    <a:lumMod val="95000"/>
                    <a:lumOff val="5000"/>
                  </a:schemeClr>
                </a:solidFill>
                <a:latin typeface="Times New Roman" pitchFamily="18" charset="0"/>
                <a:cs typeface="Times New Roman" pitchFamily="18" charset="0"/>
                <a:sym typeface="Wingdings" pitchFamily="2" charset="2"/>
              </a:rPr>
              <a:t> </a:t>
            </a:r>
            <a:r>
              <a:rPr lang="fr-FR" b="1" dirty="0" smtClean="0">
                <a:solidFill>
                  <a:schemeClr val="bg2">
                    <a:lumMod val="95000"/>
                    <a:lumOff val="5000"/>
                  </a:schemeClr>
                </a:solidFill>
                <a:latin typeface="Times New Roman" pitchFamily="18" charset="0"/>
                <a:cs typeface="Times New Roman" pitchFamily="18" charset="0"/>
              </a:rPr>
              <a:t>La première et la plus importante qualité à avoir pour devenir un développeur est la passion. ...</a:t>
            </a:r>
            <a:endParaRPr lang="fr-FR" b="1" dirty="0">
              <a:solidFill>
                <a:schemeClr val="bg2">
                  <a:lumMod val="95000"/>
                  <a:lumOff val="5000"/>
                </a:schemeClr>
              </a:solidFill>
              <a:latin typeface="Times New Roman" pitchFamily="18" charset="0"/>
              <a:cs typeface="Times New Roman" pitchFamily="18" charset="0"/>
            </a:endParaRPr>
          </a:p>
        </p:txBody>
      </p:sp>
      <p:sp>
        <p:nvSpPr>
          <p:cNvPr id="7" name="ZoneTexte 6"/>
          <p:cNvSpPr txBox="1"/>
          <p:nvPr/>
        </p:nvSpPr>
        <p:spPr>
          <a:xfrm>
            <a:off x="352539" y="1916935"/>
            <a:ext cx="7535538" cy="1754326"/>
          </a:xfrm>
          <a:prstGeom prst="rect">
            <a:avLst/>
          </a:prstGeom>
          <a:noFill/>
        </p:spPr>
        <p:txBody>
          <a:bodyPr wrap="square" rtlCol="0">
            <a:spAutoFit/>
          </a:bodyPr>
          <a:lstStyle/>
          <a:p>
            <a:pPr>
              <a:lnSpc>
                <a:spcPct val="150000"/>
              </a:lnSpc>
            </a:pPr>
            <a:r>
              <a:rPr lang="fr-FR" sz="1200" dirty="0" smtClean="0">
                <a:latin typeface="Times New Roman" pitchFamily="18" charset="0"/>
                <a:cs typeface="Times New Roman" pitchFamily="18" charset="0"/>
              </a:rPr>
              <a:t>On besoin de :</a:t>
            </a:r>
          </a:p>
          <a:p>
            <a:pPr marL="363538">
              <a:lnSpc>
                <a:spcPct val="150000"/>
              </a:lnSpc>
              <a:buFont typeface="Wingdings" pitchFamily="2" charset="2"/>
              <a:buChar char="§"/>
            </a:pPr>
            <a:r>
              <a:rPr lang="fr-FR" sz="1200" dirty="0" smtClean="0">
                <a:latin typeface="Times New Roman" pitchFamily="18" charset="0"/>
                <a:cs typeface="Times New Roman" pitchFamily="18" charset="0"/>
              </a:rPr>
              <a:t>Langages de codage incluant HTML et CSS</a:t>
            </a:r>
          </a:p>
          <a:p>
            <a:pPr marL="363538">
              <a:lnSpc>
                <a:spcPct val="150000"/>
              </a:lnSpc>
              <a:buFont typeface="Wingdings" pitchFamily="2" charset="2"/>
              <a:buChar char="§"/>
            </a:pPr>
            <a:r>
              <a:rPr lang="fr-FR" sz="1200" dirty="0" smtClean="0">
                <a:latin typeface="Times New Roman" pitchFamily="18" charset="0"/>
                <a:cs typeface="Times New Roman" pitchFamily="18" charset="0"/>
              </a:rPr>
              <a:t>Langages et compétences de programmation Web frontend tels que JavaScript, Ajax et techniques d'animation Web.</a:t>
            </a:r>
          </a:p>
          <a:p>
            <a:pPr marL="363538">
              <a:lnSpc>
                <a:spcPct val="150000"/>
              </a:lnSpc>
              <a:buFont typeface="Wingdings" pitchFamily="2" charset="2"/>
              <a:buChar char="§"/>
            </a:pPr>
            <a:r>
              <a:rPr lang="fr-FR" sz="1200" dirty="0" smtClean="0">
                <a:latin typeface="Times New Roman" pitchFamily="18" charset="0"/>
                <a:cs typeface="Times New Roman" pitchFamily="18" charset="0"/>
              </a:rPr>
              <a:t>Langages de programmation Web </a:t>
            </a:r>
            <a:r>
              <a:rPr lang="fr-FR" sz="1200" dirty="0" err="1" smtClean="0">
                <a:latin typeface="Times New Roman" pitchFamily="18" charset="0"/>
                <a:cs typeface="Times New Roman" pitchFamily="18" charset="0"/>
              </a:rPr>
              <a:t>backend</a:t>
            </a:r>
            <a:r>
              <a:rPr lang="fr-FR" sz="1200" dirty="0" smtClean="0">
                <a:latin typeface="Times New Roman" pitchFamily="18" charset="0"/>
                <a:cs typeface="Times New Roman" pitchFamily="18" charset="0"/>
              </a:rPr>
              <a:t> tels que C # ou Java, PHP .</a:t>
            </a:r>
            <a:br>
              <a:rPr lang="fr-FR" sz="1200" dirty="0" smtClean="0">
                <a:latin typeface="Times New Roman" pitchFamily="18" charset="0"/>
                <a:cs typeface="Times New Roman" pitchFamily="18" charset="0"/>
              </a:rPr>
            </a:br>
            <a:endParaRPr lang="fr-FR" sz="1200" dirty="0" smtClean="0">
              <a:latin typeface="Times New Roman" pitchFamily="18" charset="0"/>
              <a:cs typeface="Times New Roman" pitchFamily="18" charset="0"/>
            </a:endParaRPr>
          </a:p>
        </p:txBody>
      </p:sp>
      <p:pic>
        <p:nvPicPr>
          <p:cNvPr id="2050" name="Picture 2" descr="C:\Users\Admin\Desktop\Logos-des-navigateurs-.png"/>
          <p:cNvPicPr>
            <a:picLocks noChangeAspect="1" noChangeArrowheads="1"/>
          </p:cNvPicPr>
          <p:nvPr/>
        </p:nvPicPr>
        <p:blipFill>
          <a:blip r:embed="rId2"/>
          <a:srcRect/>
          <a:stretch>
            <a:fillRect/>
          </a:stretch>
        </p:blipFill>
        <p:spPr bwMode="auto">
          <a:xfrm rot="1269349">
            <a:off x="6034930" y="3139775"/>
            <a:ext cx="2762646" cy="972465"/>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6944" y="1619741"/>
            <a:ext cx="7943161" cy="2631490"/>
          </a:xfrm>
          <a:prstGeom prst="rect">
            <a:avLst/>
          </a:prstGeom>
        </p:spPr>
        <p:txBody>
          <a:bodyPr wrap="square">
            <a:spAutoFit/>
          </a:bodyPr>
          <a:lstStyle/>
          <a:p>
            <a:pPr algn="just">
              <a:lnSpc>
                <a:spcPct val="150000"/>
              </a:lnSpc>
            </a:pPr>
            <a:r>
              <a:rPr lang="fr-FR" sz="1200" dirty="0" smtClean="0">
                <a:latin typeface="Times New Roman" pitchFamily="18" charset="0"/>
                <a:cs typeface="Times New Roman" pitchFamily="18" charset="0"/>
              </a:rPr>
              <a:t>Les développeurs Web construisent généralement la mise en page d'un site Web, créant une page d'accueil visuellement intéressante et une conception conviviale, et peuvent parfois écrire du contenu pour le site Web. Une fois qu'un site Web est opérationnel, les développeurs s'assurent que le site est fonctionnel sur tous les navigateurs Web, testant et mettant à jour au besoin.</a:t>
            </a:r>
          </a:p>
          <a:p>
            <a:pPr algn="just">
              <a:lnSpc>
                <a:spcPct val="150000"/>
              </a:lnSpc>
            </a:pPr>
            <a:r>
              <a:rPr lang="fr-FR" sz="1200" dirty="0" smtClean="0">
                <a:latin typeface="Times New Roman" pitchFamily="18" charset="0"/>
                <a:cs typeface="Times New Roman" pitchFamily="18" charset="0"/>
              </a:rPr>
              <a:t>Il existe trois type de développeur :</a:t>
            </a:r>
          </a:p>
          <a:p>
            <a:pPr marL="363538">
              <a:lnSpc>
                <a:spcPct val="150000"/>
              </a:lnSpc>
              <a:buFont typeface="Arial" pitchFamily="34" charset="0"/>
              <a:buChar char="•"/>
            </a:pPr>
            <a:r>
              <a:rPr lang="fr-FR" sz="1200" u="sng" dirty="0" smtClean="0">
                <a:latin typeface="Times New Roman" pitchFamily="18" charset="0"/>
                <a:cs typeface="Times New Roman" pitchFamily="18" charset="0"/>
              </a:rPr>
              <a:t>Front-End </a:t>
            </a:r>
            <a:r>
              <a:rPr lang="fr-FR" sz="1200" u="sng" dirty="0" err="1" smtClean="0">
                <a:latin typeface="Times New Roman" pitchFamily="18" charset="0"/>
                <a:cs typeface="Times New Roman" pitchFamily="18" charset="0"/>
              </a:rPr>
              <a:t>Developers</a:t>
            </a:r>
            <a:r>
              <a:rPr lang="fr-FR" sz="1200" u="sng" dirty="0" smtClean="0">
                <a:latin typeface="Times New Roman" pitchFamily="18" charset="0"/>
                <a:cs typeface="Times New Roman" pitchFamily="18" charset="0"/>
              </a:rPr>
              <a:t> </a:t>
            </a:r>
          </a:p>
          <a:p>
            <a:pPr marL="363538">
              <a:lnSpc>
                <a:spcPct val="150000"/>
              </a:lnSpc>
              <a:buFont typeface="Arial" pitchFamily="34" charset="0"/>
              <a:buChar char="•"/>
            </a:pPr>
            <a:r>
              <a:rPr lang="fr-FR" sz="1200" u="sng" dirty="0" smtClean="0">
                <a:latin typeface="Times New Roman" pitchFamily="18" charset="0"/>
                <a:cs typeface="Times New Roman" pitchFamily="18" charset="0"/>
              </a:rPr>
              <a:t>Back-End </a:t>
            </a:r>
            <a:r>
              <a:rPr lang="fr-FR" sz="1200" u="sng" dirty="0" err="1" smtClean="0">
                <a:latin typeface="Times New Roman" pitchFamily="18" charset="0"/>
                <a:cs typeface="Times New Roman" pitchFamily="18" charset="0"/>
              </a:rPr>
              <a:t>Developers</a:t>
            </a:r>
            <a:endParaRPr lang="fr-FR" sz="1200" u="sng" dirty="0" smtClean="0">
              <a:latin typeface="Times New Roman" pitchFamily="18" charset="0"/>
              <a:cs typeface="Times New Roman" pitchFamily="18" charset="0"/>
            </a:endParaRPr>
          </a:p>
          <a:p>
            <a:pPr marL="363538">
              <a:lnSpc>
                <a:spcPct val="150000"/>
              </a:lnSpc>
              <a:buFont typeface="Arial" pitchFamily="34" charset="0"/>
              <a:buChar char="•"/>
            </a:pPr>
            <a:r>
              <a:rPr lang="fr-FR" sz="1200" u="sng" dirty="0" smtClean="0">
                <a:latin typeface="Times New Roman" pitchFamily="18" charset="0"/>
                <a:cs typeface="Times New Roman" pitchFamily="18" charset="0"/>
              </a:rPr>
              <a:t>Full </a:t>
            </a:r>
            <a:r>
              <a:rPr lang="fr-FR" sz="1200" u="sng" dirty="0" err="1" smtClean="0">
                <a:latin typeface="Times New Roman" pitchFamily="18" charset="0"/>
                <a:cs typeface="Times New Roman" pitchFamily="18" charset="0"/>
              </a:rPr>
              <a:t>Stack</a:t>
            </a:r>
            <a:r>
              <a:rPr lang="fr-FR" sz="1200" u="sng" dirty="0" smtClean="0">
                <a:latin typeface="Times New Roman" pitchFamily="18" charset="0"/>
                <a:cs typeface="Times New Roman" pitchFamily="18" charset="0"/>
              </a:rPr>
              <a:t> </a:t>
            </a:r>
            <a:r>
              <a:rPr lang="fr-FR" sz="1200" u="sng" dirty="0" err="1" smtClean="0">
                <a:latin typeface="Times New Roman" pitchFamily="18" charset="0"/>
                <a:cs typeface="Times New Roman" pitchFamily="18" charset="0"/>
              </a:rPr>
              <a:t>Developers</a:t>
            </a:r>
            <a:r>
              <a:rPr lang="fr-FR" sz="1200" u="sng" dirty="0" smtClean="0">
                <a:latin typeface="Times New Roman" pitchFamily="18" charset="0"/>
                <a:cs typeface="Times New Roman" pitchFamily="18" charset="0"/>
              </a:rPr>
              <a:t> </a:t>
            </a:r>
          </a:p>
          <a:p>
            <a:pPr algn="just">
              <a:lnSpc>
                <a:spcPct val="150000"/>
              </a:lnSpc>
            </a:pPr>
            <a:endParaRPr lang="fr-FR" sz="1200" dirty="0" smtClean="0">
              <a:latin typeface="Times New Roman" pitchFamily="18" charset="0"/>
              <a:cs typeface="Times New Roman" pitchFamily="18" charset="0"/>
            </a:endParaRPr>
          </a:p>
        </p:txBody>
      </p:sp>
      <p:sp>
        <p:nvSpPr>
          <p:cNvPr id="6" name="Rectangle 5"/>
          <p:cNvSpPr/>
          <p:nvPr/>
        </p:nvSpPr>
        <p:spPr>
          <a:xfrm>
            <a:off x="1988545" y="216935"/>
            <a:ext cx="4572000" cy="1292662"/>
          </a:xfrm>
          <a:prstGeom prst="rect">
            <a:avLst/>
          </a:prstGeom>
        </p:spPr>
        <p:txBody>
          <a:bodyPr>
            <a:spAutoFit/>
          </a:bodyPr>
          <a:lstStyle/>
          <a:p>
            <a:pPr algn="ctr"/>
            <a:r>
              <a:rPr lang="fr-FR" dirty="0" smtClean="0"/>
              <a:t/>
            </a:r>
            <a:br>
              <a:rPr lang="fr-FR" dirty="0" smtClean="0"/>
            </a:br>
            <a:r>
              <a:rPr lang="fr-FR" sz="3200" dirty="0" smtClean="0">
                <a:solidFill>
                  <a:srgbClr val="002060"/>
                </a:solidFill>
                <a:latin typeface="Arial Rounded MT Bold" pitchFamily="34" charset="0"/>
              </a:rPr>
              <a:t>Quel est le rôle d’un développeur Web</a:t>
            </a:r>
            <a:r>
              <a:rPr lang="fr-FR" dirty="0" smtClean="0"/>
              <a:t>.</a:t>
            </a:r>
            <a:endParaRPr lang="fr-FR" dirty="0"/>
          </a:p>
        </p:txBody>
      </p:sp>
      <p:pic>
        <p:nvPicPr>
          <p:cNvPr id="7" name="Picture 2" descr="C:\Users\Admin\Desktop\Logos-des-navigateurs-.png"/>
          <p:cNvPicPr>
            <a:picLocks noChangeAspect="1" noChangeArrowheads="1"/>
          </p:cNvPicPr>
          <p:nvPr/>
        </p:nvPicPr>
        <p:blipFill>
          <a:blip r:embed="rId2"/>
          <a:srcRect/>
          <a:stretch>
            <a:fillRect/>
          </a:stretch>
        </p:blipFill>
        <p:spPr bwMode="auto">
          <a:xfrm rot="1269349">
            <a:off x="5968830" y="3470280"/>
            <a:ext cx="2762646" cy="972465"/>
          </a:xfrm>
          <a:prstGeom prst="ellipse">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1" y="0"/>
            <a:ext cx="9143999" cy="6848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199</Words>
  <PresentationFormat>Affichage à l'écran (16:9)</PresentationFormat>
  <Paragraphs>30</Paragraphs>
  <Slides>5</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5</vt:i4>
      </vt:variant>
    </vt:vector>
  </HeadingPairs>
  <TitlesOfParts>
    <vt:vector size="14" baseType="lpstr">
      <vt:lpstr>Arial</vt:lpstr>
      <vt:lpstr>Playfair Display</vt:lpstr>
      <vt:lpstr>Montserrat</vt:lpstr>
      <vt:lpstr>Aharoni</vt:lpstr>
      <vt:lpstr>Times New Roman</vt:lpstr>
      <vt:lpstr>Arial Rounded MT Bold</vt:lpstr>
      <vt:lpstr>Wingdings</vt:lpstr>
      <vt:lpstr>Oswald</vt:lpstr>
      <vt:lpstr>Pop</vt:lpstr>
      <vt:lpstr>ChekPoint</vt:lpstr>
      <vt:lpstr>Diapositive 2</vt:lpstr>
      <vt:lpstr>Diapositive 3</vt:lpstr>
      <vt:lpstr>Diapositive 4</vt:lpstr>
      <vt:lpstr>Diapositive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ChekPoint</dc:title>
  <dc:creator>Admin</dc:creator>
  <cp:lastModifiedBy>Admin</cp:lastModifiedBy>
  <cp:revision>14</cp:revision>
  <dcterms:modified xsi:type="dcterms:W3CDTF">2021-01-27T15:43:32Z</dcterms:modified>
</cp:coreProperties>
</file>