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8" r:id="rId6"/>
    <p:sldId id="259" r:id="rId7"/>
    <p:sldId id="263" r:id="rId8"/>
    <p:sldId id="260" r:id="rId9"/>
    <p:sldId id="264" r:id="rId1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64"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16191E4A-5113-43D0-8161-661AF8296A42}" type="datetimeFigureOut">
              <a:rPr lang="fr-FR" smtClean="0"/>
              <a:t>01/05/2021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0655E94-F94B-471C-8270-78698131A0F6}"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191E4A-5113-43D0-8161-661AF8296A42}" type="datetimeFigureOut">
              <a:rPr lang="fr-FR" smtClean="0"/>
              <a:t>01/05/2021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0655E94-F94B-471C-8270-78698131A0F6}"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191E4A-5113-43D0-8161-661AF8296A42}" type="datetimeFigureOut">
              <a:rPr lang="fr-FR" smtClean="0"/>
              <a:t>01/05/2021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0655E94-F94B-471C-8270-78698131A0F6}"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6191E4A-5113-43D0-8161-661AF8296A42}" type="datetimeFigureOut">
              <a:rPr lang="fr-FR" smtClean="0"/>
              <a:t>01/05/2021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0655E94-F94B-471C-8270-78698131A0F6}"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16191E4A-5113-43D0-8161-661AF8296A42}" type="datetimeFigureOut">
              <a:rPr lang="fr-FR" smtClean="0"/>
              <a:t>01/05/2021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0655E94-F94B-471C-8270-78698131A0F6}"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6191E4A-5113-43D0-8161-661AF8296A42}" type="datetimeFigureOut">
              <a:rPr lang="fr-FR" smtClean="0"/>
              <a:t>01/05/2021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0655E94-F94B-471C-8270-78698131A0F6}"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6191E4A-5113-43D0-8161-661AF8296A42}" type="datetimeFigureOut">
              <a:rPr lang="fr-FR" smtClean="0"/>
              <a:t>01/05/2021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0655E94-F94B-471C-8270-78698131A0F6}"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16191E4A-5113-43D0-8161-661AF8296A42}" type="datetimeFigureOut">
              <a:rPr lang="fr-FR" smtClean="0"/>
              <a:t>01/05/2021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0655E94-F94B-471C-8270-78698131A0F6}"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6191E4A-5113-43D0-8161-661AF8296A42}" type="datetimeFigureOut">
              <a:rPr lang="fr-FR" smtClean="0"/>
              <a:t>01/05/2021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0655E94-F94B-471C-8270-78698131A0F6}"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16191E4A-5113-43D0-8161-661AF8296A42}" type="datetimeFigureOut">
              <a:rPr lang="fr-FR" smtClean="0"/>
              <a:t>01/05/2021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0655E94-F94B-471C-8270-78698131A0F6}"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16191E4A-5113-43D0-8161-661AF8296A42}" type="datetimeFigureOut">
              <a:rPr lang="fr-FR" smtClean="0"/>
              <a:t>01/05/2021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0655E94-F94B-471C-8270-78698131A0F6}"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91E4A-5113-43D0-8161-661AF8296A42}" type="datetimeFigureOut">
              <a:rPr lang="fr-FR" smtClean="0"/>
              <a:t>01/05/2021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55E94-F94B-471C-8270-78698131A0F6}"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Desktop\database-server-support-oracle-sql-mysql-500x500.jpg"/>
          <p:cNvPicPr>
            <a:picLocks noChangeAspect="1" noChangeArrowheads="1"/>
          </p:cNvPicPr>
          <p:nvPr/>
        </p:nvPicPr>
        <p:blipFill>
          <a:blip r:embed="rId2"/>
          <a:srcRect/>
          <a:stretch>
            <a:fillRect/>
          </a:stretch>
        </p:blipFill>
        <p:spPr bwMode="auto">
          <a:xfrm>
            <a:off x="214282" y="357166"/>
            <a:ext cx="8929718" cy="6000792"/>
          </a:xfrm>
          <a:prstGeom prst="rect">
            <a:avLst/>
          </a:prstGeom>
          <a:noFill/>
        </p:spPr>
      </p:pic>
      <p:sp>
        <p:nvSpPr>
          <p:cNvPr id="6" name="ZoneTexte 5"/>
          <p:cNvSpPr txBox="1"/>
          <p:nvPr/>
        </p:nvSpPr>
        <p:spPr>
          <a:xfrm>
            <a:off x="857224" y="2428868"/>
            <a:ext cx="7143800" cy="2554545"/>
          </a:xfrm>
          <a:prstGeom prst="rect">
            <a:avLst/>
          </a:prstGeom>
          <a:noFill/>
        </p:spPr>
        <p:txBody>
          <a:bodyPr wrap="square" rtlCol="0">
            <a:spAutoFit/>
          </a:bodyPr>
          <a:lstStyle/>
          <a:p>
            <a:pPr algn="ctr"/>
            <a:r>
              <a:rPr lang="fr-FR" sz="8000" dirty="0" smtClean="0">
                <a:solidFill>
                  <a:srgbClr val="C00000"/>
                </a:solidFill>
                <a:latin typeface="Algerian" pitchFamily="82" charset="0"/>
              </a:rPr>
              <a:t>RDBMS</a:t>
            </a:r>
            <a:r>
              <a:rPr lang="fr-FR" sz="8000" dirty="0">
                <a:solidFill>
                  <a:srgbClr val="C00000"/>
                </a:solidFill>
                <a:latin typeface="Algerian" pitchFamily="82" charset="0"/>
              </a:rPr>
              <a:t> </a:t>
            </a:r>
            <a:r>
              <a:rPr lang="fr-FR" sz="8000" dirty="0"/>
              <a:t> </a:t>
            </a:r>
          </a:p>
          <a:p>
            <a:r>
              <a:rPr lang="fr-FR" sz="8000" dirty="0" smtClean="0"/>
              <a:t> </a:t>
            </a:r>
            <a:endParaRPr lang="fr-FR" sz="8000" dirty="0"/>
          </a:p>
        </p:txBody>
      </p:sp>
      <p:sp>
        <p:nvSpPr>
          <p:cNvPr id="7" name="Rectangle 6"/>
          <p:cNvSpPr/>
          <p:nvPr/>
        </p:nvSpPr>
        <p:spPr>
          <a:xfrm>
            <a:off x="4429124" y="6215082"/>
            <a:ext cx="3513206" cy="461665"/>
          </a:xfrm>
          <a:prstGeom prst="rect">
            <a:avLst/>
          </a:prstGeom>
        </p:spPr>
        <p:txBody>
          <a:bodyPr wrap="none">
            <a:spAutoFit/>
          </a:bodyPr>
          <a:lstStyle/>
          <a:p>
            <a:r>
              <a:rPr lang="fr-FR" sz="2400" b="1" dirty="0" smtClean="0"/>
              <a:t>Réalisé par : Nefzi chayma</a:t>
            </a:r>
            <a:endParaRPr lang="fr-FR" sz="2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1472" y="1285860"/>
            <a:ext cx="8001056" cy="2585323"/>
          </a:xfrm>
          <a:prstGeom prst="rect">
            <a:avLst/>
          </a:prstGeom>
        </p:spPr>
        <p:txBody>
          <a:bodyPr wrap="square">
            <a:spAutoFit/>
          </a:bodyPr>
          <a:lstStyle/>
          <a:p>
            <a:pPr algn="just">
              <a:lnSpc>
                <a:spcPct val="150000"/>
              </a:lnSpc>
            </a:pPr>
            <a:r>
              <a:rPr lang="fr-FR" dirty="0">
                <a:latin typeface="Times New Roman" pitchFamily="18" charset="0"/>
                <a:cs typeface="Times New Roman" pitchFamily="18" charset="0"/>
              </a:rPr>
              <a:t>MySQL fait partie des systèmes de gestion de bases de données relationnelles les plus populaires au monde avec Oracle et Microsoft SQL Server </a:t>
            </a:r>
            <a:r>
              <a:rPr lang="fr-FR" dirty="0" smtClean="0">
                <a:latin typeface="Times New Roman" pitchFamily="18" charset="0"/>
                <a:cs typeface="Times New Roman" pitchFamily="18" charset="0"/>
              </a:rPr>
              <a:t>.Le </a:t>
            </a:r>
            <a:r>
              <a:rPr lang="fr-FR" dirty="0">
                <a:latin typeface="Times New Roman" pitchFamily="18" charset="0"/>
                <a:cs typeface="Times New Roman" pitchFamily="18" charset="0"/>
              </a:rPr>
              <a:t>logiciel développé par la société suédoise MySQL AB en 1994 est désormais sous le patronage d’Oracle Corporation et est distribué sur la base d’un système de double licence. En dehors de la version propriétaire entreprise, Oracle offre une licence GPL open source</a:t>
            </a:r>
            <a:r>
              <a:rPr lang="fr-FR" dirty="0" smtClean="0">
                <a:latin typeface="Times New Roman" pitchFamily="18" charset="0"/>
                <a:cs typeface="Times New Roman" pitchFamily="18" charset="0"/>
              </a:rPr>
              <a:t>.</a:t>
            </a:r>
            <a:endParaRPr lang="fr-FR" dirty="0">
              <a:latin typeface="Times New Roman" pitchFamily="18" charset="0"/>
              <a:cs typeface="Times New Roman" pitchFamily="18" charset="0"/>
            </a:endParaRPr>
          </a:p>
        </p:txBody>
      </p:sp>
      <p:sp>
        <p:nvSpPr>
          <p:cNvPr id="5" name="Rectangle 4"/>
          <p:cNvSpPr/>
          <p:nvPr/>
        </p:nvSpPr>
        <p:spPr>
          <a:xfrm>
            <a:off x="571472" y="3857628"/>
            <a:ext cx="8143932" cy="2169825"/>
          </a:xfrm>
          <a:prstGeom prst="rect">
            <a:avLst/>
          </a:prstGeom>
        </p:spPr>
        <p:txBody>
          <a:bodyPr wrap="square">
            <a:spAutoFit/>
          </a:bodyPr>
          <a:lstStyle/>
          <a:p>
            <a:pPr algn="just">
              <a:lnSpc>
                <a:spcPct val="150000"/>
              </a:lnSpc>
            </a:pPr>
            <a:r>
              <a:rPr lang="fr-FR" dirty="0" smtClean="0">
                <a:latin typeface="Times New Roman" pitchFamily="18" charset="0"/>
                <a:cs typeface="Times New Roman" pitchFamily="18" charset="0"/>
              </a:rPr>
              <a:t>Cette double licence donne aux entreprises la possibilité de développer leurs propres programmes sur la base de MySQL, sans avoir à les soumettre à la licence. </a:t>
            </a:r>
          </a:p>
          <a:p>
            <a:pPr algn="just">
              <a:lnSpc>
                <a:spcPct val="150000"/>
              </a:lnSpc>
            </a:pPr>
            <a:r>
              <a:rPr lang="fr-FR" dirty="0" smtClean="0">
                <a:latin typeface="Times New Roman" pitchFamily="18" charset="0"/>
                <a:cs typeface="Times New Roman" pitchFamily="18" charset="0"/>
              </a:rPr>
              <a:t>MySQL est écrit en C et en C++ et dispose d’un analyseur SQL .Le système de gestion de base de données se caractérise de plus via une grande compatibilité avec les différents systèmes d’exploitation.</a:t>
            </a:r>
            <a:endParaRPr lang="fr-FR" dirty="0">
              <a:latin typeface="Times New Roman" pitchFamily="18" charset="0"/>
              <a:cs typeface="Times New Roman" pitchFamily="18" charset="0"/>
            </a:endParaRPr>
          </a:p>
        </p:txBody>
      </p:sp>
      <p:sp>
        <p:nvSpPr>
          <p:cNvPr id="6" name="ZoneTexte 5"/>
          <p:cNvSpPr txBox="1"/>
          <p:nvPr/>
        </p:nvSpPr>
        <p:spPr>
          <a:xfrm>
            <a:off x="1785918" y="285728"/>
            <a:ext cx="5214974" cy="830997"/>
          </a:xfrm>
          <a:prstGeom prst="rect">
            <a:avLst/>
          </a:prstGeom>
          <a:noFill/>
        </p:spPr>
        <p:txBody>
          <a:bodyPr wrap="square" rtlCol="0">
            <a:spAutoFit/>
          </a:bodyPr>
          <a:lstStyle/>
          <a:p>
            <a:pPr algn="ctr"/>
            <a:r>
              <a:rPr lang="fr-FR" sz="4800" dirty="0" smtClean="0">
                <a:solidFill>
                  <a:srgbClr val="C00000"/>
                </a:solidFill>
                <a:latin typeface="Aharoni" pitchFamily="2" charset="-79"/>
                <a:cs typeface="Aharoni" pitchFamily="2" charset="-79"/>
              </a:rPr>
              <a:t>MySQL</a:t>
            </a:r>
            <a:r>
              <a:rPr lang="fr-FR" sz="4800" dirty="0" smtClean="0"/>
              <a:t> </a:t>
            </a:r>
            <a:endParaRPr lang="fr-FR" sz="4800" dirty="0"/>
          </a:p>
        </p:txBody>
      </p:sp>
      <p:sp>
        <p:nvSpPr>
          <p:cNvPr id="14338" name="AutoShape 2" descr="File:Database-mysql.svg — Wikimedia Comm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14339" name="Picture 3" descr="C:\Users\Admin\Desktop\Database-mysql.svg.png"/>
          <p:cNvPicPr>
            <a:picLocks noChangeAspect="1" noChangeArrowheads="1"/>
          </p:cNvPicPr>
          <p:nvPr/>
        </p:nvPicPr>
        <p:blipFill>
          <a:blip r:embed="rId2" cstate="print"/>
          <a:srcRect/>
          <a:stretch>
            <a:fillRect/>
          </a:stretch>
        </p:blipFill>
        <p:spPr bwMode="auto">
          <a:xfrm>
            <a:off x="7286644" y="214290"/>
            <a:ext cx="987793" cy="1273171"/>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1357298"/>
            <a:ext cx="8643966" cy="5078313"/>
          </a:xfrm>
          <a:prstGeom prst="rect">
            <a:avLst/>
          </a:prstGeom>
        </p:spPr>
        <p:txBody>
          <a:bodyPr wrap="square">
            <a:spAutoFit/>
          </a:bodyPr>
          <a:lstStyle/>
          <a:p>
            <a:pPr fontAlgn="base">
              <a:lnSpc>
                <a:spcPct val="150000"/>
              </a:lnSpc>
            </a:pPr>
            <a:r>
              <a:rPr lang="fr-FR" dirty="0" smtClean="0">
                <a:latin typeface="Times New Roman" pitchFamily="18" charset="0"/>
                <a:cs typeface="Times New Roman" pitchFamily="18" charset="0"/>
              </a:rPr>
              <a:t>      PostgreSQL </a:t>
            </a:r>
            <a:r>
              <a:rPr lang="fr-FR" dirty="0">
                <a:latin typeface="Times New Roman" pitchFamily="18" charset="0"/>
                <a:cs typeface="Times New Roman" pitchFamily="18" charset="0"/>
              </a:rPr>
              <a:t>est un système de gestion de base de données relationnelle-objet (ORDBMS) avec un accent mis sur l’extensibilité et la conformité aux normes. PostgreSQL est compatible avec ACID, transactionnel, dispose de vues, de déclencheurs et de clés étrangères pouvant être mis à jour et matérialisés. Il prend également en charge les fonctions et les procédures stockées.</a:t>
            </a:r>
          </a:p>
          <a:p>
            <a:pPr fontAlgn="base">
              <a:lnSpc>
                <a:spcPct val="150000"/>
              </a:lnSpc>
            </a:pPr>
            <a:r>
              <a:rPr lang="fr-FR" dirty="0" smtClean="0">
                <a:latin typeface="Times New Roman" pitchFamily="18" charset="0"/>
                <a:cs typeface="Times New Roman" pitchFamily="18" charset="0"/>
              </a:rPr>
              <a:t>       PostgreSQL </a:t>
            </a:r>
            <a:r>
              <a:rPr lang="fr-FR" dirty="0">
                <a:latin typeface="Times New Roman" pitchFamily="18" charset="0"/>
                <a:cs typeface="Times New Roman" pitchFamily="18" charset="0"/>
              </a:rPr>
              <a:t>utilise les tables, les contraintes, les déclencheurs, les rôles, les procédures stockées et les vues comme composants avec lesquels vous travaillez. Une table est composée de lignes et chaque ligne contient un ensemble de colonnes. PostgreSQL utilise des clés primaires pour identifier de manière unique chaque ligne (enregistrement) d’une table et des clés étrangères pour assurer l’intégrité référentielle entre deux tables liées.</a:t>
            </a:r>
          </a:p>
          <a:p>
            <a:pPr fontAlgn="base">
              <a:lnSpc>
                <a:spcPct val="150000"/>
              </a:lnSpc>
            </a:pPr>
            <a:r>
              <a:rPr lang="fr-FR" dirty="0">
                <a:latin typeface="Times New Roman" pitchFamily="18" charset="0"/>
                <a:cs typeface="Times New Roman" pitchFamily="18" charset="0"/>
              </a:rPr>
              <a:t>Il est à noter que PostgreSQL prend également en charge de nombreuses fonctionnalités </a:t>
            </a:r>
            <a:r>
              <a:rPr lang="fr-FR" dirty="0" err="1">
                <a:latin typeface="Times New Roman" pitchFamily="18" charset="0"/>
                <a:cs typeface="Times New Roman" pitchFamily="18" charset="0"/>
              </a:rPr>
              <a:t>NoSQL</a:t>
            </a:r>
            <a:r>
              <a:rPr lang="fr-FR" dirty="0">
                <a:latin typeface="Times New Roman" pitchFamily="18" charset="0"/>
                <a:cs typeface="Times New Roman" pitchFamily="18" charset="0"/>
              </a:rPr>
              <a:t>.</a:t>
            </a:r>
          </a:p>
        </p:txBody>
      </p:sp>
      <p:sp>
        <p:nvSpPr>
          <p:cNvPr id="5" name="Rectangle 4"/>
          <p:cNvSpPr/>
          <p:nvPr/>
        </p:nvSpPr>
        <p:spPr>
          <a:xfrm>
            <a:off x="2500298" y="357166"/>
            <a:ext cx="3546164" cy="830997"/>
          </a:xfrm>
          <a:prstGeom prst="rect">
            <a:avLst/>
          </a:prstGeom>
        </p:spPr>
        <p:txBody>
          <a:bodyPr wrap="none">
            <a:spAutoFit/>
          </a:bodyPr>
          <a:lstStyle/>
          <a:p>
            <a:r>
              <a:rPr lang="fr-FR" sz="4800" dirty="0">
                <a:solidFill>
                  <a:srgbClr val="C00000"/>
                </a:solidFill>
                <a:latin typeface="Aharoni" pitchFamily="2" charset="-79"/>
                <a:cs typeface="Aharoni" pitchFamily="2" charset="-79"/>
              </a:rPr>
              <a:t>PostgreSQL</a:t>
            </a:r>
          </a:p>
        </p:txBody>
      </p:sp>
      <p:pic>
        <p:nvPicPr>
          <p:cNvPr id="18434" name="Picture 2" descr="C:\Users\Admin\Desktop\1200px-Postgresql_elephant.svg.png"/>
          <p:cNvPicPr>
            <a:picLocks noChangeAspect="1" noChangeArrowheads="1"/>
          </p:cNvPicPr>
          <p:nvPr/>
        </p:nvPicPr>
        <p:blipFill>
          <a:blip r:embed="rId2" cstate="print"/>
          <a:srcRect/>
          <a:stretch>
            <a:fillRect/>
          </a:stretch>
        </p:blipFill>
        <p:spPr bwMode="auto">
          <a:xfrm>
            <a:off x="6929454" y="0"/>
            <a:ext cx="1714512" cy="1643074"/>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Admin\Desktop\Logo-SQL-Server-300x243.png"/>
          <p:cNvPicPr>
            <a:picLocks noChangeAspect="1" noChangeArrowheads="1"/>
          </p:cNvPicPr>
          <p:nvPr/>
        </p:nvPicPr>
        <p:blipFill>
          <a:blip r:embed="rId2"/>
          <a:srcRect/>
          <a:stretch>
            <a:fillRect/>
          </a:stretch>
        </p:blipFill>
        <p:spPr bwMode="auto">
          <a:xfrm>
            <a:off x="6858016" y="285728"/>
            <a:ext cx="1693335" cy="1371601"/>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2500298" y="357166"/>
            <a:ext cx="3416320" cy="830997"/>
          </a:xfrm>
          <a:prstGeom prst="rect">
            <a:avLst/>
          </a:prstGeom>
        </p:spPr>
        <p:txBody>
          <a:bodyPr wrap="none">
            <a:spAutoFit/>
          </a:bodyPr>
          <a:lstStyle/>
          <a:p>
            <a:r>
              <a:rPr lang="fr-FR" sz="4800" dirty="0">
                <a:solidFill>
                  <a:srgbClr val="C00000"/>
                </a:solidFill>
                <a:latin typeface="Aharoni" pitchFamily="2" charset="-79"/>
                <a:cs typeface="Aharoni" pitchFamily="2" charset="-79"/>
              </a:rPr>
              <a:t>SQL Server</a:t>
            </a:r>
          </a:p>
        </p:txBody>
      </p:sp>
      <p:sp>
        <p:nvSpPr>
          <p:cNvPr id="6" name="Rectangle 5"/>
          <p:cNvSpPr/>
          <p:nvPr/>
        </p:nvSpPr>
        <p:spPr>
          <a:xfrm>
            <a:off x="500034" y="2071678"/>
            <a:ext cx="8143932" cy="3831818"/>
          </a:xfrm>
          <a:prstGeom prst="rect">
            <a:avLst/>
          </a:prstGeom>
        </p:spPr>
        <p:txBody>
          <a:bodyPr wrap="square">
            <a:spAutoFit/>
          </a:bodyPr>
          <a:lstStyle/>
          <a:p>
            <a:pPr algn="just">
              <a:lnSpc>
                <a:spcPct val="150000"/>
              </a:lnSpc>
            </a:pPr>
            <a:r>
              <a:rPr lang="fr-FR" dirty="0">
                <a:latin typeface="Times New Roman" pitchFamily="18" charset="0"/>
                <a:cs typeface="Times New Roman" pitchFamily="18" charset="0"/>
              </a:rPr>
              <a:t>Microsoft SQL Server est un système de gestion de base de données (SGBD) en langage SQL incorporant entre autres un SGBDR (SGBD relationnel) développé et commercialisé par la société </a:t>
            </a:r>
            <a:r>
              <a:rPr lang="fr-FR" dirty="0" smtClean="0">
                <a:latin typeface="Times New Roman" pitchFamily="18" charset="0"/>
                <a:cs typeface="Times New Roman" pitchFamily="18" charset="0"/>
              </a:rPr>
              <a:t>Microsoft.</a:t>
            </a:r>
          </a:p>
          <a:p>
            <a:pPr algn="just">
              <a:lnSpc>
                <a:spcPct val="150000"/>
              </a:lnSpc>
            </a:pPr>
            <a:r>
              <a:rPr lang="fr-FR" dirty="0" smtClean="0">
                <a:latin typeface="Times New Roman" pitchFamily="18" charset="0"/>
                <a:cs typeface="Times New Roman" pitchFamily="18" charset="0"/>
              </a:rPr>
              <a:t>Il </a:t>
            </a:r>
            <a:r>
              <a:rPr lang="fr-FR" dirty="0">
                <a:latin typeface="Times New Roman" pitchFamily="18" charset="0"/>
                <a:cs typeface="Times New Roman" pitchFamily="18" charset="0"/>
              </a:rPr>
              <a:t>fonctionne sous les OS Windows et Linux (depuis mars 2016), mais il est possible de le lancer sur </a:t>
            </a:r>
            <a:r>
              <a:rPr lang="fr-FR" dirty="0" err="1">
                <a:latin typeface="Times New Roman" pitchFamily="18" charset="0"/>
                <a:cs typeface="Times New Roman" pitchFamily="18" charset="0"/>
              </a:rPr>
              <a:t>macOS</a:t>
            </a:r>
            <a:r>
              <a:rPr lang="fr-FR" dirty="0">
                <a:latin typeface="Times New Roman" pitchFamily="18" charset="0"/>
                <a:cs typeface="Times New Roman" pitchFamily="18" charset="0"/>
              </a:rPr>
              <a:t> via Docker, car il en existe une version en téléchargement sur le site de </a:t>
            </a:r>
            <a:r>
              <a:rPr lang="fr-FR" dirty="0" smtClean="0">
                <a:latin typeface="Times New Roman" pitchFamily="18" charset="0"/>
                <a:cs typeface="Times New Roman" pitchFamily="18" charset="0"/>
              </a:rPr>
              <a:t>Microsoft.</a:t>
            </a:r>
            <a:endParaRPr lang="fr-FR" dirty="0">
              <a:latin typeface="Times New Roman" pitchFamily="18" charset="0"/>
              <a:cs typeface="Times New Roman" pitchFamily="18" charset="0"/>
            </a:endParaRPr>
          </a:p>
          <a:p>
            <a:pPr algn="just">
              <a:lnSpc>
                <a:spcPct val="150000"/>
              </a:lnSpc>
            </a:pPr>
            <a:r>
              <a:rPr lang="fr-FR" dirty="0" smtClean="0">
                <a:latin typeface="Times New Roman" pitchFamily="18" charset="0"/>
                <a:cs typeface="Times New Roman" pitchFamily="18" charset="0"/>
              </a:rPr>
              <a:t>SQL </a:t>
            </a:r>
            <a:r>
              <a:rPr lang="fr-FR" dirty="0">
                <a:latin typeface="Times New Roman" pitchFamily="18" charset="0"/>
                <a:cs typeface="Times New Roman" pitchFamily="18" charset="0"/>
              </a:rPr>
              <a:t>Server Express est une version d’entrée de gamme gratuite de la base de données, idéale pour l’apprentissage, ainsi que pour la création d’applications de bureau et de petits serveurs jusqu’à 10 Go de données.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esktop\Mysql-vs.jpg"/>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5" name="ZoneTexte 4"/>
          <p:cNvSpPr txBox="1"/>
          <p:nvPr/>
        </p:nvSpPr>
        <p:spPr>
          <a:xfrm>
            <a:off x="3071802" y="1285860"/>
            <a:ext cx="5214974" cy="523220"/>
          </a:xfrm>
          <a:prstGeom prst="rect">
            <a:avLst/>
          </a:prstGeom>
          <a:noFill/>
        </p:spPr>
        <p:txBody>
          <a:bodyPr wrap="square" rtlCol="0">
            <a:spAutoFit/>
          </a:bodyPr>
          <a:lstStyle/>
          <a:p>
            <a:pPr algn="ctr"/>
            <a:r>
              <a:rPr lang="fr-FR" sz="2800" dirty="0" smtClean="0">
                <a:latin typeface="Agency FB" pitchFamily="34" charset="0"/>
              </a:rPr>
              <a:t>La différence entre les trois </a:t>
            </a:r>
            <a:r>
              <a:rPr lang="fr-FR" sz="2800" dirty="0">
                <a:latin typeface="Agency FB" pitchFamily="34" charset="0"/>
              </a:rPr>
              <a:t>SGBDR</a:t>
            </a:r>
            <a:r>
              <a:rPr lang="fr-FR" sz="2800" dirty="0" smtClean="0">
                <a:latin typeface="Agency FB" pitchFamily="34" charset="0"/>
              </a:rPr>
              <a:t>  </a:t>
            </a:r>
            <a:endParaRPr lang="fr-FR" sz="2800" dirty="0">
              <a:latin typeface="Agency FB"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8596" y="1357298"/>
            <a:ext cx="8072494" cy="4524315"/>
          </a:xfrm>
          <a:prstGeom prst="rect">
            <a:avLst/>
          </a:prstGeom>
        </p:spPr>
        <p:txBody>
          <a:bodyPr wrap="square">
            <a:spAutoFit/>
          </a:bodyPr>
          <a:lstStyle/>
          <a:p>
            <a:pPr algn="just">
              <a:lnSpc>
                <a:spcPct val="200000"/>
              </a:lnSpc>
            </a:pPr>
            <a:r>
              <a:rPr lang="fr-FR" dirty="0">
                <a:latin typeface="Times New Roman" pitchFamily="18" charset="0"/>
                <a:cs typeface="Times New Roman" pitchFamily="18" charset="0"/>
              </a:rPr>
              <a:t>PostgreSQL, MySQL et </a:t>
            </a:r>
            <a:r>
              <a:rPr lang="fr-FR" dirty="0" smtClean="0">
                <a:latin typeface="Times New Roman" pitchFamily="18" charset="0"/>
                <a:cs typeface="Times New Roman" pitchFamily="18" charset="0"/>
              </a:rPr>
              <a:t>SQL Server </a:t>
            </a:r>
            <a:r>
              <a:rPr lang="fr-FR" dirty="0">
                <a:latin typeface="Times New Roman" pitchFamily="18" charset="0"/>
                <a:cs typeface="Times New Roman" pitchFamily="18" charset="0"/>
              </a:rPr>
              <a:t>utilisent une syntaxe très similaire, avec quelques différences notables mises en évidence ci-dessous. Microsoft SQL Server a le plus grand contraste dans la syntaxe SQL, ainsi qu'une grande variété de fonctions non disponibles sur d'autres </a:t>
            </a:r>
            <a:r>
              <a:rPr lang="fr-FR" dirty="0" smtClean="0">
                <a:latin typeface="Times New Roman" pitchFamily="18" charset="0"/>
                <a:cs typeface="Times New Roman" pitchFamily="18" charset="0"/>
              </a:rPr>
              <a:t>plates-formes.</a:t>
            </a:r>
          </a:p>
          <a:p>
            <a:pPr algn="just">
              <a:lnSpc>
                <a:spcPct val="200000"/>
              </a:lnSpc>
            </a:pPr>
            <a:r>
              <a:rPr lang="fr-FR" dirty="0" smtClean="0">
                <a:sym typeface="Wingdings" pitchFamily="2" charset="2"/>
              </a:rPr>
              <a:t></a:t>
            </a:r>
            <a:r>
              <a:rPr lang="fr-FR" dirty="0">
                <a:latin typeface="Times New Roman" pitchFamily="18" charset="0"/>
                <a:cs typeface="Times New Roman" pitchFamily="18" charset="0"/>
              </a:rPr>
              <a:t>Microsoft SQL Server est un SGBD relationnel de Microsoft, mais MySQL et PostgreSQL sont tous deux des SGBDR open source largement utilisés.</a:t>
            </a:r>
          </a:p>
          <a:p>
            <a:pPr algn="just">
              <a:lnSpc>
                <a:spcPct val="200000"/>
              </a:lnSpc>
            </a:pPr>
            <a:r>
              <a:rPr lang="fr-FR" dirty="0" smtClean="0"/>
              <a:t/>
            </a:r>
            <a:br>
              <a:rPr lang="fr-FR" dirty="0" smtClean="0"/>
            </a:br>
            <a:endParaRPr lang="fr-F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714356"/>
            <a:ext cx="8072494" cy="1122743"/>
          </a:xfrm>
          <a:prstGeom prst="rect">
            <a:avLst/>
          </a:prstGeom>
        </p:spPr>
        <p:txBody>
          <a:bodyPr wrap="square">
            <a:spAutoFit/>
          </a:bodyPr>
          <a:lstStyle/>
          <a:p>
            <a:pPr>
              <a:lnSpc>
                <a:spcPct val="200000"/>
              </a:lnSpc>
            </a:pPr>
            <a:r>
              <a:rPr lang="fr-FR" dirty="0" smtClean="0">
                <a:latin typeface="Aharoni" pitchFamily="2" charset="-79"/>
                <a:cs typeface="Aharoni" pitchFamily="2" charset="-79"/>
              </a:rPr>
              <a:t>SQL SERVER</a:t>
            </a:r>
            <a:br>
              <a:rPr lang="fr-FR" dirty="0" smtClean="0">
                <a:latin typeface="Aharoni" pitchFamily="2" charset="-79"/>
                <a:cs typeface="Aharoni" pitchFamily="2" charset="-79"/>
              </a:rPr>
            </a:br>
            <a:endParaRPr lang="fr-FR" dirty="0">
              <a:latin typeface="Aharoni" pitchFamily="2" charset="-79"/>
              <a:cs typeface="Aharoni" pitchFamily="2" charset="-79"/>
            </a:endParaRPr>
          </a:p>
        </p:txBody>
      </p:sp>
      <p:sp>
        <p:nvSpPr>
          <p:cNvPr id="3" name="ZoneTexte 2"/>
          <p:cNvSpPr txBox="1"/>
          <p:nvPr/>
        </p:nvSpPr>
        <p:spPr>
          <a:xfrm>
            <a:off x="714348" y="1428736"/>
            <a:ext cx="3929090" cy="1754326"/>
          </a:xfrm>
          <a:prstGeom prst="rect">
            <a:avLst/>
          </a:prstGeom>
          <a:noFill/>
        </p:spPr>
        <p:txBody>
          <a:bodyPr wrap="square" rtlCol="0">
            <a:spAutoFit/>
          </a:bodyPr>
          <a:lstStyle/>
          <a:p>
            <a:pPr algn="just">
              <a:lnSpc>
                <a:spcPct val="150000"/>
              </a:lnSpc>
              <a:buFont typeface="Arial" pitchFamily="34" charset="0"/>
              <a:buChar char="•"/>
            </a:pPr>
            <a:r>
              <a:rPr lang="fr-FR" dirty="0"/>
              <a:t>Installation simplifiée;</a:t>
            </a:r>
          </a:p>
          <a:p>
            <a:pPr algn="just">
              <a:lnSpc>
                <a:spcPct val="150000"/>
              </a:lnSpc>
              <a:buFont typeface="Arial" pitchFamily="34" charset="0"/>
              <a:buChar char="•"/>
            </a:pPr>
            <a:r>
              <a:rPr lang="fr-FR" dirty="0" smtClean="0"/>
              <a:t>Excellentes fonctionnalités </a:t>
            </a:r>
            <a:r>
              <a:rPr lang="fr-FR" dirty="0"/>
              <a:t>de sécurité;</a:t>
            </a:r>
          </a:p>
          <a:p>
            <a:pPr algn="just">
              <a:lnSpc>
                <a:spcPct val="150000"/>
              </a:lnSpc>
              <a:buFont typeface="Arial" pitchFamily="34" charset="0"/>
              <a:buChar char="•"/>
            </a:pPr>
            <a:r>
              <a:rPr lang="fr-FR" dirty="0"/>
              <a:t>Performance améliorée;</a:t>
            </a:r>
          </a:p>
          <a:p>
            <a:pPr algn="just">
              <a:lnSpc>
                <a:spcPct val="150000"/>
              </a:lnSpc>
              <a:buFont typeface="Arial" pitchFamily="34" charset="0"/>
              <a:buChar char="•"/>
            </a:pPr>
            <a:r>
              <a:rPr lang="fr-FR" dirty="0"/>
              <a:t>Faible coût de possession.</a:t>
            </a:r>
          </a:p>
        </p:txBody>
      </p:sp>
      <p:sp>
        <p:nvSpPr>
          <p:cNvPr id="5" name="Rectangle 4"/>
          <p:cNvSpPr/>
          <p:nvPr/>
        </p:nvSpPr>
        <p:spPr>
          <a:xfrm>
            <a:off x="5143504" y="2857496"/>
            <a:ext cx="966931" cy="369332"/>
          </a:xfrm>
          <a:prstGeom prst="rect">
            <a:avLst/>
          </a:prstGeom>
        </p:spPr>
        <p:txBody>
          <a:bodyPr wrap="none">
            <a:spAutoFit/>
          </a:bodyPr>
          <a:lstStyle/>
          <a:p>
            <a:r>
              <a:rPr lang="fr-FR" dirty="0">
                <a:latin typeface="Aharoni" pitchFamily="2" charset="-79"/>
                <a:cs typeface="Aharoni" pitchFamily="2" charset="-79"/>
              </a:rPr>
              <a:t>MySQL</a:t>
            </a:r>
          </a:p>
        </p:txBody>
      </p:sp>
      <p:sp>
        <p:nvSpPr>
          <p:cNvPr id="6" name="ZoneTexte 5"/>
          <p:cNvSpPr txBox="1"/>
          <p:nvPr/>
        </p:nvSpPr>
        <p:spPr>
          <a:xfrm>
            <a:off x="3571836" y="3164681"/>
            <a:ext cx="5572164" cy="3693319"/>
          </a:xfrm>
          <a:prstGeom prst="rect">
            <a:avLst/>
          </a:prstGeom>
          <a:noFill/>
        </p:spPr>
        <p:txBody>
          <a:bodyPr wrap="square" rtlCol="0">
            <a:spAutoFit/>
          </a:bodyPr>
          <a:lstStyle/>
          <a:p>
            <a:pPr algn="just">
              <a:lnSpc>
                <a:spcPct val="150000"/>
              </a:lnSpc>
              <a:buFont typeface="Arial" pitchFamily="34" charset="0"/>
              <a:buChar char="•"/>
            </a:pPr>
            <a:r>
              <a:rPr lang="fr-FR" dirty="0" smtClean="0">
                <a:latin typeface="Times New Roman" pitchFamily="18" charset="0"/>
                <a:cs typeface="Times New Roman" pitchFamily="18" charset="0"/>
              </a:rPr>
              <a:t>Sécurité </a:t>
            </a:r>
            <a:r>
              <a:rPr lang="fr-FR" dirty="0">
                <a:latin typeface="Times New Roman" pitchFamily="18" charset="0"/>
                <a:cs typeface="Times New Roman" pitchFamily="18" charset="0"/>
              </a:rPr>
              <a:t>des données;</a:t>
            </a:r>
          </a:p>
          <a:p>
            <a:pPr algn="just">
              <a:lnSpc>
                <a:spcPct val="150000"/>
              </a:lnSpc>
              <a:buFont typeface="Arial" pitchFamily="34" charset="0"/>
              <a:buChar char="•"/>
            </a:pPr>
            <a:r>
              <a:rPr lang="fr-FR" dirty="0">
                <a:latin typeface="Times New Roman" pitchFamily="18" charset="0"/>
                <a:cs typeface="Times New Roman" pitchFamily="18" charset="0"/>
              </a:rPr>
              <a:t>Évolutivité à la demande;</a:t>
            </a:r>
          </a:p>
          <a:p>
            <a:pPr algn="just">
              <a:lnSpc>
                <a:spcPct val="150000"/>
              </a:lnSpc>
              <a:buFont typeface="Arial" pitchFamily="34" charset="0"/>
              <a:buChar char="•"/>
            </a:pPr>
            <a:r>
              <a:rPr lang="fr-FR" dirty="0">
                <a:latin typeface="Times New Roman" pitchFamily="18" charset="0"/>
                <a:cs typeface="Times New Roman" pitchFamily="18" charset="0"/>
              </a:rPr>
              <a:t>Haute performance;</a:t>
            </a:r>
          </a:p>
          <a:p>
            <a:pPr algn="just">
              <a:lnSpc>
                <a:spcPct val="150000"/>
              </a:lnSpc>
              <a:buFont typeface="Arial" pitchFamily="34" charset="0"/>
              <a:buChar char="•"/>
            </a:pPr>
            <a:r>
              <a:rPr lang="fr-FR" dirty="0">
                <a:latin typeface="Times New Roman" pitchFamily="18" charset="0"/>
                <a:cs typeface="Times New Roman" pitchFamily="18" charset="0"/>
              </a:rPr>
              <a:t>Disponibilité 24 heures sur 24;</a:t>
            </a:r>
          </a:p>
          <a:p>
            <a:pPr algn="just">
              <a:lnSpc>
                <a:spcPct val="150000"/>
              </a:lnSpc>
              <a:buFont typeface="Arial" pitchFamily="34" charset="0"/>
              <a:buChar char="•"/>
            </a:pPr>
            <a:r>
              <a:rPr lang="fr-FR" dirty="0">
                <a:latin typeface="Times New Roman" pitchFamily="18" charset="0"/>
                <a:cs typeface="Times New Roman" pitchFamily="18" charset="0"/>
              </a:rPr>
              <a:t>Support transactionnel complet;</a:t>
            </a:r>
          </a:p>
          <a:p>
            <a:pPr algn="just">
              <a:lnSpc>
                <a:spcPct val="150000"/>
              </a:lnSpc>
              <a:buFont typeface="Arial" pitchFamily="34" charset="0"/>
              <a:buChar char="•"/>
            </a:pPr>
            <a:r>
              <a:rPr lang="fr-FR" dirty="0">
                <a:latin typeface="Times New Roman" pitchFamily="18" charset="0"/>
                <a:cs typeface="Times New Roman" pitchFamily="18" charset="0"/>
              </a:rPr>
              <a:t>Contrôle complet du flux de travail;</a:t>
            </a:r>
          </a:p>
          <a:p>
            <a:pPr algn="just">
              <a:lnSpc>
                <a:spcPct val="150000"/>
              </a:lnSpc>
              <a:buFont typeface="Arial" pitchFamily="34" charset="0"/>
              <a:buChar char="•"/>
            </a:pPr>
            <a:r>
              <a:rPr lang="fr-FR" dirty="0">
                <a:latin typeface="Times New Roman" pitchFamily="18" charset="0"/>
                <a:cs typeface="Times New Roman" pitchFamily="18" charset="0"/>
              </a:rPr>
              <a:t>Le coût total de possession réduit;</a:t>
            </a:r>
          </a:p>
          <a:p>
            <a:pPr algn="just">
              <a:lnSpc>
                <a:spcPct val="150000"/>
              </a:lnSpc>
              <a:buFont typeface="Arial" pitchFamily="34" charset="0"/>
              <a:buChar char="•"/>
            </a:pPr>
            <a:r>
              <a:rPr lang="fr-FR" dirty="0">
                <a:latin typeface="Times New Roman" pitchFamily="18" charset="0"/>
                <a:cs typeface="Times New Roman" pitchFamily="18" charset="0"/>
              </a:rPr>
              <a:t>La flexibilité de l'open source</a:t>
            </a:r>
            <a:r>
              <a:rPr lang="fr-FR" dirty="0"/>
              <a:t>.</a:t>
            </a:r>
          </a:p>
          <a:p>
            <a:endParaRPr lang="fr-F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p:cNvSpPr txBox="1"/>
          <p:nvPr/>
        </p:nvSpPr>
        <p:spPr>
          <a:xfrm>
            <a:off x="714348" y="857232"/>
            <a:ext cx="8072494" cy="5770811"/>
          </a:xfrm>
          <a:prstGeom prst="rect">
            <a:avLst/>
          </a:prstGeom>
          <a:noFill/>
        </p:spPr>
        <p:txBody>
          <a:bodyPr wrap="square" rtlCol="0">
            <a:spAutoFit/>
          </a:bodyPr>
          <a:lstStyle/>
          <a:p>
            <a:pPr algn="just">
              <a:lnSpc>
                <a:spcPct val="150000"/>
              </a:lnSpc>
              <a:buFont typeface="Arial" pitchFamily="34" charset="0"/>
              <a:buChar char="•"/>
            </a:pPr>
            <a:r>
              <a:rPr lang="fr-FR" dirty="0" smtClean="0">
                <a:latin typeface="Times New Roman" pitchFamily="18" charset="0"/>
                <a:cs typeface="Times New Roman" pitchFamily="18" charset="0"/>
              </a:rPr>
              <a:t>Prend </a:t>
            </a:r>
            <a:r>
              <a:rPr lang="fr-FR" dirty="0">
                <a:latin typeface="Times New Roman" pitchFamily="18" charset="0"/>
                <a:cs typeface="Times New Roman" pitchFamily="18" charset="0"/>
              </a:rPr>
              <a:t>en charge le mécanisme de verrouillage;</a:t>
            </a:r>
          </a:p>
          <a:p>
            <a:pPr algn="just">
              <a:lnSpc>
                <a:spcPct val="150000"/>
              </a:lnSpc>
              <a:buFont typeface="Arial" pitchFamily="34" charset="0"/>
              <a:buChar char="•"/>
            </a:pPr>
            <a:r>
              <a:rPr lang="fr-FR" dirty="0">
                <a:latin typeface="Times New Roman" pitchFamily="18" charset="0"/>
                <a:cs typeface="Times New Roman" pitchFamily="18" charset="0"/>
              </a:rPr>
              <a:t>A une haute disponibilité;</a:t>
            </a:r>
          </a:p>
          <a:p>
            <a:pPr algn="just">
              <a:lnSpc>
                <a:spcPct val="150000"/>
              </a:lnSpc>
              <a:buFont typeface="Arial" pitchFamily="34" charset="0"/>
              <a:buChar char="•"/>
            </a:pPr>
            <a:r>
              <a:rPr lang="fr-FR" dirty="0">
                <a:latin typeface="Times New Roman" pitchFamily="18" charset="0"/>
                <a:cs typeface="Times New Roman" pitchFamily="18" charset="0"/>
              </a:rPr>
              <a:t>Logiciel gratuit et open source;</a:t>
            </a:r>
          </a:p>
          <a:p>
            <a:pPr algn="just">
              <a:lnSpc>
                <a:spcPct val="150000"/>
              </a:lnSpc>
              <a:buFont typeface="Arial" pitchFamily="34" charset="0"/>
              <a:buChar char="•"/>
            </a:pPr>
            <a:r>
              <a:rPr lang="fr-FR" dirty="0">
                <a:latin typeface="Times New Roman" pitchFamily="18" charset="0"/>
                <a:cs typeface="Times New Roman" pitchFamily="18" charset="0"/>
              </a:rPr>
              <a:t>Conforme à l'ACID;</a:t>
            </a:r>
          </a:p>
          <a:p>
            <a:pPr algn="just">
              <a:lnSpc>
                <a:spcPct val="150000"/>
              </a:lnSpc>
              <a:buFont typeface="Arial" pitchFamily="34" charset="0"/>
              <a:buChar char="•"/>
            </a:pPr>
            <a:r>
              <a:rPr lang="fr-FR" dirty="0">
                <a:latin typeface="Times New Roman" pitchFamily="18" charset="0"/>
                <a:cs typeface="Times New Roman" pitchFamily="18" charset="0"/>
              </a:rPr>
              <a:t>A la capacité de tolérance aux pannes;</a:t>
            </a:r>
          </a:p>
          <a:p>
            <a:pPr algn="just">
              <a:lnSpc>
                <a:spcPct val="150000"/>
              </a:lnSpc>
              <a:buFont typeface="Arial" pitchFamily="34" charset="0"/>
              <a:buChar char="•"/>
            </a:pPr>
            <a:r>
              <a:rPr lang="fr-FR" dirty="0">
                <a:latin typeface="Times New Roman" pitchFamily="18" charset="0"/>
                <a:cs typeface="Times New Roman" pitchFamily="18" charset="0"/>
              </a:rPr>
              <a:t>Prend en charge l'image, la vidéo, le stockage audio et prend également en charge les données graphiques;</a:t>
            </a:r>
          </a:p>
          <a:p>
            <a:pPr algn="just">
              <a:lnSpc>
                <a:spcPct val="150000"/>
              </a:lnSpc>
              <a:buFont typeface="Arial" pitchFamily="34" charset="0"/>
              <a:buChar char="•"/>
            </a:pPr>
            <a:r>
              <a:rPr lang="fr-FR" dirty="0">
                <a:latin typeface="Times New Roman" pitchFamily="18" charset="0"/>
                <a:cs typeface="Times New Roman" pitchFamily="18" charset="0"/>
              </a:rPr>
              <a:t>Nécessite peu d'entretien;</a:t>
            </a:r>
          </a:p>
          <a:p>
            <a:pPr algn="just">
              <a:lnSpc>
                <a:spcPct val="150000"/>
              </a:lnSpc>
              <a:buFont typeface="Arial" pitchFamily="34" charset="0"/>
              <a:buChar char="•"/>
            </a:pPr>
            <a:r>
              <a:rPr lang="fr-FR" dirty="0">
                <a:latin typeface="Times New Roman" pitchFamily="18" charset="0"/>
                <a:cs typeface="Times New Roman" pitchFamily="18" charset="0"/>
              </a:rPr>
              <a:t>Prend en charge le contrôle d'accès concurrentiel multi-version (MVCC);</a:t>
            </a:r>
          </a:p>
          <a:p>
            <a:pPr algn="just">
              <a:lnSpc>
                <a:spcPct val="150000"/>
              </a:lnSpc>
              <a:buFont typeface="Arial" pitchFamily="34" charset="0"/>
              <a:buChar char="•"/>
            </a:pPr>
            <a:r>
              <a:rPr lang="fr-FR" dirty="0">
                <a:latin typeface="Times New Roman" pitchFamily="18" charset="0"/>
                <a:cs typeface="Times New Roman" pitchFamily="18" charset="0"/>
              </a:rPr>
              <a:t>Récupération élevée;</a:t>
            </a:r>
          </a:p>
          <a:p>
            <a:pPr algn="just">
              <a:lnSpc>
                <a:spcPct val="150000"/>
              </a:lnSpc>
              <a:buFont typeface="Arial" pitchFamily="34" charset="0"/>
              <a:buChar char="•"/>
            </a:pPr>
            <a:r>
              <a:rPr lang="fr-FR" dirty="0">
                <a:latin typeface="Times New Roman" pitchFamily="18" charset="0"/>
                <a:cs typeface="Times New Roman" pitchFamily="18" charset="0"/>
              </a:rPr>
              <a:t>A des types de données définis par l'utilisateur;</a:t>
            </a:r>
          </a:p>
          <a:p>
            <a:pPr algn="just">
              <a:lnSpc>
                <a:spcPct val="150000"/>
              </a:lnSpc>
              <a:buFont typeface="Arial" pitchFamily="34" charset="0"/>
              <a:buChar char="•"/>
            </a:pPr>
            <a:r>
              <a:rPr lang="fr-FR" dirty="0">
                <a:latin typeface="Times New Roman" pitchFamily="18" charset="0"/>
                <a:cs typeface="Times New Roman" pitchFamily="18" charset="0"/>
              </a:rPr>
              <a:t>Héritage de table;</a:t>
            </a:r>
          </a:p>
          <a:p>
            <a:pPr algn="just">
              <a:lnSpc>
                <a:spcPct val="150000"/>
              </a:lnSpc>
              <a:buFont typeface="Arial" pitchFamily="34" charset="0"/>
              <a:buChar char="•"/>
            </a:pPr>
            <a:r>
              <a:rPr lang="fr-FR" dirty="0">
                <a:latin typeface="Times New Roman" pitchFamily="18" charset="0"/>
                <a:cs typeface="Times New Roman" pitchFamily="18" charset="0"/>
              </a:rPr>
              <a:t>Fonctionne sur tous les systèmes d'exploitation.</a:t>
            </a:r>
          </a:p>
          <a:p>
            <a:endParaRPr lang="fr-FR" dirty="0"/>
          </a:p>
        </p:txBody>
      </p:sp>
      <p:sp>
        <p:nvSpPr>
          <p:cNvPr id="8" name="Rectangle 7"/>
          <p:cNvSpPr/>
          <p:nvPr/>
        </p:nvSpPr>
        <p:spPr>
          <a:xfrm>
            <a:off x="1285852" y="428604"/>
            <a:ext cx="1443024" cy="369332"/>
          </a:xfrm>
          <a:prstGeom prst="rect">
            <a:avLst/>
          </a:prstGeom>
        </p:spPr>
        <p:txBody>
          <a:bodyPr wrap="none">
            <a:spAutoFit/>
          </a:bodyPr>
          <a:lstStyle/>
          <a:p>
            <a:r>
              <a:rPr lang="fr-FR" b="1" dirty="0" smtClean="0">
                <a:latin typeface="Aharoni" pitchFamily="2" charset="-79"/>
                <a:cs typeface="Aharoni" pitchFamily="2" charset="-79"/>
              </a:rPr>
              <a:t>PostgreSQL</a:t>
            </a:r>
            <a:endParaRPr lang="fr-FR" dirty="0">
              <a:latin typeface="Aharoni" pitchFamily="2" charset="-79"/>
              <a:cs typeface="Aharoni" pitchFamily="2" charset="-79"/>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Admin\Desktop\merci-propertis.jpg"/>
          <p:cNvPicPr>
            <a:picLocks noChangeAspect="1" noChangeArrowheads="1"/>
          </p:cNvPicPr>
          <p:nvPr/>
        </p:nvPicPr>
        <p:blipFill>
          <a:blip r:embed="rId2"/>
          <a:srcRect/>
          <a:stretch>
            <a:fillRect/>
          </a:stretch>
        </p:blipFill>
        <p:spPr bwMode="auto">
          <a:xfrm>
            <a:off x="642910" y="642918"/>
            <a:ext cx="7858180" cy="500066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1007</TotalTime>
  <Words>405</Words>
  <Application>Microsoft Office PowerPoint</Application>
  <PresentationFormat>Affichage à l'écran (4:3)</PresentationFormat>
  <Paragraphs>46</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Thème Office</vt:lpstr>
      <vt:lpstr>Diapositive 1</vt:lpstr>
      <vt:lpstr>Diapositive 2</vt:lpstr>
      <vt:lpstr>Diapositive 3</vt:lpstr>
      <vt:lpstr>Diapositive 4</vt:lpstr>
      <vt:lpstr>Diapositive 5</vt:lpstr>
      <vt:lpstr>Diapositive 6</vt:lpstr>
      <vt:lpstr>Diapositive 7</vt:lpstr>
      <vt:lpstr>Diapositive 8</vt:lpstr>
      <vt:lpstr>Diapositive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Admin</dc:creator>
  <cp:lastModifiedBy>Admin</cp:lastModifiedBy>
  <cp:revision>3</cp:revision>
  <dcterms:created xsi:type="dcterms:W3CDTF">2021-05-01T20:18:11Z</dcterms:created>
  <dcterms:modified xsi:type="dcterms:W3CDTF">2021-05-02T13:05:53Z</dcterms:modified>
</cp:coreProperties>
</file>