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2" r:id="rId6"/>
    <p:sldId id="265" r:id="rId7"/>
    <p:sldId id="266" r:id="rId8"/>
    <p:sldId id="270" r:id="rId9"/>
    <p:sldId id="268" r:id="rId10"/>
  </p:sldIdLst>
  <p:sldSz cx="9144000" cy="5143500" type="screen16x9"/>
  <p:notesSz cx="6858000" cy="9144000"/>
  <p:embeddedFontLst>
    <p:embeddedFont>
      <p:font typeface="Albert Sans SemiBold" panose="020B0604020202020204" charset="0"/>
      <p:regular r:id="rId12"/>
      <p:bold r:id="rId13"/>
      <p:italic r:id="rId14"/>
      <p:boldItalic r:id="rId15"/>
    </p:embeddedFont>
    <p:embeddedFont>
      <p:font typeface="Bebas Neue" panose="020B0604020202020204" charset="0"/>
      <p:regular r:id="rId16"/>
    </p:embeddedFont>
    <p:embeddedFont>
      <p:font typeface="Bahnschrift" panose="020B0502040204020203" pitchFamily="34" charset="0"/>
      <p:regular r:id="rId17"/>
      <p:bold r:id="rId18"/>
    </p:embeddedFont>
    <p:embeddedFont>
      <p:font typeface="Matura MT Script Capitals" panose="03020802060602070202" pitchFamily="66" charset="0"/>
      <p:regular r:id="rId19"/>
    </p:embeddedFont>
    <p:embeddedFont>
      <p:font typeface="Albert Sans Medium" panose="020B0604020202020204" charset="0"/>
      <p:regular r:id="rId20"/>
      <p:bold r:id="rId21"/>
      <p:italic r:id="rId22"/>
      <p:boldItalic r:id="rId23"/>
    </p:embeddedFont>
    <p:embeddedFont>
      <p:font typeface="Albert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8ED84C-C5A9-42F8-B558-97826AC10A68}">
  <a:tblStyle styleId="{4B8ED84C-C5A9-42F8-B558-97826AC10A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FAE33C2-9171-4568-AD00-99399E9573D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35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9862fcd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9862fcd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459e70b79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459e70b79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cbd03e63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1cbd03e63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459e70b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459e70b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5459e70b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5459e70b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df52a00d07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df52a00d07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5459e70b7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5459e70b79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df52a00d07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df52a00d07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64950" y="737225"/>
            <a:ext cx="4814100" cy="2945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 b="0"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88500" y="3653275"/>
            <a:ext cx="4167000" cy="35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69250" y="362050"/>
            <a:ext cx="109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750700" y="4970800"/>
            <a:ext cx="109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13892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2"/>
          </p:nvPr>
        </p:nvSpPr>
        <p:spPr>
          <a:xfrm>
            <a:off x="39561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3"/>
          </p:nvPr>
        </p:nvSpPr>
        <p:spPr>
          <a:xfrm>
            <a:off x="65230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4"/>
          </p:nvPr>
        </p:nvSpPr>
        <p:spPr>
          <a:xfrm>
            <a:off x="13892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5"/>
          </p:nvPr>
        </p:nvSpPr>
        <p:spPr>
          <a:xfrm>
            <a:off x="39561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6"/>
          </p:nvPr>
        </p:nvSpPr>
        <p:spPr>
          <a:xfrm>
            <a:off x="65230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7"/>
          </p:nvPr>
        </p:nvSpPr>
        <p:spPr>
          <a:xfrm>
            <a:off x="138920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8"/>
          </p:nvPr>
        </p:nvSpPr>
        <p:spPr>
          <a:xfrm>
            <a:off x="395610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9"/>
          </p:nvPr>
        </p:nvSpPr>
        <p:spPr>
          <a:xfrm>
            <a:off x="652075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13"/>
          </p:nvPr>
        </p:nvSpPr>
        <p:spPr>
          <a:xfrm>
            <a:off x="138920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4"/>
          </p:nvPr>
        </p:nvSpPr>
        <p:spPr>
          <a:xfrm>
            <a:off x="395610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15"/>
          </p:nvPr>
        </p:nvSpPr>
        <p:spPr>
          <a:xfrm>
            <a:off x="652075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-804930">
            <a:off x="3666097" y="266076"/>
            <a:ext cx="5574305" cy="3295020"/>
          </a:xfrm>
          <a:prstGeom prst="arc">
            <a:avLst>
              <a:gd name="adj1" fmla="val 16057500"/>
              <a:gd name="adj2" fmla="val 5515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rot="-6395119">
            <a:off x="5840319" y="263514"/>
            <a:ext cx="173415" cy="173415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 rot="10800000" flipH="1">
            <a:off x="476902" y="4694300"/>
            <a:ext cx="152400" cy="152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 rot="10800000" flipH="1">
            <a:off x="629301" y="4608502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 rot="-2254707">
            <a:off x="-4148942" y="-1447448"/>
            <a:ext cx="7224432" cy="263702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9"/>
          <p:cNvSpPr/>
          <p:nvPr/>
        </p:nvSpPr>
        <p:spPr>
          <a:xfrm rot="-5400000">
            <a:off x="1425296" y="222178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-2254707">
            <a:off x="6325708" y="3760577"/>
            <a:ext cx="7224432" cy="263702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 rot="-5400000">
            <a:off x="7659671" y="4726428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227475"/>
            <a:ext cx="77040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658375" y="87725"/>
            <a:ext cx="1287300" cy="1287300"/>
          </a:xfrm>
          <a:prstGeom prst="arc">
            <a:avLst>
              <a:gd name="adj1" fmla="val 16200000"/>
              <a:gd name="adj2" fmla="val 404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rot="232008">
            <a:off x="535946" y="725651"/>
            <a:ext cx="173495" cy="173495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10800000">
            <a:off x="8510156" y="3873725"/>
            <a:ext cx="1287300" cy="1287300"/>
          </a:xfrm>
          <a:prstGeom prst="arc">
            <a:avLst>
              <a:gd name="adj1" fmla="val 16200000"/>
              <a:gd name="adj2" fmla="val 404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-10567992">
            <a:off x="8429640" y="4349604"/>
            <a:ext cx="173495" cy="173495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290770" y="2312800"/>
            <a:ext cx="29076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45644" y="2312800"/>
            <a:ext cx="29076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290756" y="2730400"/>
            <a:ext cx="29076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945631" y="2730400"/>
            <a:ext cx="29076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rot="10800000" flipH="1">
            <a:off x="166252" y="905500"/>
            <a:ext cx="152400" cy="152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318651" y="819702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32;p5"/>
          <p:cNvCxnSpPr/>
          <p:nvPr/>
        </p:nvCxnSpPr>
        <p:spPr>
          <a:xfrm rot="10800000">
            <a:off x="166250" y="375178"/>
            <a:ext cx="109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 flipH="1">
            <a:off x="7601400" y="1523600"/>
            <a:ext cx="1542600" cy="154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304650" y="1442400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385875"/>
            <a:ext cx="1542600" cy="154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296750" y="1304675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-5524846">
            <a:off x="684613" y="1301076"/>
            <a:ext cx="173514" cy="173514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-4723736">
            <a:off x="8296439" y="1426672"/>
            <a:ext cx="173445" cy="173445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301300" y="1536450"/>
            <a:ext cx="4541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301300" y="2517775"/>
            <a:ext cx="45414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924600" y="698700"/>
            <a:ext cx="7294800" cy="3746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026700" y="446525"/>
            <a:ext cx="30906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026700" y="4128725"/>
            <a:ext cx="30906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813050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715100" y="2153950"/>
            <a:ext cx="253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3" hasCustomPrompt="1"/>
          </p:nvPr>
        </p:nvSpPr>
        <p:spPr>
          <a:xfrm>
            <a:off x="3352238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3254288" y="2152525"/>
            <a:ext cx="253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5" hasCustomPrompt="1"/>
          </p:nvPr>
        </p:nvSpPr>
        <p:spPr>
          <a:xfrm>
            <a:off x="80498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719163" y="3673250"/>
            <a:ext cx="253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7" hasCustomPrompt="1"/>
          </p:nvPr>
        </p:nvSpPr>
        <p:spPr>
          <a:xfrm>
            <a:off x="334763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3258363" y="3673250"/>
            <a:ext cx="253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9"/>
          </p:nvPr>
        </p:nvSpPr>
        <p:spPr>
          <a:xfrm>
            <a:off x="1410350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3"/>
          </p:nvPr>
        </p:nvSpPr>
        <p:spPr>
          <a:xfrm>
            <a:off x="3950738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4"/>
          </p:nvPr>
        </p:nvSpPr>
        <p:spPr>
          <a:xfrm>
            <a:off x="14057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5"/>
          </p:nvPr>
        </p:nvSpPr>
        <p:spPr>
          <a:xfrm>
            <a:off x="39449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6" hasCustomPrompt="1"/>
          </p:nvPr>
        </p:nvSpPr>
        <p:spPr>
          <a:xfrm>
            <a:off x="5891438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7"/>
          </p:nvPr>
        </p:nvSpPr>
        <p:spPr>
          <a:xfrm>
            <a:off x="5799900" y="2152525"/>
            <a:ext cx="253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8" hasCustomPrompt="1"/>
          </p:nvPr>
        </p:nvSpPr>
        <p:spPr>
          <a:xfrm>
            <a:off x="588683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9"/>
          </p:nvPr>
        </p:nvSpPr>
        <p:spPr>
          <a:xfrm>
            <a:off x="5796363" y="3673250"/>
            <a:ext cx="2538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0"/>
          </p:nvPr>
        </p:nvSpPr>
        <p:spPr>
          <a:xfrm>
            <a:off x="6488200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21"/>
          </p:nvPr>
        </p:nvSpPr>
        <p:spPr>
          <a:xfrm>
            <a:off x="64841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959850" y="-2267500"/>
            <a:ext cx="7224300" cy="2637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831947" y="129996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68650" y="1261275"/>
            <a:ext cx="3559500" cy="17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68650" y="3064725"/>
            <a:ext cx="3559500" cy="15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>
            <a:spLocks noGrp="1"/>
          </p:cNvSpPr>
          <p:nvPr>
            <p:ph type="pic" idx="2"/>
          </p:nvPr>
        </p:nvSpPr>
        <p:spPr>
          <a:xfrm>
            <a:off x="5641848" y="539496"/>
            <a:ext cx="2788800" cy="4059900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15100" y="3210625"/>
            <a:ext cx="6227700" cy="531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715100" y="1230325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56327" y="4184953"/>
            <a:ext cx="152400" cy="152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08726" y="4337351"/>
            <a:ext cx="85800" cy="85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 rot="10800000">
            <a:off x="256325" y="4867675"/>
            <a:ext cx="109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5" r:id="rId9"/>
    <p:sldLayoutId id="2147483671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/>
          <p:nvPr/>
        </p:nvSpPr>
        <p:spPr>
          <a:xfrm rot="2260023">
            <a:off x="2241254" y="-402920"/>
            <a:ext cx="4502416" cy="584919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ctrTitle"/>
          </p:nvPr>
        </p:nvSpPr>
        <p:spPr>
          <a:xfrm>
            <a:off x="2164950" y="737225"/>
            <a:ext cx="4814100" cy="29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dirty="0" smtClean="0"/>
              <a:t>M</a:t>
            </a:r>
            <a:r>
              <a:rPr lang="en" sz="6600" dirty="0" smtClean="0"/>
              <a:t>ini projet</a:t>
            </a:r>
            <a:br>
              <a:rPr lang="en" sz="6600" dirty="0" smtClean="0"/>
            </a:br>
            <a:r>
              <a:rPr lang="en" sz="4000" dirty="0"/>
              <a:t>A</a:t>
            </a:r>
            <a:r>
              <a:rPr lang="en" sz="4000" dirty="0" smtClean="0"/>
              <a:t>lgo et programmation C</a:t>
            </a:r>
            <a:endParaRPr sz="3800" dirty="0"/>
          </a:p>
        </p:txBody>
      </p:sp>
      <p:sp>
        <p:nvSpPr>
          <p:cNvPr id="234" name="Google Shape;234;p33"/>
          <p:cNvSpPr/>
          <p:nvPr/>
        </p:nvSpPr>
        <p:spPr>
          <a:xfrm rot="-428975">
            <a:off x="1955424" y="3663395"/>
            <a:ext cx="173549" cy="173549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3"/>
          <p:cNvSpPr/>
          <p:nvPr/>
        </p:nvSpPr>
        <p:spPr>
          <a:xfrm rot="-1124341">
            <a:off x="6652921" y="729319"/>
            <a:ext cx="250266" cy="250266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026727" y="4021244"/>
            <a:ext cx="346363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i="1" dirty="0">
                <a:latin typeface="Bahnschrift" panose="020B0502040204020203" pitchFamily="34" charset="0"/>
              </a:rPr>
              <a:t>Réalisé par : </a:t>
            </a:r>
            <a:r>
              <a:rPr lang="fr-FR" dirty="0">
                <a:latin typeface="Bahnschrift" panose="020B0502040204020203" pitchFamily="34" charset="0"/>
              </a:rPr>
              <a:t>Chaymae AITBENALLA</a:t>
            </a:r>
          </a:p>
          <a:p>
            <a:r>
              <a:rPr lang="fr-FR" dirty="0">
                <a:latin typeface="Bahnschrift" panose="020B0502040204020203" pitchFamily="34" charset="0"/>
              </a:rPr>
              <a:t>                    </a:t>
            </a:r>
            <a:r>
              <a:rPr lang="fr-FR" dirty="0" smtClean="0">
                <a:latin typeface="Bahnschrift" panose="020B0502040204020203" pitchFamily="34" charset="0"/>
              </a:rPr>
              <a:t>     Khadija </a:t>
            </a:r>
            <a:r>
              <a:rPr lang="fr-FR" dirty="0">
                <a:latin typeface="Bahnschrift" panose="020B0502040204020203" pitchFamily="34" charset="0"/>
              </a:rPr>
              <a:t>AMECHATE</a:t>
            </a:r>
          </a:p>
          <a:p>
            <a:r>
              <a:rPr lang="fr-FR" dirty="0">
                <a:latin typeface="Bahnschrift" panose="020B0502040204020203" pitchFamily="34" charset="0"/>
              </a:rPr>
              <a:t>                  </a:t>
            </a:r>
            <a:r>
              <a:rPr lang="fr-FR" dirty="0" smtClean="0">
                <a:latin typeface="Bahnschrift" panose="020B0502040204020203" pitchFamily="34" charset="0"/>
              </a:rPr>
              <a:t>       Wijdane </a:t>
            </a:r>
            <a:r>
              <a:rPr lang="fr-FR" dirty="0">
                <a:latin typeface="Bahnschrift" panose="020B0502040204020203" pitchFamily="34" charset="0"/>
              </a:rPr>
              <a:t>HACHANI</a:t>
            </a:r>
          </a:p>
          <a:p>
            <a:r>
              <a:rPr lang="fr-FR" dirty="0">
                <a:latin typeface="Bahnschrift" panose="020B0502040204020203" pitchFamily="34" charset="0"/>
              </a:rPr>
              <a:t>       </a:t>
            </a:r>
            <a:r>
              <a:rPr lang="fr-FR" dirty="0" smtClean="0">
                <a:latin typeface="Bahnschrift" panose="020B0502040204020203" pitchFamily="34" charset="0"/>
              </a:rPr>
              <a:t>                  Mariam </a:t>
            </a:r>
            <a:r>
              <a:rPr lang="fr-FR" dirty="0">
                <a:latin typeface="Bahnschrift" panose="020B0502040204020203" pitchFamily="34" charset="0"/>
              </a:rPr>
              <a:t>SATI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526036" y="556137"/>
            <a:ext cx="7704000" cy="8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 smtClean="0"/>
              <a:t>Sommaire</a:t>
            </a:r>
            <a:r>
              <a:rPr lang="fr-FR" sz="4000" dirty="0" smtClean="0"/>
              <a:t> </a:t>
            </a:r>
            <a:endParaRPr sz="4000" dirty="0"/>
          </a:p>
        </p:txBody>
      </p:sp>
      <p:graphicFrame>
        <p:nvGraphicFramePr>
          <p:cNvPr id="243" name="Google Shape;243;p34"/>
          <p:cNvGraphicFramePr/>
          <p:nvPr>
            <p:extLst>
              <p:ext uri="{D42A27DB-BD31-4B8C-83A1-F6EECF244321}">
                <p14:modId xmlns:p14="http://schemas.microsoft.com/office/powerpoint/2010/main" val="2701151389"/>
              </p:ext>
            </p:extLst>
          </p:nvPr>
        </p:nvGraphicFramePr>
        <p:xfrm>
          <a:off x="720000" y="1691025"/>
          <a:ext cx="7704000" cy="2169150"/>
        </p:xfrm>
        <a:graphic>
          <a:graphicData uri="http://schemas.openxmlformats.org/drawingml/2006/table">
            <a:tbl>
              <a:tblPr>
                <a:noFill/>
                <a:tableStyleId>{4B8ED84C-C5A9-42F8-B558-97826AC10A68}</a:tableStyleId>
              </a:tblPr>
              <a:tblGrid>
                <a:gridCol w="242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sng" dirty="0" smtClean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introduction</a:t>
                      </a:r>
                      <a:endParaRPr sz="11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dirty="0" smtClean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Introduire</a:t>
                      </a:r>
                      <a:r>
                        <a:rPr lang="fr-FR" sz="1000" baseline="0" dirty="0" smtClean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notre plan de projet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sng" dirty="0" smtClean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</a:t>
                      </a:r>
                      <a:r>
                        <a:rPr lang="en" sz="1100" b="1" u="sng" dirty="0" smtClean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lgorithmes</a:t>
                      </a:r>
                      <a:r>
                        <a:rPr lang="en" sz="1100" b="1" u="sng" baseline="0" dirty="0" smtClean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de tris</a:t>
                      </a:r>
                      <a:endParaRPr sz="11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dirty="0" smtClean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Présenter</a:t>
                      </a:r>
                      <a:r>
                        <a:rPr lang="fr-FR" sz="1000" baseline="0" dirty="0" smtClean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les méthodes de tris choisis en langage C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sng" dirty="0" smtClean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Outils</a:t>
                      </a:r>
                      <a:r>
                        <a:rPr lang="fr-FR" sz="1100" b="1" u="sng" baseline="0" dirty="0" smtClean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utilisés</a:t>
                      </a:r>
                      <a:endParaRPr sz="11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dirty="0" smtClean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Montrer</a:t>
                      </a:r>
                      <a:r>
                        <a:rPr lang="fr-FR" sz="1000" baseline="0" dirty="0" smtClean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les outils est les logiciels sélectionnés pour réaliser le projet correctement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sng" dirty="0" smtClean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Fonctions</a:t>
                      </a:r>
                      <a:r>
                        <a:rPr lang="fr-FR" sz="1100" b="1" u="sng" baseline="0" dirty="0" smtClean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principales</a:t>
                      </a:r>
                      <a:endParaRPr sz="11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dirty="0" smtClean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Expliquer</a:t>
                      </a:r>
                      <a:r>
                        <a:rPr lang="fr-FR" sz="1000" baseline="0" dirty="0" smtClean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les fonctions utilisées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sng" dirty="0" smtClean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V</a:t>
                      </a:r>
                      <a:r>
                        <a:rPr lang="en" sz="1100" b="1" u="sng" dirty="0" smtClean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isualisation</a:t>
                      </a:r>
                      <a:r>
                        <a:rPr lang="en" sz="1100" b="1" u="sng" baseline="0" dirty="0" smtClean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endParaRPr sz="11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 smtClean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Afficher</a:t>
                      </a:r>
                      <a:r>
                        <a:rPr lang="fr-FR" sz="1000" baseline="0" dirty="0" smtClean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les courbes des fonctions de tris 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sng" dirty="0" smtClean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Conclusion</a:t>
                      </a:r>
                      <a:r>
                        <a:rPr lang="fr-FR" sz="1100" baseline="0" dirty="0" smtClean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endParaRPr sz="11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b="0" u="none" dirty="0" smtClean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Conclure</a:t>
                      </a:r>
                      <a:r>
                        <a:rPr lang="fr-FR" sz="1000" b="0" u="none" baseline="0" dirty="0" smtClean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2301300" y="1536450"/>
            <a:ext cx="4541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75" name="Google Shape;275;p36"/>
          <p:cNvSpPr/>
          <p:nvPr/>
        </p:nvSpPr>
        <p:spPr>
          <a:xfrm rot="-6325725">
            <a:off x="3015158" y="765387"/>
            <a:ext cx="173658" cy="173658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6"/>
          <p:cNvSpPr/>
          <p:nvPr/>
        </p:nvSpPr>
        <p:spPr>
          <a:xfrm rot="-6325725">
            <a:off x="5953883" y="4203512"/>
            <a:ext cx="173658" cy="173658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subTitle" idx="9"/>
          </p:nvPr>
        </p:nvSpPr>
        <p:spPr>
          <a:xfrm>
            <a:off x="1410350" y="1559125"/>
            <a:ext cx="1940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 smtClean="0"/>
              <a:t>Tri Sélection</a:t>
            </a:r>
            <a:endParaRPr dirty="0"/>
          </a:p>
        </p:txBody>
      </p:sp>
      <p:sp>
        <p:nvSpPr>
          <p:cNvPr id="251" name="Google Shape;251;p35"/>
          <p:cNvSpPr txBox="1">
            <a:spLocks noGrp="1"/>
          </p:cNvSpPr>
          <p:nvPr>
            <p:ph type="subTitle" idx="13"/>
          </p:nvPr>
        </p:nvSpPr>
        <p:spPr>
          <a:xfrm>
            <a:off x="3950738" y="1559125"/>
            <a:ext cx="1940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 smtClean="0"/>
              <a:t>Tri Insertion</a:t>
            </a:r>
            <a:endParaRPr dirty="0"/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14"/>
          </p:nvPr>
        </p:nvSpPr>
        <p:spPr>
          <a:xfrm>
            <a:off x="1400000" y="2570655"/>
            <a:ext cx="1940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 smtClean="0"/>
              <a:t>Tri Fusion</a:t>
            </a:r>
            <a:endParaRPr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subTitle" idx="15"/>
          </p:nvPr>
        </p:nvSpPr>
        <p:spPr>
          <a:xfrm>
            <a:off x="3939200" y="2570655"/>
            <a:ext cx="1940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 smtClean="0"/>
              <a:t>Tri </a:t>
            </a:r>
            <a:r>
              <a:rPr lang="fr-FR" dirty="0"/>
              <a:t>par tas</a:t>
            </a:r>
            <a:endParaRPr dirty="0"/>
          </a:p>
        </p:txBody>
      </p:sp>
      <p:sp>
        <p:nvSpPr>
          <p:cNvPr id="254" name="Google Shape;254;p35"/>
          <p:cNvSpPr txBox="1">
            <a:spLocks noGrp="1"/>
          </p:cNvSpPr>
          <p:nvPr>
            <p:ph type="title" idx="2"/>
          </p:nvPr>
        </p:nvSpPr>
        <p:spPr>
          <a:xfrm>
            <a:off x="813050" y="1559125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3"/>
          </p:nvPr>
        </p:nvSpPr>
        <p:spPr>
          <a:xfrm>
            <a:off x="3352238" y="1559125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5"/>
          </p:nvPr>
        </p:nvSpPr>
        <p:spPr>
          <a:xfrm>
            <a:off x="799250" y="2570655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title" idx="7"/>
          </p:nvPr>
        </p:nvSpPr>
        <p:spPr>
          <a:xfrm>
            <a:off x="3341900" y="2570655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title"/>
          </p:nvPr>
        </p:nvSpPr>
        <p:spPr>
          <a:xfrm>
            <a:off x="493428" y="348953"/>
            <a:ext cx="7704000" cy="884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 smtClean="0">
                <a:latin typeface="+mn-lt"/>
              </a:rPr>
              <a:t>Types de tris</a:t>
            </a:r>
            <a:endParaRPr sz="4400" dirty="0">
              <a:latin typeface="+mn-lt"/>
            </a:endParaRPr>
          </a:p>
        </p:txBody>
      </p:sp>
      <p:sp>
        <p:nvSpPr>
          <p:cNvPr id="263" name="Google Shape;263;p35"/>
          <p:cNvSpPr txBox="1">
            <a:spLocks noGrp="1"/>
          </p:cNvSpPr>
          <p:nvPr>
            <p:ph type="title" idx="16"/>
          </p:nvPr>
        </p:nvSpPr>
        <p:spPr>
          <a:xfrm>
            <a:off x="5891438" y="1559125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title" idx="18"/>
          </p:nvPr>
        </p:nvSpPr>
        <p:spPr>
          <a:xfrm>
            <a:off x="5881100" y="2570655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20"/>
          </p:nvPr>
        </p:nvSpPr>
        <p:spPr>
          <a:xfrm>
            <a:off x="6488200" y="1559125"/>
            <a:ext cx="1940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 smtClean="0"/>
              <a:t>Tri </a:t>
            </a:r>
            <a:r>
              <a:rPr lang="fr-FR" dirty="0"/>
              <a:t>rapide</a:t>
            </a:r>
            <a:endParaRPr dirty="0"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21"/>
          </p:nvPr>
        </p:nvSpPr>
        <p:spPr>
          <a:xfrm>
            <a:off x="6478400" y="2570655"/>
            <a:ext cx="1940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Tri Shell</a:t>
            </a:r>
            <a:endParaRPr dirty="0"/>
          </a:p>
        </p:txBody>
      </p:sp>
      <p:sp>
        <p:nvSpPr>
          <p:cNvPr id="28" name="Google Shape;265;p35"/>
          <p:cNvSpPr txBox="1">
            <a:spLocks/>
          </p:cNvSpPr>
          <p:nvPr/>
        </p:nvSpPr>
        <p:spPr>
          <a:xfrm>
            <a:off x="3340700" y="3582185"/>
            <a:ext cx="597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2400" b="1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r>
              <a:rPr lang="en" dirty="0" smtClean="0"/>
              <a:t>07</a:t>
            </a:r>
            <a:endParaRPr lang="en" dirty="0"/>
          </a:p>
        </p:txBody>
      </p:sp>
      <p:sp>
        <p:nvSpPr>
          <p:cNvPr id="29" name="Google Shape;268;p35"/>
          <p:cNvSpPr txBox="1">
            <a:spLocks noGrp="1"/>
          </p:cNvSpPr>
          <p:nvPr>
            <p:ph type="subTitle" idx="21"/>
          </p:nvPr>
        </p:nvSpPr>
        <p:spPr>
          <a:xfrm>
            <a:off x="3938000" y="3582185"/>
            <a:ext cx="1940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 smtClean="0"/>
              <a:t>Tri Bulle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</a:t>
            </a:r>
            <a:r>
              <a:rPr lang="fr-FR" dirty="0" smtClean="0"/>
              <a:t>utiles utilisés </a:t>
            </a:r>
            <a:endParaRPr dirty="0"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1"/>
          </p:nvPr>
        </p:nvSpPr>
        <p:spPr>
          <a:xfrm>
            <a:off x="1290770" y="2312800"/>
            <a:ext cx="29076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VS code </a:t>
            </a:r>
            <a:endParaRPr dirty="0"/>
          </a:p>
        </p:txBody>
      </p:sp>
      <p:sp>
        <p:nvSpPr>
          <p:cNvPr id="301" name="Google Shape;301;p39"/>
          <p:cNvSpPr txBox="1">
            <a:spLocks noGrp="1"/>
          </p:cNvSpPr>
          <p:nvPr>
            <p:ph type="subTitle" idx="2"/>
          </p:nvPr>
        </p:nvSpPr>
        <p:spPr>
          <a:xfrm>
            <a:off x="4945644" y="2312800"/>
            <a:ext cx="29076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GNUPLOT</a:t>
            </a:r>
            <a:endParaRPr dirty="0"/>
          </a:p>
        </p:txBody>
      </p:sp>
      <p:sp>
        <p:nvSpPr>
          <p:cNvPr id="304" name="Google Shape;304;p39"/>
          <p:cNvSpPr/>
          <p:nvPr/>
        </p:nvSpPr>
        <p:spPr>
          <a:xfrm>
            <a:off x="6030738" y="1499200"/>
            <a:ext cx="737400" cy="73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2375870" y="1499200"/>
            <a:ext cx="737400" cy="73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39"/>
          <p:cNvGrpSpPr/>
          <p:nvPr/>
        </p:nvGrpSpPr>
        <p:grpSpPr>
          <a:xfrm>
            <a:off x="6210525" y="1705691"/>
            <a:ext cx="377824" cy="324418"/>
            <a:chOff x="848978" y="4297637"/>
            <a:chExt cx="377824" cy="324418"/>
          </a:xfrm>
        </p:grpSpPr>
        <p:sp>
          <p:nvSpPr>
            <p:cNvPr id="307" name="Google Shape;307;p3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39"/>
          <p:cNvGrpSpPr/>
          <p:nvPr/>
        </p:nvGrpSpPr>
        <p:grpSpPr>
          <a:xfrm>
            <a:off x="2568836" y="1684144"/>
            <a:ext cx="351439" cy="345965"/>
            <a:chOff x="1754279" y="4286593"/>
            <a:chExt cx="351439" cy="345965"/>
          </a:xfrm>
        </p:grpSpPr>
        <p:sp>
          <p:nvSpPr>
            <p:cNvPr id="310" name="Google Shape;310;p39"/>
            <p:cNvSpPr/>
            <p:nvPr/>
          </p:nvSpPr>
          <p:spPr>
            <a:xfrm>
              <a:off x="1799379" y="4550857"/>
              <a:ext cx="28422" cy="27117"/>
            </a:xfrm>
            <a:custGeom>
              <a:avLst/>
              <a:gdLst/>
              <a:ahLst/>
              <a:cxnLst/>
              <a:rect l="l" t="t" r="r" b="b"/>
              <a:pathLst>
                <a:path w="893" h="852" extrusionOk="0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1833084" y="4584594"/>
              <a:ext cx="27690" cy="27117"/>
            </a:xfrm>
            <a:custGeom>
              <a:avLst/>
              <a:gdLst/>
              <a:ahLst/>
              <a:cxnLst/>
              <a:rect l="l" t="t" r="r" b="b"/>
              <a:pathLst>
                <a:path w="870" h="852" extrusionOk="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1816407" y="4567917"/>
              <a:ext cx="28072" cy="27117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1754279" y="4286593"/>
              <a:ext cx="351439" cy="345965"/>
            </a:xfrm>
            <a:custGeom>
              <a:avLst/>
              <a:gdLst/>
              <a:ahLst/>
              <a:cxnLst/>
              <a:rect l="l" t="t" r="r" b="b"/>
              <a:pathLst>
                <a:path w="11042" h="10870" extrusionOk="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1951705" y="4367117"/>
              <a:ext cx="86062" cy="65437"/>
            </a:xfrm>
            <a:custGeom>
              <a:avLst/>
              <a:gdLst/>
              <a:ahLst/>
              <a:cxnLst/>
              <a:rect l="l" t="t" r="r" b="b"/>
              <a:pathLst>
                <a:path w="2704" h="2056" extrusionOk="0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70" y="3035205"/>
            <a:ext cx="2544321" cy="187425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05" y="3229357"/>
            <a:ext cx="3848100" cy="119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>
            <a:spLocks noGrp="1"/>
          </p:cNvSpPr>
          <p:nvPr>
            <p:ph type="title"/>
          </p:nvPr>
        </p:nvSpPr>
        <p:spPr>
          <a:xfrm>
            <a:off x="627471" y="5676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/>
              <a:t>Les fonctions principales </a:t>
            </a:r>
            <a:endParaRPr sz="3600" b="1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7"/>
          </p:nvPr>
        </p:nvSpPr>
        <p:spPr>
          <a:xfrm>
            <a:off x="119743" y="1545771"/>
            <a:ext cx="8719457" cy="2590799"/>
          </a:xfrm>
        </p:spPr>
        <p:txBody>
          <a:bodyPr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</a:t>
            </a:r>
            <a:r>
              <a:rPr lang="fr-FR" sz="2400" dirty="0" smtClean="0"/>
              <a:t> qui génère </a:t>
            </a:r>
            <a:r>
              <a:rPr lang="fr-FR" sz="2400" dirty="0"/>
              <a:t>une liste non triée de taille </a:t>
            </a:r>
            <a:r>
              <a:rPr lang="fr-FR" sz="2400" dirty="0" smtClean="0"/>
              <a:t>donnée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</a:t>
            </a:r>
            <a:r>
              <a:rPr lang="fr-FR" sz="2400" dirty="0" smtClean="0"/>
              <a:t> qui génère </a:t>
            </a:r>
            <a:r>
              <a:rPr lang="fr-FR" sz="2400" dirty="0"/>
              <a:t>une liste partiellement triée de taille </a:t>
            </a:r>
            <a:r>
              <a:rPr lang="fr-FR" sz="2400" dirty="0" smtClean="0"/>
              <a:t>donnée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</a:t>
            </a:r>
            <a:r>
              <a:rPr lang="fr-FR" sz="2400" dirty="0" smtClean="0"/>
              <a:t> qui génère une Liste partiellement Triée 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onction </a:t>
            </a:r>
            <a:r>
              <a:rPr lang="fr-FR" sz="2400" dirty="0" smtClean="0"/>
              <a:t>qui Génère </a:t>
            </a:r>
            <a:r>
              <a:rPr lang="fr-FR" sz="2400" dirty="0"/>
              <a:t>une liste triée de taille </a:t>
            </a:r>
            <a:r>
              <a:rPr lang="fr-FR" sz="2400" dirty="0" smtClean="0"/>
              <a:t> 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</a:t>
            </a:r>
            <a:r>
              <a:rPr lang="fr-FR" sz="2400" dirty="0" smtClean="0"/>
              <a:t> mesurer pour mesurer le temps d’exécution </a:t>
            </a:r>
            <a:endParaRPr lang="fr-FR" sz="24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>
            <a:spLocks noGrp="1"/>
          </p:cNvSpPr>
          <p:nvPr>
            <p:ph type="title"/>
          </p:nvPr>
        </p:nvSpPr>
        <p:spPr>
          <a:xfrm>
            <a:off x="145176" y="79021"/>
            <a:ext cx="4677195" cy="9470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5400" b="1" dirty="0">
                <a:latin typeface="+mn-lt"/>
              </a:rPr>
              <a:t>Visualisation</a:t>
            </a:r>
            <a:r>
              <a:rPr lang="fr-FR" dirty="0">
                <a:latin typeface="+mn-lt"/>
              </a:rPr>
              <a:t> </a:t>
            </a:r>
            <a:endParaRPr dirty="0">
              <a:latin typeface="+mn-lt"/>
            </a:endParaRPr>
          </a:p>
        </p:txBody>
      </p:sp>
      <p:sp>
        <p:nvSpPr>
          <p:cNvPr id="446" name="Google Shape;446;p43"/>
          <p:cNvSpPr/>
          <p:nvPr/>
        </p:nvSpPr>
        <p:spPr>
          <a:xfrm rot="613656">
            <a:off x="5469697" y="62641"/>
            <a:ext cx="3423092" cy="3133565"/>
          </a:xfrm>
          <a:prstGeom prst="arc">
            <a:avLst>
              <a:gd name="adj1" fmla="val 17254899"/>
              <a:gd name="adj2" fmla="val 236312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3"/>
          <p:cNvSpPr/>
          <p:nvPr/>
        </p:nvSpPr>
        <p:spPr>
          <a:xfrm rot="-3503550">
            <a:off x="7774874" y="111715"/>
            <a:ext cx="174013" cy="174013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57" y="969460"/>
            <a:ext cx="5562600" cy="4171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 txBox="1">
            <a:spLocks noGrp="1"/>
          </p:cNvSpPr>
          <p:nvPr>
            <p:ph type="title"/>
          </p:nvPr>
        </p:nvSpPr>
        <p:spPr>
          <a:xfrm>
            <a:off x="249382" y="3087585"/>
            <a:ext cx="6693418" cy="810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 smtClean="0">
                <a:latin typeface="Matura MT Script Capitals" panose="03020802060602070202" pitchFamily="66" charset="0"/>
              </a:rPr>
              <a:t>C</a:t>
            </a:r>
            <a:r>
              <a:rPr lang="en" sz="4800" dirty="0" smtClean="0">
                <a:latin typeface="Matura MT Script Capitals" panose="03020802060602070202" pitchFamily="66" charset="0"/>
              </a:rPr>
              <a:t>onclusion </a:t>
            </a:r>
            <a:endParaRPr sz="4800" dirty="0">
              <a:latin typeface="Matura MT Script Capitals" panose="03020802060602070202" pitchFamily="66" charset="0"/>
            </a:endParaRPr>
          </a:p>
        </p:txBody>
      </p:sp>
      <p:sp>
        <p:nvSpPr>
          <p:cNvPr id="506" name="Google Shape;506;p47"/>
          <p:cNvSpPr/>
          <p:nvPr/>
        </p:nvSpPr>
        <p:spPr>
          <a:xfrm rot="-804826">
            <a:off x="2639735" y="473767"/>
            <a:ext cx="5913828" cy="3407296"/>
          </a:xfrm>
          <a:prstGeom prst="arc">
            <a:avLst>
              <a:gd name="adj1" fmla="val 14291272"/>
              <a:gd name="adj2" fmla="val 349513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7"/>
          <p:cNvSpPr/>
          <p:nvPr/>
        </p:nvSpPr>
        <p:spPr>
          <a:xfrm rot="-6898139">
            <a:off x="4118981" y="788414"/>
            <a:ext cx="173407" cy="173407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Merci pour votre attention </a:t>
            </a:r>
            <a:endParaRPr dirty="0"/>
          </a:p>
        </p:txBody>
      </p:sp>
      <p:sp>
        <p:nvSpPr>
          <p:cNvPr id="462" name="Google Shape;462;p45"/>
          <p:cNvSpPr/>
          <p:nvPr/>
        </p:nvSpPr>
        <p:spPr>
          <a:xfrm>
            <a:off x="1158150" y="901725"/>
            <a:ext cx="6827700" cy="3137100"/>
          </a:xfrm>
          <a:prstGeom prst="arc">
            <a:avLst>
              <a:gd name="adj1" fmla="val 11863632"/>
              <a:gd name="adj2" fmla="val 205892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5"/>
          <p:cNvSpPr/>
          <p:nvPr/>
        </p:nvSpPr>
        <p:spPr>
          <a:xfrm rot="10800000">
            <a:off x="1158150" y="1104675"/>
            <a:ext cx="6827700" cy="3137100"/>
          </a:xfrm>
          <a:prstGeom prst="arc">
            <a:avLst>
              <a:gd name="adj1" fmla="val 11863632"/>
              <a:gd name="adj2" fmla="val 205892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5"/>
          <p:cNvSpPr/>
          <p:nvPr/>
        </p:nvSpPr>
        <p:spPr>
          <a:xfrm rot="-2380739">
            <a:off x="7341129" y="3435520"/>
            <a:ext cx="173849" cy="173849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5"/>
          <p:cNvSpPr/>
          <p:nvPr/>
        </p:nvSpPr>
        <p:spPr>
          <a:xfrm rot="-2347356">
            <a:off x="1623776" y="1537392"/>
            <a:ext cx="174014" cy="174014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" grpId="0"/>
    </p:bldLst>
  </p:timing>
</p:sld>
</file>

<file path=ppt/theme/theme1.xml><?xml version="1.0" encoding="utf-8"?>
<a:theme xmlns:a="http://schemas.openxmlformats.org/drawingml/2006/main" name="Clear &amp; Simple Business Meeting by Slidesgo">
  <a:themeElements>
    <a:clrScheme name="Simple Light">
      <a:dk1>
        <a:srgbClr val="2A362D"/>
      </a:dk1>
      <a:lt1>
        <a:srgbClr val="EFEEF4"/>
      </a:lt1>
      <a:dk2>
        <a:srgbClr val="B2BBD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152</Words>
  <Application>Microsoft Office PowerPoint</Application>
  <PresentationFormat>Affichage à l'écran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Anaheim</vt:lpstr>
      <vt:lpstr>Albert Sans SemiBold</vt:lpstr>
      <vt:lpstr>Bebas Neue</vt:lpstr>
      <vt:lpstr>Bahnschrift</vt:lpstr>
      <vt:lpstr>Arial</vt:lpstr>
      <vt:lpstr>Matura MT Script Capitals</vt:lpstr>
      <vt:lpstr>Albert Sans Medium</vt:lpstr>
      <vt:lpstr>Albert Sans</vt:lpstr>
      <vt:lpstr>Clear &amp; Simple Business Meeting by Slidesgo</vt:lpstr>
      <vt:lpstr>Mini projet Algo et programmation C</vt:lpstr>
      <vt:lpstr>Sommaire </vt:lpstr>
      <vt:lpstr>Introduction</vt:lpstr>
      <vt:lpstr>01</vt:lpstr>
      <vt:lpstr>Outiles utilisés </vt:lpstr>
      <vt:lpstr>Les fonctions principales </vt:lpstr>
      <vt:lpstr>Visualisation </vt:lpstr>
      <vt:lpstr>Conclusion 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projet Algo et programmation C</dc:title>
  <dc:creator>Mariam Sati</dc:creator>
  <cp:lastModifiedBy>HP</cp:lastModifiedBy>
  <cp:revision>14</cp:revision>
  <dcterms:modified xsi:type="dcterms:W3CDTF">2023-11-07T21:48:52Z</dcterms:modified>
</cp:coreProperties>
</file>