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8" r:id="rId1"/>
    <p:sldMasterId id="2147483669" r:id="rId2"/>
  </p:sldMasterIdLst>
  <p:notesMasterIdLst>
    <p:notesMasterId r:id="rId15"/>
  </p:notesMasterIdLst>
  <p:sldIdLst>
    <p:sldId id="256" r:id="rId3"/>
    <p:sldId id="270" r:id="rId4"/>
    <p:sldId id="257" r:id="rId5"/>
    <p:sldId id="258" r:id="rId6"/>
    <p:sldId id="260" r:id="rId7"/>
    <p:sldId id="261" r:id="rId8"/>
    <p:sldId id="303" r:id="rId9"/>
    <p:sldId id="269" r:id="rId10"/>
    <p:sldId id="295" r:id="rId11"/>
    <p:sldId id="297" r:id="rId12"/>
    <p:sldId id="281" r:id="rId13"/>
    <p:sldId id="282" r:id="rId14"/>
  </p:sldIdLst>
  <p:sldSz cx="9144000" cy="5143500" type="screen16x9"/>
  <p:notesSz cx="6858000" cy="9144000"/>
  <p:embeddedFontLst>
    <p:embeddedFont>
      <p:font typeface="Arvo" panose="020B0604020202020204" charset="0"/>
      <p:regular r:id="rId16"/>
      <p:bold r:id="rId17"/>
      <p:italic r:id="rId18"/>
      <p:boldItalic r:id="rId19"/>
    </p:embeddedFont>
    <p:embeddedFont>
      <p:font typeface="Roboto" panose="020B0604020202020204" charset="0"/>
      <p:regular r:id="rId20"/>
      <p:bold r:id="rId21"/>
      <p:italic r:id="rId22"/>
      <p:boldItalic r:id="rId23"/>
    </p:embeddedFont>
    <p:embeddedFont>
      <p:font typeface="Roboto Condensed" panose="020B0604020202020204" charset="0"/>
      <p:regular r:id="rId24"/>
      <p:bold r:id="rId25"/>
      <p:italic r:id="rId26"/>
      <p:boldItalic r:id="rId27"/>
    </p:embeddedFont>
    <p:embeddedFont>
      <p:font typeface="Roboto Condensed Light"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nett Chabbeh"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A6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6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5-14T23:48:34.541" idx="1">
    <p:pos x="6000" y="0"/>
    <p:text>Bonjour Mr le président, les membres du jury</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E1FEFE-259E-4E4D-9EFA-6AE907E64F9B}" type="doc">
      <dgm:prSet loTypeId="urn:microsoft.com/office/officeart/2005/8/layout/hChevron3" loCatId="process" qsTypeId="urn:microsoft.com/office/officeart/2005/8/quickstyle/simple1" qsCatId="simple" csTypeId="urn:microsoft.com/office/officeart/2005/8/colors/accent1_2" csCatId="accent1" phldr="1"/>
      <dgm:spPr/>
    </dgm:pt>
    <dgm:pt modelId="{93F4BDA4-EF81-45C7-BD32-1F0EB17E5E85}">
      <dgm:prSet phldrT="[Texte]" phldr="0"/>
      <dgm:spPr/>
      <dgm:t>
        <a:bodyPr/>
        <a:lstStyle/>
        <a:p>
          <a:pPr rtl="0"/>
          <a:r>
            <a:rPr lang="fr-FR" noProof="0"/>
            <a:t>Data Preprocessing</a:t>
          </a:r>
        </a:p>
      </dgm:t>
    </dgm:pt>
    <dgm:pt modelId="{7C0DEC3D-1B4A-42CC-8338-3EF95A1F0D46}" type="parTrans" cxnId="{266E71DB-8A25-42EE-AD64-4BAF93AAC124}">
      <dgm:prSet/>
      <dgm:spPr/>
      <dgm:t>
        <a:bodyPr/>
        <a:lstStyle/>
        <a:p>
          <a:endParaRPr lang="fr-FR"/>
        </a:p>
      </dgm:t>
    </dgm:pt>
    <dgm:pt modelId="{2F5C8AB3-E983-4E51-961E-C42E10BB159F}" type="sibTrans" cxnId="{266E71DB-8A25-42EE-AD64-4BAF93AAC124}">
      <dgm:prSet/>
      <dgm:spPr/>
      <dgm:t>
        <a:bodyPr/>
        <a:lstStyle/>
        <a:p>
          <a:endParaRPr lang="fr-FR"/>
        </a:p>
      </dgm:t>
    </dgm:pt>
    <dgm:pt modelId="{8D544CD5-2FFE-4199-876F-9FC2DB8801A4}">
      <dgm:prSet phldrT="[Texte]" phldr="0"/>
      <dgm:spPr/>
      <dgm:t>
        <a:bodyPr/>
        <a:lstStyle/>
        <a:p>
          <a:pPr rtl="0"/>
          <a:r>
            <a:rPr lang="fr-FR"/>
            <a:t>Data Extraction</a:t>
          </a:r>
        </a:p>
      </dgm:t>
    </dgm:pt>
    <dgm:pt modelId="{DEF8B0AE-320E-43EB-BD16-08DEE83DDB77}" type="parTrans" cxnId="{9E4A109D-56D1-4C33-BBE7-D7126744D316}">
      <dgm:prSet/>
      <dgm:spPr/>
      <dgm:t>
        <a:bodyPr/>
        <a:lstStyle/>
        <a:p>
          <a:endParaRPr lang="fr-FR"/>
        </a:p>
      </dgm:t>
    </dgm:pt>
    <dgm:pt modelId="{E97C6778-54D7-41F6-8079-C1E7CB84D40E}" type="sibTrans" cxnId="{9E4A109D-56D1-4C33-BBE7-D7126744D316}">
      <dgm:prSet/>
      <dgm:spPr/>
      <dgm:t>
        <a:bodyPr/>
        <a:lstStyle/>
        <a:p>
          <a:endParaRPr lang="fr-FR"/>
        </a:p>
      </dgm:t>
    </dgm:pt>
    <dgm:pt modelId="{F407F9C7-FB02-4CCF-88F8-1B8AAF720E82}">
      <dgm:prSet phldrT="[Texte]" phldr="0"/>
      <dgm:spPr/>
      <dgm:t>
        <a:bodyPr/>
        <a:lstStyle/>
        <a:p>
          <a:pPr rtl="0"/>
          <a:r>
            <a:rPr lang="fr-FR"/>
            <a:t>Data Classification</a:t>
          </a:r>
        </a:p>
      </dgm:t>
    </dgm:pt>
    <dgm:pt modelId="{08857361-18B0-4DA3-8582-04C15E4247D5}" type="parTrans" cxnId="{53470140-7D55-4A63-937E-515F0C7FD2E9}">
      <dgm:prSet/>
      <dgm:spPr/>
      <dgm:t>
        <a:bodyPr/>
        <a:lstStyle/>
        <a:p>
          <a:endParaRPr lang="fr-FR"/>
        </a:p>
      </dgm:t>
    </dgm:pt>
    <dgm:pt modelId="{06F74C37-46F2-40B4-A241-B118677889D0}" type="sibTrans" cxnId="{53470140-7D55-4A63-937E-515F0C7FD2E9}">
      <dgm:prSet/>
      <dgm:spPr/>
      <dgm:t>
        <a:bodyPr/>
        <a:lstStyle/>
        <a:p>
          <a:endParaRPr lang="fr-FR"/>
        </a:p>
      </dgm:t>
    </dgm:pt>
    <dgm:pt modelId="{B580FE9B-58F8-459B-A661-16D474944DD8}">
      <dgm:prSet phldr="0"/>
      <dgm:spPr/>
      <dgm:t>
        <a:bodyPr/>
        <a:lstStyle/>
        <a:p>
          <a:pPr rtl="0"/>
          <a:r>
            <a:rPr lang="fr-FR"/>
            <a:t>Data Visualization</a:t>
          </a:r>
        </a:p>
      </dgm:t>
    </dgm:pt>
    <dgm:pt modelId="{5C67DE51-D645-49E2-8F1D-7E9FD4FCBFCE}" type="parTrans" cxnId="{FCD1729B-93E9-422D-A0FE-B196E18155ED}">
      <dgm:prSet/>
      <dgm:spPr/>
      <dgm:t>
        <a:bodyPr/>
        <a:lstStyle/>
        <a:p>
          <a:endParaRPr lang="fr-FR"/>
        </a:p>
      </dgm:t>
    </dgm:pt>
    <dgm:pt modelId="{B908B324-DB03-4315-A167-C5ECAECA5DFD}" type="sibTrans" cxnId="{FCD1729B-93E9-422D-A0FE-B196E18155ED}">
      <dgm:prSet/>
      <dgm:spPr/>
      <dgm:t>
        <a:bodyPr/>
        <a:lstStyle/>
        <a:p>
          <a:endParaRPr lang="fr-FR"/>
        </a:p>
      </dgm:t>
    </dgm:pt>
    <dgm:pt modelId="{58D66A16-F480-440C-93FA-3F247302923D}">
      <dgm:prSet phldr="0"/>
      <dgm:spPr/>
      <dgm:t>
        <a:bodyPr/>
        <a:lstStyle/>
        <a:p>
          <a:r>
            <a:rPr lang="fr-FR"/>
            <a:t>Forecasting</a:t>
          </a:r>
        </a:p>
      </dgm:t>
    </dgm:pt>
    <dgm:pt modelId="{3A6633CF-66D7-485C-B64F-408D53FB7237}" type="parTrans" cxnId="{9796B62E-A24A-4F6A-8C1B-94ED8893F06D}">
      <dgm:prSet/>
      <dgm:spPr/>
      <dgm:t>
        <a:bodyPr/>
        <a:lstStyle/>
        <a:p>
          <a:endParaRPr lang="fr-FR"/>
        </a:p>
      </dgm:t>
    </dgm:pt>
    <dgm:pt modelId="{348EA21D-DBCF-4631-A72F-738B525C1C3A}" type="sibTrans" cxnId="{9796B62E-A24A-4F6A-8C1B-94ED8893F06D}">
      <dgm:prSet/>
      <dgm:spPr/>
      <dgm:t>
        <a:bodyPr/>
        <a:lstStyle/>
        <a:p>
          <a:endParaRPr lang="fr-FR"/>
        </a:p>
      </dgm:t>
    </dgm:pt>
    <dgm:pt modelId="{1503684E-72B8-4EA8-A528-5EAB6DF3ADEC}" type="pres">
      <dgm:prSet presAssocID="{A6E1FEFE-259E-4E4D-9EFA-6AE907E64F9B}" presName="Name0" presStyleCnt="0">
        <dgm:presLayoutVars>
          <dgm:dir/>
          <dgm:resizeHandles val="exact"/>
        </dgm:presLayoutVars>
      </dgm:prSet>
      <dgm:spPr/>
    </dgm:pt>
    <dgm:pt modelId="{E0B95C3B-99A2-44E7-9016-8D533A8BFAB8}" type="pres">
      <dgm:prSet presAssocID="{93F4BDA4-EF81-45C7-BD32-1F0EB17E5E85}" presName="parTxOnly" presStyleLbl="node1" presStyleIdx="0" presStyleCnt="5">
        <dgm:presLayoutVars>
          <dgm:bulletEnabled val="1"/>
        </dgm:presLayoutVars>
      </dgm:prSet>
      <dgm:spPr/>
    </dgm:pt>
    <dgm:pt modelId="{7D361823-50A7-4699-BB8E-ACC44D8CC7E7}" type="pres">
      <dgm:prSet presAssocID="{2F5C8AB3-E983-4E51-961E-C42E10BB159F}" presName="parSpace" presStyleCnt="0"/>
      <dgm:spPr/>
    </dgm:pt>
    <dgm:pt modelId="{56E8DA40-D7A3-4510-AE40-2CB5CA039656}" type="pres">
      <dgm:prSet presAssocID="{8D544CD5-2FFE-4199-876F-9FC2DB8801A4}" presName="parTxOnly" presStyleLbl="node1" presStyleIdx="1" presStyleCnt="5">
        <dgm:presLayoutVars>
          <dgm:bulletEnabled val="1"/>
        </dgm:presLayoutVars>
      </dgm:prSet>
      <dgm:spPr/>
    </dgm:pt>
    <dgm:pt modelId="{6A0A001B-8EDF-4F8E-9A4A-1FA06B289B8F}" type="pres">
      <dgm:prSet presAssocID="{E97C6778-54D7-41F6-8079-C1E7CB84D40E}" presName="parSpace" presStyleCnt="0"/>
      <dgm:spPr/>
    </dgm:pt>
    <dgm:pt modelId="{8518059E-45C6-44F5-903B-C891CAEB76D9}" type="pres">
      <dgm:prSet presAssocID="{F407F9C7-FB02-4CCF-88F8-1B8AAF720E82}" presName="parTxOnly" presStyleLbl="node1" presStyleIdx="2" presStyleCnt="5">
        <dgm:presLayoutVars>
          <dgm:bulletEnabled val="1"/>
        </dgm:presLayoutVars>
      </dgm:prSet>
      <dgm:spPr/>
    </dgm:pt>
    <dgm:pt modelId="{FD4D65C0-354C-4F29-9141-C11BF62B8096}" type="pres">
      <dgm:prSet presAssocID="{06F74C37-46F2-40B4-A241-B118677889D0}" presName="parSpace" presStyleCnt="0"/>
      <dgm:spPr/>
    </dgm:pt>
    <dgm:pt modelId="{7F14DEA5-ED60-4F9A-AAAC-01B673C0EF19}" type="pres">
      <dgm:prSet presAssocID="{58D66A16-F480-440C-93FA-3F247302923D}" presName="parTxOnly" presStyleLbl="node1" presStyleIdx="3" presStyleCnt="5">
        <dgm:presLayoutVars>
          <dgm:bulletEnabled val="1"/>
        </dgm:presLayoutVars>
      </dgm:prSet>
      <dgm:spPr/>
    </dgm:pt>
    <dgm:pt modelId="{B3C5391F-A629-484D-ABF1-C1916ECD72DF}" type="pres">
      <dgm:prSet presAssocID="{348EA21D-DBCF-4631-A72F-738B525C1C3A}" presName="parSpace" presStyleCnt="0"/>
      <dgm:spPr/>
    </dgm:pt>
    <dgm:pt modelId="{F9E7B2F6-639E-4967-8D78-886FF70D693F}" type="pres">
      <dgm:prSet presAssocID="{B580FE9B-58F8-459B-A661-16D474944DD8}" presName="parTxOnly" presStyleLbl="node1" presStyleIdx="4" presStyleCnt="5">
        <dgm:presLayoutVars>
          <dgm:bulletEnabled val="1"/>
        </dgm:presLayoutVars>
      </dgm:prSet>
      <dgm:spPr/>
    </dgm:pt>
  </dgm:ptLst>
  <dgm:cxnLst>
    <dgm:cxn modelId="{E79A3F00-AFA1-4880-8811-7537C24D1866}" type="presOf" srcId="{F407F9C7-FB02-4CCF-88F8-1B8AAF720E82}" destId="{8518059E-45C6-44F5-903B-C891CAEB76D9}" srcOrd="0" destOrd="0" presId="urn:microsoft.com/office/officeart/2005/8/layout/hChevron3"/>
    <dgm:cxn modelId="{5AF20103-844C-4748-946F-9912AF1655DE}" type="presOf" srcId="{58D66A16-F480-440C-93FA-3F247302923D}" destId="{7F14DEA5-ED60-4F9A-AAAC-01B673C0EF19}" srcOrd="0" destOrd="0" presId="urn:microsoft.com/office/officeart/2005/8/layout/hChevron3"/>
    <dgm:cxn modelId="{9841DC2C-C07C-4F8D-8140-A439D3AB83DD}" type="presOf" srcId="{8D544CD5-2FFE-4199-876F-9FC2DB8801A4}" destId="{56E8DA40-D7A3-4510-AE40-2CB5CA039656}" srcOrd="0" destOrd="0" presId="urn:microsoft.com/office/officeart/2005/8/layout/hChevron3"/>
    <dgm:cxn modelId="{9796B62E-A24A-4F6A-8C1B-94ED8893F06D}" srcId="{A6E1FEFE-259E-4E4D-9EFA-6AE907E64F9B}" destId="{58D66A16-F480-440C-93FA-3F247302923D}" srcOrd="3" destOrd="0" parTransId="{3A6633CF-66D7-485C-B64F-408D53FB7237}" sibTransId="{348EA21D-DBCF-4631-A72F-738B525C1C3A}"/>
    <dgm:cxn modelId="{B66F2A37-EFB6-4F0F-B306-D6FFD8C2A51E}" type="presOf" srcId="{A6E1FEFE-259E-4E4D-9EFA-6AE907E64F9B}" destId="{1503684E-72B8-4EA8-A528-5EAB6DF3ADEC}" srcOrd="0" destOrd="0" presId="urn:microsoft.com/office/officeart/2005/8/layout/hChevron3"/>
    <dgm:cxn modelId="{53470140-7D55-4A63-937E-515F0C7FD2E9}" srcId="{A6E1FEFE-259E-4E4D-9EFA-6AE907E64F9B}" destId="{F407F9C7-FB02-4CCF-88F8-1B8AAF720E82}" srcOrd="2" destOrd="0" parTransId="{08857361-18B0-4DA3-8582-04C15E4247D5}" sibTransId="{06F74C37-46F2-40B4-A241-B118677889D0}"/>
    <dgm:cxn modelId="{468E228C-4276-49C4-91B2-B688BB9554AE}" type="presOf" srcId="{93F4BDA4-EF81-45C7-BD32-1F0EB17E5E85}" destId="{E0B95C3B-99A2-44E7-9016-8D533A8BFAB8}" srcOrd="0" destOrd="0" presId="urn:microsoft.com/office/officeart/2005/8/layout/hChevron3"/>
    <dgm:cxn modelId="{FCD1729B-93E9-422D-A0FE-B196E18155ED}" srcId="{A6E1FEFE-259E-4E4D-9EFA-6AE907E64F9B}" destId="{B580FE9B-58F8-459B-A661-16D474944DD8}" srcOrd="4" destOrd="0" parTransId="{5C67DE51-D645-49E2-8F1D-7E9FD4FCBFCE}" sibTransId="{B908B324-DB03-4315-A167-C5ECAECA5DFD}"/>
    <dgm:cxn modelId="{9E4A109D-56D1-4C33-BBE7-D7126744D316}" srcId="{A6E1FEFE-259E-4E4D-9EFA-6AE907E64F9B}" destId="{8D544CD5-2FFE-4199-876F-9FC2DB8801A4}" srcOrd="1" destOrd="0" parTransId="{DEF8B0AE-320E-43EB-BD16-08DEE83DDB77}" sibTransId="{E97C6778-54D7-41F6-8079-C1E7CB84D40E}"/>
    <dgm:cxn modelId="{266E71DB-8A25-42EE-AD64-4BAF93AAC124}" srcId="{A6E1FEFE-259E-4E4D-9EFA-6AE907E64F9B}" destId="{93F4BDA4-EF81-45C7-BD32-1F0EB17E5E85}" srcOrd="0" destOrd="0" parTransId="{7C0DEC3D-1B4A-42CC-8338-3EF95A1F0D46}" sibTransId="{2F5C8AB3-E983-4E51-961E-C42E10BB159F}"/>
    <dgm:cxn modelId="{808C29E4-AF70-4904-988E-15343D229CBE}" type="presOf" srcId="{B580FE9B-58F8-459B-A661-16D474944DD8}" destId="{F9E7B2F6-639E-4967-8D78-886FF70D693F}" srcOrd="0" destOrd="0" presId="urn:microsoft.com/office/officeart/2005/8/layout/hChevron3"/>
    <dgm:cxn modelId="{EEF63419-7FEF-4637-BD0D-3D14AAFC338E}" type="presParOf" srcId="{1503684E-72B8-4EA8-A528-5EAB6DF3ADEC}" destId="{E0B95C3B-99A2-44E7-9016-8D533A8BFAB8}" srcOrd="0" destOrd="0" presId="urn:microsoft.com/office/officeart/2005/8/layout/hChevron3"/>
    <dgm:cxn modelId="{8AD0262F-F4EE-47E7-938E-BE3AAC25095D}" type="presParOf" srcId="{1503684E-72B8-4EA8-A528-5EAB6DF3ADEC}" destId="{7D361823-50A7-4699-BB8E-ACC44D8CC7E7}" srcOrd="1" destOrd="0" presId="urn:microsoft.com/office/officeart/2005/8/layout/hChevron3"/>
    <dgm:cxn modelId="{DCD43AF6-7370-4A42-A3A7-AB945077AEC2}" type="presParOf" srcId="{1503684E-72B8-4EA8-A528-5EAB6DF3ADEC}" destId="{56E8DA40-D7A3-4510-AE40-2CB5CA039656}" srcOrd="2" destOrd="0" presId="urn:microsoft.com/office/officeart/2005/8/layout/hChevron3"/>
    <dgm:cxn modelId="{5829320C-9664-44D4-8100-4D7FF89EA50E}" type="presParOf" srcId="{1503684E-72B8-4EA8-A528-5EAB6DF3ADEC}" destId="{6A0A001B-8EDF-4F8E-9A4A-1FA06B289B8F}" srcOrd="3" destOrd="0" presId="urn:microsoft.com/office/officeart/2005/8/layout/hChevron3"/>
    <dgm:cxn modelId="{3CA153D2-3DA0-49E5-9CDF-DAEAC97F1BB3}" type="presParOf" srcId="{1503684E-72B8-4EA8-A528-5EAB6DF3ADEC}" destId="{8518059E-45C6-44F5-903B-C891CAEB76D9}" srcOrd="4" destOrd="0" presId="urn:microsoft.com/office/officeart/2005/8/layout/hChevron3"/>
    <dgm:cxn modelId="{31B51349-3DB8-404F-A908-D624A46C77AA}" type="presParOf" srcId="{1503684E-72B8-4EA8-A528-5EAB6DF3ADEC}" destId="{FD4D65C0-354C-4F29-9141-C11BF62B8096}" srcOrd="5" destOrd="0" presId="urn:microsoft.com/office/officeart/2005/8/layout/hChevron3"/>
    <dgm:cxn modelId="{C29FBBFF-9237-4A42-971B-4813B0ED47B6}" type="presParOf" srcId="{1503684E-72B8-4EA8-A528-5EAB6DF3ADEC}" destId="{7F14DEA5-ED60-4F9A-AAAC-01B673C0EF19}" srcOrd="6" destOrd="0" presId="urn:microsoft.com/office/officeart/2005/8/layout/hChevron3"/>
    <dgm:cxn modelId="{1692A32F-7993-40A6-9E34-30B7C0A37590}" type="presParOf" srcId="{1503684E-72B8-4EA8-A528-5EAB6DF3ADEC}" destId="{B3C5391F-A629-484D-ABF1-C1916ECD72DF}" srcOrd="7" destOrd="0" presId="urn:microsoft.com/office/officeart/2005/8/layout/hChevron3"/>
    <dgm:cxn modelId="{0DA937B8-0B7E-4249-BE22-D5D5D70C24D6}" type="presParOf" srcId="{1503684E-72B8-4EA8-A528-5EAB6DF3ADEC}" destId="{F9E7B2F6-639E-4967-8D78-886FF70D693F}"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95C3B-99A2-44E7-9016-8D533A8BFAB8}">
      <dsp:nvSpPr>
        <dsp:cNvPr id="0" name=""/>
        <dsp:cNvSpPr/>
      </dsp:nvSpPr>
      <dsp:spPr>
        <a:xfrm>
          <a:off x="996" y="1397059"/>
          <a:ext cx="1943035" cy="77721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rtl="0">
            <a:lnSpc>
              <a:spcPct val="90000"/>
            </a:lnSpc>
            <a:spcBef>
              <a:spcPct val="0"/>
            </a:spcBef>
            <a:spcAft>
              <a:spcPct val="35000"/>
            </a:spcAft>
            <a:buNone/>
          </a:pPr>
          <a:r>
            <a:rPr lang="fr-FR" sz="1400" kern="1200" noProof="0"/>
            <a:t>Data Preprocessing</a:t>
          </a:r>
        </a:p>
      </dsp:txBody>
      <dsp:txXfrm>
        <a:off x="996" y="1397059"/>
        <a:ext cx="1748732" cy="777214"/>
      </dsp:txXfrm>
    </dsp:sp>
    <dsp:sp modelId="{56E8DA40-D7A3-4510-AE40-2CB5CA039656}">
      <dsp:nvSpPr>
        <dsp:cNvPr id="0" name=""/>
        <dsp:cNvSpPr/>
      </dsp:nvSpPr>
      <dsp:spPr>
        <a:xfrm>
          <a:off x="1555425" y="1397059"/>
          <a:ext cx="1943035" cy="77721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rtl="0">
            <a:lnSpc>
              <a:spcPct val="90000"/>
            </a:lnSpc>
            <a:spcBef>
              <a:spcPct val="0"/>
            </a:spcBef>
            <a:spcAft>
              <a:spcPct val="35000"/>
            </a:spcAft>
            <a:buNone/>
          </a:pPr>
          <a:r>
            <a:rPr lang="fr-FR" sz="1400" kern="1200"/>
            <a:t>Data Extraction</a:t>
          </a:r>
        </a:p>
      </dsp:txBody>
      <dsp:txXfrm>
        <a:off x="1944032" y="1397059"/>
        <a:ext cx="1165821" cy="777214"/>
      </dsp:txXfrm>
    </dsp:sp>
    <dsp:sp modelId="{8518059E-45C6-44F5-903B-C891CAEB76D9}">
      <dsp:nvSpPr>
        <dsp:cNvPr id="0" name=""/>
        <dsp:cNvSpPr/>
      </dsp:nvSpPr>
      <dsp:spPr>
        <a:xfrm>
          <a:off x="3109853" y="1397059"/>
          <a:ext cx="1943035" cy="77721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rtl="0">
            <a:lnSpc>
              <a:spcPct val="90000"/>
            </a:lnSpc>
            <a:spcBef>
              <a:spcPct val="0"/>
            </a:spcBef>
            <a:spcAft>
              <a:spcPct val="35000"/>
            </a:spcAft>
            <a:buNone/>
          </a:pPr>
          <a:r>
            <a:rPr lang="fr-FR" sz="1400" kern="1200"/>
            <a:t>Data Classification</a:t>
          </a:r>
        </a:p>
      </dsp:txBody>
      <dsp:txXfrm>
        <a:off x="3498460" y="1397059"/>
        <a:ext cx="1165821" cy="777214"/>
      </dsp:txXfrm>
    </dsp:sp>
    <dsp:sp modelId="{7F14DEA5-ED60-4F9A-AAAC-01B673C0EF19}">
      <dsp:nvSpPr>
        <dsp:cNvPr id="0" name=""/>
        <dsp:cNvSpPr/>
      </dsp:nvSpPr>
      <dsp:spPr>
        <a:xfrm>
          <a:off x="4664282" y="1397059"/>
          <a:ext cx="1943035" cy="77721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fr-FR" sz="1400" kern="1200"/>
            <a:t>Forecasting</a:t>
          </a:r>
        </a:p>
      </dsp:txBody>
      <dsp:txXfrm>
        <a:off x="5052889" y="1397059"/>
        <a:ext cx="1165821" cy="777214"/>
      </dsp:txXfrm>
    </dsp:sp>
    <dsp:sp modelId="{F9E7B2F6-639E-4967-8D78-886FF70D693F}">
      <dsp:nvSpPr>
        <dsp:cNvPr id="0" name=""/>
        <dsp:cNvSpPr/>
      </dsp:nvSpPr>
      <dsp:spPr>
        <a:xfrm>
          <a:off x="6218710" y="1397059"/>
          <a:ext cx="1943035" cy="77721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rtl="0">
            <a:lnSpc>
              <a:spcPct val="90000"/>
            </a:lnSpc>
            <a:spcBef>
              <a:spcPct val="0"/>
            </a:spcBef>
            <a:spcAft>
              <a:spcPct val="35000"/>
            </a:spcAft>
            <a:buNone/>
          </a:pPr>
          <a:r>
            <a:rPr lang="fr-FR" sz="1400" kern="1200"/>
            <a:t>Data Visualization</a:t>
          </a:r>
        </a:p>
      </dsp:txBody>
      <dsp:txXfrm>
        <a:off x="6607317" y="1397059"/>
        <a:ext cx="1165821" cy="777214"/>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76d9fc3d1_2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76d9fc3d1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Bonjour  Mr le président et les membres du jury. D’abord , nous tenons à remercier le jury d’accepter à évaluer notre travail.</a:t>
            </a:r>
            <a:endParaRPr/>
          </a:p>
          <a:p>
            <a:pPr marL="0" lvl="0" indent="0" algn="l" rtl="0">
              <a:spcBef>
                <a:spcPts val="0"/>
              </a:spcBef>
              <a:spcAft>
                <a:spcPts val="0"/>
              </a:spcAft>
              <a:buNone/>
            </a:pPr>
            <a:r>
              <a:rPr lang="en"/>
              <a:t>Notre projet de conception et de réalisation effectué en collaboration avec la société agyla, intitulé “....” élaboré par “......”  et encadré par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a078e3de8_1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a078e3de8_1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 collecte des données consiste à récupérer les publications ainsi les commentaires à partir de la page fb de garage de réparation aprés son inscription comme le montre le diagramme de séquence suivant.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a078e3de8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a078e3de8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 nos jours les gens ont plus recours à utiliser l’internet dans les tâches quotidiennes, en particulier pour une demande de recommandation. Une offre est toujours en demande. Prenons le secteurs des automobiles. Le client ne trouve pas un outil digitale qui peut le guider ainsi l’absence de tout moyen pour donner son feedback. D’autre pat les mécaniciens n’ont pas une métrique exacte afin d’évaluer la satisfaction de leurs clients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a078e3de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5a078e3de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Afin de résoudre cette problématique, notre solution consiste à concevoir et à développer une application web dont le nom TrustMecano et sert à :</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Ceci ce fait en utilisant les services Amazon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a078e3de8_4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a078e3de8_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a2005571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a2005571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5a118c202f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5a118c202f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5170435b29_4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5170435b29_4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4"/>
        <p:cNvGrpSpPr/>
        <p:nvPr/>
      </p:nvGrpSpPr>
      <p:grpSpPr>
        <a:xfrm>
          <a:off x="0" y="0"/>
          <a:ext cx="0" cy="0"/>
          <a:chOff x="0" y="0"/>
          <a:chExt cx="0" cy="0"/>
        </a:xfrm>
      </p:grpSpPr>
      <p:sp>
        <p:nvSpPr>
          <p:cNvPr id="185" name="Google Shape;185;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6" name="Google Shape;186;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7" name="Google Shape;18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8"/>
        <p:cNvGrpSpPr/>
        <p:nvPr/>
      </p:nvGrpSpPr>
      <p:grpSpPr>
        <a:xfrm>
          <a:off x="0" y="0"/>
          <a:ext cx="0" cy="0"/>
          <a:chOff x="0" y="0"/>
          <a:chExt cx="0" cy="0"/>
        </a:xfrm>
      </p:grpSpPr>
      <p:sp>
        <p:nvSpPr>
          <p:cNvPr id="189" name="Google Shape;189;p1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0" name="Google Shape;19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1"/>
        <p:cNvGrpSpPr/>
        <p:nvPr/>
      </p:nvGrpSpPr>
      <p:grpSpPr>
        <a:xfrm>
          <a:off x="0" y="0"/>
          <a:ext cx="0" cy="0"/>
          <a:chOff x="0" y="0"/>
          <a:chExt cx="0" cy="0"/>
        </a:xfrm>
      </p:grpSpPr>
      <p:sp>
        <p:nvSpPr>
          <p:cNvPr id="192" name="Google Shape;19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3" name="Google Shape;19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4" name="Google Shape;194;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5"/>
        <p:cNvGrpSpPr/>
        <p:nvPr/>
      </p:nvGrpSpPr>
      <p:grpSpPr>
        <a:xfrm>
          <a:off x="0" y="0"/>
          <a:ext cx="0" cy="0"/>
          <a:chOff x="0" y="0"/>
          <a:chExt cx="0" cy="0"/>
        </a:xfrm>
      </p:grpSpPr>
      <p:sp>
        <p:nvSpPr>
          <p:cNvPr id="196" name="Google Shape;19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7" name="Google Shape;197;p1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98" name="Google Shape;198;p1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99" name="Google Shape;19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2" name="Google Shape;20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3"/>
        <p:cNvGrpSpPr/>
        <p:nvPr/>
      </p:nvGrpSpPr>
      <p:grpSpPr>
        <a:xfrm>
          <a:off x="0" y="0"/>
          <a:ext cx="0" cy="0"/>
          <a:chOff x="0" y="0"/>
          <a:chExt cx="0" cy="0"/>
        </a:xfrm>
      </p:grpSpPr>
      <p:sp>
        <p:nvSpPr>
          <p:cNvPr id="204" name="Google Shape;204;p1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5" name="Google Shape;205;p1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06" name="Google Shape;20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7"/>
        <p:cNvGrpSpPr/>
        <p:nvPr/>
      </p:nvGrpSpPr>
      <p:grpSpPr>
        <a:xfrm>
          <a:off x="0" y="0"/>
          <a:ext cx="0" cy="0"/>
          <a:chOff x="0" y="0"/>
          <a:chExt cx="0" cy="0"/>
        </a:xfrm>
      </p:grpSpPr>
      <p:sp>
        <p:nvSpPr>
          <p:cNvPr id="208" name="Google Shape;208;p1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9" name="Google Shape;20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0"/>
        <p:cNvGrpSpPr/>
        <p:nvPr/>
      </p:nvGrpSpPr>
      <p:grpSpPr>
        <a:xfrm>
          <a:off x="0" y="0"/>
          <a:ext cx="0" cy="0"/>
          <a:chOff x="0" y="0"/>
          <a:chExt cx="0" cy="0"/>
        </a:xfrm>
      </p:grpSpPr>
      <p:sp>
        <p:nvSpPr>
          <p:cNvPr id="211" name="Google Shape;211;p1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13" name="Google Shape;213;p1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4" name="Google Shape;214;p1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15" name="Google Shape;215;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6"/>
        <p:cNvGrpSpPr/>
        <p:nvPr/>
      </p:nvGrpSpPr>
      <p:grpSpPr>
        <a:xfrm>
          <a:off x="0" y="0"/>
          <a:ext cx="0" cy="0"/>
          <a:chOff x="0" y="0"/>
          <a:chExt cx="0" cy="0"/>
        </a:xfrm>
      </p:grpSpPr>
      <p:sp>
        <p:nvSpPr>
          <p:cNvPr id="217" name="Google Shape;217;p2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218" name="Google Shape;21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9"/>
        <p:cNvGrpSpPr/>
        <p:nvPr/>
      </p:nvGrpSpPr>
      <p:grpSpPr>
        <a:xfrm>
          <a:off x="0" y="0"/>
          <a:ext cx="0" cy="0"/>
          <a:chOff x="0" y="0"/>
          <a:chExt cx="0" cy="0"/>
        </a:xfrm>
      </p:grpSpPr>
      <p:sp>
        <p:nvSpPr>
          <p:cNvPr id="220" name="Google Shape;220;p2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1" name="Google Shape;221;p2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22" name="Google Shape;22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3"/>
        <p:cNvGrpSpPr/>
        <p:nvPr/>
      </p:nvGrpSpPr>
      <p:grpSpPr>
        <a:xfrm>
          <a:off x="0" y="0"/>
          <a:ext cx="0" cy="0"/>
          <a:chOff x="0" y="0"/>
          <a:chExt cx="0" cy="0"/>
        </a:xfrm>
      </p:grpSpPr>
      <p:sp>
        <p:nvSpPr>
          <p:cNvPr id="224" name="Google Shape;22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7" name="Google Shape;47;p4"/>
          <p:cNvGrpSpPr/>
          <p:nvPr/>
        </p:nvGrpSpPr>
        <p:grpSpPr>
          <a:xfrm rot="10800000" flipH="1">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 name="Google Shape;50;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1" name="Google Shape;51;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9800"/>
                </a:solidFill>
              </a:rPr>
              <a:t>“</a:t>
            </a:r>
            <a:endParaRPr sz="7200" b="1">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732169"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670984"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9"/>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300"/>
              <a:buNone/>
              <a:defRPr sz="1300"/>
            </a:lvl1pPr>
          </a:lstStyle>
          <a:p>
            <a:endParaRPr/>
          </a:p>
        </p:txBody>
      </p:sp>
      <p:sp>
        <p:nvSpPr>
          <p:cNvPr id="153" name="Google Shape;153;p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80"/>
        <p:cNvGrpSpPr/>
        <p:nvPr/>
      </p:nvGrpSpPr>
      <p:grpSpPr>
        <a:xfrm>
          <a:off x="0" y="0"/>
          <a:ext cx="0" cy="0"/>
          <a:chOff x="0" y="0"/>
          <a:chExt cx="0" cy="0"/>
        </a:xfrm>
      </p:grpSpPr>
      <p:sp>
        <p:nvSpPr>
          <p:cNvPr id="181" name="Google Shape;181;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82" name="Google Shape;182;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83" name="Google Shape;1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0.xml"/><Relationship Id="rId5" Type="http://schemas.openxmlformats.org/officeDocument/2006/relationships/comments" Target="../comments/commen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4.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3"/>
          <p:cNvSpPr txBox="1"/>
          <p:nvPr/>
        </p:nvSpPr>
        <p:spPr>
          <a:xfrm>
            <a:off x="982950" y="13425"/>
            <a:ext cx="6932700" cy="106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800" b="1" dirty="0">
              <a:solidFill>
                <a:srgbClr val="263248"/>
              </a:solidFill>
              <a:latin typeface="Roboto" panose="020B0604020202020204" charset="0"/>
              <a:ea typeface="Roboto" panose="020B0604020202020204" charset="0"/>
              <a:cs typeface="Roboto Condensed"/>
              <a:sym typeface="Roboto Condensed"/>
            </a:endParaRPr>
          </a:p>
          <a:p>
            <a:pPr marL="0" lvl="0" indent="0" algn="ctr" rtl="0">
              <a:spcBef>
                <a:spcPts val="0"/>
              </a:spcBef>
              <a:spcAft>
                <a:spcPts val="0"/>
              </a:spcAft>
              <a:buNone/>
            </a:pPr>
            <a:r>
              <a:rPr lang="en-US" sz="1800" b="1" dirty="0">
                <a:latin typeface="Roboto" panose="020B0604020202020204" charset="0"/>
                <a:ea typeface="Roboto" panose="020B0604020202020204" charset="0"/>
              </a:rPr>
              <a:t>University of Manouba </a:t>
            </a:r>
          </a:p>
          <a:p>
            <a:pPr marL="0" lvl="0" indent="0" algn="ctr" rtl="0">
              <a:spcBef>
                <a:spcPts val="0"/>
              </a:spcBef>
              <a:spcAft>
                <a:spcPts val="0"/>
              </a:spcAft>
              <a:buNone/>
            </a:pPr>
            <a:r>
              <a:rPr lang="en-US" sz="1800" b="1" dirty="0">
                <a:latin typeface="Roboto" panose="020B0604020202020204" charset="0"/>
                <a:ea typeface="Roboto" panose="020B0604020202020204" charset="0"/>
              </a:rPr>
              <a:t>National School of Computer Sciences</a:t>
            </a:r>
            <a:endParaRPr sz="1800" b="1" dirty="0">
              <a:solidFill>
                <a:srgbClr val="263248"/>
              </a:solidFill>
              <a:latin typeface="Roboto" panose="020B0604020202020204" charset="0"/>
              <a:ea typeface="Roboto" panose="020B0604020202020204" charset="0"/>
              <a:cs typeface="Roboto Condensed"/>
              <a:sym typeface="Roboto Condensed"/>
            </a:endParaRPr>
          </a:p>
        </p:txBody>
      </p:sp>
      <p:pic>
        <p:nvPicPr>
          <p:cNvPr id="230" name="Google Shape;230;p23"/>
          <p:cNvPicPr preferRelativeResize="0"/>
          <p:nvPr/>
        </p:nvPicPr>
        <p:blipFill>
          <a:blip r:embed="rId3">
            <a:alphaModFix/>
          </a:blip>
          <a:stretch>
            <a:fillRect/>
          </a:stretch>
        </p:blipFill>
        <p:spPr>
          <a:xfrm>
            <a:off x="134300" y="169350"/>
            <a:ext cx="848640" cy="1060800"/>
          </a:xfrm>
          <a:prstGeom prst="rect">
            <a:avLst/>
          </a:prstGeom>
          <a:noFill/>
          <a:ln>
            <a:noFill/>
          </a:ln>
        </p:spPr>
      </p:pic>
      <p:sp>
        <p:nvSpPr>
          <p:cNvPr id="232" name="Google Shape;232;p23"/>
          <p:cNvSpPr txBox="1"/>
          <p:nvPr/>
        </p:nvSpPr>
        <p:spPr>
          <a:xfrm>
            <a:off x="982950" y="1423575"/>
            <a:ext cx="6932700" cy="55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i="1" dirty="0">
                <a:solidFill>
                  <a:schemeClr val="accent4"/>
                </a:solidFill>
                <a:latin typeface="Roboto" panose="020B0604020202020204" charset="0"/>
                <a:ea typeface="Roboto" panose="020B0604020202020204" charset="0"/>
              </a:rPr>
              <a:t>The Design and Development Project</a:t>
            </a:r>
          </a:p>
        </p:txBody>
      </p:sp>
      <p:sp>
        <p:nvSpPr>
          <p:cNvPr id="233" name="Google Shape;233;p23"/>
          <p:cNvSpPr txBox="1"/>
          <p:nvPr/>
        </p:nvSpPr>
        <p:spPr>
          <a:xfrm>
            <a:off x="914483" y="2317125"/>
            <a:ext cx="6768600" cy="9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b="1" dirty="0">
                <a:solidFill>
                  <a:srgbClr val="002060"/>
                </a:solidFill>
                <a:latin typeface="Roboto" panose="020B0604020202020204" charset="0"/>
                <a:ea typeface="Roboto" panose="020B0604020202020204" charset="0"/>
              </a:rPr>
              <a:t>Think’n’Predict</a:t>
            </a:r>
            <a:endParaRPr sz="2600" b="1" dirty="0">
              <a:solidFill>
                <a:srgbClr val="002060"/>
              </a:solidFill>
              <a:latin typeface="Roboto" panose="020B0604020202020204" charset="0"/>
              <a:ea typeface="Roboto" panose="020B0604020202020204" charset="0"/>
              <a:cs typeface="Roboto Condensed"/>
              <a:sym typeface="Roboto Condensed"/>
            </a:endParaRPr>
          </a:p>
        </p:txBody>
      </p:sp>
      <p:sp>
        <p:nvSpPr>
          <p:cNvPr id="234" name="Google Shape;234;p23"/>
          <p:cNvSpPr txBox="1"/>
          <p:nvPr/>
        </p:nvSpPr>
        <p:spPr>
          <a:xfrm>
            <a:off x="1148200" y="2933475"/>
            <a:ext cx="3572100" cy="161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sz="1800" b="1" dirty="0">
                <a:solidFill>
                  <a:srgbClr val="92A8C8"/>
                </a:solidFill>
                <a:latin typeface="Roboto Condensed"/>
                <a:ea typeface="Roboto Condensed"/>
                <a:cs typeface="Roboto Condensed"/>
                <a:sym typeface="Roboto Condensed"/>
              </a:rPr>
              <a:t>Elaborated by:</a:t>
            </a:r>
            <a:endParaRPr sz="1800" b="1" dirty="0">
              <a:solidFill>
                <a:srgbClr val="92A8C8"/>
              </a:solidFill>
              <a:latin typeface="Roboto Condensed"/>
              <a:ea typeface="Roboto Condensed"/>
              <a:cs typeface="Roboto Condensed"/>
              <a:sym typeface="Roboto Condensed"/>
            </a:endParaRPr>
          </a:p>
          <a:p>
            <a:pPr marL="0" lvl="0" indent="0" algn="l" rtl="0">
              <a:spcBef>
                <a:spcPts val="0"/>
              </a:spcBef>
              <a:spcAft>
                <a:spcPts val="0"/>
              </a:spcAft>
              <a:buNone/>
            </a:pPr>
            <a:r>
              <a:rPr lang="en" sz="1800" b="1" dirty="0">
                <a:solidFill>
                  <a:srgbClr val="71829B"/>
                </a:solidFill>
                <a:latin typeface="Roboto Condensed"/>
                <a:ea typeface="Roboto Condensed"/>
                <a:cs typeface="Roboto Condensed"/>
                <a:sym typeface="Roboto Condensed"/>
              </a:rPr>
              <a:t>	</a:t>
            </a:r>
            <a:r>
              <a:rPr lang="fr-FR" sz="1800" b="1" dirty="0">
                <a:solidFill>
                  <a:srgbClr val="263248"/>
                </a:solidFill>
                <a:latin typeface="Roboto Condensed"/>
                <a:ea typeface="Roboto Condensed"/>
                <a:cs typeface="Roboto Condensed"/>
                <a:sym typeface="Roboto Condensed"/>
              </a:rPr>
              <a:t>Chayma MOUSSA</a:t>
            </a:r>
            <a:endParaRPr lang="en" sz="1800" b="1" dirty="0">
              <a:solidFill>
                <a:srgbClr val="71829B"/>
              </a:solidFill>
              <a:latin typeface="Roboto Condensed"/>
              <a:ea typeface="Roboto Condensed"/>
              <a:cs typeface="Roboto Condensed"/>
              <a:sym typeface="Roboto Condensed"/>
            </a:endParaRPr>
          </a:p>
          <a:p>
            <a:pPr marL="0" lvl="0" indent="0" algn="l" rtl="0">
              <a:spcBef>
                <a:spcPts val="0"/>
              </a:spcBef>
              <a:spcAft>
                <a:spcPts val="0"/>
              </a:spcAft>
              <a:buNone/>
            </a:pPr>
            <a:r>
              <a:rPr lang="en" sz="1800" b="1" dirty="0">
                <a:solidFill>
                  <a:srgbClr val="71829B"/>
                </a:solidFill>
                <a:latin typeface="Roboto Condensed"/>
                <a:ea typeface="Roboto Condensed"/>
                <a:cs typeface="Roboto Condensed"/>
                <a:sym typeface="Roboto Condensed"/>
              </a:rPr>
              <a:t>	</a:t>
            </a:r>
            <a:r>
              <a:rPr lang="en-US" sz="1800" b="1" dirty="0">
                <a:solidFill>
                  <a:srgbClr val="263248"/>
                </a:solidFill>
                <a:latin typeface="Roboto Condensed"/>
                <a:ea typeface="Roboto Condensed"/>
                <a:cs typeface="Roboto Condensed"/>
                <a:sym typeface="Roboto Condensed"/>
              </a:rPr>
              <a:t>Yosra</a:t>
            </a:r>
            <a:r>
              <a:rPr lang="fr-FR" sz="1800" b="1" dirty="0">
                <a:solidFill>
                  <a:srgbClr val="263248"/>
                </a:solidFill>
                <a:latin typeface="Roboto Condensed"/>
                <a:ea typeface="Roboto Condensed"/>
                <a:cs typeface="Roboto Condensed"/>
                <a:sym typeface="Roboto Condensed"/>
              </a:rPr>
              <a:t> BOUSSAID</a:t>
            </a:r>
          </a:p>
          <a:p>
            <a:pPr marL="0" lvl="0" indent="0" algn="l" rtl="0">
              <a:spcBef>
                <a:spcPts val="0"/>
              </a:spcBef>
              <a:spcAft>
                <a:spcPts val="0"/>
              </a:spcAft>
              <a:buNone/>
            </a:pPr>
            <a:r>
              <a:rPr lang="fr-FR" sz="1800" b="1" dirty="0">
                <a:solidFill>
                  <a:srgbClr val="263248"/>
                </a:solidFill>
                <a:latin typeface="Roboto Condensed"/>
                <a:ea typeface="Roboto Condensed"/>
                <a:cs typeface="Roboto Condensed"/>
                <a:sym typeface="Roboto Condensed"/>
              </a:rPr>
              <a:t>	</a:t>
            </a:r>
            <a:endParaRPr sz="1800" b="1" dirty="0">
              <a:solidFill>
                <a:srgbClr val="263248"/>
              </a:solidFill>
              <a:latin typeface="Roboto Condensed"/>
              <a:ea typeface="Roboto Condensed"/>
              <a:cs typeface="Roboto Condensed"/>
              <a:sym typeface="Roboto Condensed"/>
            </a:endParaRPr>
          </a:p>
        </p:txBody>
      </p:sp>
      <p:sp>
        <p:nvSpPr>
          <p:cNvPr id="235" name="Google Shape;235;p23"/>
          <p:cNvSpPr txBox="1"/>
          <p:nvPr/>
        </p:nvSpPr>
        <p:spPr>
          <a:xfrm>
            <a:off x="4720300" y="2826375"/>
            <a:ext cx="4976400" cy="161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dirty="0">
              <a:latin typeface="Roboto Condensed"/>
              <a:ea typeface="Roboto Condensed"/>
              <a:cs typeface="Roboto Condensed"/>
              <a:sym typeface="Roboto Condensed"/>
            </a:endParaRPr>
          </a:p>
          <a:p>
            <a:pPr marL="0" lvl="0" indent="0" algn="l" rtl="0">
              <a:spcBef>
                <a:spcPts val="0"/>
              </a:spcBef>
              <a:spcAft>
                <a:spcPts val="0"/>
              </a:spcAft>
              <a:buNone/>
            </a:pPr>
            <a:r>
              <a:rPr lang="en" sz="1800" b="1" dirty="0">
                <a:solidFill>
                  <a:srgbClr val="92A8C8"/>
                </a:solidFill>
                <a:latin typeface="Roboto Condensed"/>
                <a:ea typeface="Roboto Condensed"/>
                <a:cs typeface="Roboto Condensed"/>
                <a:sym typeface="Roboto Condensed"/>
              </a:rPr>
              <a:t> Supervis</a:t>
            </a:r>
            <a:r>
              <a:rPr lang="en-US" sz="1800" b="1" dirty="0">
                <a:solidFill>
                  <a:srgbClr val="92A8C8"/>
                </a:solidFill>
                <a:latin typeface="Roboto Condensed"/>
                <a:ea typeface="Roboto Condensed"/>
                <a:cs typeface="Roboto Condensed"/>
                <a:sym typeface="Roboto Condensed"/>
              </a:rPr>
              <a:t>ed by</a:t>
            </a:r>
            <a:r>
              <a:rPr lang="en" sz="1800" b="1" dirty="0">
                <a:solidFill>
                  <a:srgbClr val="92A8C8"/>
                </a:solidFill>
                <a:latin typeface="Roboto Condensed"/>
                <a:ea typeface="Roboto Condensed"/>
                <a:cs typeface="Roboto Condensed"/>
                <a:sym typeface="Roboto Condensed"/>
              </a:rPr>
              <a:t>:</a:t>
            </a:r>
            <a:endParaRPr sz="1800" b="1" dirty="0">
              <a:solidFill>
                <a:srgbClr val="92A8C8"/>
              </a:solidFill>
              <a:latin typeface="Roboto Condensed"/>
              <a:ea typeface="Roboto Condensed"/>
              <a:cs typeface="Roboto Condensed"/>
              <a:sym typeface="Roboto Condensed"/>
            </a:endParaRPr>
          </a:p>
          <a:p>
            <a:pPr marL="0" lvl="0" indent="0" algn="l" rtl="0">
              <a:spcBef>
                <a:spcPts val="0"/>
              </a:spcBef>
              <a:spcAft>
                <a:spcPts val="0"/>
              </a:spcAft>
              <a:buNone/>
            </a:pPr>
            <a:r>
              <a:rPr lang="en" sz="1800" b="1" dirty="0">
                <a:solidFill>
                  <a:srgbClr val="92A8C8"/>
                </a:solidFill>
                <a:latin typeface="Roboto Condensed"/>
                <a:ea typeface="Roboto Condensed"/>
                <a:cs typeface="Roboto Condensed"/>
                <a:sym typeface="Roboto Condensed"/>
              </a:rPr>
              <a:t>        </a:t>
            </a:r>
            <a:r>
              <a:rPr lang="en" sz="1800" b="1" dirty="0">
                <a:solidFill>
                  <a:schemeClr val="dk1"/>
                </a:solidFill>
                <a:latin typeface="Roboto Condensed"/>
                <a:ea typeface="Roboto Condensed"/>
                <a:cs typeface="Roboto Condensed"/>
                <a:sym typeface="Roboto Condensed"/>
              </a:rPr>
              <a:t>	</a:t>
            </a:r>
            <a:r>
              <a:rPr lang="en" sz="1800" b="1" dirty="0">
                <a:solidFill>
                  <a:srgbClr val="263248"/>
                </a:solidFill>
                <a:latin typeface="Roboto Condensed"/>
                <a:ea typeface="Roboto Condensed"/>
                <a:cs typeface="Roboto Condensed"/>
                <a:sym typeface="Roboto Condensed"/>
              </a:rPr>
              <a:t>Dr. Faryel BEJI </a:t>
            </a:r>
            <a:r>
              <a:rPr lang="en" sz="1800" b="1" dirty="0">
                <a:solidFill>
                  <a:srgbClr val="92A8C8"/>
                </a:solidFill>
                <a:latin typeface="Roboto Condensed"/>
                <a:ea typeface="Roboto Condensed"/>
                <a:cs typeface="Roboto Condensed"/>
                <a:sym typeface="Roboto Condensed"/>
              </a:rPr>
              <a:t>(ENSI)</a:t>
            </a:r>
            <a:endParaRPr sz="1800" b="1" dirty="0">
              <a:solidFill>
                <a:srgbClr val="92A8C8"/>
              </a:solidFill>
              <a:latin typeface="Roboto Condensed"/>
              <a:ea typeface="Roboto Condensed"/>
              <a:cs typeface="Roboto Condensed"/>
              <a:sym typeface="Roboto Condensed"/>
            </a:endParaRPr>
          </a:p>
          <a:p>
            <a:pPr marL="0" lvl="0" indent="0" algn="l" rtl="0">
              <a:spcBef>
                <a:spcPts val="0"/>
              </a:spcBef>
              <a:spcAft>
                <a:spcPts val="0"/>
              </a:spcAft>
              <a:buNone/>
            </a:pPr>
            <a:r>
              <a:rPr lang="en" sz="1800" b="1" dirty="0">
                <a:latin typeface="Roboto Condensed"/>
                <a:ea typeface="Roboto Condensed"/>
                <a:cs typeface="Roboto Condensed"/>
                <a:sym typeface="Roboto Condensed"/>
              </a:rPr>
              <a:t>	</a:t>
            </a:r>
            <a:r>
              <a:rPr lang="en" sz="1800" b="1" dirty="0">
                <a:solidFill>
                  <a:srgbClr val="263248"/>
                </a:solidFill>
                <a:latin typeface="Roboto Condensed"/>
                <a:ea typeface="Roboto Condensed"/>
                <a:cs typeface="Roboto Condensed"/>
                <a:sym typeface="Roboto Condensed"/>
              </a:rPr>
              <a:t>M. </a:t>
            </a:r>
            <a:r>
              <a:rPr lang="en-US" sz="1800" b="1" dirty="0">
                <a:solidFill>
                  <a:srgbClr val="263248"/>
                </a:solidFill>
                <a:latin typeface="Roboto Condensed"/>
                <a:ea typeface="Roboto Condensed"/>
                <a:cs typeface="Roboto Condensed"/>
                <a:sym typeface="Roboto Condensed"/>
              </a:rPr>
              <a:t>Wajdi KHATTEL</a:t>
            </a:r>
            <a:r>
              <a:rPr lang="en" sz="1800" b="1" dirty="0">
                <a:solidFill>
                  <a:srgbClr val="263248"/>
                </a:solidFill>
                <a:latin typeface="Roboto Condensed"/>
                <a:ea typeface="Roboto Condensed"/>
                <a:cs typeface="Roboto Condensed"/>
                <a:sym typeface="Roboto Condensed"/>
              </a:rPr>
              <a:t> </a:t>
            </a:r>
            <a:r>
              <a:rPr lang="en" sz="1800" b="1" dirty="0">
                <a:solidFill>
                  <a:srgbClr val="92A8C8"/>
                </a:solidFill>
                <a:latin typeface="Roboto Condensed"/>
                <a:ea typeface="Roboto Condensed"/>
                <a:cs typeface="Roboto Condensed"/>
                <a:sym typeface="Roboto Condensed"/>
              </a:rPr>
              <a:t>(Think.It)</a:t>
            </a:r>
            <a:endParaRPr sz="1800" b="1" dirty="0">
              <a:solidFill>
                <a:srgbClr val="92A8C8"/>
              </a:solidFill>
              <a:latin typeface="Roboto Condensed"/>
              <a:ea typeface="Roboto Condensed"/>
              <a:cs typeface="Roboto Condensed"/>
              <a:sym typeface="Roboto Condensed"/>
            </a:endParaRPr>
          </a:p>
          <a:p>
            <a:pPr marL="0" lvl="0" indent="0" algn="l" rtl="0">
              <a:spcBef>
                <a:spcPts val="0"/>
              </a:spcBef>
              <a:spcAft>
                <a:spcPts val="0"/>
              </a:spcAft>
              <a:buNone/>
            </a:pPr>
            <a:endParaRPr sz="1800" b="1" dirty="0">
              <a:latin typeface="Roboto Condensed"/>
              <a:ea typeface="Roboto Condensed"/>
              <a:cs typeface="Roboto Condensed"/>
              <a:sym typeface="Roboto Condensed"/>
            </a:endParaRPr>
          </a:p>
          <a:p>
            <a:pPr marL="0" lvl="0" indent="0" algn="l" rtl="0">
              <a:spcBef>
                <a:spcPts val="0"/>
              </a:spcBef>
              <a:spcAft>
                <a:spcPts val="0"/>
              </a:spcAft>
              <a:buNone/>
            </a:pPr>
            <a:endParaRPr dirty="0"/>
          </a:p>
        </p:txBody>
      </p:sp>
      <p:pic>
        <p:nvPicPr>
          <p:cNvPr id="3" name="Image 2">
            <a:extLst>
              <a:ext uri="{FF2B5EF4-FFF2-40B4-BE49-F238E27FC236}">
                <a16:creationId xmlns:a16="http://schemas.microsoft.com/office/drawing/2014/main" id="{08822C21-7B68-4000-A460-B5971CC1811D}"/>
              </a:ext>
            </a:extLst>
          </p:cNvPr>
          <p:cNvPicPr>
            <a:picLocks noChangeAspect="1"/>
          </p:cNvPicPr>
          <p:nvPr/>
        </p:nvPicPr>
        <p:blipFill>
          <a:blip r:embed="rId4"/>
          <a:stretch>
            <a:fillRect/>
          </a:stretch>
        </p:blipFill>
        <p:spPr>
          <a:xfrm>
            <a:off x="7101262" y="263448"/>
            <a:ext cx="1804613" cy="550500"/>
          </a:xfrm>
          <a:prstGeom prst="rect">
            <a:avLst/>
          </a:prstGeom>
        </p:spPr>
      </p:pic>
      <p:sp>
        <p:nvSpPr>
          <p:cNvPr id="4" name="ZoneTexte 3">
            <a:extLst>
              <a:ext uri="{FF2B5EF4-FFF2-40B4-BE49-F238E27FC236}">
                <a16:creationId xmlns:a16="http://schemas.microsoft.com/office/drawing/2014/main" id="{BC5F5409-C00C-4F86-875D-E859A1E72BFD}"/>
              </a:ext>
            </a:extLst>
          </p:cNvPr>
          <p:cNvSpPr txBox="1"/>
          <p:nvPr/>
        </p:nvSpPr>
        <p:spPr>
          <a:xfrm>
            <a:off x="2730538" y="4670226"/>
            <a:ext cx="3136490" cy="276999"/>
          </a:xfrm>
          <a:prstGeom prst="rect">
            <a:avLst/>
          </a:prstGeom>
          <a:noFill/>
        </p:spPr>
        <p:txBody>
          <a:bodyPr wrap="square" rtlCol="0">
            <a:spAutoFit/>
          </a:bodyPr>
          <a:lstStyle/>
          <a:p>
            <a:pPr algn="ctr"/>
            <a:r>
              <a:rPr lang="fr-FR" sz="1200" b="1" dirty="0">
                <a:solidFill>
                  <a:srgbClr val="002060"/>
                </a:solidFill>
                <a:latin typeface="Roboto" panose="020B0604020202020204" charset="0"/>
                <a:ea typeface="Roboto" panose="020B0604020202020204" charset="0"/>
              </a:rPr>
              <a:t>Academic year: 2019/2020</a:t>
            </a:r>
            <a:endParaRPr lang="en-US" sz="1200" b="1" dirty="0">
              <a:solidFill>
                <a:srgbClr val="002060"/>
              </a:solidFill>
              <a:latin typeface="Roboto" panose="020B0604020202020204" charset="0"/>
              <a:ea typeface="Roboto"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21920DE8-8637-4EB5-B4FD-5094DD5B40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4" name="Google Shape;542;p48">
            <a:extLst>
              <a:ext uri="{FF2B5EF4-FFF2-40B4-BE49-F238E27FC236}">
                <a16:creationId xmlns:a16="http://schemas.microsoft.com/office/drawing/2014/main" id="{85BDB105-7C66-4DE0-B375-8A331AD3F184}"/>
              </a:ext>
            </a:extLst>
          </p:cNvPr>
          <p:cNvSpPr txBox="1">
            <a:spLocks noGrp="1"/>
          </p:cNvSpPr>
          <p:nvPr>
            <p:ph type="title"/>
          </p:nvPr>
        </p:nvSpPr>
        <p:spPr>
          <a:xfrm>
            <a:off x="0" y="48782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rgbClr val="F3F3F3"/>
                </a:solidFill>
              </a:rPr>
              <a:t>Conclusion et Perspectives (1/2)</a:t>
            </a:r>
            <a:endParaRPr sz="2400" dirty="0">
              <a:solidFill>
                <a:srgbClr val="F3F3F3"/>
              </a:solidFill>
            </a:endParaRPr>
          </a:p>
        </p:txBody>
      </p:sp>
      <p:sp>
        <p:nvSpPr>
          <p:cNvPr id="5" name="Google Shape;540;p48">
            <a:extLst>
              <a:ext uri="{FF2B5EF4-FFF2-40B4-BE49-F238E27FC236}">
                <a16:creationId xmlns:a16="http://schemas.microsoft.com/office/drawing/2014/main" id="{1A3F1ECD-EA97-4221-BCBB-5C3F67E4B883}"/>
              </a:ext>
            </a:extLst>
          </p:cNvPr>
          <p:cNvSpPr txBox="1"/>
          <p:nvPr/>
        </p:nvSpPr>
        <p:spPr>
          <a:xfrm>
            <a:off x="162350" y="1774669"/>
            <a:ext cx="8324700" cy="1521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2F2B20"/>
              </a:buClr>
              <a:buSzPts val="1800"/>
              <a:buFont typeface="Roboto Condensed Light"/>
              <a:buChar char="●"/>
            </a:pPr>
            <a:r>
              <a:rPr lang="fr-FR" sz="1800" dirty="0">
                <a:solidFill>
                  <a:srgbClr val="2F2B20"/>
                </a:solidFill>
                <a:latin typeface="Roboto"/>
                <a:ea typeface="Roboto"/>
                <a:cs typeface="Roboto"/>
                <a:sym typeface="Roboto"/>
              </a:rPr>
              <a:t>We </a:t>
            </a:r>
            <a:r>
              <a:rPr lang="fr-FR" sz="1800" dirty="0" err="1">
                <a:solidFill>
                  <a:srgbClr val="2F2B20"/>
                </a:solidFill>
                <a:latin typeface="Roboto"/>
                <a:ea typeface="Roboto"/>
                <a:cs typeface="Roboto"/>
                <a:sym typeface="Roboto"/>
              </a:rPr>
              <a:t>developed</a:t>
            </a:r>
            <a:r>
              <a:rPr lang="fr-FR" sz="1800" dirty="0">
                <a:solidFill>
                  <a:srgbClr val="2F2B20"/>
                </a:solidFill>
                <a:latin typeface="Roboto"/>
                <a:ea typeface="Roboto"/>
                <a:cs typeface="Roboto"/>
                <a:sym typeface="Roboto"/>
              </a:rPr>
              <a:t> </a:t>
            </a:r>
            <a:r>
              <a:rPr lang="fr-FR" sz="1800" dirty="0" err="1">
                <a:solidFill>
                  <a:srgbClr val="2F2B20"/>
                </a:solidFill>
                <a:latin typeface="Roboto"/>
                <a:ea typeface="Roboto"/>
                <a:cs typeface="Roboto"/>
                <a:sym typeface="Roboto"/>
              </a:rPr>
              <a:t>this</a:t>
            </a:r>
            <a:r>
              <a:rPr lang="fr-FR" sz="1800" dirty="0">
                <a:solidFill>
                  <a:srgbClr val="2F2B20"/>
                </a:solidFill>
                <a:latin typeface="Roboto"/>
                <a:ea typeface="Roboto"/>
                <a:cs typeface="Roboto"/>
                <a:sym typeface="Roboto"/>
              </a:rPr>
              <a:t> web application in </a:t>
            </a:r>
            <a:r>
              <a:rPr lang="fr-FR" sz="1800" dirty="0" err="1">
                <a:solidFill>
                  <a:srgbClr val="2F2B20"/>
                </a:solidFill>
                <a:latin typeface="Roboto"/>
                <a:ea typeface="Roboto"/>
                <a:cs typeface="Roboto"/>
                <a:sym typeface="Roboto"/>
              </a:rPr>
              <a:t>order</a:t>
            </a:r>
            <a:r>
              <a:rPr lang="fr-FR" sz="1800" dirty="0">
                <a:solidFill>
                  <a:srgbClr val="2F2B20"/>
                </a:solidFill>
                <a:latin typeface="Roboto"/>
                <a:ea typeface="Roboto"/>
                <a:cs typeface="Roboto"/>
                <a:sym typeface="Roboto"/>
              </a:rPr>
              <a:t> to </a:t>
            </a:r>
            <a:r>
              <a:rPr lang="fr-FR" sz="1800" dirty="0" err="1">
                <a:solidFill>
                  <a:srgbClr val="2F2B20"/>
                </a:solidFill>
                <a:latin typeface="Roboto"/>
                <a:ea typeface="Roboto"/>
                <a:cs typeface="Roboto"/>
                <a:sym typeface="Roboto"/>
              </a:rPr>
              <a:t>provide</a:t>
            </a:r>
            <a:r>
              <a:rPr lang="fr-FR" sz="1800" dirty="0">
                <a:solidFill>
                  <a:srgbClr val="2F2B20"/>
                </a:solidFill>
                <a:latin typeface="Roboto"/>
                <a:ea typeface="Roboto"/>
                <a:cs typeface="Roboto"/>
                <a:sym typeface="Roboto"/>
              </a:rPr>
              <a:t> Think.it </a:t>
            </a:r>
            <a:r>
              <a:rPr lang="fr-FR" sz="1800" dirty="0" err="1">
                <a:solidFill>
                  <a:srgbClr val="2F2B20"/>
                </a:solidFill>
                <a:latin typeface="Roboto"/>
                <a:ea typeface="Roboto"/>
                <a:cs typeface="Roboto"/>
                <a:sym typeface="Roboto"/>
              </a:rPr>
              <a:t>employees</a:t>
            </a:r>
            <a:r>
              <a:rPr lang="fr-FR" sz="1800" dirty="0">
                <a:solidFill>
                  <a:srgbClr val="2F2B20"/>
                </a:solidFill>
                <a:latin typeface="Roboto"/>
                <a:ea typeface="Roboto"/>
                <a:cs typeface="Roboto"/>
                <a:sym typeface="Roboto"/>
              </a:rPr>
              <a:t> </a:t>
            </a:r>
            <a:r>
              <a:rPr lang="fr-FR" sz="1800" dirty="0" err="1">
                <a:solidFill>
                  <a:srgbClr val="2F2B20"/>
                </a:solidFill>
                <a:latin typeface="Roboto"/>
                <a:ea typeface="Roboto"/>
                <a:cs typeface="Roboto"/>
                <a:sym typeface="Roboto"/>
              </a:rPr>
              <a:t>with</a:t>
            </a:r>
            <a:r>
              <a:rPr lang="fr-FR" sz="1800" dirty="0">
                <a:solidFill>
                  <a:srgbClr val="2F2B20"/>
                </a:solidFill>
                <a:latin typeface="Roboto"/>
                <a:ea typeface="Roboto"/>
                <a:cs typeface="Roboto"/>
                <a:sym typeface="Roboto"/>
              </a:rPr>
              <a:t> the </a:t>
            </a:r>
            <a:r>
              <a:rPr lang="fr-FR" sz="1800" dirty="0" err="1">
                <a:solidFill>
                  <a:srgbClr val="2F2B20"/>
                </a:solidFill>
                <a:latin typeface="Roboto"/>
                <a:ea typeface="Roboto"/>
                <a:cs typeface="Roboto"/>
                <a:sym typeface="Roboto"/>
              </a:rPr>
              <a:t>statics</a:t>
            </a:r>
            <a:r>
              <a:rPr lang="fr-FR" sz="1800" dirty="0">
                <a:solidFill>
                  <a:srgbClr val="2F2B20"/>
                </a:solidFill>
                <a:latin typeface="Roboto"/>
                <a:ea typeface="Roboto"/>
                <a:cs typeface="Roboto"/>
                <a:sym typeface="Roboto"/>
              </a:rPr>
              <a:t> of programming </a:t>
            </a:r>
            <a:r>
              <a:rPr lang="fr-FR" sz="1800" dirty="0" err="1">
                <a:solidFill>
                  <a:srgbClr val="2F2B20"/>
                </a:solidFill>
                <a:latin typeface="Roboto"/>
                <a:ea typeface="Roboto"/>
                <a:cs typeface="Roboto"/>
                <a:sym typeface="Roboto"/>
              </a:rPr>
              <a:t>language’s</a:t>
            </a:r>
            <a:r>
              <a:rPr lang="fr-FR" sz="1800" dirty="0">
                <a:solidFill>
                  <a:srgbClr val="2F2B20"/>
                </a:solidFill>
                <a:latin typeface="Roboto"/>
                <a:ea typeface="Roboto"/>
                <a:cs typeface="Roboto"/>
                <a:sym typeface="Roboto"/>
              </a:rPr>
              <a:t> rates in job descriptions in US.</a:t>
            </a:r>
            <a:endParaRPr sz="1800" dirty="0">
              <a:solidFill>
                <a:srgbClr val="2F2B20"/>
              </a:solidFill>
              <a:latin typeface="Roboto"/>
              <a:ea typeface="Roboto"/>
              <a:cs typeface="Roboto"/>
              <a:sym typeface="Roboto"/>
            </a:endParaRPr>
          </a:p>
        </p:txBody>
      </p:sp>
      <p:sp>
        <p:nvSpPr>
          <p:cNvPr id="6" name="Google Shape;541;p48">
            <a:extLst>
              <a:ext uri="{FF2B5EF4-FFF2-40B4-BE49-F238E27FC236}">
                <a16:creationId xmlns:a16="http://schemas.microsoft.com/office/drawing/2014/main" id="{105C6278-6D00-4D67-8501-626EC2089093}"/>
              </a:ext>
            </a:extLst>
          </p:cNvPr>
          <p:cNvSpPr txBox="1"/>
          <p:nvPr/>
        </p:nvSpPr>
        <p:spPr>
          <a:xfrm>
            <a:off x="162350" y="3296569"/>
            <a:ext cx="8082000" cy="1350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2F2B20"/>
              </a:buClr>
              <a:buSzPts val="1800"/>
              <a:buFont typeface="Roboto Condensed Light"/>
              <a:buChar char="●"/>
            </a:pPr>
            <a:r>
              <a:rPr lang="en-US" sz="1800" dirty="0">
                <a:latin typeface="Roboto Condensed Light"/>
                <a:ea typeface="Roboto Condensed Light"/>
                <a:cs typeface="Roboto Condensed Light"/>
                <a:sym typeface="Roboto Condensed Light"/>
              </a:rPr>
              <a:t>To do this, we have opted for the approach of</a:t>
            </a:r>
            <a:r>
              <a:rPr lang="en-US" sz="1800" dirty="0">
                <a:solidFill>
                  <a:srgbClr val="2F2B20"/>
                </a:solidFill>
                <a:latin typeface="Roboto Condensed Light"/>
                <a:ea typeface="Roboto Condensed Light"/>
                <a:cs typeface="Roboto Condensed Light"/>
                <a:sym typeface="Roboto Condensed Light"/>
              </a:rPr>
              <a:t> analyzing data, forecasting the rates and visualizing statics on a Dashboard.</a:t>
            </a:r>
            <a:endParaRPr sz="1800" dirty="0">
              <a:latin typeface="Roboto Condensed Light"/>
              <a:ea typeface="Roboto Condensed Light"/>
              <a:cs typeface="Roboto Condensed Light"/>
              <a:sym typeface="Roboto Condensed Light"/>
            </a:endParaRPr>
          </a:p>
        </p:txBody>
      </p:sp>
    </p:spTree>
    <p:extLst>
      <p:ext uri="{BB962C8B-B14F-4D97-AF65-F5344CB8AC3E}">
        <p14:creationId xmlns:p14="http://schemas.microsoft.com/office/powerpoint/2010/main" val="3566170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4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540" name="Google Shape;540;p48"/>
          <p:cNvSpPr txBox="1"/>
          <p:nvPr/>
        </p:nvSpPr>
        <p:spPr>
          <a:xfrm>
            <a:off x="162350" y="1763700"/>
            <a:ext cx="8324700" cy="1521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2F2B20"/>
              </a:buClr>
              <a:buSzPts val="1800"/>
              <a:buFont typeface="Roboto Condensed Light"/>
              <a:buChar char="●"/>
            </a:pPr>
            <a:r>
              <a:rPr lang="en-US" sz="1800" dirty="0">
                <a:solidFill>
                  <a:srgbClr val="2F2B20"/>
                </a:solidFill>
                <a:latin typeface="Roboto Condensed Light"/>
                <a:ea typeface="Roboto Condensed Light"/>
                <a:cs typeface="Roboto Condensed Light"/>
                <a:sym typeface="Roboto Condensed Light"/>
              </a:rPr>
              <a:t>Our objective has been difficult to demonstrate as this subject requires computers with better performance than ours.</a:t>
            </a:r>
            <a:endParaRPr sz="1800" dirty="0">
              <a:solidFill>
                <a:srgbClr val="2F2B20"/>
              </a:solidFill>
              <a:latin typeface="Roboto"/>
              <a:ea typeface="Roboto"/>
              <a:cs typeface="Roboto"/>
              <a:sym typeface="Roboto"/>
            </a:endParaRPr>
          </a:p>
        </p:txBody>
      </p:sp>
      <p:sp>
        <p:nvSpPr>
          <p:cNvPr id="541" name="Google Shape;541;p48"/>
          <p:cNvSpPr txBox="1"/>
          <p:nvPr/>
        </p:nvSpPr>
        <p:spPr>
          <a:xfrm>
            <a:off x="218575" y="3285600"/>
            <a:ext cx="8082000" cy="1350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2F2B20"/>
              </a:buClr>
              <a:buSzPts val="1800"/>
              <a:buFont typeface="Roboto Condensed Light"/>
              <a:buChar char="●"/>
            </a:pPr>
            <a:endParaRPr sz="1800" dirty="0">
              <a:latin typeface="Roboto Condensed Light"/>
              <a:ea typeface="Roboto Condensed Light"/>
              <a:cs typeface="Roboto Condensed Light"/>
              <a:sym typeface="Roboto Condensed Light"/>
            </a:endParaRPr>
          </a:p>
        </p:txBody>
      </p:sp>
      <p:sp>
        <p:nvSpPr>
          <p:cNvPr id="542" name="Google Shape;542;p48"/>
          <p:cNvSpPr txBox="1">
            <a:spLocks noGrp="1"/>
          </p:cNvSpPr>
          <p:nvPr>
            <p:ph type="title"/>
          </p:nvPr>
        </p:nvSpPr>
        <p:spPr>
          <a:xfrm>
            <a:off x="0" y="48782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rgbClr val="F3F3F3"/>
                </a:solidFill>
              </a:rPr>
              <a:t>Conclusion et Perspectives (2/2)</a:t>
            </a:r>
            <a:endParaRPr sz="2400" dirty="0">
              <a:solidFill>
                <a:srgbClr val="F3F3F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548" name="Google Shape;548;p49"/>
          <p:cNvSpPr txBox="1">
            <a:spLocks noGrp="1"/>
          </p:cNvSpPr>
          <p:nvPr>
            <p:ph type="ctrTitle" idx="4294967295"/>
          </p:nvPr>
        </p:nvSpPr>
        <p:spPr>
          <a:xfrm>
            <a:off x="1275150" y="885450"/>
            <a:ext cx="6593700" cy="337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a:solidFill>
                  <a:srgbClr val="FF9800"/>
                </a:solidFill>
              </a:rPr>
              <a:t>Thank you for your attention!</a:t>
            </a:r>
            <a:endParaRPr sz="6000" dirty="0">
              <a:solidFill>
                <a:srgbClr val="FF98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11" name="ZoneTexte 10">
            <a:extLst>
              <a:ext uri="{FF2B5EF4-FFF2-40B4-BE49-F238E27FC236}">
                <a16:creationId xmlns:a16="http://schemas.microsoft.com/office/drawing/2014/main" id="{4525C0DA-F617-4799-A8B0-F290A0AF8CFF}"/>
              </a:ext>
            </a:extLst>
          </p:cNvPr>
          <p:cNvSpPr txBox="1"/>
          <p:nvPr/>
        </p:nvSpPr>
        <p:spPr>
          <a:xfrm>
            <a:off x="68826" y="0"/>
            <a:ext cx="3716593" cy="492443"/>
          </a:xfrm>
          <a:prstGeom prst="rect">
            <a:avLst/>
          </a:prstGeom>
          <a:noFill/>
        </p:spPr>
        <p:txBody>
          <a:bodyPr wrap="square" rtlCol="0">
            <a:spAutoFit/>
          </a:bodyPr>
          <a:lstStyle/>
          <a:p>
            <a:r>
              <a:rPr lang="fr-FR" sz="2600" dirty="0">
                <a:solidFill>
                  <a:srgbClr val="002060"/>
                </a:solidFill>
                <a:latin typeface="Roboto" panose="020B0604020202020204" charset="0"/>
                <a:ea typeface="Roboto" panose="020B0604020202020204" charset="0"/>
              </a:rPr>
              <a:t>Plan</a:t>
            </a:r>
            <a:endParaRPr lang="en-US" sz="2600" dirty="0">
              <a:solidFill>
                <a:srgbClr val="002060"/>
              </a:solidFill>
              <a:latin typeface="Roboto" panose="020B0604020202020204" charset="0"/>
              <a:ea typeface="Roboto" panose="020B0604020202020204" charset="0"/>
            </a:endParaRPr>
          </a:p>
        </p:txBody>
      </p:sp>
      <p:sp>
        <p:nvSpPr>
          <p:cNvPr id="12" name="ZoneTexte 11">
            <a:extLst>
              <a:ext uri="{FF2B5EF4-FFF2-40B4-BE49-F238E27FC236}">
                <a16:creationId xmlns:a16="http://schemas.microsoft.com/office/drawing/2014/main" id="{BD800000-9F2E-45CE-A708-87840EEB1B81}"/>
              </a:ext>
            </a:extLst>
          </p:cNvPr>
          <p:cNvSpPr txBox="1"/>
          <p:nvPr/>
        </p:nvSpPr>
        <p:spPr>
          <a:xfrm>
            <a:off x="925693" y="1730478"/>
            <a:ext cx="4375355" cy="1938992"/>
          </a:xfrm>
          <a:prstGeom prst="rect">
            <a:avLst/>
          </a:prstGeom>
          <a:noFill/>
        </p:spPr>
        <p:txBody>
          <a:bodyPr wrap="square" rtlCol="0">
            <a:spAutoFit/>
          </a:bodyPr>
          <a:lstStyle/>
          <a:p>
            <a:pPr>
              <a:buClr>
                <a:srgbClr val="002060"/>
              </a:buClr>
            </a:pPr>
            <a:r>
              <a:rPr lang="fr-FR" sz="2400" dirty="0">
                <a:solidFill>
                  <a:srgbClr val="002060"/>
                </a:solidFill>
                <a:latin typeface="Roboto" panose="020B0604020202020204" charset="0"/>
                <a:ea typeface="Roboto" panose="020B0604020202020204" charset="0"/>
              </a:rPr>
              <a:t>Introduction</a:t>
            </a:r>
          </a:p>
          <a:p>
            <a:pPr>
              <a:buClr>
                <a:srgbClr val="002060"/>
              </a:buClr>
            </a:pPr>
            <a:r>
              <a:rPr lang="en-US" sz="2400" dirty="0">
                <a:solidFill>
                  <a:srgbClr val="002060"/>
                </a:solidFill>
                <a:effectLst/>
                <a:latin typeface="Roboto" panose="020B0604020202020204" charset="0"/>
                <a:ea typeface="Roboto" panose="020B0604020202020204" charset="0"/>
              </a:rPr>
              <a:t>I.</a:t>
            </a:r>
            <a:r>
              <a:rPr lang="fr-FR" sz="2400" dirty="0" err="1">
                <a:solidFill>
                  <a:srgbClr val="002060"/>
                </a:solidFill>
                <a:latin typeface="Roboto" panose="020B0604020202020204" charset="0"/>
                <a:ea typeface="Roboto" panose="020B0604020202020204" charset="0"/>
              </a:rPr>
              <a:t>Specification</a:t>
            </a:r>
            <a:endParaRPr lang="fr-FR" sz="2400" dirty="0">
              <a:solidFill>
                <a:srgbClr val="002060"/>
              </a:solidFill>
              <a:latin typeface="Roboto" panose="020B0604020202020204" charset="0"/>
              <a:ea typeface="Roboto" panose="020B0604020202020204" charset="0"/>
            </a:endParaRPr>
          </a:p>
          <a:p>
            <a:pPr>
              <a:buClr>
                <a:srgbClr val="002060"/>
              </a:buClr>
            </a:pPr>
            <a:r>
              <a:rPr lang="en-US" sz="2400" dirty="0">
                <a:solidFill>
                  <a:srgbClr val="002060"/>
                </a:solidFill>
                <a:effectLst/>
                <a:latin typeface="Roboto" panose="020B0604020202020204" charset="0"/>
                <a:ea typeface="Roboto" panose="020B0604020202020204" charset="0"/>
              </a:rPr>
              <a:t>II</a:t>
            </a:r>
            <a:r>
              <a:rPr lang="fr-FR" sz="2400" dirty="0">
                <a:solidFill>
                  <a:srgbClr val="002060"/>
                </a:solidFill>
                <a:latin typeface="Roboto" panose="020B0604020202020204" charset="0"/>
                <a:ea typeface="Roboto" panose="020B0604020202020204" charset="0"/>
              </a:rPr>
              <a:t>.Design</a:t>
            </a:r>
          </a:p>
          <a:p>
            <a:pPr>
              <a:buClr>
                <a:srgbClr val="002060"/>
              </a:buClr>
            </a:pPr>
            <a:r>
              <a:rPr lang="en-US" sz="2400" dirty="0">
                <a:solidFill>
                  <a:srgbClr val="002060"/>
                </a:solidFill>
                <a:effectLst/>
                <a:latin typeface="Roboto" panose="020B0604020202020204" charset="0"/>
                <a:ea typeface="Roboto" panose="020B0604020202020204" charset="0"/>
              </a:rPr>
              <a:t>III.</a:t>
            </a:r>
            <a:r>
              <a:rPr lang="fr-FR" sz="2400" dirty="0" err="1">
                <a:solidFill>
                  <a:srgbClr val="002060"/>
                </a:solidFill>
                <a:latin typeface="Roboto" panose="020B0604020202020204" charset="0"/>
                <a:ea typeface="Roboto" panose="020B0604020202020204" charset="0"/>
              </a:rPr>
              <a:t>Achievement</a:t>
            </a:r>
            <a:endParaRPr lang="fr-FR" sz="2400" dirty="0">
              <a:solidFill>
                <a:srgbClr val="002060"/>
              </a:solidFill>
              <a:latin typeface="Roboto" panose="020B0604020202020204" charset="0"/>
              <a:ea typeface="Roboto" panose="020B0604020202020204" charset="0"/>
            </a:endParaRPr>
          </a:p>
          <a:p>
            <a:pPr>
              <a:buClr>
                <a:srgbClr val="002060"/>
              </a:buClr>
            </a:pPr>
            <a:r>
              <a:rPr lang="fr-FR" sz="2400" dirty="0">
                <a:solidFill>
                  <a:srgbClr val="002060"/>
                </a:solidFill>
                <a:latin typeface="Roboto" panose="020B0604020202020204" charset="0"/>
                <a:ea typeface="Roboto" panose="020B0604020202020204" charset="0"/>
              </a:rPr>
              <a:t>Conclusion</a:t>
            </a:r>
          </a:p>
        </p:txBody>
      </p:sp>
      <p:sp>
        <p:nvSpPr>
          <p:cNvPr id="20" name="Google Shape;240;p24">
            <a:extLst>
              <a:ext uri="{FF2B5EF4-FFF2-40B4-BE49-F238E27FC236}">
                <a16:creationId xmlns:a16="http://schemas.microsoft.com/office/drawing/2014/main" id="{6427B7E0-E13E-4B0A-9E4F-7FC8B01A1443}"/>
              </a:ext>
            </a:extLst>
          </p:cNvPr>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dirty="0"/>
          </a:p>
        </p:txBody>
      </p:sp>
      <p:pic>
        <p:nvPicPr>
          <p:cNvPr id="21" name="Image 20">
            <a:extLst>
              <a:ext uri="{FF2B5EF4-FFF2-40B4-BE49-F238E27FC236}">
                <a16:creationId xmlns:a16="http://schemas.microsoft.com/office/drawing/2014/main" id="{D5675EF2-2C54-43C2-8972-524BB40EE9E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14" b="99324" l="1866" r="99627"/>
                    </a14:imgEffect>
                  </a14:imgLayer>
                </a14:imgProps>
              </a:ext>
            </a:extLst>
          </a:blip>
          <a:stretch>
            <a:fillRect/>
          </a:stretch>
        </p:blipFill>
        <p:spPr>
          <a:xfrm>
            <a:off x="5723310" y="1380928"/>
            <a:ext cx="2553056" cy="28197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5" name="Image 4">
            <a:extLst>
              <a:ext uri="{FF2B5EF4-FFF2-40B4-BE49-F238E27FC236}">
                <a16:creationId xmlns:a16="http://schemas.microsoft.com/office/drawing/2014/main" id="{F458CC9C-8C25-4617-8CC8-DBB7AE8A36A2}"/>
              </a:ext>
            </a:extLst>
          </p:cNvPr>
          <p:cNvPicPr>
            <a:picLocks noChangeAspect="1"/>
          </p:cNvPicPr>
          <p:nvPr/>
        </p:nvPicPr>
        <p:blipFill>
          <a:blip r:embed="rId3"/>
          <a:stretch>
            <a:fillRect/>
          </a:stretch>
        </p:blipFill>
        <p:spPr>
          <a:xfrm>
            <a:off x="2371725" y="1573375"/>
            <a:ext cx="3419325" cy="2130294"/>
          </a:xfrm>
          <a:prstGeom prst="rect">
            <a:avLst/>
          </a:prstGeom>
          <a:blipFill dpi="0" rotWithShape="1">
            <a:blip r:embed="rId3"/>
            <a:srcRect/>
            <a:stretch>
              <a:fillRect/>
            </a:stretch>
          </a:blipFill>
        </p:spPr>
      </p:pic>
      <p:sp>
        <p:nvSpPr>
          <p:cNvPr id="240" name="Google Shape;240;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43" name="Google Shape;243;p24"/>
          <p:cNvSpPr/>
          <p:nvPr/>
        </p:nvSpPr>
        <p:spPr>
          <a:xfrm>
            <a:off x="142708" y="2149350"/>
            <a:ext cx="1976274" cy="1579594"/>
          </a:xfrm>
          <a:prstGeom prst="wedgeRoundRectCallout">
            <a:avLst>
              <a:gd name="adj1" fmla="val 78671"/>
              <a:gd name="adj2" fmla="val -32954"/>
              <a:gd name="adj3" fmla="val 0"/>
            </a:avLst>
          </a:prstGeom>
          <a:solidFill>
            <a:srgbClr val="F3F3F3"/>
          </a:solidFill>
          <a:ln w="9525" cap="flat" cmpd="sng">
            <a:solidFill>
              <a:srgbClr val="26324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lvl="0"/>
            <a:r>
              <a:rPr lang="en-US" sz="1600" dirty="0">
                <a:solidFill>
                  <a:srgbClr val="263248"/>
                </a:solidFill>
                <a:latin typeface="Roboto Condensed"/>
                <a:ea typeface="Roboto Condensed"/>
                <a:cs typeface="Roboto Condensed"/>
                <a:sym typeface="Roboto Condensed"/>
              </a:rPr>
              <a:t>I don’t have the means to get statistics about the most requested programming languages.</a:t>
            </a:r>
          </a:p>
          <a:p>
            <a:pPr lvl="0"/>
            <a:r>
              <a:rPr lang="en-US" sz="1600" dirty="0">
                <a:solidFill>
                  <a:srgbClr val="263248"/>
                </a:solidFill>
                <a:latin typeface="Roboto Condensed"/>
                <a:ea typeface="Roboto Condensed"/>
                <a:cs typeface="Roboto Condensed"/>
                <a:sym typeface="Roboto Condensed"/>
              </a:rPr>
              <a:t> </a:t>
            </a:r>
          </a:p>
        </p:txBody>
      </p:sp>
      <p:grpSp>
        <p:nvGrpSpPr>
          <p:cNvPr id="244" name="Google Shape;244;p24"/>
          <p:cNvGrpSpPr/>
          <p:nvPr/>
        </p:nvGrpSpPr>
        <p:grpSpPr>
          <a:xfrm>
            <a:off x="98985" y="586441"/>
            <a:ext cx="388379" cy="378469"/>
            <a:chOff x="2623275" y="2333250"/>
            <a:chExt cx="381175" cy="381175"/>
          </a:xfrm>
        </p:grpSpPr>
        <p:sp>
          <p:nvSpPr>
            <p:cNvPr id="245" name="Google Shape;245;p24"/>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4"/>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 name="Google Shape;249;p24"/>
          <p:cNvSpPr txBox="1"/>
          <p:nvPr/>
        </p:nvSpPr>
        <p:spPr>
          <a:xfrm>
            <a:off x="642050" y="539125"/>
            <a:ext cx="3051300" cy="47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b="1" dirty="0">
                <a:solidFill>
                  <a:srgbClr val="FF9800"/>
                </a:solidFill>
                <a:latin typeface="Roboto Condensed Light"/>
                <a:ea typeface="Roboto Condensed Light"/>
                <a:cs typeface="Roboto Condensed Light"/>
                <a:sym typeface="Roboto Condensed Light"/>
              </a:rPr>
              <a:t>Probl</a:t>
            </a:r>
            <a:r>
              <a:rPr lang="en-US" sz="2200" b="1" dirty="0" err="1">
                <a:solidFill>
                  <a:srgbClr val="FF9800"/>
                </a:solidFill>
                <a:latin typeface="Roboto Condensed Light"/>
                <a:ea typeface="Roboto Condensed Light"/>
                <a:cs typeface="Roboto Condensed Light"/>
                <a:sym typeface="Roboto Condensed Light"/>
              </a:rPr>
              <a:t>em</a:t>
            </a:r>
            <a:r>
              <a:rPr lang="en-US" sz="2200" b="1" dirty="0">
                <a:solidFill>
                  <a:srgbClr val="FF9800"/>
                </a:solidFill>
                <a:latin typeface="Roboto Condensed Light"/>
                <a:ea typeface="Roboto Condensed Light"/>
                <a:cs typeface="Roboto Condensed Light"/>
                <a:sym typeface="Roboto Condensed Light"/>
              </a:rPr>
              <a:t> Setting</a:t>
            </a:r>
            <a:endParaRPr sz="2200" b="1" dirty="0">
              <a:solidFill>
                <a:srgbClr val="FF9800"/>
              </a:solidFill>
              <a:latin typeface="Roboto Condensed Light"/>
              <a:ea typeface="Roboto Condensed Light"/>
              <a:cs typeface="Roboto Condensed Light"/>
              <a:sym typeface="Roboto Condensed Light"/>
            </a:endParaRPr>
          </a:p>
        </p:txBody>
      </p:sp>
      <p:sp>
        <p:nvSpPr>
          <p:cNvPr id="250" name="Google Shape;250;p24"/>
          <p:cNvSpPr/>
          <p:nvPr/>
        </p:nvSpPr>
        <p:spPr>
          <a:xfrm>
            <a:off x="6355530" y="1490399"/>
            <a:ext cx="2178870" cy="1596929"/>
          </a:xfrm>
          <a:prstGeom prst="wedgeRoundRectCallout">
            <a:avLst>
              <a:gd name="adj1" fmla="val -65426"/>
              <a:gd name="adj2" fmla="val 28980"/>
              <a:gd name="adj3" fmla="val 0"/>
            </a:avLst>
          </a:prstGeom>
          <a:solidFill>
            <a:srgbClr val="F3F3F3"/>
          </a:solidFill>
          <a:ln w="9525" cap="flat" cmpd="sng">
            <a:solidFill>
              <a:srgbClr val="263248"/>
            </a:solidFill>
            <a:prstDash val="solid"/>
            <a:round/>
            <a:headEnd type="none" w="sm" len="sm"/>
            <a:tailEnd type="none" w="sm" len="sm"/>
          </a:ln>
        </p:spPr>
        <p:txBody>
          <a:bodyPr spcFirstLastPara="1" wrap="square" lIns="91425" tIns="91425" rIns="91425" bIns="91425" anchor="ctr" anchorCtr="0">
            <a:noAutofit/>
          </a:bodyPr>
          <a:lstStyle/>
          <a:p>
            <a:pPr lvl="0"/>
            <a:r>
              <a:rPr lang="en-US" sz="1600" dirty="0">
                <a:solidFill>
                  <a:srgbClr val="263248"/>
                </a:solidFill>
                <a:latin typeface="Roboto Condensed"/>
                <a:ea typeface="Roboto Condensed"/>
                <a:cs typeface="Roboto Condensed"/>
                <a:sym typeface="Roboto Condensed"/>
              </a:rPr>
              <a:t>We need to be up to date. We have to know about other enterprise's used technologies </a:t>
            </a:r>
            <a:r>
              <a:rPr lang="en-US" sz="1600" dirty="0"/>
              <a:t>In order to satisfy our clients</a:t>
            </a:r>
            <a:r>
              <a:rPr lang="en-US" sz="1600" dirty="0">
                <a:solidFill>
                  <a:srgbClr val="263248"/>
                </a:solidFill>
                <a:latin typeface="Roboto Condensed"/>
                <a:ea typeface="Roboto Condensed"/>
                <a:cs typeface="Roboto Condensed"/>
                <a:sym typeface="Roboto Condensed"/>
              </a:rPr>
              <a:t>.</a:t>
            </a:r>
            <a:endParaRPr sz="1600" dirty="0">
              <a:solidFill>
                <a:srgbClr val="263248"/>
              </a:solidFill>
              <a:latin typeface="Roboto Condensed"/>
              <a:ea typeface="Roboto Condensed"/>
              <a:cs typeface="Roboto Condensed"/>
              <a:sym typeface="Roboto Condensed"/>
            </a:endParaRPr>
          </a:p>
        </p:txBody>
      </p:sp>
      <p:sp>
        <p:nvSpPr>
          <p:cNvPr id="252" name="Google Shape;252;p24"/>
          <p:cNvSpPr txBox="1">
            <a:spLocks noGrp="1"/>
          </p:cNvSpPr>
          <p:nvPr>
            <p:ph type="title"/>
          </p:nvPr>
        </p:nvSpPr>
        <p:spPr>
          <a:xfrm>
            <a:off x="0" y="0"/>
            <a:ext cx="5492400" cy="47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rgbClr val="3F5378"/>
                </a:solidFill>
              </a:rPr>
              <a:t>Introduction</a:t>
            </a:r>
            <a:endParaRPr sz="2400" dirty="0">
              <a:solidFill>
                <a:srgbClr val="3F537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fade">
                                      <p:cBhvr>
                                        <p:cTn id="7" dur="700"/>
                                        <p:tgtEl>
                                          <p:spTgt spid="2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3"/>
                                        </p:tgtEl>
                                        <p:attrNameLst>
                                          <p:attrName>style.visibility</p:attrName>
                                        </p:attrNameLst>
                                      </p:cBhvr>
                                      <p:to>
                                        <p:strVal val="visible"/>
                                      </p:to>
                                    </p:set>
                                    <p:animEffect transition="in" filter="fade">
                                      <p:cBhvr>
                                        <p:cTn id="12" dur="7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 name="Image 1">
            <a:extLst>
              <a:ext uri="{FF2B5EF4-FFF2-40B4-BE49-F238E27FC236}">
                <a16:creationId xmlns:a16="http://schemas.microsoft.com/office/drawing/2014/main" id="{E2294AC9-148C-476D-BDCA-7E22E2D3511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14" b="99324" l="1866" r="99627"/>
                    </a14:imgEffect>
                  </a14:imgLayer>
                </a14:imgProps>
              </a:ext>
            </a:extLst>
          </a:blip>
          <a:stretch>
            <a:fillRect/>
          </a:stretch>
        </p:blipFill>
        <p:spPr>
          <a:xfrm>
            <a:off x="5723310" y="1380928"/>
            <a:ext cx="2553056" cy="2819794"/>
          </a:xfrm>
          <a:prstGeom prst="rect">
            <a:avLst/>
          </a:prstGeom>
        </p:spPr>
      </p:pic>
      <p:sp>
        <p:nvSpPr>
          <p:cNvPr id="257" name="Google Shape;257;p25"/>
          <p:cNvSpPr txBox="1">
            <a:spLocks noGrp="1"/>
          </p:cNvSpPr>
          <p:nvPr>
            <p:ph type="body" idx="1"/>
          </p:nvPr>
        </p:nvSpPr>
        <p:spPr>
          <a:xfrm>
            <a:off x="209746" y="2055339"/>
            <a:ext cx="6132600" cy="311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2000" dirty="0"/>
          </a:p>
          <a:p>
            <a:pPr marL="0" lvl="0" indent="0" algn="l" rtl="0">
              <a:spcBef>
                <a:spcPts val="1000"/>
              </a:spcBef>
              <a:spcAft>
                <a:spcPts val="0"/>
              </a:spcAft>
              <a:buNone/>
            </a:pPr>
            <a:r>
              <a:rPr lang="en-US" sz="2000" dirty="0"/>
              <a:t>A web application</a:t>
            </a:r>
            <a:r>
              <a:rPr lang="en" sz="2000" dirty="0"/>
              <a:t>:</a:t>
            </a:r>
            <a:endParaRPr sz="2000" dirty="0"/>
          </a:p>
          <a:p>
            <a:pPr marL="457200" lvl="0" indent="-330200" algn="l" rtl="0">
              <a:spcBef>
                <a:spcPts val="1000"/>
              </a:spcBef>
              <a:spcAft>
                <a:spcPts val="0"/>
              </a:spcAft>
              <a:buSzPts val="1600"/>
              <a:buChar char="▰"/>
            </a:pPr>
            <a:r>
              <a:rPr lang="en-US" sz="2000" dirty="0"/>
              <a:t> An application for Think-it employees.</a:t>
            </a:r>
            <a:endParaRPr sz="2000" dirty="0"/>
          </a:p>
          <a:p>
            <a:pPr marL="457200" lvl="0" indent="-330200" algn="l" rtl="0">
              <a:spcBef>
                <a:spcPts val="1000"/>
              </a:spcBef>
              <a:spcAft>
                <a:spcPts val="0"/>
              </a:spcAft>
              <a:buSzPts val="1600"/>
              <a:buChar char="▰"/>
            </a:pPr>
            <a:r>
              <a:rPr lang="en-US" sz="2000" dirty="0"/>
              <a:t>Forecasting next day statics about programming Languages </a:t>
            </a:r>
            <a:r>
              <a:rPr lang="en" sz="2000" dirty="0"/>
              <a:t>.</a:t>
            </a:r>
            <a:endParaRPr sz="2000" dirty="0"/>
          </a:p>
          <a:p>
            <a:pPr marL="457200" lvl="0" indent="-330200" algn="l" rtl="0">
              <a:spcBef>
                <a:spcPts val="1000"/>
              </a:spcBef>
              <a:spcAft>
                <a:spcPts val="0"/>
              </a:spcAft>
              <a:buSzPts val="1600"/>
              <a:buChar char="▰"/>
            </a:pPr>
            <a:r>
              <a:rPr lang="en-US" sz="2000" dirty="0"/>
              <a:t>Data Visualization on a dashboard</a:t>
            </a:r>
            <a:r>
              <a:rPr lang="en" sz="2000" dirty="0"/>
              <a:t>.</a:t>
            </a:r>
            <a:endParaRPr sz="2000" dirty="0"/>
          </a:p>
          <a:p>
            <a:pPr marL="457200" lvl="0" indent="0" algn="l" rtl="0">
              <a:spcBef>
                <a:spcPts val="1000"/>
              </a:spcBef>
              <a:spcAft>
                <a:spcPts val="0"/>
              </a:spcAft>
              <a:buNone/>
            </a:pPr>
            <a:endParaRPr sz="2000" dirty="0"/>
          </a:p>
          <a:p>
            <a:pPr marL="457200" lvl="0" indent="0" algn="l" rtl="0">
              <a:spcBef>
                <a:spcPts val="1000"/>
              </a:spcBef>
              <a:spcAft>
                <a:spcPts val="0"/>
              </a:spcAft>
              <a:buNone/>
            </a:pPr>
            <a:endParaRPr sz="2000" dirty="0"/>
          </a:p>
          <a:p>
            <a:pPr marL="0" lvl="0" indent="0" algn="l" rtl="0">
              <a:spcBef>
                <a:spcPts val="1000"/>
              </a:spcBef>
              <a:spcAft>
                <a:spcPts val="0"/>
              </a:spcAft>
              <a:buNone/>
            </a:pPr>
            <a:endParaRPr sz="2000" b="1" dirty="0">
              <a:latin typeface="Roboto Condensed"/>
              <a:ea typeface="Roboto Condensed"/>
              <a:cs typeface="Roboto Condensed"/>
              <a:sym typeface="Roboto Condensed"/>
            </a:endParaRPr>
          </a:p>
          <a:p>
            <a:pPr marL="0" lvl="0" indent="0" algn="l" rtl="0">
              <a:spcBef>
                <a:spcPts val="1000"/>
              </a:spcBef>
              <a:spcAft>
                <a:spcPts val="0"/>
              </a:spcAft>
              <a:buNone/>
            </a:pPr>
            <a:endParaRPr sz="2000" dirty="0"/>
          </a:p>
          <a:p>
            <a:pPr marL="0" lvl="0" indent="0" algn="l" rtl="0">
              <a:spcBef>
                <a:spcPts val="1000"/>
              </a:spcBef>
              <a:spcAft>
                <a:spcPts val="1000"/>
              </a:spcAft>
              <a:buNone/>
            </a:pPr>
            <a:endParaRPr sz="2000" dirty="0"/>
          </a:p>
        </p:txBody>
      </p:sp>
      <p:sp>
        <p:nvSpPr>
          <p:cNvPr id="258" name="Google Shape;258;p2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60" name="Google Shape;260;p25"/>
          <p:cNvSpPr/>
          <p:nvPr/>
        </p:nvSpPr>
        <p:spPr>
          <a:xfrm>
            <a:off x="87575" y="527875"/>
            <a:ext cx="382320" cy="40293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txBox="1"/>
          <p:nvPr/>
        </p:nvSpPr>
        <p:spPr>
          <a:xfrm>
            <a:off x="624675" y="492800"/>
            <a:ext cx="3051300" cy="47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b="1" dirty="0">
                <a:solidFill>
                  <a:srgbClr val="FF9800"/>
                </a:solidFill>
                <a:latin typeface="Roboto Condensed Light"/>
                <a:ea typeface="Roboto Condensed Light"/>
                <a:cs typeface="Roboto Condensed Light"/>
                <a:sym typeface="Roboto Condensed Light"/>
              </a:rPr>
              <a:t>Proposed solution</a:t>
            </a:r>
            <a:endParaRPr sz="2200" b="1" dirty="0">
              <a:solidFill>
                <a:srgbClr val="FF9800"/>
              </a:solidFill>
              <a:latin typeface="Roboto Condensed Light"/>
              <a:ea typeface="Roboto Condensed Light"/>
              <a:cs typeface="Roboto Condensed Light"/>
              <a:sym typeface="Roboto Condensed Light"/>
            </a:endParaRPr>
          </a:p>
        </p:txBody>
      </p:sp>
      <p:sp>
        <p:nvSpPr>
          <p:cNvPr id="262" name="Google Shape;262;p25"/>
          <p:cNvSpPr txBox="1">
            <a:spLocks noGrp="1"/>
          </p:cNvSpPr>
          <p:nvPr>
            <p:ph type="title"/>
          </p:nvPr>
        </p:nvSpPr>
        <p:spPr>
          <a:xfrm>
            <a:off x="0" y="0"/>
            <a:ext cx="5492400" cy="47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rgbClr val="3F5378"/>
                </a:solidFill>
              </a:rPr>
              <a:t>Introduction</a:t>
            </a:r>
            <a:endParaRPr sz="2400" dirty="0">
              <a:solidFill>
                <a:srgbClr val="3F537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6" name="Image 5">
            <a:extLst>
              <a:ext uri="{FF2B5EF4-FFF2-40B4-BE49-F238E27FC236}">
                <a16:creationId xmlns:a16="http://schemas.microsoft.com/office/drawing/2014/main" id="{B9A8AFB4-23AC-4F33-BF75-7B4A87127152}"/>
              </a:ext>
            </a:extLst>
          </p:cNvPr>
          <p:cNvPicPr>
            <a:picLocks noChangeAspect="1"/>
          </p:cNvPicPr>
          <p:nvPr/>
        </p:nvPicPr>
        <p:blipFill>
          <a:blip r:embed="rId3"/>
          <a:stretch>
            <a:fillRect/>
          </a:stretch>
        </p:blipFill>
        <p:spPr>
          <a:xfrm>
            <a:off x="3776116" y="3536306"/>
            <a:ext cx="1415009" cy="1415009"/>
          </a:xfrm>
          <a:prstGeom prst="rect">
            <a:avLst/>
          </a:prstGeom>
        </p:spPr>
      </p:pic>
      <p:sp>
        <p:nvSpPr>
          <p:cNvPr id="279" name="Google Shape;279;p2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280" name="Google Shape;280;p27"/>
          <p:cNvPicPr preferRelativeResize="0"/>
          <p:nvPr/>
        </p:nvPicPr>
        <p:blipFill>
          <a:blip r:embed="rId4">
            <a:alphaModFix/>
          </a:blip>
          <a:stretch>
            <a:fillRect/>
          </a:stretch>
        </p:blipFill>
        <p:spPr>
          <a:xfrm flipH="1">
            <a:off x="3709350" y="1827300"/>
            <a:ext cx="1228350" cy="1387575"/>
          </a:xfrm>
          <a:prstGeom prst="rect">
            <a:avLst/>
          </a:prstGeom>
          <a:noFill/>
          <a:ln>
            <a:noFill/>
          </a:ln>
        </p:spPr>
      </p:pic>
      <p:sp>
        <p:nvSpPr>
          <p:cNvPr id="281" name="Google Shape;281;p27"/>
          <p:cNvSpPr txBox="1">
            <a:spLocks noGrp="1"/>
          </p:cNvSpPr>
          <p:nvPr>
            <p:ph type="title"/>
          </p:nvPr>
        </p:nvSpPr>
        <p:spPr>
          <a:xfrm>
            <a:off x="0" y="0"/>
            <a:ext cx="5492400" cy="47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rgbClr val="002060"/>
                </a:solidFill>
              </a:rPr>
              <a:t>Specification</a:t>
            </a:r>
            <a:endParaRPr sz="2400" dirty="0">
              <a:solidFill>
                <a:srgbClr val="002060"/>
              </a:solidFill>
            </a:endParaRPr>
          </a:p>
        </p:txBody>
      </p:sp>
      <p:sp>
        <p:nvSpPr>
          <p:cNvPr id="282" name="Google Shape;282;p27"/>
          <p:cNvSpPr/>
          <p:nvPr/>
        </p:nvSpPr>
        <p:spPr>
          <a:xfrm>
            <a:off x="2417125" y="1679550"/>
            <a:ext cx="1474625" cy="644400"/>
          </a:xfrm>
          <a:prstGeom prst="rect">
            <a:avLst/>
          </a:prstGeom>
          <a:solidFill>
            <a:srgbClr val="3F537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b="1" dirty="0">
                <a:solidFill>
                  <a:srgbClr val="FF9800"/>
                </a:solidFill>
              </a:rPr>
              <a:t>Admin</a:t>
            </a:r>
            <a:endParaRPr b="1" dirty="0">
              <a:solidFill>
                <a:srgbClr val="FF9800"/>
              </a:solidFill>
            </a:endParaRPr>
          </a:p>
        </p:txBody>
      </p:sp>
      <p:sp>
        <p:nvSpPr>
          <p:cNvPr id="283" name="Google Shape;283;p27"/>
          <p:cNvSpPr txBox="1">
            <a:spLocks noGrp="1"/>
          </p:cNvSpPr>
          <p:nvPr>
            <p:ph type="title"/>
          </p:nvPr>
        </p:nvSpPr>
        <p:spPr>
          <a:xfrm>
            <a:off x="24782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9800"/>
                </a:solidFill>
              </a:rPr>
              <a:t>F</a:t>
            </a:r>
            <a:r>
              <a:rPr lang="en-US" dirty="0">
                <a:solidFill>
                  <a:srgbClr val="FF9800"/>
                </a:solidFill>
              </a:rPr>
              <a:t>u</a:t>
            </a:r>
            <a:r>
              <a:rPr lang="en" dirty="0">
                <a:solidFill>
                  <a:srgbClr val="FF9800"/>
                </a:solidFill>
              </a:rPr>
              <a:t>nction</a:t>
            </a:r>
            <a:r>
              <a:rPr lang="en-US" dirty="0">
                <a:solidFill>
                  <a:srgbClr val="FF9800"/>
                </a:solidFill>
              </a:rPr>
              <a:t>al</a:t>
            </a:r>
            <a:r>
              <a:rPr lang="en" dirty="0">
                <a:solidFill>
                  <a:srgbClr val="FF9800"/>
                </a:solidFill>
              </a:rPr>
              <a:t> </a:t>
            </a:r>
            <a:r>
              <a:rPr lang="en-US" dirty="0">
                <a:solidFill>
                  <a:srgbClr val="FF9800"/>
                </a:solidFill>
              </a:rPr>
              <a:t>requirements specification</a:t>
            </a:r>
            <a:endParaRPr dirty="0">
              <a:solidFill>
                <a:srgbClr val="FF9800"/>
              </a:solidFill>
            </a:endParaRPr>
          </a:p>
        </p:txBody>
      </p:sp>
      <p:pic>
        <p:nvPicPr>
          <p:cNvPr id="284" name="Google Shape;284;p27"/>
          <p:cNvPicPr preferRelativeResize="0"/>
          <p:nvPr/>
        </p:nvPicPr>
        <p:blipFill>
          <a:blip r:embed="rId5">
            <a:alphaModFix/>
          </a:blip>
          <a:stretch>
            <a:fillRect/>
          </a:stretch>
        </p:blipFill>
        <p:spPr>
          <a:xfrm>
            <a:off x="1425300" y="2844725"/>
            <a:ext cx="991825" cy="876300"/>
          </a:xfrm>
          <a:prstGeom prst="rect">
            <a:avLst/>
          </a:prstGeom>
          <a:noFill/>
          <a:ln>
            <a:noFill/>
          </a:ln>
        </p:spPr>
      </p:pic>
      <p:pic>
        <p:nvPicPr>
          <p:cNvPr id="288" name="Google Shape;288;p27"/>
          <p:cNvPicPr preferRelativeResize="0"/>
          <p:nvPr/>
        </p:nvPicPr>
        <p:blipFill>
          <a:blip r:embed="rId6">
            <a:alphaModFix/>
          </a:blip>
          <a:stretch>
            <a:fillRect/>
          </a:stretch>
        </p:blipFill>
        <p:spPr>
          <a:xfrm>
            <a:off x="5866700" y="2323950"/>
            <a:ext cx="1289100" cy="1047750"/>
          </a:xfrm>
          <a:prstGeom prst="rect">
            <a:avLst/>
          </a:prstGeom>
          <a:noFill/>
          <a:ln>
            <a:noFill/>
          </a:ln>
        </p:spPr>
      </p:pic>
      <p:sp>
        <p:nvSpPr>
          <p:cNvPr id="2" name="ZoneTexte 1">
            <a:extLst>
              <a:ext uri="{FF2B5EF4-FFF2-40B4-BE49-F238E27FC236}">
                <a16:creationId xmlns:a16="http://schemas.microsoft.com/office/drawing/2014/main" id="{DDB84CC6-27D2-4FFA-B1A3-D786398D64E5}"/>
              </a:ext>
            </a:extLst>
          </p:cNvPr>
          <p:cNvSpPr txBox="1"/>
          <p:nvPr/>
        </p:nvSpPr>
        <p:spPr>
          <a:xfrm>
            <a:off x="1285875" y="3720591"/>
            <a:ext cx="1415009" cy="584775"/>
          </a:xfrm>
          <a:prstGeom prst="rect">
            <a:avLst/>
          </a:prstGeom>
          <a:noFill/>
        </p:spPr>
        <p:txBody>
          <a:bodyPr wrap="square" rtlCol="0">
            <a:spAutoFit/>
          </a:bodyPr>
          <a:lstStyle/>
          <a:p>
            <a:pPr algn="ctr"/>
            <a:r>
              <a:rPr lang="en-US" sz="1600" dirty="0"/>
              <a:t>Register and authenticate.</a:t>
            </a:r>
          </a:p>
        </p:txBody>
      </p:sp>
      <p:sp>
        <p:nvSpPr>
          <p:cNvPr id="4" name="ZoneTexte 3">
            <a:extLst>
              <a:ext uri="{FF2B5EF4-FFF2-40B4-BE49-F238E27FC236}">
                <a16:creationId xmlns:a16="http://schemas.microsoft.com/office/drawing/2014/main" id="{A6681609-F844-4C1D-A3FB-8035C4162AF8}"/>
              </a:ext>
            </a:extLst>
          </p:cNvPr>
          <p:cNvSpPr txBox="1"/>
          <p:nvPr/>
        </p:nvSpPr>
        <p:spPr>
          <a:xfrm>
            <a:off x="7155800" y="3105150"/>
            <a:ext cx="1588150" cy="584775"/>
          </a:xfrm>
          <a:prstGeom prst="rect">
            <a:avLst/>
          </a:prstGeom>
          <a:noFill/>
        </p:spPr>
        <p:txBody>
          <a:bodyPr wrap="square" rtlCol="0">
            <a:spAutoFit/>
          </a:bodyPr>
          <a:lstStyle/>
          <a:p>
            <a:pPr algn="ctr"/>
            <a:r>
              <a:rPr lang="en-US" sz="1600" dirty="0"/>
              <a:t>Consult the dashboard.</a:t>
            </a:r>
          </a:p>
        </p:txBody>
      </p:sp>
      <p:sp>
        <p:nvSpPr>
          <p:cNvPr id="7" name="ZoneTexte 6">
            <a:extLst>
              <a:ext uri="{FF2B5EF4-FFF2-40B4-BE49-F238E27FC236}">
                <a16:creationId xmlns:a16="http://schemas.microsoft.com/office/drawing/2014/main" id="{575D32C6-17B1-4325-B1BB-6613F55EA24E}"/>
              </a:ext>
            </a:extLst>
          </p:cNvPr>
          <p:cNvSpPr txBox="1"/>
          <p:nvPr/>
        </p:nvSpPr>
        <p:spPr>
          <a:xfrm>
            <a:off x="7226710" y="1679550"/>
            <a:ext cx="1012722" cy="523220"/>
          </a:xfrm>
          <a:prstGeom prst="rect">
            <a:avLst/>
          </a:prstGeom>
          <a:noFill/>
        </p:spPr>
        <p:txBody>
          <a:bodyPr wrap="square" rtlCol="0">
            <a:spAutoFit/>
          </a:bodyPr>
          <a:lstStyle/>
          <a:p>
            <a:r>
              <a:rPr lang="fr-FR" dirty="0"/>
              <a:t>Change </a:t>
            </a:r>
            <a:r>
              <a:rPr lang="fr-FR" dirty="0" err="1"/>
              <a:t>password</a:t>
            </a:r>
            <a:endParaRPr lang="en-US" dirty="0"/>
          </a:p>
        </p:txBody>
      </p:sp>
      <p:sp>
        <p:nvSpPr>
          <p:cNvPr id="8" name="ZoneTexte 7">
            <a:extLst>
              <a:ext uri="{FF2B5EF4-FFF2-40B4-BE49-F238E27FC236}">
                <a16:creationId xmlns:a16="http://schemas.microsoft.com/office/drawing/2014/main" id="{F3D1CCBC-A95D-4699-A922-B13F15127D9F}"/>
              </a:ext>
            </a:extLst>
          </p:cNvPr>
          <p:cNvSpPr txBox="1"/>
          <p:nvPr/>
        </p:nvSpPr>
        <p:spPr>
          <a:xfrm>
            <a:off x="3149562" y="3119125"/>
            <a:ext cx="991825" cy="523220"/>
          </a:xfrm>
          <a:prstGeom prst="rect">
            <a:avLst/>
          </a:prstGeom>
          <a:noFill/>
        </p:spPr>
        <p:txBody>
          <a:bodyPr wrap="square" rtlCol="0">
            <a:spAutoFit/>
          </a:bodyPr>
          <a:lstStyle/>
          <a:p>
            <a:r>
              <a:rPr lang="fr-FR" dirty="0"/>
              <a:t>Consult profile</a:t>
            </a:r>
            <a:endParaRPr lang="en-US" dirty="0"/>
          </a:p>
        </p:txBody>
      </p:sp>
      <p:sp>
        <p:nvSpPr>
          <p:cNvPr id="9" name="ZoneTexte 8">
            <a:extLst>
              <a:ext uri="{FF2B5EF4-FFF2-40B4-BE49-F238E27FC236}">
                <a16:creationId xmlns:a16="http://schemas.microsoft.com/office/drawing/2014/main" id="{E62BEEC3-7F37-40FE-A570-CCC31A06A3A1}"/>
              </a:ext>
            </a:extLst>
          </p:cNvPr>
          <p:cNvSpPr txBox="1"/>
          <p:nvPr/>
        </p:nvSpPr>
        <p:spPr>
          <a:xfrm>
            <a:off x="5321766" y="3981038"/>
            <a:ext cx="1228350" cy="954107"/>
          </a:xfrm>
          <a:prstGeom prst="rect">
            <a:avLst/>
          </a:prstGeom>
          <a:noFill/>
        </p:spPr>
        <p:txBody>
          <a:bodyPr wrap="square" rtlCol="0">
            <a:spAutoFit/>
          </a:bodyPr>
          <a:lstStyle/>
          <a:p>
            <a:r>
              <a:rPr lang="fr-FR" dirty="0"/>
              <a:t>Check </a:t>
            </a:r>
            <a:r>
              <a:rPr lang="fr-FR" dirty="0" err="1"/>
              <a:t>user’s</a:t>
            </a:r>
            <a:r>
              <a:rPr lang="fr-FR" dirty="0"/>
              <a:t> </a:t>
            </a:r>
            <a:r>
              <a:rPr lang="fr-FR" dirty="0" err="1"/>
              <a:t>list</a:t>
            </a:r>
            <a:r>
              <a:rPr lang="fr-FR" dirty="0"/>
              <a:t> and </a:t>
            </a:r>
            <a:r>
              <a:rPr lang="en-US" sz="1400" dirty="0"/>
              <a:t>Add user.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96" name="Google Shape;296;p28"/>
          <p:cNvSpPr txBox="1">
            <a:spLocks noGrp="1"/>
          </p:cNvSpPr>
          <p:nvPr>
            <p:ph type="title"/>
          </p:nvPr>
        </p:nvSpPr>
        <p:spPr>
          <a:xfrm>
            <a:off x="24782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FF9800"/>
                </a:solidFill>
              </a:rPr>
              <a:t>Functional requirements specification</a:t>
            </a:r>
          </a:p>
        </p:txBody>
      </p:sp>
      <p:pic>
        <p:nvPicPr>
          <p:cNvPr id="297" name="Google Shape;297;p28"/>
          <p:cNvPicPr preferRelativeResize="0"/>
          <p:nvPr/>
        </p:nvPicPr>
        <p:blipFill>
          <a:blip r:embed="rId3">
            <a:alphaModFix/>
          </a:blip>
          <a:stretch>
            <a:fillRect/>
          </a:stretch>
        </p:blipFill>
        <p:spPr>
          <a:xfrm>
            <a:off x="1069499" y="2405175"/>
            <a:ext cx="991825" cy="876300"/>
          </a:xfrm>
          <a:prstGeom prst="rect">
            <a:avLst/>
          </a:prstGeom>
          <a:noFill/>
          <a:ln>
            <a:noFill/>
          </a:ln>
        </p:spPr>
      </p:pic>
      <p:pic>
        <p:nvPicPr>
          <p:cNvPr id="301" name="Google Shape;301;p28"/>
          <p:cNvPicPr preferRelativeResize="0"/>
          <p:nvPr/>
        </p:nvPicPr>
        <p:blipFill>
          <a:blip r:embed="rId4">
            <a:alphaModFix/>
          </a:blip>
          <a:stretch>
            <a:fillRect/>
          </a:stretch>
        </p:blipFill>
        <p:spPr>
          <a:xfrm>
            <a:off x="3536900" y="1614475"/>
            <a:ext cx="1895475" cy="1914525"/>
          </a:xfrm>
          <a:prstGeom prst="rect">
            <a:avLst/>
          </a:prstGeom>
          <a:noFill/>
          <a:ln>
            <a:noFill/>
          </a:ln>
        </p:spPr>
      </p:pic>
      <p:sp>
        <p:nvSpPr>
          <p:cNvPr id="15" name="Google Shape;282;p27">
            <a:extLst>
              <a:ext uri="{FF2B5EF4-FFF2-40B4-BE49-F238E27FC236}">
                <a16:creationId xmlns:a16="http://schemas.microsoft.com/office/drawing/2014/main" id="{7D3518A0-3067-4DAD-8D10-340010AF0A28}"/>
              </a:ext>
            </a:extLst>
          </p:cNvPr>
          <p:cNvSpPr/>
          <p:nvPr/>
        </p:nvSpPr>
        <p:spPr>
          <a:xfrm>
            <a:off x="2519950" y="1562224"/>
            <a:ext cx="1474625" cy="644400"/>
          </a:xfrm>
          <a:prstGeom prst="rect">
            <a:avLst/>
          </a:prstGeom>
          <a:solidFill>
            <a:srgbClr val="3F537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b="1" dirty="0">
                <a:solidFill>
                  <a:srgbClr val="FF9800"/>
                </a:solidFill>
              </a:rPr>
              <a:t>User</a:t>
            </a:r>
            <a:endParaRPr b="1" dirty="0">
              <a:solidFill>
                <a:srgbClr val="FF9800"/>
              </a:solidFill>
            </a:endParaRPr>
          </a:p>
        </p:txBody>
      </p:sp>
      <p:sp>
        <p:nvSpPr>
          <p:cNvPr id="17" name="ZoneTexte 16">
            <a:extLst>
              <a:ext uri="{FF2B5EF4-FFF2-40B4-BE49-F238E27FC236}">
                <a16:creationId xmlns:a16="http://schemas.microsoft.com/office/drawing/2014/main" id="{32FF6C01-93D8-4A14-8193-33CB55A3F597}"/>
              </a:ext>
            </a:extLst>
          </p:cNvPr>
          <p:cNvSpPr txBox="1"/>
          <p:nvPr/>
        </p:nvSpPr>
        <p:spPr>
          <a:xfrm>
            <a:off x="912435" y="3442238"/>
            <a:ext cx="1305951" cy="523220"/>
          </a:xfrm>
          <a:prstGeom prst="rect">
            <a:avLst/>
          </a:prstGeom>
          <a:noFill/>
        </p:spPr>
        <p:txBody>
          <a:bodyPr wrap="square" rtlCol="0">
            <a:spAutoFit/>
          </a:bodyPr>
          <a:lstStyle/>
          <a:p>
            <a:pPr algn="ctr"/>
            <a:r>
              <a:rPr lang="en-US" dirty="0"/>
              <a:t>Register and authenticate.</a:t>
            </a:r>
          </a:p>
        </p:txBody>
      </p:sp>
      <p:pic>
        <p:nvPicPr>
          <p:cNvPr id="18" name="Google Shape;288;p27">
            <a:extLst>
              <a:ext uri="{FF2B5EF4-FFF2-40B4-BE49-F238E27FC236}">
                <a16:creationId xmlns:a16="http://schemas.microsoft.com/office/drawing/2014/main" id="{17E12525-8764-40FE-9E3B-71680A4D0EB2}"/>
              </a:ext>
            </a:extLst>
          </p:cNvPr>
          <p:cNvPicPr preferRelativeResize="0"/>
          <p:nvPr/>
        </p:nvPicPr>
        <p:blipFill>
          <a:blip r:embed="rId5">
            <a:alphaModFix/>
          </a:blip>
          <a:stretch>
            <a:fillRect/>
          </a:stretch>
        </p:blipFill>
        <p:spPr>
          <a:xfrm>
            <a:off x="6367625" y="2319450"/>
            <a:ext cx="1289100" cy="1047750"/>
          </a:xfrm>
          <a:prstGeom prst="rect">
            <a:avLst/>
          </a:prstGeom>
          <a:noFill/>
          <a:ln>
            <a:noFill/>
          </a:ln>
        </p:spPr>
      </p:pic>
      <p:sp>
        <p:nvSpPr>
          <p:cNvPr id="19" name="ZoneTexte 18">
            <a:extLst>
              <a:ext uri="{FF2B5EF4-FFF2-40B4-BE49-F238E27FC236}">
                <a16:creationId xmlns:a16="http://schemas.microsoft.com/office/drawing/2014/main" id="{9124F151-E3FC-4DF7-929B-83FD87444944}"/>
              </a:ext>
            </a:extLst>
          </p:cNvPr>
          <p:cNvSpPr txBox="1"/>
          <p:nvPr/>
        </p:nvSpPr>
        <p:spPr>
          <a:xfrm>
            <a:off x="6367625" y="3442238"/>
            <a:ext cx="1588150" cy="523220"/>
          </a:xfrm>
          <a:prstGeom prst="rect">
            <a:avLst/>
          </a:prstGeom>
          <a:noFill/>
        </p:spPr>
        <p:txBody>
          <a:bodyPr wrap="square" rtlCol="0">
            <a:spAutoFit/>
          </a:bodyPr>
          <a:lstStyle/>
          <a:p>
            <a:pPr algn="ctr"/>
            <a:r>
              <a:rPr lang="en-US" dirty="0"/>
              <a:t>Consult the dashboard.</a:t>
            </a:r>
          </a:p>
        </p:txBody>
      </p:sp>
      <p:sp>
        <p:nvSpPr>
          <p:cNvPr id="11" name="Google Shape;281;p27">
            <a:extLst>
              <a:ext uri="{FF2B5EF4-FFF2-40B4-BE49-F238E27FC236}">
                <a16:creationId xmlns:a16="http://schemas.microsoft.com/office/drawing/2014/main" id="{3B1FA276-A870-41DA-9924-CA08143C764F}"/>
              </a:ext>
            </a:extLst>
          </p:cNvPr>
          <p:cNvSpPr txBox="1">
            <a:spLocks/>
          </p:cNvSpPr>
          <p:nvPr/>
        </p:nvSpPr>
        <p:spPr>
          <a:xfrm>
            <a:off x="0" y="0"/>
            <a:ext cx="5492400" cy="473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r>
              <a:rPr lang="en-US" sz="2400" dirty="0">
                <a:solidFill>
                  <a:srgbClr val="002060"/>
                </a:solidFill>
              </a:rPr>
              <a:t>Specification</a:t>
            </a:r>
          </a:p>
        </p:txBody>
      </p:sp>
      <p:sp>
        <p:nvSpPr>
          <p:cNvPr id="2" name="ZoneTexte 1">
            <a:extLst>
              <a:ext uri="{FF2B5EF4-FFF2-40B4-BE49-F238E27FC236}">
                <a16:creationId xmlns:a16="http://schemas.microsoft.com/office/drawing/2014/main" id="{90851480-DE52-401B-B064-6D486B109F05}"/>
              </a:ext>
            </a:extLst>
          </p:cNvPr>
          <p:cNvSpPr txBox="1"/>
          <p:nvPr/>
        </p:nvSpPr>
        <p:spPr>
          <a:xfrm>
            <a:off x="3195484" y="3529000"/>
            <a:ext cx="2163097" cy="307777"/>
          </a:xfrm>
          <a:prstGeom prst="rect">
            <a:avLst/>
          </a:prstGeom>
          <a:noFill/>
        </p:spPr>
        <p:txBody>
          <a:bodyPr wrap="square" rtlCol="0">
            <a:spAutoFit/>
          </a:bodyPr>
          <a:lstStyle/>
          <a:p>
            <a:r>
              <a:rPr lang="fr-FR" dirty="0"/>
              <a:t>Change </a:t>
            </a:r>
            <a:r>
              <a:rPr lang="fr-FR" dirty="0" err="1"/>
              <a:t>password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0B3FB5A8-5A1E-4782-BF1B-F183D8C293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graphicFrame>
        <p:nvGraphicFramePr>
          <p:cNvPr id="7" name="Diagramme 3">
            <a:extLst>
              <a:ext uri="{FF2B5EF4-FFF2-40B4-BE49-F238E27FC236}">
                <a16:creationId xmlns:a16="http://schemas.microsoft.com/office/drawing/2014/main" id="{192D17E4-8744-48D2-A83D-21321D0F8AA7}"/>
              </a:ext>
            </a:extLst>
          </p:cNvPr>
          <p:cNvGraphicFramePr/>
          <p:nvPr>
            <p:extLst>
              <p:ext uri="{D42A27DB-BD31-4B8C-83A1-F6EECF244321}">
                <p14:modId xmlns:p14="http://schemas.microsoft.com/office/powerpoint/2010/main" val="2205679341"/>
              </p:ext>
            </p:extLst>
          </p:nvPr>
        </p:nvGraphicFramePr>
        <p:xfrm>
          <a:off x="711679" y="505723"/>
          <a:ext cx="8162743" cy="3571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ZoneTexte 7">
            <a:extLst>
              <a:ext uri="{FF2B5EF4-FFF2-40B4-BE49-F238E27FC236}">
                <a16:creationId xmlns:a16="http://schemas.microsoft.com/office/drawing/2014/main" id="{E5689F68-9F98-428E-9B11-0E5FE0CA23AB}"/>
              </a:ext>
            </a:extLst>
          </p:cNvPr>
          <p:cNvSpPr txBox="1"/>
          <p:nvPr/>
        </p:nvSpPr>
        <p:spPr>
          <a:xfrm>
            <a:off x="814275" y="2733368"/>
            <a:ext cx="7700460" cy="738664"/>
          </a:xfrm>
          <a:prstGeom prst="rect">
            <a:avLst/>
          </a:prstGeom>
          <a:noFill/>
        </p:spPr>
        <p:txBody>
          <a:bodyPr wrap="square" rtlCol="0">
            <a:spAutoFit/>
          </a:bodyPr>
          <a:lstStyle/>
          <a:p>
            <a:r>
              <a:rPr lang="fr-FR" dirty="0"/>
              <a:t>Word2Vec	            </a:t>
            </a:r>
            <a:r>
              <a:rPr lang="fr-FR" dirty="0" err="1"/>
              <a:t>Spacy</a:t>
            </a:r>
            <a:r>
              <a:rPr lang="fr-FR" dirty="0"/>
              <a:t>	       Pandas	</a:t>
            </a:r>
            <a:r>
              <a:rPr lang="fr-FR" dirty="0" err="1"/>
              <a:t>Fbprophet</a:t>
            </a:r>
            <a:r>
              <a:rPr lang="fr-FR" dirty="0"/>
              <a:t>	              Dash</a:t>
            </a:r>
          </a:p>
          <a:p>
            <a:r>
              <a:rPr lang="fr-FR" dirty="0"/>
              <a:t>pickle						               </a:t>
            </a:r>
            <a:r>
              <a:rPr lang="fr-FR" dirty="0" err="1"/>
              <a:t>Mysql</a:t>
            </a:r>
            <a:endParaRPr lang="fr-FR" dirty="0"/>
          </a:p>
          <a:p>
            <a:r>
              <a:rPr lang="fr-FR" dirty="0"/>
              <a:t>						    </a:t>
            </a:r>
            <a:endParaRPr lang="en-US" dirty="0"/>
          </a:p>
        </p:txBody>
      </p:sp>
      <p:sp>
        <p:nvSpPr>
          <p:cNvPr id="9" name="Google Shape;384;p35">
            <a:extLst>
              <a:ext uri="{FF2B5EF4-FFF2-40B4-BE49-F238E27FC236}">
                <a16:creationId xmlns:a16="http://schemas.microsoft.com/office/drawing/2014/main" id="{DB3A6748-914E-462A-BBD1-F3914ED580BC}"/>
              </a:ext>
            </a:extLst>
          </p:cNvPr>
          <p:cNvSpPr txBox="1">
            <a:spLocks noGrp="1"/>
          </p:cNvSpPr>
          <p:nvPr>
            <p:ph type="title"/>
          </p:nvPr>
        </p:nvSpPr>
        <p:spPr>
          <a:xfrm>
            <a:off x="0" y="-160350"/>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2400" dirty="0" err="1">
                <a:solidFill>
                  <a:srgbClr val="002060"/>
                </a:solidFill>
                <a:latin typeface="Roboto" panose="020B0604020202020204" charset="0"/>
                <a:ea typeface="Roboto" panose="020B0604020202020204" charset="0"/>
              </a:rPr>
              <a:t>Achievement</a:t>
            </a:r>
            <a:endParaRPr lang="en-US" sz="2400" dirty="0">
              <a:solidFill>
                <a:srgbClr val="3F5378"/>
              </a:solidFill>
            </a:endParaRPr>
          </a:p>
        </p:txBody>
      </p:sp>
    </p:spTree>
    <p:extLst>
      <p:ext uri="{BB962C8B-B14F-4D97-AF65-F5344CB8AC3E}">
        <p14:creationId xmlns:p14="http://schemas.microsoft.com/office/powerpoint/2010/main" val="2583639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396" name="Google Shape;396;p36"/>
          <p:cNvSpPr txBox="1">
            <a:spLocks noGrp="1"/>
          </p:cNvSpPr>
          <p:nvPr>
            <p:ph type="title"/>
          </p:nvPr>
        </p:nvSpPr>
        <p:spPr>
          <a:xfrm>
            <a:off x="17468"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FF9800"/>
                </a:solidFill>
              </a:rPr>
              <a:t>Achievement: Home page</a:t>
            </a:r>
            <a:endParaRPr dirty="0">
              <a:solidFill>
                <a:srgbClr val="FF9800"/>
              </a:solidFill>
            </a:endParaRPr>
          </a:p>
        </p:txBody>
      </p:sp>
      <p:pic>
        <p:nvPicPr>
          <p:cNvPr id="5" name="Image 4">
            <a:extLst>
              <a:ext uri="{FF2B5EF4-FFF2-40B4-BE49-F238E27FC236}">
                <a16:creationId xmlns:a16="http://schemas.microsoft.com/office/drawing/2014/main" id="{2C3FFF35-96F6-4777-814C-0D0A751696A6}"/>
              </a:ext>
            </a:extLst>
          </p:cNvPr>
          <p:cNvPicPr>
            <a:picLocks noChangeAspect="1"/>
          </p:cNvPicPr>
          <p:nvPr/>
        </p:nvPicPr>
        <p:blipFill>
          <a:blip r:embed="rId3"/>
          <a:stretch>
            <a:fillRect/>
          </a:stretch>
        </p:blipFill>
        <p:spPr>
          <a:xfrm>
            <a:off x="0" y="1158775"/>
            <a:ext cx="7583065" cy="3477725"/>
          </a:xfrm>
          <a:prstGeom prst="rect">
            <a:avLst/>
          </a:prstGeom>
        </p:spPr>
      </p:pic>
      <p:sp>
        <p:nvSpPr>
          <p:cNvPr id="13" name="Google Shape;384;p35">
            <a:extLst>
              <a:ext uri="{FF2B5EF4-FFF2-40B4-BE49-F238E27FC236}">
                <a16:creationId xmlns:a16="http://schemas.microsoft.com/office/drawing/2014/main" id="{C4509E42-0B94-4BC9-B4D3-610956708241}"/>
              </a:ext>
            </a:extLst>
          </p:cNvPr>
          <p:cNvSpPr txBox="1">
            <a:spLocks/>
          </p:cNvSpPr>
          <p:nvPr/>
        </p:nvSpPr>
        <p:spPr>
          <a:xfrm>
            <a:off x="0" y="-160350"/>
            <a:ext cx="5492400" cy="76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r>
              <a:rPr lang="fr-FR" sz="2400">
                <a:solidFill>
                  <a:srgbClr val="002060"/>
                </a:solidFill>
                <a:latin typeface="Roboto" panose="020B0604020202020204" charset="0"/>
                <a:ea typeface="Roboto" panose="020B0604020202020204" charset="0"/>
              </a:rPr>
              <a:t>Achievement</a:t>
            </a:r>
            <a:endParaRPr lang="en-US" sz="2400" dirty="0">
              <a:solidFill>
                <a:srgbClr val="3F5378"/>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97EA50D7-6B45-409F-A540-C2B4761A9D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6" name="Google Shape;396;p36">
            <a:extLst>
              <a:ext uri="{FF2B5EF4-FFF2-40B4-BE49-F238E27FC236}">
                <a16:creationId xmlns:a16="http://schemas.microsoft.com/office/drawing/2014/main" id="{1F972551-58FD-466A-AAF7-D2F1A67514EF}"/>
              </a:ext>
            </a:extLst>
          </p:cNvPr>
          <p:cNvSpPr txBox="1">
            <a:spLocks noGrp="1"/>
          </p:cNvSpPr>
          <p:nvPr>
            <p:ph type="title"/>
          </p:nvPr>
        </p:nvSpPr>
        <p:spPr>
          <a:xfrm>
            <a:off x="80677"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FF9800"/>
                </a:solidFill>
              </a:rPr>
              <a:t>Achievement: User profile</a:t>
            </a:r>
            <a:endParaRPr dirty="0">
              <a:solidFill>
                <a:srgbClr val="FF9800"/>
              </a:solidFill>
            </a:endParaRPr>
          </a:p>
        </p:txBody>
      </p:sp>
      <p:pic>
        <p:nvPicPr>
          <p:cNvPr id="8" name="Image 7">
            <a:extLst>
              <a:ext uri="{FF2B5EF4-FFF2-40B4-BE49-F238E27FC236}">
                <a16:creationId xmlns:a16="http://schemas.microsoft.com/office/drawing/2014/main" id="{C45930F9-5FCD-4F6B-9F58-740D6FEBCA44}"/>
              </a:ext>
            </a:extLst>
          </p:cNvPr>
          <p:cNvPicPr>
            <a:picLocks noChangeAspect="1"/>
          </p:cNvPicPr>
          <p:nvPr/>
        </p:nvPicPr>
        <p:blipFill>
          <a:blip r:embed="rId2"/>
          <a:stretch>
            <a:fillRect/>
          </a:stretch>
        </p:blipFill>
        <p:spPr>
          <a:xfrm>
            <a:off x="-26395" y="1158775"/>
            <a:ext cx="6912077" cy="3873435"/>
          </a:xfrm>
          <a:prstGeom prst="rect">
            <a:avLst/>
          </a:prstGeom>
        </p:spPr>
      </p:pic>
      <p:pic>
        <p:nvPicPr>
          <p:cNvPr id="9" name="Image 8">
            <a:extLst>
              <a:ext uri="{FF2B5EF4-FFF2-40B4-BE49-F238E27FC236}">
                <a16:creationId xmlns:a16="http://schemas.microsoft.com/office/drawing/2014/main" id="{38E48F7E-02DA-4874-BA02-CD725998D3DB}"/>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14" b="99324" l="1866" r="99627"/>
                    </a14:imgEffect>
                  </a14:imgLayer>
                </a14:imgProps>
              </a:ext>
            </a:extLst>
          </a:blip>
          <a:stretch>
            <a:fillRect/>
          </a:stretch>
        </p:blipFill>
        <p:spPr>
          <a:xfrm>
            <a:off x="6662871" y="1540244"/>
            <a:ext cx="2553056" cy="2819794"/>
          </a:xfrm>
          <a:prstGeom prst="rect">
            <a:avLst/>
          </a:prstGeom>
        </p:spPr>
      </p:pic>
      <p:sp>
        <p:nvSpPr>
          <p:cNvPr id="10" name="Google Shape;384;p35">
            <a:extLst>
              <a:ext uri="{FF2B5EF4-FFF2-40B4-BE49-F238E27FC236}">
                <a16:creationId xmlns:a16="http://schemas.microsoft.com/office/drawing/2014/main" id="{62C6812F-3EFE-4914-AD7D-A1A83D3CB56E}"/>
              </a:ext>
            </a:extLst>
          </p:cNvPr>
          <p:cNvSpPr txBox="1">
            <a:spLocks/>
          </p:cNvSpPr>
          <p:nvPr/>
        </p:nvSpPr>
        <p:spPr>
          <a:xfrm>
            <a:off x="0" y="-160350"/>
            <a:ext cx="5492400" cy="76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r>
              <a:rPr lang="fr-FR" sz="2400">
                <a:solidFill>
                  <a:srgbClr val="002060"/>
                </a:solidFill>
                <a:latin typeface="Roboto" panose="020B0604020202020204" charset="0"/>
                <a:ea typeface="Roboto" panose="020B0604020202020204" charset="0"/>
              </a:rPr>
              <a:t>Achievement</a:t>
            </a:r>
            <a:endParaRPr lang="en-US" sz="2400" dirty="0">
              <a:solidFill>
                <a:srgbClr val="3F5378"/>
              </a:solidFill>
            </a:endParaRPr>
          </a:p>
        </p:txBody>
      </p:sp>
    </p:spTree>
    <p:extLst>
      <p:ext uri="{BB962C8B-B14F-4D97-AF65-F5344CB8AC3E}">
        <p14:creationId xmlns:p14="http://schemas.microsoft.com/office/powerpoint/2010/main" val="333897235"/>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514</Words>
  <Application>Microsoft Office PowerPoint</Application>
  <PresentationFormat>Affichage à l'écran (16:9)</PresentationFormat>
  <Paragraphs>88</Paragraphs>
  <Slides>12</Slides>
  <Notes>9</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12</vt:i4>
      </vt:variant>
    </vt:vector>
  </HeadingPairs>
  <TitlesOfParts>
    <vt:vector size="19" baseType="lpstr">
      <vt:lpstr>Roboto Condensed</vt:lpstr>
      <vt:lpstr>Roboto</vt:lpstr>
      <vt:lpstr>Arial</vt:lpstr>
      <vt:lpstr>Roboto Condensed Light</vt:lpstr>
      <vt:lpstr>Arvo</vt:lpstr>
      <vt:lpstr>Salerio template</vt:lpstr>
      <vt:lpstr>Simple Light</vt:lpstr>
      <vt:lpstr>Présentation PowerPoint</vt:lpstr>
      <vt:lpstr>Présentation PowerPoint</vt:lpstr>
      <vt:lpstr>Introduction</vt:lpstr>
      <vt:lpstr>Introduction</vt:lpstr>
      <vt:lpstr>Specification</vt:lpstr>
      <vt:lpstr>Functional requirements specification</vt:lpstr>
      <vt:lpstr>Achievement</vt:lpstr>
      <vt:lpstr>Achievement: Home page</vt:lpstr>
      <vt:lpstr>Achievement: User profile</vt:lpstr>
      <vt:lpstr>Conclusion et Perspectives (1/2)</vt:lpstr>
      <vt:lpstr>Conclusion et Perspectives (2/2)</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yosra.boussaid@ensi-uma.tn</cp:lastModifiedBy>
  <cp:revision>32</cp:revision>
  <dcterms:modified xsi:type="dcterms:W3CDTF">2020-07-06T20:55:19Z</dcterms:modified>
</cp:coreProperties>
</file>