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2" d="100"/>
          <a:sy n="112" d="100"/>
        </p:scale>
        <p:origin x="8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NZ"/>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77426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0AFDE-8203-423F-8516-860CED0E3FCC}" type="datetimeFigureOut">
              <a:rPr lang="en-NZ" smtClean="0"/>
              <a:t>10/06/2015</a:t>
            </a:fld>
            <a:endParaRPr lang="en-NZ"/>
          </a:p>
        </p:txBody>
      </p:sp>
      <p:sp>
        <p:nvSpPr>
          <p:cNvPr id="6" name="Footer Placeholder 5"/>
          <p:cNvSpPr>
            <a:spLocks noGrp="1"/>
          </p:cNvSpPr>
          <p:nvPr>
            <p:ph type="ftr" sz="quarter" idx="11"/>
          </p:nvPr>
        </p:nvSpPr>
        <p:spPr/>
        <p:txBody>
          <a:bodyPr/>
          <a:lstStyle/>
          <a:p>
            <a:endParaRPr lang="en-NZ"/>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314776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1995678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206662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414504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40AFDE-8203-423F-8516-860CED0E3FCC}" type="datetimeFigureOut">
              <a:rPr lang="en-NZ" smtClean="0"/>
              <a:t>10/06/2015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414968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40AFDE-8203-423F-8516-860CED0E3FCC}" type="datetimeFigureOut">
              <a:rPr lang="en-NZ" smtClean="0"/>
              <a:t>10/06/2015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412312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269378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347962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205403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0AFDE-8203-423F-8516-860CED0E3FCC}" type="datetimeFigureOut">
              <a:rPr lang="en-NZ" smtClean="0"/>
              <a:t>10/06/2015</a:t>
            </a:fld>
            <a:endParaRPr lang="en-NZ"/>
          </a:p>
        </p:txBody>
      </p:sp>
      <p:sp>
        <p:nvSpPr>
          <p:cNvPr id="5" name="Footer Placeholder 4"/>
          <p:cNvSpPr>
            <a:spLocks noGrp="1"/>
          </p:cNvSpPr>
          <p:nvPr>
            <p:ph type="ftr" sz="quarter" idx="11"/>
          </p:nvPr>
        </p:nvSpPr>
        <p:spPr/>
        <p:txBody>
          <a:bodyPr/>
          <a:lstStyle/>
          <a:p>
            <a:endParaRPr lang="en-NZ"/>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600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40AFDE-8203-423F-8516-860CED0E3FCC}" type="datetimeFigureOut">
              <a:rPr lang="en-NZ" smtClean="0"/>
              <a:t>10/06/2015</a:t>
            </a:fld>
            <a:endParaRPr lang="en-NZ"/>
          </a:p>
        </p:txBody>
      </p:sp>
      <p:sp>
        <p:nvSpPr>
          <p:cNvPr id="6" name="Footer Placeholder 5"/>
          <p:cNvSpPr>
            <a:spLocks noGrp="1"/>
          </p:cNvSpPr>
          <p:nvPr>
            <p:ph type="ftr" sz="quarter" idx="11"/>
          </p:nvPr>
        </p:nvSpPr>
        <p:spPr/>
        <p:txBody>
          <a:bodyPr/>
          <a:lstStyle/>
          <a:p>
            <a:endParaRPr lang="en-NZ"/>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192186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40AFDE-8203-423F-8516-860CED0E3FCC}" type="datetimeFigureOut">
              <a:rPr lang="en-NZ" smtClean="0"/>
              <a:t>10/06/2015</a:t>
            </a:fld>
            <a:endParaRPr lang="en-NZ"/>
          </a:p>
        </p:txBody>
      </p:sp>
      <p:sp>
        <p:nvSpPr>
          <p:cNvPr id="8" name="Footer Placeholder 7"/>
          <p:cNvSpPr>
            <a:spLocks noGrp="1"/>
          </p:cNvSpPr>
          <p:nvPr>
            <p:ph type="ftr" sz="quarter" idx="11"/>
          </p:nvPr>
        </p:nvSpPr>
        <p:spPr/>
        <p:txBody>
          <a:bodyPr/>
          <a:lstStyle/>
          <a:p>
            <a:endParaRPr lang="en-NZ"/>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381693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40AFDE-8203-423F-8516-860CED0E3FCC}" type="datetimeFigureOut">
              <a:rPr lang="en-NZ" smtClean="0"/>
              <a:t>10/06/2015</a:t>
            </a:fld>
            <a:endParaRPr lang="en-NZ"/>
          </a:p>
        </p:txBody>
      </p:sp>
      <p:sp>
        <p:nvSpPr>
          <p:cNvPr id="4" name="Footer Placeholder 3"/>
          <p:cNvSpPr>
            <a:spLocks noGrp="1"/>
          </p:cNvSpPr>
          <p:nvPr>
            <p:ph type="ftr" sz="quarter" idx="11"/>
          </p:nvPr>
        </p:nvSpPr>
        <p:spPr/>
        <p:txBody>
          <a:bodyPr/>
          <a:lstStyle/>
          <a:p>
            <a:endParaRPr lang="en-NZ"/>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31648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0AFDE-8203-423F-8516-860CED0E3FCC}" type="datetimeFigureOut">
              <a:rPr lang="en-NZ" smtClean="0"/>
              <a:t>10/06/2015</a:t>
            </a:fld>
            <a:endParaRPr lang="en-NZ"/>
          </a:p>
        </p:txBody>
      </p:sp>
      <p:sp>
        <p:nvSpPr>
          <p:cNvPr id="3" name="Footer Placeholder 2"/>
          <p:cNvSpPr>
            <a:spLocks noGrp="1"/>
          </p:cNvSpPr>
          <p:nvPr>
            <p:ph type="ftr" sz="quarter" idx="11"/>
          </p:nvPr>
        </p:nvSpPr>
        <p:spPr/>
        <p:txBody>
          <a:bodyPr/>
          <a:lstStyle/>
          <a:p>
            <a:endParaRPr lang="en-NZ"/>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31854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0AFDE-8203-423F-8516-860CED0E3FCC}" type="datetimeFigureOut">
              <a:rPr lang="en-NZ" smtClean="0"/>
              <a:t>10/06/2015</a:t>
            </a:fld>
            <a:endParaRPr lang="en-NZ"/>
          </a:p>
        </p:txBody>
      </p:sp>
      <p:sp>
        <p:nvSpPr>
          <p:cNvPr id="6" name="Footer Placeholder 5"/>
          <p:cNvSpPr>
            <a:spLocks noGrp="1"/>
          </p:cNvSpPr>
          <p:nvPr>
            <p:ph type="ftr" sz="quarter" idx="11"/>
          </p:nvPr>
        </p:nvSpPr>
        <p:spPr/>
        <p:txBody>
          <a:bodyPr/>
          <a:lstStyle/>
          <a:p>
            <a:endParaRPr lang="en-NZ"/>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42101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0AFDE-8203-423F-8516-860CED0E3FCC}" type="datetimeFigureOut">
              <a:rPr lang="en-NZ" smtClean="0"/>
              <a:t>10/06/2015</a:t>
            </a:fld>
            <a:endParaRPr lang="en-NZ"/>
          </a:p>
        </p:txBody>
      </p:sp>
      <p:sp>
        <p:nvSpPr>
          <p:cNvPr id="6" name="Footer Placeholder 5"/>
          <p:cNvSpPr>
            <a:spLocks noGrp="1"/>
          </p:cNvSpPr>
          <p:nvPr>
            <p:ph type="ftr" sz="quarter" idx="11"/>
          </p:nvPr>
        </p:nvSpPr>
        <p:spPr/>
        <p:txBody>
          <a:bodyPr/>
          <a:lstStyle/>
          <a:p>
            <a:endParaRPr lang="en-NZ"/>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4CE2C08D-3DC6-4D0B-82E0-400A59296A79}" type="slidenum">
              <a:rPr lang="en-NZ" smtClean="0"/>
              <a:t>‹#›</a:t>
            </a:fld>
            <a:endParaRPr lang="en-NZ"/>
          </a:p>
        </p:txBody>
      </p:sp>
    </p:spTree>
    <p:extLst>
      <p:ext uri="{BB962C8B-B14F-4D97-AF65-F5344CB8AC3E}">
        <p14:creationId xmlns:p14="http://schemas.microsoft.com/office/powerpoint/2010/main" val="160376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0140AFDE-8203-423F-8516-860CED0E3FCC}" type="datetimeFigureOut">
              <a:rPr lang="en-NZ" smtClean="0"/>
              <a:t>10/06/2015</a:t>
            </a:fld>
            <a:endParaRPr lang="en-NZ"/>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NZ"/>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4CE2C08D-3DC6-4D0B-82E0-400A59296A79}" type="slidenum">
              <a:rPr lang="en-NZ" smtClean="0"/>
              <a:t>‹#›</a:t>
            </a:fld>
            <a:endParaRPr lang="en-NZ"/>
          </a:p>
        </p:txBody>
      </p:sp>
    </p:spTree>
    <p:extLst>
      <p:ext uri="{BB962C8B-B14F-4D97-AF65-F5344CB8AC3E}">
        <p14:creationId xmlns:p14="http://schemas.microsoft.com/office/powerpoint/2010/main" val="30589670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mtClean="0"/>
              <a:t>Library Management System</a:t>
            </a:r>
            <a:endParaRPr lang="en-NZ"/>
          </a:p>
        </p:txBody>
      </p:sp>
      <p:sp>
        <p:nvSpPr>
          <p:cNvPr id="3" name="Subtitle 2"/>
          <p:cNvSpPr>
            <a:spLocks noGrp="1"/>
          </p:cNvSpPr>
          <p:nvPr>
            <p:ph type="subTitle" idx="1"/>
          </p:nvPr>
        </p:nvSpPr>
        <p:spPr>
          <a:xfrm>
            <a:off x="866217" y="4727122"/>
            <a:ext cx="6619244" cy="359228"/>
          </a:xfrm>
        </p:spPr>
        <p:txBody>
          <a:bodyPr/>
          <a:lstStyle/>
          <a:p>
            <a:r>
              <a:rPr lang="en-NZ" sz="1200">
                <a:solidFill>
                  <a:schemeClr val="tx2">
                    <a:lumMod val="20000"/>
                    <a:lumOff val="80000"/>
                  </a:schemeClr>
                </a:solidFill>
              </a:rPr>
              <a:t>ISCG 5421 Programming Principles and   Practice</a:t>
            </a:r>
          </a:p>
          <a:p>
            <a:endParaRPr lang="en-NZ"/>
          </a:p>
        </p:txBody>
      </p:sp>
    </p:spTree>
    <p:extLst>
      <p:ext uri="{BB962C8B-B14F-4D97-AF65-F5344CB8AC3E}">
        <p14:creationId xmlns:p14="http://schemas.microsoft.com/office/powerpoint/2010/main" val="2635025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Classes</a:t>
            </a:r>
            <a:endParaRPr lang="en-NZ"/>
          </a:p>
        </p:txBody>
      </p:sp>
      <p:sp>
        <p:nvSpPr>
          <p:cNvPr id="3" name="Text Placeholder 2"/>
          <p:cNvSpPr>
            <a:spLocks noGrp="1"/>
          </p:cNvSpPr>
          <p:nvPr>
            <p:ph type="body" idx="1"/>
          </p:nvPr>
        </p:nvSpPr>
        <p:spPr>
          <a:xfrm>
            <a:off x="341369" y="2468977"/>
            <a:ext cx="2346876" cy="432197"/>
          </a:xfrm>
        </p:spPr>
        <p:txBody>
          <a:bodyPr/>
          <a:lstStyle/>
          <a:p>
            <a:r>
              <a:rPr lang="en-NZ" smtClean="0"/>
              <a:t>DAO Classes</a:t>
            </a:r>
            <a:endParaRPr lang="en-NZ"/>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4310" y="2901172"/>
            <a:ext cx="3038646" cy="302960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763253" y="2560866"/>
            <a:ext cx="4711279" cy="1984310"/>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6001336" y="4158963"/>
            <a:ext cx="1304537" cy="1946405"/>
          </a:xfrm>
          <a:prstGeom prst="rect">
            <a:avLst/>
          </a:prstGeom>
        </p:spPr>
      </p:pic>
    </p:spTree>
    <p:extLst>
      <p:ext uri="{BB962C8B-B14F-4D97-AF65-F5344CB8AC3E}">
        <p14:creationId xmlns:p14="http://schemas.microsoft.com/office/powerpoint/2010/main" val="2539489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Test Plan</a:t>
            </a:r>
            <a:endParaRPr lang="en-NZ"/>
          </a:p>
        </p:txBody>
      </p:sp>
      <p:sp>
        <p:nvSpPr>
          <p:cNvPr id="3"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NZ" sz="1500" dirty="0"/>
              <a:t>The majority of the testing was undertaken within the data access object (DAO). This was due to the high chance for error when coding SQL statements. Our method for testing can be broken down into three phases.</a:t>
            </a:r>
          </a:p>
          <a:p>
            <a:r>
              <a:rPr lang="en-NZ" sz="1500" dirty="0"/>
              <a:t>Unit testing –DAO class.</a:t>
            </a:r>
          </a:p>
          <a:p>
            <a:r>
              <a:rPr lang="en-NZ" sz="1500" dirty="0"/>
              <a:t>Unit Testing –FRAME.</a:t>
            </a:r>
          </a:p>
          <a:p>
            <a:r>
              <a:rPr lang="en-NZ" sz="1500" dirty="0"/>
              <a:t>White box testing.</a:t>
            </a:r>
          </a:p>
        </p:txBody>
      </p:sp>
    </p:spTree>
    <p:extLst>
      <p:ext uri="{BB962C8B-B14F-4D97-AF65-F5344CB8AC3E}">
        <p14:creationId xmlns:p14="http://schemas.microsoft.com/office/powerpoint/2010/main" val="1830039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Unit Testing DAO</a:t>
            </a:r>
            <a:endParaRPr lang="en-NZ"/>
          </a:p>
        </p:txBody>
      </p:sp>
      <p:sp>
        <p:nvSpPr>
          <p:cNvPr id="4" name="Content Placeholder 2"/>
          <p:cNvSpPr txBox="1">
            <a:spLocks/>
          </p:cNvSpPr>
          <p:nvPr/>
        </p:nvSpPr>
        <p:spPr>
          <a:xfrm>
            <a:off x="866219" y="2809878"/>
            <a:ext cx="6571059" cy="2274143"/>
          </a:xfrm>
          <a:prstGeom prst="rect">
            <a:avLst/>
          </a:prstGeom>
        </p:spPr>
        <p:txBody>
          <a:bodyPr>
            <a:normAutofit fontScale="92500" lnSpcReduction="2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indent="-342900">
              <a:buFont typeface="+mj-lt"/>
              <a:buAutoNum type="arabicPeriod"/>
            </a:pPr>
            <a:r>
              <a:rPr lang="en-NZ" sz="1500" dirty="0"/>
              <a:t>Create a main within the DAO class and create an object with dummy data.</a:t>
            </a:r>
          </a:p>
          <a:p>
            <a:pPr marL="342900" indent="-342900">
              <a:buFont typeface="+mj-lt"/>
              <a:buAutoNum type="arabicPeriod"/>
            </a:pPr>
            <a:r>
              <a:rPr lang="en-NZ" sz="1500" dirty="0"/>
              <a:t>Then call the method that would perform some action with that dummy data.</a:t>
            </a:r>
          </a:p>
          <a:p>
            <a:pPr marL="342900" indent="-342900">
              <a:buFont typeface="+mj-lt"/>
              <a:buAutoNum type="arabicPeriod"/>
            </a:pPr>
            <a:r>
              <a:rPr lang="en-NZ" sz="1500" dirty="0"/>
              <a:t>If we received an error check the exception.</a:t>
            </a:r>
          </a:p>
          <a:p>
            <a:pPr marL="342900" indent="-342900">
              <a:buFont typeface="+mj-lt"/>
              <a:buAutoNum type="arabicPeriod"/>
            </a:pPr>
            <a:r>
              <a:rPr lang="en-NZ" sz="1500" dirty="0"/>
              <a:t>If that didn’t help copy the </a:t>
            </a:r>
            <a:r>
              <a:rPr lang="en-NZ" sz="1500" dirty="0" err="1"/>
              <a:t>System.out.println</a:t>
            </a:r>
            <a:r>
              <a:rPr lang="en-NZ" sz="1500" dirty="0"/>
              <a:t>(query) and paste into SQLite’s execute box.</a:t>
            </a:r>
          </a:p>
          <a:p>
            <a:pPr marL="342900" indent="-342900">
              <a:buFont typeface="+mj-lt"/>
              <a:buAutoNum type="arabicPeriod"/>
            </a:pPr>
            <a:r>
              <a:rPr lang="en-NZ" sz="1500" dirty="0"/>
              <a:t>Using the information given by the SQLite error, adjust our statement repeat steps 2-5.</a:t>
            </a:r>
          </a:p>
          <a:p>
            <a:endParaRPr lang="en-NZ" sz="1500" dirty="0"/>
          </a:p>
        </p:txBody>
      </p:sp>
    </p:spTree>
    <p:extLst>
      <p:ext uri="{BB962C8B-B14F-4D97-AF65-F5344CB8AC3E}">
        <p14:creationId xmlns:p14="http://schemas.microsoft.com/office/powerpoint/2010/main" val="143371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Testing DAO example</a:t>
            </a:r>
            <a:endParaRPr lang="en-NZ" dirty="0"/>
          </a:p>
        </p:txBody>
      </p:sp>
      <p:sp>
        <p:nvSpPr>
          <p:cNvPr id="4"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6" name="Content Placeholder 2"/>
          <p:cNvSpPr txBox="1">
            <a:spLocks/>
          </p:cNvSpPr>
          <p:nvPr/>
        </p:nvSpPr>
        <p:spPr>
          <a:xfrm>
            <a:off x="980519" y="2924178"/>
            <a:ext cx="6571059" cy="2274143"/>
          </a:xfrm>
          <a:prstGeom prst="rect">
            <a:avLst/>
          </a:prstGeom>
        </p:spPr>
        <p:txBody>
          <a:bodyPr>
            <a:normAutofit fontScale="70000" lnSpcReduction="2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NZ" sz="1500" dirty="0"/>
              <a:t>	public static void main(String </a:t>
            </a:r>
            <a:r>
              <a:rPr lang="en-NZ" sz="1500" dirty="0" err="1"/>
              <a:t>args</a:t>
            </a:r>
            <a:r>
              <a:rPr lang="en-NZ" sz="1500" dirty="0"/>
              <a:t>[]){</a:t>
            </a:r>
          </a:p>
          <a:p>
            <a:pPr marL="0" indent="0">
              <a:buNone/>
            </a:pPr>
            <a:r>
              <a:rPr lang="en-NZ" sz="1500" dirty="0"/>
              <a:t>	Book </a:t>
            </a:r>
            <a:r>
              <a:rPr lang="en-NZ" sz="1500" dirty="0" err="1"/>
              <a:t>book</a:t>
            </a:r>
            <a:r>
              <a:rPr lang="en-NZ" sz="1500" dirty="0"/>
              <a:t> = new Book(11,"somebook“,"James","2015-11-05",45,11);	</a:t>
            </a:r>
            <a:r>
              <a:rPr lang="en-NZ" sz="1500" dirty="0" err="1"/>
              <a:t>BookDao</a:t>
            </a:r>
            <a:r>
              <a:rPr lang="en-NZ" sz="1500" dirty="0"/>
              <a:t> </a:t>
            </a:r>
            <a:r>
              <a:rPr lang="en-NZ" sz="1500" dirty="0" err="1"/>
              <a:t>dao</a:t>
            </a:r>
            <a:r>
              <a:rPr lang="en-NZ" sz="1500" dirty="0"/>
              <a:t> = new </a:t>
            </a:r>
            <a:r>
              <a:rPr lang="en-NZ" sz="1500" dirty="0" err="1"/>
              <a:t>BookDao</a:t>
            </a:r>
            <a:r>
              <a:rPr lang="en-NZ" sz="1500" dirty="0"/>
              <a:t>();</a:t>
            </a:r>
          </a:p>
          <a:p>
            <a:pPr marL="0" indent="0">
              <a:buNone/>
            </a:pPr>
            <a:r>
              <a:rPr lang="en-NZ" sz="1500" dirty="0"/>
              <a:t>		</a:t>
            </a:r>
            <a:r>
              <a:rPr lang="en-NZ" sz="1500" dirty="0" err="1"/>
              <a:t>dao.update</a:t>
            </a:r>
            <a:r>
              <a:rPr lang="en-NZ" sz="1500" dirty="0"/>
              <a:t>(book);</a:t>
            </a:r>
          </a:p>
          <a:p>
            <a:pPr marL="0" indent="0">
              <a:buNone/>
            </a:pPr>
            <a:r>
              <a:rPr lang="en-NZ" sz="1500" dirty="0"/>
              <a:t>}</a:t>
            </a:r>
          </a:p>
          <a:p>
            <a:r>
              <a:rPr lang="en-NZ" sz="1500" dirty="0"/>
              <a:t>QUERY = Update Book set </a:t>
            </a:r>
            <a:r>
              <a:rPr lang="en-NZ" sz="1500" dirty="0" err="1"/>
              <a:t>bookID</a:t>
            </a:r>
            <a:r>
              <a:rPr lang="en-NZ" sz="1500" dirty="0"/>
              <a:t>='11', </a:t>
            </a:r>
            <a:r>
              <a:rPr lang="en-NZ" sz="1500" dirty="0" err="1"/>
              <a:t>booktitle</a:t>
            </a:r>
            <a:r>
              <a:rPr lang="en-NZ" sz="1500" dirty="0"/>
              <a:t>='</a:t>
            </a:r>
            <a:r>
              <a:rPr lang="en-NZ" sz="1500" dirty="0" err="1"/>
              <a:t>somebook</a:t>
            </a:r>
            <a:r>
              <a:rPr lang="en-NZ" sz="1500" dirty="0"/>
              <a:t>', </a:t>
            </a:r>
            <a:r>
              <a:rPr lang="en-NZ" sz="1500" dirty="0" err="1"/>
              <a:t>bookAuthor</a:t>
            </a:r>
            <a:r>
              <a:rPr lang="en-NZ" sz="1500" dirty="0"/>
              <a:t>='James', </a:t>
            </a:r>
            <a:r>
              <a:rPr lang="en-NZ" sz="1500" dirty="0" err="1"/>
              <a:t>DateAdded</a:t>
            </a:r>
            <a:r>
              <a:rPr lang="en-NZ" sz="1500" dirty="0"/>
              <a:t>='2015-11-05' </a:t>
            </a:r>
            <a:r>
              <a:rPr lang="en-NZ" sz="1500" dirty="0" err="1"/>
              <a:t>bookPrice</a:t>
            </a:r>
            <a:r>
              <a:rPr lang="en-NZ" sz="1500" dirty="0"/>
              <a:t>=45.0 where </a:t>
            </a:r>
            <a:r>
              <a:rPr lang="en-NZ" sz="1500" dirty="0" err="1"/>
              <a:t>bookID</a:t>
            </a:r>
            <a:r>
              <a:rPr lang="en-NZ" sz="1500" dirty="0"/>
              <a:t>=11</a:t>
            </a:r>
          </a:p>
          <a:p>
            <a:r>
              <a:rPr lang="en-NZ" sz="1500" u="sng" dirty="0" err="1"/>
              <a:t>SQLException</a:t>
            </a:r>
            <a:r>
              <a:rPr lang="en-NZ" sz="1500" u="sng" dirty="0"/>
              <a:t>: near "</a:t>
            </a:r>
            <a:r>
              <a:rPr lang="en-NZ" sz="1500" u="sng" dirty="0" err="1"/>
              <a:t>bookPrice</a:t>
            </a:r>
            <a:r>
              <a:rPr lang="en-NZ" sz="1500" u="sng" dirty="0"/>
              <a:t>": syntax error.</a:t>
            </a:r>
          </a:p>
          <a:p>
            <a:r>
              <a:rPr lang="en-NZ" sz="1500" dirty="0"/>
              <a:t>From here we would revisit the query around the </a:t>
            </a:r>
            <a:r>
              <a:rPr lang="en-NZ" sz="1500" dirty="0" err="1"/>
              <a:t>bookPrice</a:t>
            </a:r>
            <a:r>
              <a:rPr lang="en-NZ" sz="1500" dirty="0"/>
              <a:t> and check where we went wrong -- in this case it happened to be a forgotten coma.</a:t>
            </a:r>
          </a:p>
        </p:txBody>
      </p:sp>
    </p:spTree>
    <p:extLst>
      <p:ext uri="{BB962C8B-B14F-4D97-AF65-F5344CB8AC3E}">
        <p14:creationId xmlns:p14="http://schemas.microsoft.com/office/powerpoint/2010/main" val="1990147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
            </a:r>
            <a:br>
              <a:rPr lang="en-NZ" smtClean="0"/>
            </a:br>
            <a:r>
              <a:rPr lang="en-NZ"/>
              <a:t>Unit Testing --FRAME</a:t>
            </a:r>
            <a:br>
              <a:rPr lang="en-NZ"/>
            </a:br>
            <a:endParaRPr lang="en-NZ"/>
          </a:p>
        </p:txBody>
      </p:sp>
      <p:sp>
        <p:nvSpPr>
          <p:cNvPr id="3"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4" name="Content Placeholder 2"/>
          <p:cNvSpPr txBox="1">
            <a:spLocks/>
          </p:cNvSpPr>
          <p:nvPr/>
        </p:nvSpPr>
        <p:spPr>
          <a:xfrm>
            <a:off x="866216" y="2875192"/>
            <a:ext cx="6571059" cy="2274143"/>
          </a:xfrm>
          <a:prstGeom prst="rect">
            <a:avLst/>
          </a:prstGeom>
        </p:spPr>
        <p:txBody>
          <a:bodyPr>
            <a:normAutofit fontScale="85000" lnSpcReduction="2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NZ" sz="1500" dirty="0"/>
              <a:t>Next run the main in the frame class load the setters with some more dummy data and try again.</a:t>
            </a:r>
          </a:p>
          <a:p>
            <a:pPr marL="0" indent="0">
              <a:spcBef>
                <a:spcPts val="0"/>
              </a:spcBef>
              <a:buNone/>
            </a:pPr>
            <a:endParaRPr lang="en-NZ" sz="1500" dirty="0"/>
          </a:p>
          <a:p>
            <a:pPr marL="0" indent="0">
              <a:spcBef>
                <a:spcPts val="0"/>
              </a:spcBef>
              <a:buNone/>
            </a:pPr>
            <a:r>
              <a:rPr lang="en-NZ" sz="1500" dirty="0"/>
              <a:t>Public class book frame{</a:t>
            </a:r>
          </a:p>
          <a:p>
            <a:pPr marL="0" indent="0">
              <a:spcBef>
                <a:spcPts val="0"/>
              </a:spcBef>
              <a:buNone/>
            </a:pPr>
            <a:endParaRPr lang="en-NZ" sz="1500" dirty="0"/>
          </a:p>
          <a:p>
            <a:pPr marL="0" indent="0">
              <a:spcBef>
                <a:spcPts val="0"/>
              </a:spcBef>
              <a:buNone/>
            </a:pPr>
            <a:r>
              <a:rPr lang="en-NZ" sz="1500" dirty="0" err="1"/>
              <a:t>book.setbookTitle</a:t>
            </a:r>
            <a:r>
              <a:rPr lang="en-NZ" sz="1500" dirty="0"/>
              <a:t>("</a:t>
            </a:r>
            <a:r>
              <a:rPr lang="en-NZ" sz="1500" dirty="0" err="1"/>
              <a:t>somebook</a:t>
            </a:r>
            <a:r>
              <a:rPr lang="en-NZ" sz="1500" dirty="0"/>
              <a:t>");</a:t>
            </a:r>
          </a:p>
          <a:p>
            <a:pPr marL="0" indent="0">
              <a:spcBef>
                <a:spcPts val="0"/>
              </a:spcBef>
              <a:buNone/>
            </a:pPr>
            <a:r>
              <a:rPr lang="en-NZ" sz="1500" dirty="0" err="1"/>
              <a:t>book.setbookAuthor</a:t>
            </a:r>
            <a:r>
              <a:rPr lang="en-NZ" sz="1500" dirty="0"/>
              <a:t>("James");</a:t>
            </a:r>
          </a:p>
          <a:p>
            <a:pPr marL="0" indent="0">
              <a:spcBef>
                <a:spcPts val="0"/>
              </a:spcBef>
              <a:buNone/>
            </a:pPr>
            <a:r>
              <a:rPr lang="en-NZ" sz="1500" dirty="0" err="1"/>
              <a:t>book.setdateAdded</a:t>
            </a:r>
            <a:r>
              <a:rPr lang="en-NZ" sz="1500" dirty="0"/>
              <a:t>("2015-11-05");</a:t>
            </a:r>
          </a:p>
          <a:p>
            <a:pPr marL="0" indent="0">
              <a:spcBef>
                <a:spcPts val="0"/>
              </a:spcBef>
              <a:buNone/>
            </a:pPr>
            <a:r>
              <a:rPr lang="en-NZ" sz="1500" dirty="0" err="1"/>
              <a:t>book.setbookID</a:t>
            </a:r>
            <a:r>
              <a:rPr lang="en-NZ" sz="1500" dirty="0"/>
              <a:t>(1234);</a:t>
            </a:r>
          </a:p>
          <a:p>
            <a:pPr marL="0" indent="0">
              <a:spcBef>
                <a:spcPts val="0"/>
              </a:spcBef>
              <a:buNone/>
            </a:pPr>
            <a:r>
              <a:rPr lang="en-NZ" sz="1500" dirty="0" err="1"/>
              <a:t>book.setbookPrice</a:t>
            </a:r>
            <a:r>
              <a:rPr lang="en-NZ" sz="1500" dirty="0"/>
              <a:t>(45);</a:t>
            </a:r>
          </a:p>
          <a:p>
            <a:pPr marL="0" indent="0">
              <a:spcBef>
                <a:spcPts val="0"/>
              </a:spcBef>
              <a:buNone/>
            </a:pPr>
            <a:r>
              <a:rPr lang="en-NZ" sz="1500" dirty="0" err="1"/>
              <a:t>book.setsupplierID</a:t>
            </a:r>
            <a:r>
              <a:rPr lang="en-NZ" sz="1500" dirty="0"/>
              <a:t>(11);</a:t>
            </a:r>
          </a:p>
          <a:p>
            <a:pPr marL="0" indent="0">
              <a:spcBef>
                <a:spcPts val="0"/>
              </a:spcBef>
              <a:buNone/>
            </a:pPr>
            <a:r>
              <a:rPr lang="en-NZ" sz="1500" dirty="0" err="1"/>
              <a:t>dao.update</a:t>
            </a:r>
            <a:r>
              <a:rPr lang="en-NZ" sz="1500" dirty="0"/>
              <a:t>(book);</a:t>
            </a:r>
          </a:p>
          <a:p>
            <a:pPr marL="0" indent="0">
              <a:spcBef>
                <a:spcPts val="0"/>
              </a:spcBef>
              <a:buNone/>
            </a:pPr>
            <a:r>
              <a:rPr lang="en-NZ" sz="1500" dirty="0"/>
              <a:t>}</a:t>
            </a:r>
          </a:p>
        </p:txBody>
      </p:sp>
    </p:spTree>
    <p:extLst>
      <p:ext uri="{BB962C8B-B14F-4D97-AF65-F5344CB8AC3E}">
        <p14:creationId xmlns:p14="http://schemas.microsoft.com/office/powerpoint/2010/main" val="1755794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
            </a:r>
            <a:br>
              <a:rPr lang="en-NZ" smtClean="0"/>
            </a:br>
            <a:r>
              <a:rPr lang="en-NZ"/>
              <a:t>White box testing </a:t>
            </a:r>
            <a:br>
              <a:rPr lang="en-NZ"/>
            </a:br>
            <a:endParaRPr lang="en-NZ"/>
          </a:p>
        </p:txBody>
      </p:sp>
      <p:sp>
        <p:nvSpPr>
          <p:cNvPr id="3"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4" name="Content Placeholder 2"/>
          <p:cNvSpPr txBox="1">
            <a:spLocks/>
          </p:cNvSpPr>
          <p:nvPr/>
        </p:nvSpPr>
        <p:spPr>
          <a:xfrm>
            <a:off x="866216" y="2875192"/>
            <a:ext cx="6571059" cy="2274143"/>
          </a:xfrm>
          <a:prstGeom prst="rect">
            <a:avLst/>
          </a:prstGeom>
        </p:spPr>
        <p:txBody>
          <a:bodyPr>
            <a:normAutofit fontScale="70000" lnSpcReduction="2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NZ" sz="1500" dirty="0"/>
              <a:t>Finally Replace the dummy data with the methods which get the text field information</a:t>
            </a:r>
          </a:p>
          <a:p>
            <a:pPr>
              <a:spcBef>
                <a:spcPts val="0"/>
              </a:spcBef>
            </a:pPr>
            <a:r>
              <a:rPr lang="en-NZ" sz="1500" dirty="0"/>
              <a:t>Experiment with different numbers and values within GUI</a:t>
            </a:r>
          </a:p>
          <a:p>
            <a:pPr marL="0" indent="0">
              <a:spcBef>
                <a:spcPts val="0"/>
              </a:spcBef>
              <a:buNone/>
            </a:pPr>
            <a:endParaRPr lang="en-NZ" sz="1500" dirty="0"/>
          </a:p>
          <a:p>
            <a:pPr marL="0" indent="0">
              <a:lnSpc>
                <a:spcPct val="120000"/>
              </a:lnSpc>
              <a:spcBef>
                <a:spcPts val="0"/>
              </a:spcBef>
              <a:buNone/>
            </a:pPr>
            <a:r>
              <a:rPr lang="en-NZ" sz="1500" dirty="0" err="1"/>
              <a:t>bookPrice</a:t>
            </a:r>
            <a:r>
              <a:rPr lang="en-NZ" sz="1500" dirty="0"/>
              <a:t> = </a:t>
            </a:r>
            <a:r>
              <a:rPr lang="en-NZ" sz="1500" dirty="0" err="1"/>
              <a:t>Double.</a:t>
            </a:r>
            <a:r>
              <a:rPr lang="en-NZ" sz="1500" i="1" dirty="0" err="1"/>
              <a:t>parseDouble</a:t>
            </a:r>
            <a:r>
              <a:rPr lang="en-NZ" sz="1500" i="1" dirty="0"/>
              <a:t>(</a:t>
            </a:r>
            <a:r>
              <a:rPr lang="en-NZ" sz="1500" i="1" dirty="0" err="1"/>
              <a:t>informationTextField</a:t>
            </a:r>
            <a:r>
              <a:rPr lang="en-NZ" sz="1500" i="1" dirty="0"/>
              <a:t>[4].</a:t>
            </a:r>
            <a:r>
              <a:rPr lang="en-NZ" sz="1500" i="1" dirty="0" err="1"/>
              <a:t>getText</a:t>
            </a:r>
            <a:r>
              <a:rPr lang="en-NZ" sz="1500" i="1" dirty="0"/>
              <a:t>());</a:t>
            </a:r>
          </a:p>
          <a:p>
            <a:pPr marL="0" indent="0">
              <a:lnSpc>
                <a:spcPct val="120000"/>
              </a:lnSpc>
              <a:spcBef>
                <a:spcPts val="0"/>
              </a:spcBef>
              <a:buNone/>
            </a:pPr>
            <a:r>
              <a:rPr lang="en-NZ" sz="1500" dirty="0" err="1"/>
              <a:t>bookSuppID</a:t>
            </a:r>
            <a:r>
              <a:rPr lang="en-NZ" sz="1500" dirty="0"/>
              <a:t> = </a:t>
            </a:r>
            <a:r>
              <a:rPr lang="en-NZ" sz="1500" dirty="0" err="1"/>
              <a:t>Integer.</a:t>
            </a:r>
            <a:r>
              <a:rPr lang="en-NZ" sz="1500" i="1" dirty="0" err="1"/>
              <a:t>parseInt</a:t>
            </a:r>
            <a:r>
              <a:rPr lang="en-NZ" sz="1500" i="1" dirty="0"/>
              <a:t>(</a:t>
            </a:r>
            <a:r>
              <a:rPr lang="en-NZ" sz="1500" i="1" dirty="0" err="1"/>
              <a:t>informationTextField</a:t>
            </a:r>
            <a:r>
              <a:rPr lang="en-NZ" sz="1500" i="1" dirty="0"/>
              <a:t>[5].</a:t>
            </a:r>
            <a:r>
              <a:rPr lang="en-NZ" sz="1500" i="1" dirty="0" err="1"/>
              <a:t>getText</a:t>
            </a:r>
            <a:r>
              <a:rPr lang="en-NZ" sz="1500" i="1" dirty="0"/>
              <a:t>());</a:t>
            </a:r>
          </a:p>
          <a:p>
            <a:pPr marL="0" indent="0">
              <a:lnSpc>
                <a:spcPct val="120000"/>
              </a:lnSpc>
              <a:spcBef>
                <a:spcPts val="0"/>
              </a:spcBef>
              <a:buNone/>
            </a:pPr>
            <a:r>
              <a:rPr lang="en-NZ" sz="1500" dirty="0" err="1"/>
              <a:t>bookID</a:t>
            </a:r>
            <a:r>
              <a:rPr lang="en-NZ" sz="1500" dirty="0"/>
              <a:t> = </a:t>
            </a:r>
            <a:r>
              <a:rPr lang="en-NZ" sz="1500" dirty="0" err="1"/>
              <a:t>Integer.</a:t>
            </a:r>
            <a:r>
              <a:rPr lang="en-NZ" sz="1500" i="1" dirty="0" err="1"/>
              <a:t>parseInt</a:t>
            </a:r>
            <a:r>
              <a:rPr lang="en-NZ" sz="1500" i="1" dirty="0"/>
              <a:t>(</a:t>
            </a:r>
            <a:r>
              <a:rPr lang="en-NZ" sz="1500" i="1" dirty="0" err="1"/>
              <a:t>informationTextField</a:t>
            </a:r>
            <a:r>
              <a:rPr lang="en-NZ" sz="1500" i="1" dirty="0"/>
              <a:t>[0].</a:t>
            </a:r>
            <a:r>
              <a:rPr lang="en-NZ" sz="1500" i="1" dirty="0" err="1"/>
              <a:t>getText</a:t>
            </a:r>
            <a:r>
              <a:rPr lang="en-NZ" sz="1500" i="1" dirty="0"/>
              <a:t>());</a:t>
            </a:r>
          </a:p>
          <a:p>
            <a:pPr marL="0" indent="0">
              <a:lnSpc>
                <a:spcPct val="120000"/>
              </a:lnSpc>
              <a:spcBef>
                <a:spcPts val="0"/>
              </a:spcBef>
              <a:buNone/>
            </a:pPr>
            <a:r>
              <a:rPr lang="en-NZ" sz="1500" dirty="0" err="1"/>
              <a:t>book.setbookTitle</a:t>
            </a:r>
            <a:r>
              <a:rPr lang="en-NZ" sz="1500" dirty="0"/>
              <a:t>(</a:t>
            </a:r>
            <a:r>
              <a:rPr lang="en-NZ" sz="1500" dirty="0" err="1"/>
              <a:t>informationTextField</a:t>
            </a:r>
            <a:r>
              <a:rPr lang="en-NZ" sz="1500" dirty="0"/>
              <a:t>[1].</a:t>
            </a:r>
            <a:r>
              <a:rPr lang="en-NZ" sz="1500" dirty="0" err="1"/>
              <a:t>getText</a:t>
            </a:r>
            <a:r>
              <a:rPr lang="en-NZ" sz="1500" dirty="0"/>
              <a:t>());</a:t>
            </a:r>
          </a:p>
          <a:p>
            <a:pPr marL="0" indent="0">
              <a:lnSpc>
                <a:spcPct val="120000"/>
              </a:lnSpc>
              <a:spcBef>
                <a:spcPts val="0"/>
              </a:spcBef>
              <a:buNone/>
            </a:pPr>
            <a:r>
              <a:rPr lang="en-NZ" sz="1500" dirty="0" err="1"/>
              <a:t>book.setbookAuthor</a:t>
            </a:r>
            <a:r>
              <a:rPr lang="en-NZ" sz="1500" dirty="0"/>
              <a:t>(</a:t>
            </a:r>
            <a:r>
              <a:rPr lang="en-NZ" sz="1500" dirty="0" err="1"/>
              <a:t>informationTextField</a:t>
            </a:r>
            <a:r>
              <a:rPr lang="en-NZ" sz="1500" dirty="0"/>
              <a:t>[2].</a:t>
            </a:r>
            <a:r>
              <a:rPr lang="en-NZ" sz="1500" dirty="0" err="1"/>
              <a:t>getText</a:t>
            </a:r>
            <a:r>
              <a:rPr lang="en-NZ" sz="1500" dirty="0"/>
              <a:t>());</a:t>
            </a:r>
          </a:p>
          <a:p>
            <a:pPr marL="0" indent="0">
              <a:lnSpc>
                <a:spcPct val="120000"/>
              </a:lnSpc>
              <a:spcBef>
                <a:spcPts val="0"/>
              </a:spcBef>
              <a:buNone/>
            </a:pPr>
            <a:r>
              <a:rPr lang="en-NZ" sz="1500" dirty="0" err="1"/>
              <a:t>book.setdateAdded</a:t>
            </a:r>
            <a:r>
              <a:rPr lang="en-NZ" sz="1500" dirty="0"/>
              <a:t>(</a:t>
            </a:r>
            <a:r>
              <a:rPr lang="en-NZ" sz="1500" dirty="0" err="1"/>
              <a:t>informationTextField</a:t>
            </a:r>
            <a:r>
              <a:rPr lang="en-NZ" sz="1500" dirty="0"/>
              <a:t>[3].</a:t>
            </a:r>
            <a:r>
              <a:rPr lang="en-NZ" sz="1500" dirty="0" err="1"/>
              <a:t>getText</a:t>
            </a:r>
            <a:r>
              <a:rPr lang="en-NZ" sz="1500" dirty="0"/>
              <a:t>());</a:t>
            </a:r>
          </a:p>
          <a:p>
            <a:pPr marL="0" indent="0">
              <a:lnSpc>
                <a:spcPct val="120000"/>
              </a:lnSpc>
              <a:spcBef>
                <a:spcPts val="0"/>
              </a:spcBef>
              <a:buNone/>
            </a:pPr>
            <a:r>
              <a:rPr lang="en-NZ" sz="1500" dirty="0" err="1"/>
              <a:t>book.setbookID</a:t>
            </a:r>
            <a:r>
              <a:rPr lang="en-NZ" sz="1500" dirty="0"/>
              <a:t>(</a:t>
            </a:r>
            <a:r>
              <a:rPr lang="en-NZ" sz="1500" dirty="0" err="1"/>
              <a:t>bookID</a:t>
            </a:r>
            <a:r>
              <a:rPr lang="en-NZ" sz="1500" dirty="0"/>
              <a:t>);</a:t>
            </a:r>
          </a:p>
          <a:p>
            <a:pPr marL="0" indent="0">
              <a:lnSpc>
                <a:spcPct val="120000"/>
              </a:lnSpc>
              <a:spcBef>
                <a:spcPts val="0"/>
              </a:spcBef>
              <a:buNone/>
            </a:pPr>
            <a:r>
              <a:rPr lang="en-NZ" sz="1500" dirty="0" err="1"/>
              <a:t>book.setbookPrice</a:t>
            </a:r>
            <a:r>
              <a:rPr lang="en-NZ" sz="1500" dirty="0"/>
              <a:t>(</a:t>
            </a:r>
            <a:r>
              <a:rPr lang="en-NZ" sz="1500" dirty="0" err="1"/>
              <a:t>bookPrice</a:t>
            </a:r>
            <a:r>
              <a:rPr lang="en-NZ" sz="1500" dirty="0"/>
              <a:t>);</a:t>
            </a:r>
          </a:p>
          <a:p>
            <a:pPr marL="0" indent="0">
              <a:lnSpc>
                <a:spcPct val="120000"/>
              </a:lnSpc>
              <a:spcBef>
                <a:spcPts val="0"/>
              </a:spcBef>
              <a:buNone/>
            </a:pPr>
            <a:r>
              <a:rPr lang="en-NZ" sz="1500" dirty="0" err="1"/>
              <a:t>book.setsupplierID</a:t>
            </a:r>
            <a:r>
              <a:rPr lang="en-NZ" sz="1500" dirty="0"/>
              <a:t>(</a:t>
            </a:r>
            <a:r>
              <a:rPr lang="en-NZ" sz="1500" dirty="0" err="1"/>
              <a:t>bookSuppID</a:t>
            </a:r>
            <a:r>
              <a:rPr lang="en-NZ" sz="1500" dirty="0"/>
              <a: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82126" y="3104411"/>
            <a:ext cx="2900363" cy="2671763"/>
          </a:xfrm>
          <a:prstGeom prst="rect">
            <a:avLst/>
          </a:prstGeom>
        </p:spPr>
      </p:pic>
    </p:spTree>
    <p:extLst>
      <p:ext uri="{BB962C8B-B14F-4D97-AF65-F5344CB8AC3E}">
        <p14:creationId xmlns:p14="http://schemas.microsoft.com/office/powerpoint/2010/main" val="4289388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Looking back</a:t>
            </a:r>
            <a:endParaRPr lang="en-NZ"/>
          </a:p>
        </p:txBody>
      </p:sp>
      <p:sp>
        <p:nvSpPr>
          <p:cNvPr id="3"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4" name="Content Placeholder 2"/>
          <p:cNvSpPr txBox="1">
            <a:spLocks/>
          </p:cNvSpPr>
          <p:nvPr/>
        </p:nvSpPr>
        <p:spPr>
          <a:xfrm>
            <a:off x="866216" y="2875192"/>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endParaRPr lang="en-NZ" sz="1500"/>
          </a:p>
        </p:txBody>
      </p:sp>
      <p:sp>
        <p:nvSpPr>
          <p:cNvPr id="5" name="Content Placeholder 2"/>
          <p:cNvSpPr txBox="1">
            <a:spLocks/>
          </p:cNvSpPr>
          <p:nvPr/>
        </p:nvSpPr>
        <p:spPr>
          <a:xfrm>
            <a:off x="980519" y="29241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6" name="Content Placeholder 2"/>
          <p:cNvSpPr txBox="1">
            <a:spLocks/>
          </p:cNvSpPr>
          <p:nvPr/>
        </p:nvSpPr>
        <p:spPr>
          <a:xfrm>
            <a:off x="980516" y="2989492"/>
            <a:ext cx="6571059" cy="2274143"/>
          </a:xfrm>
          <a:prstGeom prst="rect">
            <a:avLst/>
          </a:prstGeom>
        </p:spPr>
        <p:txBody>
          <a:bodyPr>
            <a:normAutofit fontScale="92500" lnSpcReduction="1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NZ" sz="1500" dirty="0"/>
              <a:t>Specialise earlier.</a:t>
            </a:r>
          </a:p>
          <a:p>
            <a:pPr>
              <a:spcBef>
                <a:spcPts val="0"/>
              </a:spcBef>
            </a:pPr>
            <a:endParaRPr lang="en-NZ" sz="1500" dirty="0"/>
          </a:p>
          <a:p>
            <a:pPr marL="0" indent="0">
              <a:spcBef>
                <a:spcPts val="0"/>
              </a:spcBef>
              <a:buNone/>
            </a:pPr>
            <a:endParaRPr lang="en-NZ" sz="1500" dirty="0"/>
          </a:p>
          <a:p>
            <a:pPr>
              <a:spcBef>
                <a:spcPts val="0"/>
              </a:spcBef>
            </a:pPr>
            <a:r>
              <a:rPr lang="en-NZ" sz="1500" dirty="0"/>
              <a:t>Use better code sharing software e.g. Git hub.</a:t>
            </a:r>
          </a:p>
          <a:p>
            <a:pPr>
              <a:spcBef>
                <a:spcPts val="0"/>
              </a:spcBef>
            </a:pPr>
            <a:endParaRPr lang="en-NZ" sz="1500" dirty="0"/>
          </a:p>
          <a:p>
            <a:pPr marL="0" indent="0">
              <a:spcBef>
                <a:spcPts val="0"/>
              </a:spcBef>
              <a:buNone/>
            </a:pPr>
            <a:endParaRPr lang="en-NZ" sz="1500" dirty="0"/>
          </a:p>
          <a:p>
            <a:pPr>
              <a:spcBef>
                <a:spcPts val="0"/>
              </a:spcBef>
            </a:pPr>
            <a:r>
              <a:rPr lang="en-NZ" sz="1500" dirty="0"/>
              <a:t>Better communication (sometimes we were working on the same thing without knowing it).</a:t>
            </a:r>
          </a:p>
          <a:p>
            <a:pPr marL="0" indent="0">
              <a:spcBef>
                <a:spcPts val="0"/>
              </a:spcBef>
              <a:buNone/>
            </a:pPr>
            <a:r>
              <a:rPr lang="en-NZ" sz="1500" dirty="0"/>
              <a:t/>
            </a:r>
            <a:br>
              <a:rPr lang="en-NZ" sz="1500" dirty="0"/>
            </a:br>
            <a:r>
              <a:rPr lang="en-NZ" sz="1500" dirty="0"/>
              <a:t> </a:t>
            </a:r>
          </a:p>
          <a:p>
            <a:pPr>
              <a:spcBef>
                <a:spcPts val="0"/>
              </a:spcBef>
            </a:pPr>
            <a:r>
              <a:rPr lang="en-NZ" sz="1500" dirty="0"/>
              <a:t>Become more familiar with Eclipse and how it works.</a:t>
            </a:r>
          </a:p>
          <a:p>
            <a:pPr>
              <a:spcBef>
                <a:spcPts val="0"/>
              </a:spcBef>
            </a:pPr>
            <a:endParaRPr lang="en-NZ" sz="1500" dirty="0"/>
          </a:p>
          <a:p>
            <a:pPr>
              <a:spcBef>
                <a:spcPts val="0"/>
              </a:spcBef>
            </a:pPr>
            <a:endParaRPr lang="en-NZ" sz="1500" dirty="0"/>
          </a:p>
          <a:p>
            <a:pPr>
              <a:spcBef>
                <a:spcPts val="0"/>
              </a:spcBef>
            </a:pPr>
            <a:endParaRPr lang="en-NZ" sz="1500" dirty="0"/>
          </a:p>
          <a:p>
            <a:pPr marL="0" indent="0">
              <a:spcBef>
                <a:spcPts val="0"/>
              </a:spcBef>
              <a:buNone/>
            </a:pPr>
            <a:endParaRPr lang="en-NZ" sz="1500" dirty="0"/>
          </a:p>
          <a:p>
            <a:pPr>
              <a:spcBef>
                <a:spcPts val="0"/>
              </a:spcBef>
            </a:pPr>
            <a:endParaRPr lang="en-NZ" sz="1500" dirty="0"/>
          </a:p>
        </p:txBody>
      </p:sp>
    </p:spTree>
    <p:extLst>
      <p:ext uri="{BB962C8B-B14F-4D97-AF65-F5344CB8AC3E}">
        <p14:creationId xmlns:p14="http://schemas.microsoft.com/office/powerpoint/2010/main" val="2410836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Looking forward</a:t>
            </a:r>
            <a:endParaRPr lang="en-NZ"/>
          </a:p>
        </p:txBody>
      </p:sp>
      <p:sp>
        <p:nvSpPr>
          <p:cNvPr id="3" name="Content Placeholder 2"/>
          <p:cNvSpPr txBox="1">
            <a:spLocks/>
          </p:cNvSpPr>
          <p:nvPr/>
        </p:nvSpPr>
        <p:spPr>
          <a:xfrm>
            <a:off x="866219" y="2809878"/>
            <a:ext cx="6571059" cy="2274143"/>
          </a:xfrm>
          <a:prstGeom prst="rect">
            <a:avLst/>
          </a:prstGeom>
        </p:spPr>
        <p:txBody>
          <a:bodyPr>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NZ" sz="1500"/>
          </a:p>
        </p:txBody>
      </p:sp>
      <p:sp>
        <p:nvSpPr>
          <p:cNvPr id="4" name="Content Placeholder 2"/>
          <p:cNvSpPr txBox="1">
            <a:spLocks/>
          </p:cNvSpPr>
          <p:nvPr/>
        </p:nvSpPr>
        <p:spPr>
          <a:xfrm>
            <a:off x="866216" y="2875192"/>
            <a:ext cx="6571059" cy="2274143"/>
          </a:xfrm>
          <a:prstGeom prst="rect">
            <a:avLst/>
          </a:prstGeom>
        </p:spPr>
        <p:txBody>
          <a:bodyPr>
            <a:normAutofit fontScale="92500" lnSpcReduction="10000"/>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NZ" sz="1500" dirty="0"/>
              <a:t>More than one book</a:t>
            </a:r>
          </a:p>
          <a:p>
            <a:pPr marL="0" indent="0">
              <a:spcBef>
                <a:spcPts val="0"/>
              </a:spcBef>
              <a:buNone/>
            </a:pPr>
            <a:endParaRPr lang="en-NZ" sz="1500" dirty="0"/>
          </a:p>
          <a:p>
            <a:pPr>
              <a:spcBef>
                <a:spcPts val="0"/>
              </a:spcBef>
            </a:pPr>
            <a:r>
              <a:rPr lang="en-NZ" sz="1500" dirty="0"/>
              <a:t>Connect to barcode reader</a:t>
            </a:r>
          </a:p>
          <a:p>
            <a:pPr>
              <a:spcBef>
                <a:spcPts val="0"/>
              </a:spcBef>
            </a:pPr>
            <a:endParaRPr lang="en-NZ" sz="1500" dirty="0"/>
          </a:p>
          <a:p>
            <a:pPr>
              <a:spcBef>
                <a:spcPts val="0"/>
              </a:spcBef>
            </a:pPr>
            <a:r>
              <a:rPr lang="en-NZ" sz="1500" dirty="0"/>
              <a:t>More conditions surrounding user input </a:t>
            </a:r>
          </a:p>
          <a:p>
            <a:pPr>
              <a:spcBef>
                <a:spcPts val="0"/>
              </a:spcBef>
            </a:pPr>
            <a:endParaRPr lang="en-NZ" sz="1500" dirty="0"/>
          </a:p>
          <a:p>
            <a:pPr>
              <a:spcBef>
                <a:spcPts val="0"/>
              </a:spcBef>
            </a:pPr>
            <a:r>
              <a:rPr lang="en-NZ" sz="1500" dirty="0"/>
              <a:t>Change it to an actual executable program</a:t>
            </a:r>
          </a:p>
          <a:p>
            <a:pPr>
              <a:spcBef>
                <a:spcPts val="0"/>
              </a:spcBef>
            </a:pPr>
            <a:endParaRPr lang="en-NZ" sz="1500" dirty="0"/>
          </a:p>
          <a:p>
            <a:pPr>
              <a:spcBef>
                <a:spcPts val="0"/>
              </a:spcBef>
            </a:pPr>
            <a:r>
              <a:rPr lang="en-NZ" sz="1500" dirty="0"/>
              <a:t>Connect to SQL rather than SQLite</a:t>
            </a:r>
          </a:p>
          <a:p>
            <a:pPr>
              <a:spcBef>
                <a:spcPts val="0"/>
              </a:spcBef>
            </a:pPr>
            <a:endParaRPr lang="en-NZ" sz="1500" dirty="0"/>
          </a:p>
          <a:p>
            <a:pPr>
              <a:spcBef>
                <a:spcPts val="0"/>
              </a:spcBef>
            </a:pPr>
            <a:r>
              <a:rPr lang="en-NZ" sz="1500" dirty="0"/>
              <a:t>More extensive testing (we haven’t tried to break it…yet)</a:t>
            </a:r>
          </a:p>
          <a:p>
            <a:pPr>
              <a:spcBef>
                <a:spcPts val="0"/>
              </a:spcBef>
            </a:pPr>
            <a:endParaRPr lang="en-NZ" sz="1500" dirty="0"/>
          </a:p>
        </p:txBody>
      </p:sp>
    </p:spTree>
    <p:extLst>
      <p:ext uri="{BB962C8B-B14F-4D97-AF65-F5344CB8AC3E}">
        <p14:creationId xmlns:p14="http://schemas.microsoft.com/office/powerpoint/2010/main" val="1242839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ITS OVER!!!!</a:t>
            </a:r>
            <a:endParaRPr lang="en-NZ"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725432" y="3886200"/>
            <a:ext cx="3021806" cy="2328863"/>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148949" y="4500563"/>
            <a:ext cx="3843338" cy="17145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307556" y="2971800"/>
            <a:ext cx="2528888" cy="9144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479308" y="2253410"/>
            <a:ext cx="2528888" cy="9144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2862" y="3986610"/>
            <a:ext cx="3264694" cy="2121694"/>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451843" y="2514601"/>
            <a:ext cx="3850481" cy="2078831"/>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5322003" y="1570006"/>
            <a:ext cx="2307431" cy="942975"/>
          </a:xfrm>
          <a:prstGeom prst="rect">
            <a:avLst/>
          </a:prstGeom>
        </p:spPr>
      </p:pic>
      <p:pic>
        <p:nvPicPr>
          <p:cNvPr id="10" name="Picture 9"/>
          <p:cNvPicPr/>
          <p:nvPr/>
        </p:nvPicPr>
        <p:blipFill>
          <a:blip r:embed="rId8">
            <a:extLst>
              <a:ext uri="{28A0092B-C50C-407E-A947-70E740481C1C}">
                <a14:useLocalDpi xmlns:a14="http://schemas.microsoft.com/office/drawing/2010/main" val="0"/>
              </a:ext>
            </a:extLst>
          </a:blip>
          <a:stretch>
            <a:fillRect/>
          </a:stretch>
        </p:blipFill>
        <p:spPr>
          <a:xfrm>
            <a:off x="4939813" y="3554015"/>
            <a:ext cx="1535906" cy="1600200"/>
          </a:xfrm>
          <a:prstGeom prst="rect">
            <a:avLst/>
          </a:prstGeom>
        </p:spPr>
      </p:pic>
      <p:pic>
        <p:nvPicPr>
          <p:cNvPr id="11" name="Picture 10"/>
          <p:cNvPicPr/>
          <p:nvPr/>
        </p:nvPicPr>
        <p:blipFill>
          <a:blip r:embed="rId9">
            <a:extLst>
              <a:ext uri="{28A0092B-C50C-407E-A947-70E740481C1C}">
                <a14:useLocalDpi xmlns:a14="http://schemas.microsoft.com/office/drawing/2010/main" val="0"/>
              </a:ext>
            </a:extLst>
          </a:blip>
          <a:stretch>
            <a:fillRect/>
          </a:stretch>
        </p:blipFill>
        <p:spPr>
          <a:xfrm>
            <a:off x="4730948" y="2149049"/>
            <a:ext cx="2000250" cy="91440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5255923" y="2878532"/>
            <a:ext cx="2528888" cy="914400"/>
          </a:xfrm>
          <a:prstGeom prst="rect">
            <a:avLst/>
          </a:prstGeom>
        </p:spPr>
      </p:pic>
      <p:pic>
        <p:nvPicPr>
          <p:cNvPr id="13" name="Picture 12"/>
          <p:cNvPicPr/>
          <p:nvPr/>
        </p:nvPicPr>
        <p:blipFill>
          <a:blip r:embed="rId10">
            <a:extLst>
              <a:ext uri="{28A0092B-C50C-407E-A947-70E740481C1C}">
                <a14:useLocalDpi xmlns:a14="http://schemas.microsoft.com/office/drawing/2010/main" val="0"/>
              </a:ext>
            </a:extLst>
          </a:blip>
          <a:stretch>
            <a:fillRect/>
          </a:stretch>
        </p:blipFill>
        <p:spPr>
          <a:xfrm>
            <a:off x="2220011" y="2149050"/>
            <a:ext cx="2928938" cy="2693194"/>
          </a:xfrm>
          <a:prstGeom prst="rect">
            <a:avLst/>
          </a:prstGeom>
        </p:spPr>
      </p:pic>
      <p:pic>
        <p:nvPicPr>
          <p:cNvPr id="14" name="Picture 13"/>
          <p:cNvPicPr/>
          <p:nvPr/>
        </p:nvPicPr>
        <p:blipFill>
          <a:blip r:embed="rId10">
            <a:extLst>
              <a:ext uri="{28A0092B-C50C-407E-A947-70E740481C1C}">
                <a14:useLocalDpi xmlns:a14="http://schemas.microsoft.com/office/drawing/2010/main" val="0"/>
              </a:ext>
            </a:extLst>
          </a:blip>
          <a:stretch>
            <a:fillRect/>
          </a:stretch>
        </p:blipFill>
        <p:spPr>
          <a:xfrm>
            <a:off x="2962907" y="1332876"/>
            <a:ext cx="2928938" cy="2693194"/>
          </a:xfrm>
          <a:prstGeom prst="rect">
            <a:avLst/>
          </a:prstGeom>
        </p:spPr>
      </p:pic>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5984714" y="3094774"/>
            <a:ext cx="3021806" cy="2328863"/>
          </a:xfrm>
          <a:prstGeom prst="rect">
            <a:avLst/>
          </a:prstGeom>
        </p:spPr>
      </p:pic>
      <p:pic>
        <p:nvPicPr>
          <p:cNvPr id="16" name="Picture 15"/>
          <p:cNvPicPr/>
          <p:nvPr/>
        </p:nvPicPr>
        <p:blipFill>
          <a:blip r:embed="rId5">
            <a:extLst>
              <a:ext uri="{28A0092B-C50C-407E-A947-70E740481C1C}">
                <a14:useLocalDpi xmlns:a14="http://schemas.microsoft.com/office/drawing/2010/main" val="0"/>
              </a:ext>
            </a:extLst>
          </a:blip>
          <a:stretch>
            <a:fillRect/>
          </a:stretch>
        </p:blipFill>
        <p:spPr>
          <a:xfrm>
            <a:off x="5686315" y="1197145"/>
            <a:ext cx="3264694" cy="2121694"/>
          </a:xfrm>
          <a:prstGeom prst="rect">
            <a:avLst/>
          </a:prstGeom>
        </p:spPr>
      </p:pic>
    </p:spTree>
    <p:extLst>
      <p:ext uri="{BB962C8B-B14F-4D97-AF65-F5344CB8AC3E}">
        <p14:creationId xmlns:p14="http://schemas.microsoft.com/office/powerpoint/2010/main" val="1951771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Contents</a:t>
            </a:r>
            <a:endParaRPr lang="en-NZ"/>
          </a:p>
        </p:txBody>
      </p:sp>
      <p:sp>
        <p:nvSpPr>
          <p:cNvPr id="3" name="Content Placeholder 2"/>
          <p:cNvSpPr>
            <a:spLocks noGrp="1"/>
          </p:cNvSpPr>
          <p:nvPr>
            <p:ph idx="1"/>
          </p:nvPr>
        </p:nvSpPr>
        <p:spPr>
          <a:xfrm>
            <a:off x="866219" y="2809878"/>
            <a:ext cx="6571059" cy="3050917"/>
          </a:xfrm>
        </p:spPr>
        <p:txBody>
          <a:bodyPr>
            <a:normAutofit/>
          </a:bodyPr>
          <a:lstStyle/>
          <a:p>
            <a:r>
              <a:rPr lang="en-NZ" sz="1500">
                <a:ea typeface="Verdana" panose="020B0604030504040204" pitchFamily="34" charset="0"/>
                <a:cs typeface="Verdana" panose="020B0604030504040204" pitchFamily="34" charset="0"/>
              </a:rPr>
              <a:t>Introduction</a:t>
            </a:r>
          </a:p>
          <a:p>
            <a:r>
              <a:rPr lang="en-NZ" sz="1500">
                <a:ea typeface="Verdana" panose="020B0604030504040204" pitchFamily="34" charset="0"/>
                <a:cs typeface="Verdana" panose="020B0604030504040204" pitchFamily="34" charset="0"/>
              </a:rPr>
              <a:t>Flowcharts</a:t>
            </a:r>
          </a:p>
          <a:p>
            <a:r>
              <a:rPr lang="en-NZ" sz="1500">
                <a:ea typeface="Verdana" panose="020B0604030504040204" pitchFamily="34" charset="0"/>
                <a:cs typeface="Verdana" panose="020B0604030504040204" pitchFamily="34" charset="0"/>
              </a:rPr>
              <a:t>UML Use Case Diagram</a:t>
            </a:r>
          </a:p>
          <a:p>
            <a:r>
              <a:rPr lang="en-NZ" sz="1500">
                <a:ea typeface="Verdana" panose="020B0604030504040204" pitchFamily="34" charset="0"/>
                <a:cs typeface="Verdana" panose="020B0604030504040204" pitchFamily="34" charset="0"/>
              </a:rPr>
              <a:t>Database Tables</a:t>
            </a:r>
          </a:p>
          <a:p>
            <a:r>
              <a:rPr lang="en-NZ" sz="1500">
                <a:ea typeface="Verdana" panose="020B0604030504040204" pitchFamily="34" charset="0"/>
                <a:cs typeface="Verdana" panose="020B0604030504040204" pitchFamily="34" charset="0"/>
              </a:rPr>
              <a:t>Class diagrams</a:t>
            </a:r>
          </a:p>
          <a:p>
            <a:r>
              <a:rPr lang="en-NZ" sz="1500">
                <a:ea typeface="Verdana" panose="020B0604030504040204" pitchFamily="34" charset="0"/>
                <a:cs typeface="Verdana" panose="020B0604030504040204" pitchFamily="34" charset="0"/>
              </a:rPr>
              <a:t>GUI</a:t>
            </a:r>
          </a:p>
          <a:p>
            <a:r>
              <a:rPr lang="en-NZ" sz="1500">
                <a:ea typeface="Verdana" panose="020B0604030504040204" pitchFamily="34" charset="0"/>
                <a:cs typeface="Verdana" panose="020B0604030504040204" pitchFamily="34" charset="0"/>
              </a:rPr>
              <a:t>Test Plan</a:t>
            </a:r>
          </a:p>
          <a:p>
            <a:r>
              <a:rPr lang="en-NZ" sz="1500">
                <a:ea typeface="Verdana" panose="020B0604030504040204" pitchFamily="34" charset="0"/>
                <a:cs typeface="Verdana" panose="020B0604030504040204" pitchFamily="34" charset="0"/>
              </a:rPr>
              <a:t>Future Developments</a:t>
            </a:r>
          </a:p>
          <a:p>
            <a:endParaRPr lang="en-NZ" smtClean="0"/>
          </a:p>
          <a:p>
            <a:endParaRPr lang="en-NZ"/>
          </a:p>
          <a:p>
            <a:endParaRPr lang="en-NZ"/>
          </a:p>
        </p:txBody>
      </p:sp>
    </p:spTree>
    <p:extLst>
      <p:ext uri="{BB962C8B-B14F-4D97-AF65-F5344CB8AC3E}">
        <p14:creationId xmlns:p14="http://schemas.microsoft.com/office/powerpoint/2010/main" val="705438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Introduction</a:t>
            </a:r>
            <a:endParaRPr lang="en-NZ"/>
          </a:p>
        </p:txBody>
      </p:sp>
      <p:sp>
        <p:nvSpPr>
          <p:cNvPr id="3" name="Content Placeholder 2"/>
          <p:cNvSpPr>
            <a:spLocks noGrp="1"/>
          </p:cNvSpPr>
          <p:nvPr>
            <p:ph idx="1"/>
          </p:nvPr>
        </p:nvSpPr>
        <p:spPr>
          <a:xfrm>
            <a:off x="866219" y="2809878"/>
            <a:ext cx="6571059" cy="2274143"/>
          </a:xfrm>
        </p:spPr>
        <p:txBody>
          <a:bodyPr>
            <a:normAutofit/>
          </a:bodyPr>
          <a:lstStyle/>
          <a:p>
            <a:r>
              <a:rPr lang="en-NZ" sz="1500"/>
              <a:t>The project Library Management System is a library management software for monitoring and controlling basic operations such as adding new customer, new books, updating information, searching books and customers, borrowing and returning books.</a:t>
            </a:r>
          </a:p>
          <a:p>
            <a:r>
              <a:rPr lang="en-NZ" sz="1500"/>
              <a:t>It is developed in Java.  </a:t>
            </a:r>
          </a:p>
          <a:p>
            <a:r>
              <a:rPr lang="en-NZ" sz="1500"/>
              <a:t>It features a familiar user interface, combined with searching options and reporting capabilities. </a:t>
            </a:r>
          </a:p>
        </p:txBody>
      </p:sp>
    </p:spTree>
    <p:extLst>
      <p:ext uri="{BB962C8B-B14F-4D97-AF65-F5344CB8AC3E}">
        <p14:creationId xmlns:p14="http://schemas.microsoft.com/office/powerpoint/2010/main" val="148346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Flowcharts</a:t>
            </a:r>
            <a:endParaRPr lang="en-NZ"/>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535" y="2529021"/>
            <a:ext cx="6816355" cy="3999965"/>
          </a:xfrm>
        </p:spPr>
      </p:pic>
    </p:spTree>
    <p:extLst>
      <p:ext uri="{BB962C8B-B14F-4D97-AF65-F5344CB8AC3E}">
        <p14:creationId xmlns:p14="http://schemas.microsoft.com/office/powerpoint/2010/main" val="2087875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Flowchart</a:t>
            </a:r>
            <a:endParaRPr lang="en-NZ"/>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910" y="2436569"/>
            <a:ext cx="5941659" cy="4105462"/>
          </a:xfrm>
        </p:spPr>
      </p:pic>
    </p:spTree>
    <p:extLst>
      <p:ext uri="{BB962C8B-B14F-4D97-AF65-F5344CB8AC3E}">
        <p14:creationId xmlns:p14="http://schemas.microsoft.com/office/powerpoint/2010/main" val="1333518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UML Use Case Diagram</a:t>
            </a:r>
            <a:endParaRPr lang="en-NZ"/>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405" y="2288194"/>
            <a:ext cx="6480176" cy="4453954"/>
          </a:xfrm>
        </p:spPr>
      </p:pic>
    </p:spTree>
    <p:extLst>
      <p:ext uri="{BB962C8B-B14F-4D97-AF65-F5344CB8AC3E}">
        <p14:creationId xmlns:p14="http://schemas.microsoft.com/office/powerpoint/2010/main" val="2759172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Proposed Database Scheme</a:t>
            </a:r>
            <a:endParaRPr lang="en-NZ" dirty="0"/>
          </a:p>
        </p:txBody>
      </p:sp>
      <p:pic>
        <p:nvPicPr>
          <p:cNvPr id="4" name="Content Placeholder 3" descr="C:\Users\haywac07\Desktop\DatabaseERD-Draft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714" y="2309927"/>
            <a:ext cx="6849966" cy="4287425"/>
          </a:xfrm>
          <a:prstGeom prst="rect">
            <a:avLst/>
          </a:prstGeom>
          <a:noFill/>
          <a:ln>
            <a:noFill/>
          </a:ln>
        </p:spPr>
      </p:pic>
    </p:spTree>
    <p:extLst>
      <p:ext uri="{BB962C8B-B14F-4D97-AF65-F5344CB8AC3E}">
        <p14:creationId xmlns:p14="http://schemas.microsoft.com/office/powerpoint/2010/main" val="3511780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Classes</a:t>
            </a:r>
            <a:endParaRPr lang="en-NZ"/>
          </a:p>
        </p:txBody>
      </p:sp>
      <p:sp>
        <p:nvSpPr>
          <p:cNvPr id="3" name="Text Placeholder 2"/>
          <p:cNvSpPr>
            <a:spLocks noGrp="1"/>
          </p:cNvSpPr>
          <p:nvPr>
            <p:ph type="body" idx="1"/>
          </p:nvPr>
        </p:nvSpPr>
        <p:spPr>
          <a:xfrm>
            <a:off x="537311" y="2467495"/>
            <a:ext cx="2346876" cy="432197"/>
          </a:xfrm>
        </p:spPr>
        <p:txBody>
          <a:bodyPr/>
          <a:lstStyle/>
          <a:p>
            <a:r>
              <a:rPr lang="en-NZ" smtClean="0"/>
              <a:t>GUI Classes</a:t>
            </a:r>
            <a:endParaRPr lang="en-NZ"/>
          </a:p>
        </p:txBody>
      </p:sp>
      <p:sp>
        <p:nvSpPr>
          <p:cNvPr id="8" name="Text Placeholder 7"/>
          <p:cNvSpPr>
            <a:spLocks noGrp="1"/>
          </p:cNvSpPr>
          <p:nvPr>
            <p:ph type="body" sz="half" idx="15"/>
          </p:nvPr>
        </p:nvSpPr>
        <p:spPr>
          <a:xfrm>
            <a:off x="6327908" y="2837767"/>
            <a:ext cx="2373539" cy="2788640"/>
          </a:xfrm>
        </p:spPr>
        <p:txBody>
          <a:bodyPr/>
          <a:lstStyle/>
          <a:p>
            <a:endParaRPr lang="en-NZ"/>
          </a:p>
        </p:txBody>
      </p:sp>
      <p:sp>
        <p:nvSpPr>
          <p:cNvPr id="4" name="Text Placeholder 3"/>
          <p:cNvSpPr>
            <a:spLocks noGrp="1"/>
          </p:cNvSpPr>
          <p:nvPr>
            <p:ph type="body" sz="quarter" idx="3"/>
          </p:nvPr>
        </p:nvSpPr>
        <p:spPr>
          <a:xfrm>
            <a:off x="482862" y="2970634"/>
            <a:ext cx="2730233" cy="2638230"/>
          </a:xfrm>
        </p:spPr>
        <p:txBody>
          <a:bodyPr/>
          <a:lstStyle/>
          <a:p>
            <a:endParaRPr lang="en-NZ"/>
          </a:p>
        </p:txBody>
      </p:sp>
      <p:sp>
        <p:nvSpPr>
          <p:cNvPr id="6" name="Text Placeholder 5"/>
          <p:cNvSpPr>
            <a:spLocks noGrp="1"/>
          </p:cNvSpPr>
          <p:nvPr>
            <p:ph type="body" sz="quarter" idx="13"/>
          </p:nvPr>
        </p:nvSpPr>
        <p:spPr>
          <a:xfrm>
            <a:off x="3384544" y="2820225"/>
            <a:ext cx="2359035" cy="2788640"/>
          </a:xfrm>
        </p:spPr>
        <p:txBody>
          <a:bodyPr/>
          <a:lstStyle/>
          <a:p>
            <a:endParaRPr lang="en-NZ"/>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58569" y="2978157"/>
            <a:ext cx="2782214" cy="2798658"/>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999156" y="2683594"/>
            <a:ext cx="2842503" cy="3252029"/>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5841657" y="2790397"/>
            <a:ext cx="3240750" cy="2998706"/>
          </a:xfrm>
          <a:prstGeom prst="rect">
            <a:avLst/>
          </a:prstGeom>
        </p:spPr>
      </p:pic>
    </p:spTree>
    <p:extLst>
      <p:ext uri="{BB962C8B-B14F-4D97-AF65-F5344CB8AC3E}">
        <p14:creationId xmlns:p14="http://schemas.microsoft.com/office/powerpoint/2010/main" val="134445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Classes</a:t>
            </a:r>
            <a:endParaRPr lang="en-NZ"/>
          </a:p>
        </p:txBody>
      </p:sp>
      <p:sp>
        <p:nvSpPr>
          <p:cNvPr id="3" name="Text Placeholder 2"/>
          <p:cNvSpPr>
            <a:spLocks noGrp="1"/>
          </p:cNvSpPr>
          <p:nvPr>
            <p:ph type="body" idx="1"/>
          </p:nvPr>
        </p:nvSpPr>
        <p:spPr>
          <a:xfrm>
            <a:off x="285385" y="2468977"/>
            <a:ext cx="2346876" cy="432197"/>
          </a:xfrm>
        </p:spPr>
        <p:txBody>
          <a:bodyPr/>
          <a:lstStyle/>
          <a:p>
            <a:r>
              <a:rPr lang="en-NZ" smtClean="0"/>
              <a:t>Constructor Classes</a:t>
            </a:r>
            <a:endParaRPr lang="en-NZ"/>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112032" y="2845188"/>
            <a:ext cx="3040458" cy="309958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910755" y="2606712"/>
            <a:ext cx="3563774" cy="3275074"/>
          </a:xfrm>
          <a:prstGeom prst="rect">
            <a:avLst/>
          </a:prstGeom>
        </p:spPr>
      </p:pic>
    </p:spTree>
    <p:extLst>
      <p:ext uri="{BB962C8B-B14F-4D97-AF65-F5344CB8AC3E}">
        <p14:creationId xmlns:p14="http://schemas.microsoft.com/office/powerpoint/2010/main" val="3505848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413</Words>
  <Application>Microsoft Office PowerPoint</Application>
  <PresentationFormat>On-screen Show (4:3)</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Verdana</vt:lpstr>
      <vt:lpstr>Wingdings 3</vt:lpstr>
      <vt:lpstr>Ion Boardroom</vt:lpstr>
      <vt:lpstr>Library Management System</vt:lpstr>
      <vt:lpstr>Contents</vt:lpstr>
      <vt:lpstr>Introduction</vt:lpstr>
      <vt:lpstr>Flowcharts</vt:lpstr>
      <vt:lpstr>Flowchart</vt:lpstr>
      <vt:lpstr>UML Use Case Diagram</vt:lpstr>
      <vt:lpstr>Proposed Database Scheme</vt:lpstr>
      <vt:lpstr>Classes</vt:lpstr>
      <vt:lpstr>Classes</vt:lpstr>
      <vt:lpstr>Classes</vt:lpstr>
      <vt:lpstr>Test Plan</vt:lpstr>
      <vt:lpstr>Unit Testing DAO</vt:lpstr>
      <vt:lpstr>Unit Testing DAO example</vt:lpstr>
      <vt:lpstr> Unit Testing --FRAME </vt:lpstr>
      <vt:lpstr> White box testing  </vt:lpstr>
      <vt:lpstr>Looking back</vt:lpstr>
      <vt:lpstr>Looking forward</vt:lpstr>
      <vt:lpstr>ITS OVER!!!!</vt:lpstr>
    </vt:vector>
  </TitlesOfParts>
  <Company>Unitec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Nataliya Cardillo</dc:creator>
  <cp:lastModifiedBy>Sherman Tyler Perry</cp:lastModifiedBy>
  <cp:revision>25</cp:revision>
  <dcterms:created xsi:type="dcterms:W3CDTF">2015-06-08T23:43:55Z</dcterms:created>
  <dcterms:modified xsi:type="dcterms:W3CDTF">2015-06-09T21:26:38Z</dcterms:modified>
</cp:coreProperties>
</file>