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19" Type="http://schemas.openxmlformats.org/officeDocument/2006/relationships/font" Target="fonts/Montserrat-regular.fntdata"/><Relationship Id="rId18" Type="http://schemas.openxmlformats.org/officeDocument/2006/relationships/font" Target="fonts/Raleway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cba00d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02cba00d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2e8e943b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2e8e943b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2e8e943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2e8e943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e8e943b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e8e943b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2e8e943b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2e8e943b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c14863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c14863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02" y="1168775"/>
            <a:ext cx="6498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3182125"/>
            <a:ext cx="49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C6CAC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-74400" y="3897850"/>
            <a:ext cx="85206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899400" y="1541163"/>
            <a:ext cx="7345200" cy="13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89650" y="2809738"/>
            <a:ext cx="496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C6CAC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4" y="4401426"/>
            <a:ext cx="97355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163400" y="2150850"/>
            <a:ext cx="68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189733" y="4352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3C7D"/>
              </a:solidFill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3C7D"/>
              </a:buClr>
              <a:buSzPts val="2800"/>
              <a:buFont typeface="Montserrat"/>
              <a:buNone/>
              <a:defRPr b="1" sz="2800">
                <a:solidFill>
                  <a:srgbClr val="0A3C7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CACE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108" y="4332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leway ExtraBold"/>
              <a:buNone/>
              <a:defRPr b="0" i="0" sz="38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 ExtraBold"/>
              <a:buNone/>
              <a:defRPr b="0" i="0" sz="1300" u="none" cap="none" strike="noStrike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28650" y="1369219"/>
            <a:ext cx="788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76200" spcFirstLastPara="1" rIns="76200" wrap="square" tIns="38100">
            <a:normAutofit/>
          </a:bodyPr>
          <a:lstStyle>
            <a:lvl1pPr indent="-3873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•"/>
              <a:defRPr b="0" i="0" sz="2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•"/>
              <a:defRPr b="0" i="0" sz="1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•"/>
              <a:defRPr b="0" i="0" sz="1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628650" y="4767263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3028950" y="4767263"/>
            <a:ext cx="3086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None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6457950" y="4767263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/>
        </p:nvSpPr>
        <p:spPr>
          <a:xfrm>
            <a:off x="684225" y="2884100"/>
            <a:ext cx="6230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Analise o comportamento dos clientes de uma fintech</a:t>
            </a:r>
            <a:endParaRPr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7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EFEB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DESAFIO</a:t>
            </a:r>
            <a:endParaRPr sz="2000">
              <a:solidFill>
                <a:srgbClr val="EFEB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25" y="-45600"/>
            <a:ext cx="1837900" cy="17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5">
            <a:alphaModFix/>
          </a:blip>
          <a:srcRect b="20850" l="-15110" r="15110" t="-20850"/>
          <a:stretch/>
        </p:blipFill>
        <p:spPr>
          <a:xfrm>
            <a:off x="5478100" y="2653450"/>
            <a:ext cx="3856097" cy="257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-1590500" y="120575"/>
            <a:ext cx="9279000" cy="5143500"/>
          </a:xfrm>
          <a:prstGeom prst="roundRect">
            <a:avLst>
              <a:gd fmla="val 16667" name="adj"/>
            </a:avLst>
          </a:prstGeom>
          <a:solidFill>
            <a:srgbClr val="0740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4849150" y="1752800"/>
            <a:ext cx="37674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450" lIns="47450" spcFirstLastPara="1" rIns="47450" wrap="square" tIns="47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7407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37750" y="-1181775"/>
            <a:ext cx="3209775" cy="32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/>
          <p:nvPr/>
        </p:nvSpPr>
        <p:spPr>
          <a:xfrm>
            <a:off x="785225" y="1680275"/>
            <a:ext cx="5880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450" lIns="47450" spcFirstLastPara="1" rIns="4745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RESPOSTAS</a:t>
            </a:r>
            <a:endParaRPr b="1" sz="5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5232850" y="38546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0" y="907350"/>
            <a:ext cx="8032199" cy="38201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/>
        </p:nvSpPr>
        <p:spPr>
          <a:xfrm>
            <a:off x="720750" y="4727500"/>
            <a:ext cx="8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do dashboard: disponibilize-o aqui!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472200" y="150875"/>
            <a:ext cx="62415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Dashboard Bankverse</a:t>
            </a:r>
            <a:endParaRPr b="1" sz="1322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0"/>
          <p:cNvSpPr/>
          <p:nvPr/>
        </p:nvSpPr>
        <p:spPr>
          <a:xfrm flipH="1" rot="5400000">
            <a:off x="2778200" y="-1544625"/>
            <a:ext cx="76200" cy="4571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290925" lIns="290925" spcFirstLastPara="1" rIns="290925" wrap="square" tIns="29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/>
        </p:nvSpPr>
        <p:spPr>
          <a:xfrm>
            <a:off x="720750" y="4727500"/>
            <a:ext cx="8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do dashboard: disponibilize-o aqui!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675600" y="716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4419600" y="716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75600" y="2799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4419600" y="2799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804325" y="2430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Gráfico 3 - </a:t>
            </a: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Faturamento no Período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543450" y="2430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Gráfico 4 - </a:t>
            </a: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Faturamento por dia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75600" y="350450"/>
            <a:ext cx="3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Gráfico 1 - </a:t>
            </a:r>
            <a:r>
              <a:rPr lang="pt-BR" sz="11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Proporção de usuários Android X IOS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543450" y="350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Gráfico 2 -</a:t>
            </a:r>
            <a:r>
              <a:rPr lang="pt-BR" sz="1200">
                <a:solidFill>
                  <a:srgbClr val="30303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Análise de interações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00" y="716250"/>
            <a:ext cx="3472800" cy="1775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600" y="716250"/>
            <a:ext cx="3472800" cy="16851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63" y="2799650"/>
            <a:ext cx="3530273" cy="190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600" y="2791450"/>
            <a:ext cx="3530251" cy="190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775" y="349725"/>
            <a:ext cx="845374" cy="84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720750" y="4727500"/>
            <a:ext cx="80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do dashboard: disponibilize-o aqui!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0"/>
            <a:ext cx="6117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Proposta</a:t>
            </a:r>
            <a:endParaRPr b="1" sz="1322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/>
          <p:nvPr/>
        </p:nvSpPr>
        <p:spPr>
          <a:xfrm flipH="1" rot="5400000">
            <a:off x="1442200" y="-208675"/>
            <a:ext cx="66600" cy="1890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290925" lIns="290925" spcFirstLastPara="1" rIns="290925" wrap="square" tIns="29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0" y="1031375"/>
            <a:ext cx="89610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/>
              <a:t>1. Melhor Dia para Lançamento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gráfico de faturamento por dia mostra que os dias com maior faturamento foram </a:t>
            </a:r>
            <a:r>
              <a:rPr b="1" lang="pt-BR" sz="1100"/>
              <a:t>24 de abril de 2023</a:t>
            </a:r>
            <a:r>
              <a:rPr lang="pt-BR" sz="1100"/>
              <a:t> (com $93.431,98) e </a:t>
            </a:r>
            <a:r>
              <a:rPr b="1" lang="pt-BR" sz="1100"/>
              <a:t>23 de abril de 2023</a:t>
            </a:r>
            <a:r>
              <a:rPr lang="pt-BR" sz="1100"/>
              <a:t> (com $89.373,21).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Portanto, </a:t>
            </a:r>
            <a:r>
              <a:rPr b="1" lang="pt-BR" sz="1100"/>
              <a:t>24 de abril de 2023</a:t>
            </a:r>
            <a:r>
              <a:rPr lang="pt-BR" sz="1100"/>
              <a:t> parece ser o melhor dia para o lançamento, já que apresentou o maior volume de transações e engajamento dos usuários.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/>
              <a:t>2. Melhor Horário para Lançamento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gráfico de análise de interações sugere que os horários com mais usuários ativos e uso de funcionalidades premium estão entre </a:t>
            </a:r>
            <a:r>
              <a:rPr b="1" lang="pt-BR" sz="1100"/>
              <a:t>12h e 15h</a:t>
            </a:r>
            <a:r>
              <a:rPr lang="pt-BR" sz="1100"/>
              <a:t>, com picos de usuários ativos por volta das </a:t>
            </a:r>
            <a:r>
              <a:rPr b="1" lang="pt-BR" sz="1100"/>
              <a:t>14h</a:t>
            </a:r>
            <a:r>
              <a:rPr lang="pt-B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Portanto, o melhor horário para o lançamento seria entre </a:t>
            </a:r>
            <a:r>
              <a:rPr b="1" lang="pt-BR" sz="1100"/>
              <a:t>12h e 15h</a:t>
            </a:r>
            <a:r>
              <a:rPr lang="pt-BR" sz="1100"/>
              <a:t>, sendo </a:t>
            </a:r>
            <a:r>
              <a:rPr b="1" lang="pt-BR" sz="1100"/>
              <a:t>14h</a:t>
            </a:r>
            <a:r>
              <a:rPr lang="pt-BR" sz="1100"/>
              <a:t> o horário mais indicado com base nas interações.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/>
              <a:t>3. Sistema Operacional Prioritário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gráfico de proporção de usuários indica que a maioria dos usuários são de </a:t>
            </a:r>
            <a:r>
              <a:rPr b="1" lang="pt-BR" sz="1100"/>
              <a:t>Android</a:t>
            </a:r>
            <a:r>
              <a:rPr lang="pt-BR" sz="1100"/>
              <a:t> (61%).</a:t>
            </a:r>
            <a:r>
              <a:rPr lang="pt-BR" sz="1100"/>
              <a:t> em comparação com </a:t>
            </a:r>
            <a:r>
              <a:rPr b="1" lang="pt-BR" sz="1100"/>
              <a:t>iOS</a:t>
            </a:r>
            <a:r>
              <a:rPr lang="pt-BR" sz="1100"/>
              <a:t>(39%).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Logo, a </a:t>
            </a:r>
            <a:r>
              <a:rPr lang="pt-BR" sz="1100"/>
              <a:t>recomendação</a:t>
            </a:r>
            <a:r>
              <a:rPr lang="pt-BR" sz="1100"/>
              <a:t> seria </a:t>
            </a:r>
            <a:r>
              <a:rPr b="1" lang="pt-BR" sz="1100"/>
              <a:t>priorizar o sistema </a:t>
            </a:r>
            <a:r>
              <a:rPr b="1" lang="pt-BR" sz="1100"/>
              <a:t>operacional</a:t>
            </a:r>
            <a:r>
              <a:rPr b="1" lang="pt-BR" sz="1100"/>
              <a:t> </a:t>
            </a:r>
            <a:r>
              <a:rPr b="1" lang="pt-BR" sz="1100"/>
              <a:t>Android</a:t>
            </a:r>
            <a:r>
              <a:rPr lang="pt-BR" sz="1100"/>
              <a:t> </a:t>
            </a:r>
            <a:r>
              <a:rPr b="1" lang="pt-BR" sz="1100"/>
              <a:t> </a:t>
            </a:r>
            <a:r>
              <a:rPr lang="pt-BR" sz="1100"/>
              <a:t>no desenvolvimento e lançamento da funcionalidade, já que ele tem a maior base de usuários.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83700" y="4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00925" y="991200"/>
            <a:ext cx="86313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melhor momento para lançar o produto, com base nos dados, seria </a:t>
            </a:r>
            <a:r>
              <a:rPr b="1"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dia 24 de abril de 2023, por volta das 14h</a:t>
            </a: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Isso garantiria o maior número de usuários ativos e engajados no uso da plataforma, além de priorizar o Android, que representa a maioria dos usuários.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23"/>
          <p:cNvSpPr txBox="1"/>
          <p:nvPr/>
        </p:nvSpPr>
        <p:spPr>
          <a:xfrm>
            <a:off x="-75900" y="2478000"/>
            <a:ext cx="929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NC 2024">
  <a:themeElements>
    <a:clrScheme name="Simple Light">
      <a:dk1>
        <a:srgbClr val="1D1D1D"/>
      </a:dk1>
      <a:lt1>
        <a:srgbClr val="FFFFFF"/>
      </a:lt1>
      <a:dk2>
        <a:srgbClr val="3D3D3D"/>
      </a:dk2>
      <a:lt2>
        <a:srgbClr val="C6CACE"/>
      </a:lt2>
      <a:accent1>
        <a:srgbClr val="0C70F2"/>
      </a:accent1>
      <a:accent2>
        <a:srgbClr val="0A3C7D"/>
      </a:accent2>
      <a:accent3>
        <a:srgbClr val="0E1D42"/>
      </a:accent3>
      <a:accent4>
        <a:srgbClr val="0C152A"/>
      </a:accent4>
      <a:accent5>
        <a:srgbClr val="00ABFF"/>
      </a:accent5>
      <a:accent6>
        <a:srgbClr val="3D3D3D"/>
      </a:accent6>
      <a:hlink>
        <a:srgbClr val="0C70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Oficial Slides DNC 2022">
  <a:themeElements>
    <a:clrScheme name="Office">
      <a:dk1>
        <a:srgbClr val="303030"/>
      </a:dk1>
      <a:lt1>
        <a:srgbClr val="EFEBE4"/>
      </a:lt1>
      <a:dk2>
        <a:srgbClr val="303030"/>
      </a:dk2>
      <a:lt2>
        <a:srgbClr val="EFEBE4"/>
      </a:lt2>
      <a:accent1>
        <a:srgbClr val="0C70F2"/>
      </a:accent1>
      <a:accent2>
        <a:srgbClr val="00D7EE"/>
      </a:accent2>
      <a:accent3>
        <a:srgbClr val="00ABFF"/>
      </a:accent3>
      <a:accent4>
        <a:srgbClr val="FFC000"/>
      </a:accent4>
      <a:accent5>
        <a:srgbClr val="FF8D00"/>
      </a:accent5>
      <a:accent6>
        <a:srgbClr val="70AD47"/>
      </a:accent6>
      <a:hlink>
        <a:srgbClr val="0C70F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