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300" r:id="rId4"/>
    <p:sldId id="272" r:id="rId5"/>
    <p:sldId id="267" r:id="rId6"/>
    <p:sldId id="264" r:id="rId7"/>
    <p:sldId id="314" r:id="rId8"/>
    <p:sldId id="311" r:id="rId9"/>
    <p:sldId id="313" r:id="rId10"/>
    <p:sldId id="322" r:id="rId11"/>
    <p:sldId id="305" r:id="rId12"/>
    <p:sldId id="309" r:id="rId13"/>
    <p:sldId id="304" r:id="rId14"/>
    <p:sldId id="306" r:id="rId15"/>
    <p:sldId id="321" r:id="rId16"/>
    <p:sldId id="323" r:id="rId17"/>
    <p:sldId id="325" r:id="rId18"/>
    <p:sldId id="335" r:id="rId19"/>
    <p:sldId id="337" r:id="rId20"/>
    <p:sldId id="338" r:id="rId21"/>
    <p:sldId id="336" r:id="rId22"/>
    <p:sldId id="327" r:id="rId23"/>
    <p:sldId id="339" r:id="rId24"/>
    <p:sldId id="343" r:id="rId25"/>
    <p:sldId id="351" r:id="rId26"/>
    <p:sldId id="345" r:id="rId27"/>
    <p:sldId id="346" r:id="rId28"/>
    <p:sldId id="347" r:id="rId29"/>
    <p:sldId id="353" r:id="rId30"/>
    <p:sldId id="348" r:id="rId31"/>
    <p:sldId id="349" r:id="rId32"/>
    <p:sldId id="344" r:id="rId33"/>
    <p:sldId id="352" r:id="rId34"/>
    <p:sldId id="341" r:id="rId35"/>
    <p:sldId id="342" r:id="rId36"/>
    <p:sldId id="326" r:id="rId37"/>
    <p:sldId id="340" r:id="rId38"/>
    <p:sldId id="312" r:id="rId39"/>
    <p:sldId id="262" r:id="rId4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2BACC5E-4F4F-42AC-9FE1-5C63FB533DB3}">
          <p14:sldIdLst>
            <p14:sldId id="300"/>
            <p14:sldId id="272"/>
            <p14:sldId id="267"/>
            <p14:sldId id="264"/>
            <p14:sldId id="314"/>
            <p14:sldId id="311"/>
            <p14:sldId id="313"/>
            <p14:sldId id="322"/>
            <p14:sldId id="305"/>
            <p14:sldId id="309"/>
            <p14:sldId id="304"/>
            <p14:sldId id="306"/>
            <p14:sldId id="321"/>
            <p14:sldId id="323"/>
            <p14:sldId id="325"/>
            <p14:sldId id="335"/>
            <p14:sldId id="337"/>
            <p14:sldId id="338"/>
            <p14:sldId id="336"/>
            <p14:sldId id="327"/>
            <p14:sldId id="339"/>
            <p14:sldId id="343"/>
            <p14:sldId id="351"/>
            <p14:sldId id="345"/>
            <p14:sldId id="346"/>
            <p14:sldId id="347"/>
            <p14:sldId id="353"/>
            <p14:sldId id="348"/>
            <p14:sldId id="349"/>
            <p14:sldId id="344"/>
            <p14:sldId id="352"/>
            <p14:sldId id="341"/>
            <p14:sldId id="342"/>
            <p14:sldId id="326"/>
            <p14:sldId id="340"/>
            <p14:sldId id="31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1" clrIdx="0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96196" autoAdjust="0"/>
  </p:normalViewPr>
  <p:slideViewPr>
    <p:cSldViewPr>
      <p:cViewPr varScale="1">
        <p:scale>
          <a:sx n="144" d="100"/>
          <a:sy n="144" d="100"/>
        </p:scale>
        <p:origin x="126" y="13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524CC-EA93-4616-8DBE-3A731144C796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3C278-6D3D-4AD7-A0B0-06F2A8724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3C278-6D3D-4AD7-A0B0-06F2A8724C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rgbClr val="50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40121"/>
            <a:ext cx="1440160" cy="204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BF2DE58-5509-4EA6-975D-A903B5A4E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32750A2-A9D0-4286-B920-36E6F0383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6093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36180" y="0"/>
            <a:ext cx="5907819" cy="5151451"/>
          </a:xfrm>
          <a:custGeom>
            <a:avLst/>
            <a:gdLst>
              <a:gd name="connsiteX0" fmla="*/ 0 w 4644008"/>
              <a:gd name="connsiteY0" fmla="*/ 0 h 5143500"/>
              <a:gd name="connsiteX1" fmla="*/ 4644008 w 4644008"/>
              <a:gd name="connsiteY1" fmla="*/ 0 h 5143500"/>
              <a:gd name="connsiteX2" fmla="*/ 4644008 w 4644008"/>
              <a:gd name="connsiteY2" fmla="*/ 5143500 h 5143500"/>
              <a:gd name="connsiteX3" fmla="*/ 0 w 4644008"/>
              <a:gd name="connsiteY3" fmla="*/ 5143500 h 5143500"/>
              <a:gd name="connsiteX4" fmla="*/ 0 w 4644008"/>
              <a:gd name="connsiteY4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7819" h="5151451">
                <a:moveTo>
                  <a:pt x="1263811" y="0"/>
                </a:moveTo>
                <a:lnTo>
                  <a:pt x="5907819" y="0"/>
                </a:lnTo>
                <a:lnTo>
                  <a:pt x="5907819" y="5143500"/>
                </a:lnTo>
                <a:lnTo>
                  <a:pt x="3267539" y="5151451"/>
                </a:lnTo>
                <a:cubicBezTo>
                  <a:pt x="2438102" y="4216178"/>
                  <a:pt x="1242905" y="2891293"/>
                  <a:pt x="0" y="1359673"/>
                </a:cubicBezTo>
                <a:lnTo>
                  <a:pt x="1263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757696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Isosceles Triangle 2"/>
          <p:cNvSpPr/>
          <p:nvPr userDrawn="1"/>
        </p:nvSpPr>
        <p:spPr>
          <a:xfrm>
            <a:off x="5043803" y="4227934"/>
            <a:ext cx="1368152" cy="914400"/>
          </a:xfrm>
          <a:prstGeom prst="triangle">
            <a:avLst>
              <a:gd name="adj" fmla="val 412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8" y="1188106"/>
            <a:ext cx="5976664" cy="30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94537" y="1580027"/>
            <a:ext cx="2865482" cy="211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2914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1362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8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99541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86282" y="837689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2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9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7624" y="529791"/>
            <a:ext cx="4067944" cy="408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8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78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88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24128" y="1311750"/>
            <a:ext cx="108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498" y="0"/>
            <a:ext cx="572662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23928" y="1995686"/>
            <a:ext cx="522007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91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735294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6789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3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5526"/>
            <a:ext cx="1728192" cy="24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6268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62688" y="0"/>
            <a:ext cx="688401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7565" y="1101840"/>
            <a:ext cx="1412769" cy="2932930"/>
            <a:chOff x="1835696" y="1267768"/>
            <a:chExt cx="1471810" cy="3055501"/>
          </a:xfrm>
        </p:grpSpPr>
        <p:grpSp>
          <p:nvGrpSpPr>
            <p:cNvPr id="7" name="Group 6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Straight Connector 14"/>
              <p:cNvCxnSpPr>
                <a:endCxn id="1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Straight Connector 12"/>
              <p:cNvCxnSpPr>
                <a:endCxn id="1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0191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6268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62688" y="0"/>
            <a:ext cx="688401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7565" y="1101840"/>
            <a:ext cx="1412769" cy="2932930"/>
            <a:chOff x="1835696" y="1267768"/>
            <a:chExt cx="1471810" cy="3055501"/>
          </a:xfrm>
        </p:grpSpPr>
        <p:grpSp>
          <p:nvGrpSpPr>
            <p:cNvPr id="7" name="Group 6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Straight Connector 14"/>
              <p:cNvCxnSpPr>
                <a:endCxn id="1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Straight Connector 12"/>
              <p:cNvCxnSpPr>
                <a:endCxn id="1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79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41987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00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76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437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9" y="3090256"/>
            <a:ext cx="972109" cy="137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7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2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2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Straight Connector 24"/>
              <p:cNvCxnSpPr>
                <a:endCxn id="2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2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Straight Connector 22"/>
              <p:cNvCxnSpPr>
                <a:endCxn id="2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69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6" name="Group 5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5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3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Straight Connector 13"/>
              <p:cNvCxnSpPr>
                <a:endCxn id="13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9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Straight Connector 11"/>
              <p:cNvCxnSpPr>
                <a:endCxn id="9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80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99792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6016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32240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08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70" r:id="rId4"/>
    <p:sldLayoutId id="2147483660" r:id="rId5"/>
    <p:sldLayoutId id="2147483661" r:id="rId6"/>
    <p:sldLayoutId id="2147483671" r:id="rId7"/>
    <p:sldLayoutId id="2147483663" r:id="rId8"/>
    <p:sldLayoutId id="2147483672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3" r:id="rId15"/>
    <p:sldLayoutId id="2147483674" r:id="rId16"/>
    <p:sldLayoutId id="2147483656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GroupWare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+mn-lt"/>
              </a:rPr>
              <a:t>KITRI</a:t>
            </a:r>
          </a:p>
        </p:txBody>
      </p:sp>
    </p:spTree>
    <p:extLst>
      <p:ext uri="{BB962C8B-B14F-4D97-AF65-F5344CB8AC3E}">
        <p14:creationId xmlns:p14="http://schemas.microsoft.com/office/powerpoint/2010/main" val="338041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463" y="2283718"/>
            <a:ext cx="5436096" cy="57606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40193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4177" y="3837"/>
            <a:ext cx="7092279" cy="576064"/>
          </a:xfrm>
        </p:spPr>
        <p:txBody>
          <a:bodyPr/>
          <a:lstStyle/>
          <a:p>
            <a:r>
              <a:rPr lang="ko-KR" altLang="en-US" sz="2000" dirty="0"/>
              <a:t>개발 환경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7347"/>
              </p:ext>
            </p:extLst>
          </p:nvPr>
        </p:nvGraphicFramePr>
        <p:xfrm>
          <a:off x="1584177" y="843558"/>
          <a:ext cx="7092278" cy="421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os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Window 7,10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개발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Java 1.7, SQL, JavaScript, HTML5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개발 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Eclipse Java EE (4.8.0), SQL Developer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ORACLE 11g Enterprise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API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jQuery, JDBC, Ajax, </a:t>
                      </a:r>
                      <a:r>
                        <a:rPr lang="en-US" altLang="ko-KR" sz="1200" b="1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Summernote</a:t>
                      </a:r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 WebSocket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웹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Java Apache Tomcat 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Spring version 3.9.6 release, </a:t>
                      </a:r>
                      <a:r>
                        <a:rPr lang="en-US" altLang="ko-KR" sz="1200" b="1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MyBatis</a:t>
                      </a:r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Bootstrap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38679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형상</a:t>
                      </a:r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/ </a:t>
                      </a: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의존성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Git, Maven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695806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개발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2018.11.27~2018.12.18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25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362430-3F14-4FF7-90F6-EAE73229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7" y="843558"/>
            <a:ext cx="6972419" cy="386399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62E2B9-E421-456D-8053-4757E44F137E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환경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(ERD)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564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환경 </a:t>
            </a:r>
            <a:r>
              <a:rPr lang="en-US" altLang="ko-KR" sz="2000" dirty="0"/>
              <a:t>– </a:t>
            </a:r>
            <a:r>
              <a:rPr lang="ko-KR" altLang="en-US" sz="2000" dirty="0"/>
              <a:t>시퀀스 다이어그램</a:t>
            </a:r>
            <a:r>
              <a:rPr lang="en-US" altLang="ko-KR" sz="2000" dirty="0"/>
              <a:t>(</a:t>
            </a:r>
            <a:r>
              <a:rPr lang="ko-KR" altLang="en-US" sz="2000" dirty="0"/>
              <a:t>전자 결재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19658-0BF9-4471-B59D-BD2C9E19374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463" y="2283718"/>
            <a:ext cx="5436096" cy="57606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70450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초기화면 및 로그인 창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14483-B865-4FAF-B222-E38A8242662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839048"/>
            <a:ext cx="2880320" cy="2880000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23409793-B47A-4CE3-BB51-1E58E95D4A99}"/>
              </a:ext>
            </a:extLst>
          </p:cNvPr>
          <p:cNvSpPr txBox="1">
            <a:spLocks/>
          </p:cNvSpPr>
          <p:nvPr/>
        </p:nvSpPr>
        <p:spPr>
          <a:xfrm>
            <a:off x="2476910" y="4100978"/>
            <a:ext cx="1309859" cy="2034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로그인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758CEDA7-C2A6-4131-978D-857F915429E0}"/>
              </a:ext>
            </a:extLst>
          </p:cNvPr>
          <p:cNvSpPr txBox="1">
            <a:spLocks/>
          </p:cNvSpPr>
          <p:nvPr/>
        </p:nvSpPr>
        <p:spPr>
          <a:xfrm>
            <a:off x="6264922" y="4100978"/>
            <a:ext cx="1309859" cy="2034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회원가입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D54A5-753F-49B7-825F-AEFD5E4E57BE}"/>
              </a:ext>
            </a:extLst>
          </p:cNvPr>
          <p:cNvSpPr/>
          <p:nvPr/>
        </p:nvSpPr>
        <p:spPr>
          <a:xfrm>
            <a:off x="5479851" y="839048"/>
            <a:ext cx="2880000" cy="2880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12B59E-0B09-43D5-B097-04A189071AAD}"/>
              </a:ext>
            </a:extLst>
          </p:cNvPr>
          <p:cNvSpPr/>
          <p:nvPr/>
        </p:nvSpPr>
        <p:spPr>
          <a:xfrm>
            <a:off x="2267744" y="2139702"/>
            <a:ext cx="1584176" cy="2007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(</a:t>
            </a:r>
            <a:r>
              <a:rPr lang="ko-KR" altLang="en-US" sz="2000" dirty="0"/>
              <a:t>사용자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14483-B865-4FAF-B222-E38A8242662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94" y="900439"/>
            <a:ext cx="2880000" cy="2880000"/>
          </a:xfrm>
          <a:prstGeom prst="rect">
            <a:avLst/>
          </a:prstGeom>
          <a:ln>
            <a:noFill/>
          </a:ln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23409793-B47A-4CE3-BB51-1E58E95D4A99}"/>
              </a:ext>
            </a:extLst>
          </p:cNvPr>
          <p:cNvSpPr txBox="1">
            <a:spLocks/>
          </p:cNvSpPr>
          <p:nvPr/>
        </p:nvSpPr>
        <p:spPr>
          <a:xfrm>
            <a:off x="2476910" y="4100978"/>
            <a:ext cx="1309859" cy="2034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회원가입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6420FE-55BA-44EE-B4F6-873FC5876701}"/>
              </a:ext>
            </a:extLst>
          </p:cNvPr>
          <p:cNvCxnSpPr>
            <a:cxnSpLocks/>
          </p:cNvCxnSpPr>
          <p:nvPr/>
        </p:nvCxnSpPr>
        <p:spPr>
          <a:xfrm>
            <a:off x="3851919" y="2268431"/>
            <a:ext cx="2009368" cy="6276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A736A5-D143-4939-94DD-745F2DC11719}"/>
              </a:ext>
            </a:extLst>
          </p:cNvPr>
          <p:cNvCxnSpPr>
            <a:cxnSpLocks/>
          </p:cNvCxnSpPr>
          <p:nvPr/>
        </p:nvCxnSpPr>
        <p:spPr>
          <a:xfrm flipV="1">
            <a:off x="3851920" y="1598771"/>
            <a:ext cx="2009367" cy="6486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D559B5-E512-464B-A945-85C9BBA203DA}"/>
              </a:ext>
            </a:extLst>
          </p:cNvPr>
          <p:cNvSpPr txBox="1"/>
          <p:nvPr/>
        </p:nvSpPr>
        <p:spPr>
          <a:xfrm>
            <a:off x="2267744" y="2139702"/>
            <a:ext cx="1584176" cy="215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82E6E21-7025-4BAC-B2AE-B749AA06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31" y="1053269"/>
            <a:ext cx="2880000" cy="10633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D287B6-6BB9-48F1-998C-19360B0B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7" y="2445492"/>
            <a:ext cx="2880000" cy="9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5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12B59E-0B09-43D5-B097-04A189071AAD}"/>
              </a:ext>
            </a:extLst>
          </p:cNvPr>
          <p:cNvSpPr/>
          <p:nvPr/>
        </p:nvSpPr>
        <p:spPr>
          <a:xfrm>
            <a:off x="2267744" y="2139702"/>
            <a:ext cx="1584176" cy="2007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가입 승인</a:t>
            </a:r>
            <a:r>
              <a:rPr lang="en-US" altLang="ko-KR" sz="2000" dirty="0"/>
              <a:t>(</a:t>
            </a:r>
            <a:r>
              <a:rPr lang="ko-KR" altLang="en-US" sz="2000" dirty="0"/>
              <a:t>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14483-B865-4FAF-B222-E38A8242662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94" y="900439"/>
            <a:ext cx="2880000" cy="2880000"/>
          </a:xfrm>
          <a:prstGeom prst="rect">
            <a:avLst/>
          </a:prstGeom>
          <a:ln>
            <a:noFill/>
          </a:ln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23409793-B47A-4CE3-BB51-1E58E95D4A99}"/>
              </a:ext>
            </a:extLst>
          </p:cNvPr>
          <p:cNvSpPr txBox="1">
            <a:spLocks/>
          </p:cNvSpPr>
          <p:nvPr/>
        </p:nvSpPr>
        <p:spPr>
          <a:xfrm>
            <a:off x="2476910" y="4100978"/>
            <a:ext cx="1309859" cy="2034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회원가입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559B5-E512-464B-A945-85C9BBA203DA}"/>
              </a:ext>
            </a:extLst>
          </p:cNvPr>
          <p:cNvSpPr txBox="1"/>
          <p:nvPr/>
        </p:nvSpPr>
        <p:spPr>
          <a:xfrm>
            <a:off x="2267744" y="2860362"/>
            <a:ext cx="1584176" cy="215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49ABC4C-2242-475B-A2DF-95C97008B3AD}"/>
              </a:ext>
            </a:extLst>
          </p:cNvPr>
          <p:cNvSpPr txBox="1">
            <a:spLocks/>
          </p:cNvSpPr>
          <p:nvPr/>
        </p:nvSpPr>
        <p:spPr>
          <a:xfrm>
            <a:off x="6228184" y="4100978"/>
            <a:ext cx="1309859" cy="2034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관리자 승인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73261C-149D-4908-B14E-E27C821ACF5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13" y="2001705"/>
            <a:ext cx="2880000" cy="6774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28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가입 승인</a:t>
            </a:r>
            <a:r>
              <a:rPr lang="en-US" altLang="ko-KR" sz="2000" dirty="0"/>
              <a:t>(</a:t>
            </a:r>
            <a:r>
              <a:rPr lang="ko-KR" altLang="en-US" sz="2000" dirty="0"/>
              <a:t>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73261C-149D-4908-B14E-E27C821ACF5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43" y="1131750"/>
            <a:ext cx="7639545" cy="28799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32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가입 승인</a:t>
            </a:r>
            <a:r>
              <a:rPr lang="en-US" altLang="ko-KR" sz="2000" dirty="0"/>
              <a:t>(</a:t>
            </a:r>
            <a:r>
              <a:rPr lang="ko-KR" altLang="en-US" sz="2000" dirty="0"/>
              <a:t>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E3146-45DA-4F1C-A4B3-5D9A55D5FED8}"/>
              </a:ext>
            </a:extLst>
          </p:cNvPr>
          <p:cNvSpPr txBox="1"/>
          <p:nvPr/>
        </p:nvSpPr>
        <p:spPr>
          <a:xfrm>
            <a:off x="467544" y="2283718"/>
            <a:ext cx="4320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B2337-877D-41B8-B5BD-2357C5C40652}"/>
              </a:ext>
            </a:extLst>
          </p:cNvPr>
          <p:cNvSpPr txBox="1"/>
          <p:nvPr/>
        </p:nvSpPr>
        <p:spPr>
          <a:xfrm>
            <a:off x="2123728" y="699542"/>
            <a:ext cx="86409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F17E1A-66DF-4FE2-8E3E-3AC1857A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7695"/>
            <a:ext cx="7803405" cy="2772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2454CF-3408-4548-AC40-FB1ADD1FFE67}"/>
              </a:ext>
            </a:extLst>
          </p:cNvPr>
          <p:cNvSpPr txBox="1"/>
          <p:nvPr/>
        </p:nvSpPr>
        <p:spPr>
          <a:xfrm>
            <a:off x="8656398" y="4564324"/>
            <a:ext cx="337547" cy="257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F05F3-A679-45B4-A4F6-61D99869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79901"/>
            <a:ext cx="7803405" cy="2438979"/>
          </a:xfrm>
          <a:prstGeom prst="rect">
            <a:avLst/>
          </a:prstGeom>
        </p:spPr>
      </p:pic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2450D774-7B91-4123-BFC6-96C13738C5CB}"/>
              </a:ext>
            </a:extLst>
          </p:cNvPr>
          <p:cNvSpPr/>
          <p:nvPr/>
        </p:nvSpPr>
        <p:spPr>
          <a:xfrm rot="16200000" flipH="1">
            <a:off x="7089121" y="3227336"/>
            <a:ext cx="1828995" cy="720081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3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팀원 구성</a:t>
            </a:r>
          </a:p>
        </p:txBody>
      </p:sp>
      <p:pic>
        <p:nvPicPr>
          <p:cNvPr id="17" name="그림 개체 틀 16">
            <a:extLst>
              <a:ext uri="{FF2B5EF4-FFF2-40B4-BE49-F238E27FC236}">
                <a16:creationId xmlns:a16="http://schemas.microsoft.com/office/drawing/2014/main" id="{45EBA023-6B5F-4021-8EF1-5DE67D034E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6658"/>
          <a:stretch>
            <a:fillRect/>
          </a:stretch>
        </p:blipFill>
        <p:spPr>
          <a:xfrm>
            <a:off x="619125" y="1636713"/>
            <a:ext cx="1309688" cy="1439862"/>
          </a:xfrm>
        </p:spPr>
      </p:pic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C03576B-DE02-4694-B19F-587BE00D984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6" b="8086"/>
          <a:stretch>
            <a:fillRect/>
          </a:stretch>
        </p:blipFill>
        <p:spPr>
          <a:xfrm>
            <a:off x="2195513" y="1636713"/>
            <a:ext cx="1309687" cy="1439862"/>
          </a:xfrm>
        </p:spPr>
      </p:pic>
      <p:pic>
        <p:nvPicPr>
          <p:cNvPr id="33" name="그림 개체 틀 32">
            <a:extLst>
              <a:ext uri="{FF2B5EF4-FFF2-40B4-BE49-F238E27FC236}">
                <a16:creationId xmlns:a16="http://schemas.microsoft.com/office/drawing/2014/main" id="{7DF35031-5A03-44EF-B3D7-2BBBA65DE41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3" b="8823"/>
          <a:stretch>
            <a:fillRect/>
          </a:stretch>
        </p:blipFill>
        <p:spPr>
          <a:xfrm>
            <a:off x="3851275" y="1636713"/>
            <a:ext cx="1311275" cy="1439862"/>
          </a:xfrm>
        </p:spPr>
      </p:pic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FE88AC77-8C2B-4114-8ED7-46F01C45152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3" b="8773"/>
          <a:stretch>
            <a:fillRect/>
          </a:stretch>
        </p:blipFill>
        <p:spPr>
          <a:xfrm>
            <a:off x="5519738" y="1636713"/>
            <a:ext cx="1309687" cy="1439862"/>
          </a:xfrm>
        </p:spPr>
      </p:pic>
      <p:sp>
        <p:nvSpPr>
          <p:cNvPr id="23" name="그림 개체 틀 21">
            <a:extLst>
              <a:ext uri="{FF2B5EF4-FFF2-40B4-BE49-F238E27FC236}">
                <a16:creationId xmlns:a16="http://schemas.microsoft.com/office/drawing/2014/main" id="{D6D7B25A-36A2-41FB-8DA9-5970C9C2C8AC}"/>
              </a:ext>
            </a:extLst>
          </p:cNvPr>
          <p:cNvSpPr txBox="1">
            <a:spLocks/>
          </p:cNvSpPr>
          <p:nvPr/>
        </p:nvSpPr>
        <p:spPr>
          <a:xfrm>
            <a:off x="7186281" y="1636415"/>
            <a:ext cx="1309858" cy="144016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3EFEA9-D411-4791-B3F1-C984B0791427}"/>
              </a:ext>
            </a:extLst>
          </p:cNvPr>
          <p:cNvGrpSpPr/>
          <p:nvPr/>
        </p:nvGrpSpPr>
        <p:grpSpPr>
          <a:xfrm>
            <a:off x="566065" y="3233159"/>
            <a:ext cx="7908086" cy="525037"/>
            <a:chOff x="566064" y="3233159"/>
            <a:chExt cx="7908086" cy="525037"/>
          </a:xfrm>
        </p:grpSpPr>
        <p:sp>
          <p:nvSpPr>
            <p:cNvPr id="8" name="Text Placeholder 17"/>
            <p:cNvSpPr txBox="1">
              <a:spLocks/>
            </p:cNvSpPr>
            <p:nvPr/>
          </p:nvSpPr>
          <p:spPr>
            <a:xfrm>
              <a:off x="591051" y="3233159"/>
              <a:ext cx="1309859" cy="20347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여룡구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 Placeholder 18"/>
            <p:cNvSpPr txBox="1">
              <a:spLocks/>
            </p:cNvSpPr>
            <p:nvPr/>
          </p:nvSpPr>
          <p:spPr>
            <a:xfrm>
              <a:off x="566064" y="3551833"/>
              <a:ext cx="1309859" cy="20636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팀장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 Placeholder 17"/>
            <p:cNvSpPr txBox="1">
              <a:spLocks/>
            </p:cNvSpPr>
            <p:nvPr/>
          </p:nvSpPr>
          <p:spPr>
            <a:xfrm>
              <a:off x="3851921" y="3233159"/>
              <a:ext cx="1309859" cy="20347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김범수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 Placeholder 18"/>
            <p:cNvSpPr txBox="1">
              <a:spLocks/>
            </p:cNvSpPr>
            <p:nvPr/>
          </p:nvSpPr>
          <p:spPr>
            <a:xfrm>
              <a:off x="3851921" y="3551833"/>
              <a:ext cx="1309859" cy="20636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팀원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2195736" y="3233159"/>
              <a:ext cx="1309859" cy="20347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이도경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2195736" y="3551833"/>
              <a:ext cx="1309859" cy="20636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팀원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5508106" y="3233159"/>
              <a:ext cx="1309859" cy="20347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박준혁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 Placeholder 18"/>
            <p:cNvSpPr txBox="1">
              <a:spLocks/>
            </p:cNvSpPr>
            <p:nvPr/>
          </p:nvSpPr>
          <p:spPr>
            <a:xfrm>
              <a:off x="5508106" y="3551833"/>
              <a:ext cx="1309859" cy="20636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팀원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id="{5FCBEC49-8D0F-449D-B2D3-3DA9287CE68F}"/>
                </a:ext>
              </a:extLst>
            </p:cNvPr>
            <p:cNvSpPr txBox="1">
              <a:spLocks/>
            </p:cNvSpPr>
            <p:nvPr/>
          </p:nvSpPr>
          <p:spPr>
            <a:xfrm>
              <a:off x="7164291" y="3233159"/>
              <a:ext cx="1309859" cy="20347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한재용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id="{43BD4E0E-4B44-44F3-B7A2-64911F1FF7C8}"/>
                </a:ext>
              </a:extLst>
            </p:cNvPr>
            <p:cNvSpPr txBox="1">
              <a:spLocks/>
            </p:cNvSpPr>
            <p:nvPr/>
          </p:nvSpPr>
          <p:spPr>
            <a:xfrm>
              <a:off x="7164291" y="3551833"/>
              <a:ext cx="1309859" cy="20636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팀원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56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홈 화면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839AE-63EA-4473-8243-1D6192E5B9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조직도 </a:t>
            </a:r>
            <a:r>
              <a:rPr lang="en-US" altLang="ko-KR" sz="2000" dirty="0"/>
              <a:t>(</a:t>
            </a:r>
            <a:r>
              <a:rPr lang="ko-KR" altLang="en-US" sz="2000" dirty="0"/>
              <a:t>관리자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76123A-3D14-4E41-BC4F-1B2219724C2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조직도 </a:t>
            </a:r>
            <a:r>
              <a:rPr lang="en-US" altLang="ko-KR" sz="2000" dirty="0"/>
              <a:t>(</a:t>
            </a:r>
            <a:r>
              <a:rPr lang="ko-KR" altLang="en-US" sz="2000" dirty="0"/>
              <a:t>사용자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E2982-E1AD-421F-8997-486881461DA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87665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67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쪽지함</a:t>
            </a:r>
            <a:r>
              <a:rPr lang="en-US" altLang="ko-KR" sz="2000" dirty="0"/>
              <a:t>(</a:t>
            </a:r>
            <a:r>
              <a:rPr lang="ko-KR" altLang="en-US" sz="2000" dirty="0"/>
              <a:t>첫 화면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C889BB-66E2-44C2-86CC-C277CC1F1F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쪽지함</a:t>
            </a:r>
            <a:r>
              <a:rPr lang="en-US" altLang="ko-KR" sz="2000" dirty="0"/>
              <a:t>(</a:t>
            </a:r>
            <a:r>
              <a:rPr lang="ko-KR" altLang="en-US" sz="2000" dirty="0"/>
              <a:t>발신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8032F-4525-42AA-BB9A-22D579ADA1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2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1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쪽지함</a:t>
            </a:r>
            <a:r>
              <a:rPr lang="en-US" altLang="ko-KR" sz="2000" dirty="0"/>
              <a:t>(</a:t>
            </a:r>
            <a:r>
              <a:rPr lang="ko-KR" altLang="en-US" sz="2000" dirty="0"/>
              <a:t>수신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F110E5-7F80-4898-86C4-7E38183458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2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전자결재</a:t>
            </a:r>
            <a:r>
              <a:rPr lang="en-US" altLang="ko-KR" sz="2000" dirty="0"/>
              <a:t>(</a:t>
            </a:r>
            <a:r>
              <a:rPr lang="ko-KR" altLang="en-US" sz="2000" dirty="0"/>
              <a:t>문서함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3A3B7C-2A53-48A1-87A7-F67F3DC9243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전자결재</a:t>
            </a:r>
            <a:r>
              <a:rPr lang="en-US" altLang="ko-KR" sz="2000" dirty="0"/>
              <a:t>(</a:t>
            </a:r>
            <a:r>
              <a:rPr lang="ko-KR" altLang="en-US" sz="2000" dirty="0"/>
              <a:t>승인 목록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802C8F-7058-44DE-B6FA-4FA5C8B9B0A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2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1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전자결재</a:t>
            </a:r>
            <a:r>
              <a:rPr lang="en-US" altLang="ko-KR" sz="2000" dirty="0"/>
              <a:t>(</a:t>
            </a:r>
            <a:r>
              <a:rPr lang="ko-KR" altLang="en-US" sz="2000" dirty="0"/>
              <a:t>작성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0360B-D575-46B2-8E11-A790D2309CF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05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1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전자결재</a:t>
            </a:r>
            <a:r>
              <a:rPr lang="en-US" altLang="ko-KR" sz="2000" dirty="0"/>
              <a:t>(</a:t>
            </a:r>
            <a:r>
              <a:rPr lang="ko-KR" altLang="en-US" sz="2000" dirty="0"/>
              <a:t>작성</a:t>
            </a:r>
            <a:r>
              <a:rPr lang="en-US" altLang="ko-KR" sz="2000" dirty="0"/>
              <a:t>2)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365DB-F308-44AB-B774-6B7793721FC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2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6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24150" y="366912"/>
            <a:ext cx="741580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Index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2308" y="359012"/>
            <a:ext cx="489704" cy="2508390"/>
            <a:chOff x="2267744" y="1250648"/>
            <a:chExt cx="606542" cy="3106861"/>
          </a:xfrm>
        </p:grpSpPr>
        <p:sp>
          <p:nvSpPr>
            <p:cNvPr id="8" name="Hexagon 7"/>
            <p:cNvSpPr/>
            <p:nvPr/>
          </p:nvSpPr>
          <p:spPr>
            <a:xfrm>
              <a:off x="2290593" y="1250648"/>
              <a:ext cx="560844" cy="496673"/>
            </a:xfrm>
            <a:custGeom>
              <a:avLst/>
              <a:gdLst>
                <a:gd name="connsiteX0" fmla="*/ 0 w 864096"/>
                <a:gd name="connsiteY0" fmla="*/ 432048 h 864096"/>
                <a:gd name="connsiteX1" fmla="*/ 216024 w 864096"/>
                <a:gd name="connsiteY1" fmla="*/ 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86164 w 864096"/>
                <a:gd name="connsiteY1" fmla="*/ 101542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08267 h 793655"/>
                <a:gd name="connsiteX1" fmla="*/ 186164 w 864096"/>
                <a:gd name="connsiteY1" fmla="*/ 31101 h 793655"/>
                <a:gd name="connsiteX2" fmla="*/ 693792 w 864096"/>
                <a:gd name="connsiteY2" fmla="*/ 0 h 793655"/>
                <a:gd name="connsiteX3" fmla="*/ 864096 w 864096"/>
                <a:gd name="connsiteY3" fmla="*/ 315887 h 793655"/>
                <a:gd name="connsiteX4" fmla="*/ 648072 w 864096"/>
                <a:gd name="connsiteY4" fmla="*/ 793655 h 793655"/>
                <a:gd name="connsiteX5" fmla="*/ 216024 w 864096"/>
                <a:gd name="connsiteY5" fmla="*/ 793655 h 793655"/>
                <a:gd name="connsiteX6" fmla="*/ 0 w 864096"/>
                <a:gd name="connsiteY6" fmla="*/ 308267 h 793655"/>
                <a:gd name="connsiteX0" fmla="*/ 0 w 864096"/>
                <a:gd name="connsiteY0" fmla="*/ 277166 h 762554"/>
                <a:gd name="connsiteX1" fmla="*/ 186164 w 864096"/>
                <a:gd name="connsiteY1" fmla="*/ 0 h 762554"/>
                <a:gd name="connsiteX2" fmla="*/ 693792 w 864096"/>
                <a:gd name="connsiteY2" fmla="*/ 15860 h 762554"/>
                <a:gd name="connsiteX3" fmla="*/ 864096 w 864096"/>
                <a:gd name="connsiteY3" fmla="*/ 284786 h 762554"/>
                <a:gd name="connsiteX4" fmla="*/ 648072 w 864096"/>
                <a:gd name="connsiteY4" fmla="*/ 762554 h 762554"/>
                <a:gd name="connsiteX5" fmla="*/ 216024 w 864096"/>
                <a:gd name="connsiteY5" fmla="*/ 762554 h 762554"/>
                <a:gd name="connsiteX6" fmla="*/ 0 w 864096"/>
                <a:gd name="connsiteY6" fmla="*/ 277166 h 762554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1434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7612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93792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75254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765230">
                  <a:moveTo>
                    <a:pt x="0" y="279842"/>
                  </a:moveTo>
                  <a:lnTo>
                    <a:pt x="186164" y="2676"/>
                  </a:lnTo>
                  <a:lnTo>
                    <a:pt x="675254" y="0"/>
                  </a:lnTo>
                  <a:lnTo>
                    <a:pt x="864096" y="287462"/>
                  </a:lnTo>
                  <a:lnTo>
                    <a:pt x="648072" y="765230"/>
                  </a:lnTo>
                  <a:lnTo>
                    <a:pt x="216024" y="765230"/>
                  </a:lnTo>
                  <a:lnTo>
                    <a:pt x="0" y="279842"/>
                  </a:lnTo>
                  <a:close/>
                </a:path>
              </a:pathLst>
            </a:custGeom>
            <a:solidFill>
              <a:srgbClr val="5072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gular Pentagon 8"/>
            <p:cNvSpPr/>
            <p:nvPr/>
          </p:nvSpPr>
          <p:spPr>
            <a:xfrm rot="10800000">
              <a:off x="2267744" y="1837234"/>
              <a:ext cx="606542" cy="2520275"/>
            </a:xfrm>
            <a:custGeom>
              <a:avLst/>
              <a:gdLst>
                <a:gd name="connsiteX0" fmla="*/ 1 w 576064"/>
                <a:gd name="connsiteY0" fmla="*/ 962659 h 2520280"/>
                <a:gd name="connsiteX1" fmla="*/ 288032 w 576064"/>
                <a:gd name="connsiteY1" fmla="*/ 0 h 2520280"/>
                <a:gd name="connsiteX2" fmla="*/ 576063 w 576064"/>
                <a:gd name="connsiteY2" fmla="*/ 962659 h 2520280"/>
                <a:gd name="connsiteX3" fmla="*/ 466045 w 576064"/>
                <a:gd name="connsiteY3" fmla="*/ 2520274 h 2520280"/>
                <a:gd name="connsiteX4" fmla="*/ 110019 w 576064"/>
                <a:gd name="connsiteY4" fmla="*/ 2520274 h 2520280"/>
                <a:gd name="connsiteX5" fmla="*/ 1 w 576064"/>
                <a:gd name="connsiteY5" fmla="*/ 962659 h 2520280"/>
                <a:gd name="connsiteX0" fmla="*/ 0 w 583682"/>
                <a:gd name="connsiteY0" fmla="*/ 962659 h 2520274"/>
                <a:gd name="connsiteX1" fmla="*/ 288031 w 583682"/>
                <a:gd name="connsiteY1" fmla="*/ 0 h 2520274"/>
                <a:gd name="connsiteX2" fmla="*/ 583682 w 583682"/>
                <a:gd name="connsiteY2" fmla="*/ 345439 h 2520274"/>
                <a:gd name="connsiteX3" fmla="*/ 466044 w 583682"/>
                <a:gd name="connsiteY3" fmla="*/ 2520274 h 2520274"/>
                <a:gd name="connsiteX4" fmla="*/ 110018 w 583682"/>
                <a:gd name="connsiteY4" fmla="*/ 2520274 h 2520274"/>
                <a:gd name="connsiteX5" fmla="*/ 0 w 583682"/>
                <a:gd name="connsiteY5" fmla="*/ 962659 h 2520274"/>
                <a:gd name="connsiteX0" fmla="*/ 0 w 591302"/>
                <a:gd name="connsiteY0" fmla="*/ 314959 h 2520274"/>
                <a:gd name="connsiteX1" fmla="*/ 295651 w 591302"/>
                <a:gd name="connsiteY1" fmla="*/ 0 h 2520274"/>
                <a:gd name="connsiteX2" fmla="*/ 591302 w 591302"/>
                <a:gd name="connsiteY2" fmla="*/ 345439 h 2520274"/>
                <a:gd name="connsiteX3" fmla="*/ 473664 w 591302"/>
                <a:gd name="connsiteY3" fmla="*/ 2520274 h 2520274"/>
                <a:gd name="connsiteX4" fmla="*/ 117638 w 591302"/>
                <a:gd name="connsiteY4" fmla="*/ 2520274 h 2520274"/>
                <a:gd name="connsiteX5" fmla="*/ 0 w 591302"/>
                <a:gd name="connsiteY5" fmla="*/ 314959 h 2520274"/>
                <a:gd name="connsiteX0" fmla="*/ 0 w 614162"/>
                <a:gd name="connsiteY0" fmla="*/ 330199 h 2520274"/>
                <a:gd name="connsiteX1" fmla="*/ 318511 w 614162"/>
                <a:gd name="connsiteY1" fmla="*/ 0 h 2520274"/>
                <a:gd name="connsiteX2" fmla="*/ 614162 w 614162"/>
                <a:gd name="connsiteY2" fmla="*/ 345439 h 2520274"/>
                <a:gd name="connsiteX3" fmla="*/ 496524 w 614162"/>
                <a:gd name="connsiteY3" fmla="*/ 2520274 h 2520274"/>
                <a:gd name="connsiteX4" fmla="*/ 140498 w 614162"/>
                <a:gd name="connsiteY4" fmla="*/ 2520274 h 2520274"/>
                <a:gd name="connsiteX5" fmla="*/ 0 w 614162"/>
                <a:gd name="connsiteY5" fmla="*/ 33019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3287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508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542" h="2520274">
                  <a:moveTo>
                    <a:pt x="0" y="360679"/>
                  </a:moveTo>
                  <a:lnTo>
                    <a:pt x="310891" y="0"/>
                  </a:lnTo>
                  <a:lnTo>
                    <a:pt x="606542" y="345439"/>
                  </a:lnTo>
                  <a:lnTo>
                    <a:pt x="450804" y="2520274"/>
                  </a:lnTo>
                  <a:lnTo>
                    <a:pt x="163358" y="2520274"/>
                  </a:lnTo>
                  <a:lnTo>
                    <a:pt x="0" y="360679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0" y="355610"/>
            <a:ext cx="9144000" cy="113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5AD43F-F022-4859-8E10-B3DDA6D2896E}"/>
              </a:ext>
            </a:extLst>
          </p:cNvPr>
          <p:cNvGrpSpPr/>
          <p:nvPr/>
        </p:nvGrpSpPr>
        <p:grpSpPr>
          <a:xfrm>
            <a:off x="2152278" y="1059582"/>
            <a:ext cx="5760640" cy="612000"/>
            <a:chOff x="2152278" y="1267046"/>
            <a:chExt cx="5760640" cy="612000"/>
          </a:xfrm>
        </p:grpSpPr>
        <p:grpSp>
          <p:nvGrpSpPr>
            <p:cNvPr id="5" name="Group 4"/>
            <p:cNvGrpSpPr/>
            <p:nvPr/>
          </p:nvGrpSpPr>
          <p:grpSpPr>
            <a:xfrm>
              <a:off x="2152278" y="1267046"/>
              <a:ext cx="5760640" cy="612000"/>
              <a:chOff x="2152278" y="1660018"/>
              <a:chExt cx="5760640" cy="6120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152278" y="1660018"/>
                <a:ext cx="5760640" cy="61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220582" y="1696018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276189" y="1742899"/>
                <a:ext cx="42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62678" y="1342213"/>
              <a:ext cx="4693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개발 배경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C0A8C2-8C2D-447F-B626-BD994BDFBD84}"/>
              </a:ext>
            </a:extLst>
          </p:cNvPr>
          <p:cNvGrpSpPr/>
          <p:nvPr/>
        </p:nvGrpSpPr>
        <p:grpSpPr>
          <a:xfrm>
            <a:off x="2152278" y="1779662"/>
            <a:ext cx="5760640" cy="612000"/>
            <a:chOff x="2152278" y="1965383"/>
            <a:chExt cx="5760640" cy="6120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52278" y="1965383"/>
              <a:ext cx="5760640" cy="612000"/>
              <a:chOff x="2152278" y="1660018"/>
              <a:chExt cx="5760640" cy="612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152278" y="1660018"/>
                <a:ext cx="5760640" cy="61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20582" y="1696018"/>
                <a:ext cx="540000" cy="54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76189" y="1742899"/>
                <a:ext cx="42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862678" y="2040550"/>
              <a:ext cx="4693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3"/>
                  </a:solidFill>
                  <a:cs typeface="Arial" pitchFamily="34" charset="0"/>
                </a:rPr>
                <a:t>개발 일정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55FDF4-C205-4BE2-A106-98B0D415CA83}"/>
              </a:ext>
            </a:extLst>
          </p:cNvPr>
          <p:cNvGrpSpPr/>
          <p:nvPr/>
        </p:nvGrpSpPr>
        <p:grpSpPr>
          <a:xfrm>
            <a:off x="2152278" y="2499742"/>
            <a:ext cx="5760640" cy="612000"/>
            <a:chOff x="2152278" y="2681461"/>
            <a:chExt cx="5760640" cy="61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2152278" y="2681461"/>
              <a:ext cx="5760640" cy="612000"/>
              <a:chOff x="2152278" y="1660018"/>
              <a:chExt cx="5760640" cy="6120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152278" y="1660018"/>
                <a:ext cx="5760640" cy="61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20582" y="1696018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76189" y="1742899"/>
                <a:ext cx="42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862678" y="2755296"/>
              <a:ext cx="4693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개발 환경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4124660-CBB2-40AB-BA54-A907308BB801}"/>
              </a:ext>
            </a:extLst>
          </p:cNvPr>
          <p:cNvGrpSpPr/>
          <p:nvPr/>
        </p:nvGrpSpPr>
        <p:grpSpPr>
          <a:xfrm>
            <a:off x="2152278" y="3219822"/>
            <a:ext cx="5760640" cy="612000"/>
            <a:chOff x="2152278" y="3397539"/>
            <a:chExt cx="5760640" cy="61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2152278" y="3397539"/>
              <a:ext cx="5760640" cy="612000"/>
              <a:chOff x="2152278" y="1660018"/>
              <a:chExt cx="5760640" cy="6120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152278" y="1660018"/>
                <a:ext cx="5760640" cy="61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20582" y="1696018"/>
                <a:ext cx="540000" cy="54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6189" y="1742899"/>
                <a:ext cx="428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4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62678" y="3472706"/>
              <a:ext cx="4693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>
                  <a:solidFill>
                    <a:schemeClr val="accent3"/>
                  </a:solidFill>
                  <a:cs typeface="Arial" pitchFamily="34" charset="0"/>
                </a:rPr>
                <a:t>개발 내용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518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전자결재</a:t>
            </a:r>
            <a:r>
              <a:rPr lang="en-US" altLang="ko-KR" sz="2000" dirty="0"/>
              <a:t>(</a:t>
            </a:r>
            <a:r>
              <a:rPr lang="ko-KR" altLang="en-US" sz="2000" dirty="0"/>
              <a:t>양식관리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00E6D-E0CE-47B3-B3C6-C471F1616A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2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4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전자결재</a:t>
            </a:r>
            <a:r>
              <a:rPr lang="en-US" altLang="ko-KR" sz="2000" dirty="0"/>
              <a:t>(</a:t>
            </a:r>
            <a:r>
              <a:rPr lang="ko-KR" altLang="en-US" sz="2000" dirty="0"/>
              <a:t>양식작성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163B07-AEA1-4F20-9C0B-362641ACEB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0002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공지사항</a:t>
            </a:r>
            <a:r>
              <a:rPr lang="en-US" altLang="ko-KR" sz="2000" dirty="0"/>
              <a:t>(</a:t>
            </a:r>
            <a:r>
              <a:rPr lang="ko-KR" altLang="en-US" sz="2000" dirty="0"/>
              <a:t>리스트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717DB0-36B0-442C-90AC-ACD6741DA2E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공지사항</a:t>
            </a:r>
            <a:r>
              <a:rPr lang="en-US" altLang="ko-KR" sz="2000" dirty="0"/>
              <a:t>(</a:t>
            </a:r>
            <a:r>
              <a:rPr lang="ko-KR" altLang="en-US" sz="2000" dirty="0"/>
              <a:t>상세페이지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139188-875D-4C01-9704-042BC2FFE1F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사내 모임</a:t>
            </a:r>
            <a:r>
              <a:rPr lang="en-US" altLang="ko-KR" sz="2000" dirty="0"/>
              <a:t>(</a:t>
            </a:r>
            <a:r>
              <a:rPr lang="ko-KR" altLang="en-US" sz="2000" dirty="0"/>
              <a:t>리스트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3ED70-64CF-4E7D-8EAC-EA5B2EC86C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4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CEF-0746-41D9-A9BF-CC796DD11969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개발 내용 </a:t>
            </a:r>
            <a:r>
              <a:rPr lang="en-US" altLang="ko-KR" sz="2000" dirty="0"/>
              <a:t>– </a:t>
            </a:r>
            <a:r>
              <a:rPr lang="ko-KR" altLang="en-US" sz="2000" dirty="0"/>
              <a:t>사내모임</a:t>
            </a:r>
            <a:r>
              <a:rPr lang="en-US" altLang="ko-KR" sz="2000" dirty="0"/>
              <a:t>(</a:t>
            </a:r>
            <a:r>
              <a:rPr lang="ko-KR" altLang="en-US" sz="2000" dirty="0"/>
              <a:t>상세페이지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EE7406-3383-461C-BAAC-AA3B59C000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9542"/>
            <a:ext cx="75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6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463" y="2283718"/>
            <a:ext cx="5436096" cy="576064"/>
          </a:xfrm>
        </p:spPr>
        <p:txBody>
          <a:bodyPr/>
          <a:lstStyle/>
          <a:p>
            <a:r>
              <a:rPr lang="ko-KR" altLang="en-US" dirty="0"/>
              <a:t>시연 및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556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463" y="2283718"/>
            <a:ext cx="5436096" cy="57606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배경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64195" y="1123639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Block Arc 14"/>
          <p:cNvSpPr/>
          <p:nvPr/>
        </p:nvSpPr>
        <p:spPr>
          <a:xfrm rot="16200000">
            <a:off x="4401928" y="53596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rapezoid 22"/>
          <p:cNvSpPr/>
          <p:nvPr/>
        </p:nvSpPr>
        <p:spPr>
          <a:xfrm>
            <a:off x="4349621" y="3834358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383839" y="1648126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25"/>
          <p:cNvSpPr/>
          <p:nvPr/>
        </p:nvSpPr>
        <p:spPr>
          <a:xfrm>
            <a:off x="4396951" y="280587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64195" y="3309871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4195" y="2281384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4195" y="4308064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6084168" y="416777"/>
            <a:ext cx="2615148" cy="20031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수 많은 기능 제공을 보유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=&gt; </a:t>
            </a:r>
            <a:r>
              <a:rPr lang="ko-KR" altLang="en-US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기능 구현에서의 기술 복습 및 향상에 큰 도움</a:t>
            </a:r>
            <a:endParaRPr lang="en-US" altLang="ko-KR" sz="2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" b="3117"/>
          <a:stretch>
            <a:fillRect/>
          </a:stretch>
        </p:blipFill>
        <p:spPr>
          <a:xfrm>
            <a:off x="0" y="195486"/>
            <a:ext cx="5724128" cy="4752528"/>
          </a:xfrm>
        </p:spPr>
      </p:pic>
    </p:spTree>
    <p:extLst>
      <p:ext uri="{BB962C8B-B14F-4D97-AF65-F5344CB8AC3E}">
        <p14:creationId xmlns:p14="http://schemas.microsoft.com/office/powerpoint/2010/main" val="275339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3"/>
          <p:cNvSpPr txBox="1">
            <a:spLocks/>
          </p:cNvSpPr>
          <p:nvPr/>
        </p:nvSpPr>
        <p:spPr>
          <a:xfrm>
            <a:off x="6084168" y="416777"/>
            <a:ext cx="2615148" cy="150990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실제 그룹웨어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사용자들의 </a:t>
            </a:r>
            <a:r>
              <a:rPr lang="ko-KR" altLang="en-US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불만</a:t>
            </a:r>
            <a:endParaRPr lang="en-US" altLang="ko-KR" sz="2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201444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4168" y="234971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290307F3-3666-435C-A35E-2DC2D71FA8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9" r="13739"/>
          <a:stretch>
            <a:fillRect/>
          </a:stretch>
        </p:blipFill>
        <p:spPr>
          <a:xfrm>
            <a:off x="251520" y="267494"/>
            <a:ext cx="5472608" cy="4608512"/>
          </a:xfrm>
        </p:spPr>
      </p:pic>
    </p:spTree>
    <p:extLst>
      <p:ext uri="{BB962C8B-B14F-4D97-AF65-F5344CB8AC3E}">
        <p14:creationId xmlns:p14="http://schemas.microsoft.com/office/powerpoint/2010/main" val="33092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64195" y="1123639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Block Arc 14"/>
          <p:cNvSpPr/>
          <p:nvPr/>
        </p:nvSpPr>
        <p:spPr>
          <a:xfrm rot="16200000">
            <a:off x="4401928" y="53596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rapezoid 22"/>
          <p:cNvSpPr/>
          <p:nvPr/>
        </p:nvSpPr>
        <p:spPr>
          <a:xfrm>
            <a:off x="4349621" y="3834358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383839" y="1648126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25"/>
          <p:cNvSpPr/>
          <p:nvPr/>
        </p:nvSpPr>
        <p:spPr>
          <a:xfrm>
            <a:off x="4396951" y="280587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64195" y="3309871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4195" y="2281384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4195" y="4308064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6084168" y="416777"/>
            <a:ext cx="2615148" cy="18646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전자 문서 및 기록물 관리의 </a:t>
            </a:r>
            <a:r>
              <a:rPr lang="ko-KR" altLang="en-US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효율성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편의성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신속성</a:t>
            </a:r>
            <a:r>
              <a:rPr lang="ko-KR" altLang="en-US" sz="2400" b="1" dirty="0">
                <a:latin typeface="+mj-lt"/>
                <a:cs typeface="Arial" pitchFamily="34" charset="0"/>
              </a:rPr>
              <a:t>의</a:t>
            </a:r>
            <a:r>
              <a:rPr lang="ko-KR" altLang="en-US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목적</a:t>
            </a:r>
            <a:endParaRPr lang="en-US" altLang="ko-KR" sz="24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r="15952"/>
          <a:stretch>
            <a:fillRect/>
          </a:stretch>
        </p:blipFill>
        <p:spPr>
          <a:xfrm>
            <a:off x="0" y="195486"/>
            <a:ext cx="5724128" cy="4752528"/>
          </a:xfrm>
        </p:spPr>
      </p:pic>
    </p:spTree>
    <p:extLst>
      <p:ext uri="{BB962C8B-B14F-4D97-AF65-F5344CB8AC3E}">
        <p14:creationId xmlns:p14="http://schemas.microsoft.com/office/powerpoint/2010/main" val="275339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463" y="2283718"/>
            <a:ext cx="5436096" cy="57606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23310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2F057C-18A1-462C-9C81-17853DDF6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2342"/>
              </p:ext>
            </p:extLst>
          </p:nvPr>
        </p:nvGraphicFramePr>
        <p:xfrm>
          <a:off x="1584176" y="841186"/>
          <a:ext cx="7236295" cy="378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60">
                  <a:extLst>
                    <a:ext uri="{9D8B030D-6E8A-4147-A177-3AD203B41FA5}">
                      <a16:colId xmlns:a16="http://schemas.microsoft.com/office/drawing/2014/main" val="2699533005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1112899930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986423160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1638854104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4010495276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288336623"/>
                    </a:ext>
                  </a:extLst>
                </a:gridCol>
              </a:tblGrid>
              <a:tr h="63135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추진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58560"/>
                  </a:ext>
                </a:extLst>
              </a:tr>
              <a:tr h="631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업무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66715"/>
                  </a:ext>
                </a:extLst>
              </a:tr>
              <a:tr h="631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시스템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30683"/>
                  </a:ext>
                </a:extLst>
              </a:tr>
              <a:tr h="631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42824"/>
                  </a:ext>
                </a:extLst>
              </a:tr>
              <a:tr h="631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프로그램 연계 및 테스팅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627916"/>
                  </a:ext>
                </a:extLst>
              </a:tr>
              <a:tr h="631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유지 및 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764764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01819AB-5DD5-479A-8653-EC6A04CE8392}"/>
              </a:ext>
            </a:extLst>
          </p:cNvPr>
          <p:cNvSpPr/>
          <p:nvPr/>
        </p:nvSpPr>
        <p:spPr>
          <a:xfrm>
            <a:off x="4973646" y="2874402"/>
            <a:ext cx="1902609" cy="3608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DAB7AD-437E-48ED-812E-48D3BCB1ABE8}"/>
              </a:ext>
            </a:extLst>
          </p:cNvPr>
          <p:cNvSpPr/>
          <p:nvPr/>
        </p:nvSpPr>
        <p:spPr>
          <a:xfrm>
            <a:off x="6444978" y="3518783"/>
            <a:ext cx="1008112" cy="3608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7A10F7-4333-43A9-8722-325A90B116A1}"/>
              </a:ext>
            </a:extLst>
          </p:cNvPr>
          <p:cNvSpPr/>
          <p:nvPr/>
        </p:nvSpPr>
        <p:spPr>
          <a:xfrm>
            <a:off x="3995935" y="2283718"/>
            <a:ext cx="936613" cy="3608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56DB485-D4D4-402F-9F62-990EEE61A5BB}"/>
              </a:ext>
            </a:extLst>
          </p:cNvPr>
          <p:cNvSpPr/>
          <p:nvPr/>
        </p:nvSpPr>
        <p:spPr>
          <a:xfrm>
            <a:off x="6911942" y="4140877"/>
            <a:ext cx="1882121" cy="3608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6779BB1-6CFC-4707-841B-AE0A898067CD}"/>
              </a:ext>
            </a:extLst>
          </p:cNvPr>
          <p:cNvSpPr txBox="1">
            <a:spLocks/>
          </p:cNvSpPr>
          <p:nvPr/>
        </p:nvSpPr>
        <p:spPr>
          <a:xfrm>
            <a:off x="1584177" y="3837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환경 </a:t>
            </a:r>
            <a:r>
              <a:rPr lang="en-US" altLang="ko-KR" sz="2000" dirty="0"/>
              <a:t>– </a:t>
            </a:r>
            <a:r>
              <a:rPr lang="ko-KR" altLang="en-US" sz="2000" dirty="0"/>
              <a:t>개발</a:t>
            </a:r>
            <a:r>
              <a:rPr lang="en-US" altLang="ko-KR" sz="2000" dirty="0"/>
              <a:t> </a:t>
            </a:r>
            <a:r>
              <a:rPr lang="ko-KR" altLang="en-US" sz="2000" dirty="0"/>
              <a:t>진행과정</a:t>
            </a:r>
          </a:p>
        </p:txBody>
      </p:sp>
    </p:spTree>
    <p:extLst>
      <p:ext uri="{BB962C8B-B14F-4D97-AF65-F5344CB8AC3E}">
        <p14:creationId xmlns:p14="http://schemas.microsoft.com/office/powerpoint/2010/main" val="34811831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369</Words>
  <Application>Microsoft Office PowerPoint</Application>
  <PresentationFormat>화면 슬라이드 쇼(16:9)</PresentationFormat>
  <Paragraphs>101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Arial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145</cp:revision>
  <dcterms:created xsi:type="dcterms:W3CDTF">2016-12-05T23:26:54Z</dcterms:created>
  <dcterms:modified xsi:type="dcterms:W3CDTF">2018-12-18T15:21:17Z</dcterms:modified>
</cp:coreProperties>
</file>