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15C9-9876-46DF-ACC0-4A1C941EBFC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B5EEB-7128-444A-983A-EF187D19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B5EEB-7128-444A-983A-EF187D19F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0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tIns="228600" rIns="228600" bIns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400" b="0" strike="noStrike" spc="-151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BA80CB-9D5D-4701-A820-41B71C3700FA}" type="datetime">
              <a:rPr lang="en-US" sz="1000" b="0" strike="noStrike" spc="-1">
                <a:solidFill>
                  <a:srgbClr val="8B8B8B"/>
                </a:solidFill>
                <a:latin typeface="Rockwell"/>
              </a:rPr>
              <a:t>8/6/2019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658EB81-5D23-40A3-A92A-9F677F481699}" type="slidenum">
              <a:rPr lang="en-US" sz="1000" b="0" strike="noStrike" spc="-1">
                <a:solidFill>
                  <a:srgbClr val="8B8B8B"/>
                </a:solidFill>
                <a:latin typeface="Rockwel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Rockwel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Rockwel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Rockwel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88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000" b="0" strike="noStrike" spc="-151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</a:rPr>
              <a:t>Click to edit Master text styles</a:t>
            </a:r>
          </a:p>
          <a:p>
            <a:pPr marL="864000" lvl="1" indent="-324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Second level</a:t>
            </a:r>
          </a:p>
          <a:p>
            <a:pPr marL="1296000" lvl="2" indent="-288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Rockwell"/>
              </a:rPr>
              <a:t>Third level</a:t>
            </a:r>
          </a:p>
          <a:p>
            <a:pPr marL="1728000" lvl="3" indent="-216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Rockwell"/>
              </a:rPr>
              <a:t>Fourth level</a:t>
            </a:r>
          </a:p>
          <a:p>
            <a:pPr marL="2160000" lvl="4" indent="-216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Rockwell"/>
              </a:rPr>
              <a:t>Fifth level</a:t>
            </a:r>
          </a:p>
        </p:txBody>
      </p:sp>
      <p:sp>
        <p:nvSpPr>
          <p:cNvPr id="93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6B12B5-B670-4401-868B-7F9C4DBFF350}" type="datetime">
              <a:rPr lang="en-US" sz="1000" b="0" strike="noStrike" spc="-1">
                <a:solidFill>
                  <a:srgbClr val="8B8B8B"/>
                </a:solidFill>
                <a:latin typeface="Rockwell"/>
              </a:rPr>
              <a:t>8/6/2019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787B5E-E849-4148-A71E-9180CAC2A95B}" type="slidenum">
              <a:rPr lang="en-US" sz="1000" b="0" strike="noStrike" spc="-1">
                <a:solidFill>
                  <a:srgbClr val="8B8B8B"/>
                </a:solidFill>
                <a:latin typeface="Rockwel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zhyseni/NALgen/tree/master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5400" b="0" strike="noStrike" spc="-151" dirty="0" err="1">
                <a:solidFill>
                  <a:srgbClr val="FFFEFF"/>
                </a:solidFill>
                <a:latin typeface="Calibri Light"/>
              </a:rPr>
              <a:t>NALgen</a:t>
            </a:r>
            <a:endParaRPr lang="en-US" sz="54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759320" y="3906360"/>
            <a:ext cx="8673120" cy="1322280"/>
          </a:xfrm>
          <a:prstGeom prst="rect">
            <a:avLst/>
          </a:prstGeom>
          <a:noFill/>
          <a:ln>
            <a:noFill/>
          </a:ln>
        </p:spPr>
        <p:txBody>
          <a:bodyPr tIns="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FFFEFF"/>
                </a:solidFill>
                <a:latin typeface="Rockwell"/>
              </a:rPr>
              <a:t>NALgen (Neutral and Adaptive Landscape Genetics) is a method for modeling the process of gene flow and predicting the resulting pattern of (neutral and adaptive) genetic variation across (continuous) landscapes.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418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9" name="CustomShape 23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solidFill>
            <a:srgbClr val="FFFFFF"/>
          </a:solidFill>
          <a:ln w="22320">
            <a:solidFill>
              <a:srgbClr val="FF3000"/>
            </a:solidFill>
            <a:round/>
          </a:ln>
          <a:effectLst>
            <a:outerShdw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0" name="Picture 2"/>
          <p:cNvPicPr/>
          <p:nvPr/>
        </p:nvPicPr>
        <p:blipFill>
          <a:blip r:embed="rId2"/>
          <a:srcRect t="2608" r="5648"/>
          <a:stretch/>
        </p:blipFill>
        <p:spPr>
          <a:xfrm>
            <a:off x="3197160" y="643320"/>
            <a:ext cx="5797440" cy="557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442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3" name="CustomShape 23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solidFill>
            <a:srgbClr val="FFFFFF"/>
          </a:solidFill>
          <a:ln w="22320">
            <a:solidFill>
              <a:srgbClr val="FF2D00"/>
            </a:solidFill>
            <a:round/>
          </a:ln>
          <a:effectLst>
            <a:outerShdw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4" name="Picture 2"/>
          <p:cNvPicPr/>
          <p:nvPr/>
        </p:nvPicPr>
        <p:blipFill>
          <a:blip r:embed="rId2"/>
          <a:srcRect t="2465" r="6161"/>
          <a:stretch/>
        </p:blipFill>
        <p:spPr>
          <a:xfrm>
            <a:off x="3217320" y="643320"/>
            <a:ext cx="5757120" cy="557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46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7" name="CustomShape 23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solidFill>
            <a:srgbClr val="FFFFFF"/>
          </a:solidFill>
          <a:ln w="22320">
            <a:solidFill>
              <a:srgbClr val="FF2D00"/>
            </a:solidFill>
            <a:round/>
          </a:ln>
          <a:effectLst>
            <a:outerShdw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8" name="Picture 2"/>
          <p:cNvPicPr/>
          <p:nvPr/>
        </p:nvPicPr>
        <p:blipFill>
          <a:blip r:embed="rId2"/>
          <a:srcRect t="2756" r="6161"/>
          <a:stretch/>
        </p:blipFill>
        <p:spPr>
          <a:xfrm>
            <a:off x="3208680" y="643320"/>
            <a:ext cx="5774400" cy="557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90" name="Group 2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491" name="CustomShape 3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4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6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7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8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9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10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1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2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3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4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5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6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7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8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9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20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21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22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23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2" name="TextShape 24"/>
          <p:cNvSpPr txBox="1"/>
          <p:nvPr/>
        </p:nvSpPr>
        <p:spPr>
          <a:xfrm>
            <a:off x="905040" y="795600"/>
            <a:ext cx="10488240" cy="119052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2286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000" b="0" strike="noStrike" spc="-151" dirty="0" err="1">
                <a:solidFill>
                  <a:srgbClr val="454545"/>
                </a:solidFill>
                <a:latin typeface="Calibri Light"/>
              </a:rPr>
              <a:t>NALgen</a:t>
            </a:r>
            <a:r>
              <a:rPr lang="en-US" sz="4000" b="0" strike="noStrike" spc="-151" dirty="0">
                <a:solidFill>
                  <a:srgbClr val="454545"/>
                </a:solidFill>
                <a:latin typeface="Calibri Light"/>
              </a:rPr>
              <a:t> Method</a:t>
            </a:r>
            <a:endParaRPr lang="en-US" sz="4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3" name="CustomShape 25"/>
          <p:cNvSpPr/>
          <p:nvPr/>
        </p:nvSpPr>
        <p:spPr>
          <a:xfrm>
            <a:off x="937080" y="2250360"/>
            <a:ext cx="4959000" cy="3677760"/>
          </a:xfrm>
          <a:prstGeom prst="rect">
            <a:avLst/>
          </a:prstGeom>
          <a:solidFill>
            <a:srgbClr val="FFFFFF"/>
          </a:solidFill>
          <a:ln w="19080">
            <a:solidFill>
              <a:srgbClr val="FFCA0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4" name="Picture 37"/>
          <p:cNvPicPr/>
          <p:nvPr/>
        </p:nvPicPr>
        <p:blipFill>
          <a:blip r:embed="rId2"/>
          <a:srcRect l="522" r="2013"/>
          <a:stretch/>
        </p:blipFill>
        <p:spPr>
          <a:xfrm>
            <a:off x="1103400" y="2415960"/>
            <a:ext cx="4626360" cy="3346200"/>
          </a:xfrm>
          <a:prstGeom prst="rect">
            <a:avLst/>
          </a:prstGeom>
          <a:ln w="12600">
            <a:noFill/>
          </a:ln>
        </p:spPr>
      </p:pic>
      <p:grpSp>
        <p:nvGrpSpPr>
          <p:cNvPr id="515" name="Group 26"/>
          <p:cNvGrpSpPr/>
          <p:nvPr/>
        </p:nvGrpSpPr>
        <p:grpSpPr>
          <a:xfrm>
            <a:off x="6380640" y="2228760"/>
            <a:ext cx="5028840" cy="3699360"/>
            <a:chOff x="6380640" y="2228760"/>
            <a:chExt cx="5028840" cy="3699360"/>
          </a:xfrm>
        </p:grpSpPr>
        <p:sp>
          <p:nvSpPr>
            <p:cNvPr id="516" name="CustomShape 27"/>
            <p:cNvSpPr/>
            <p:nvPr/>
          </p:nvSpPr>
          <p:spPr>
            <a:xfrm>
              <a:off x="6380640" y="2228760"/>
              <a:ext cx="5028480" cy="369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8"/>
            <p:cNvSpPr/>
            <p:nvPr/>
          </p:nvSpPr>
          <p:spPr>
            <a:xfrm>
              <a:off x="6380640" y="2228760"/>
              <a:ext cx="5028840" cy="0"/>
            </a:xfrm>
            <a:prstGeom prst="line">
              <a:avLst/>
            </a:prstGeom>
            <a:ln w="9360">
              <a:solidFill>
                <a:srgbClr val="78C30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29"/>
            <p:cNvSpPr/>
            <p:nvPr/>
          </p:nvSpPr>
          <p:spPr>
            <a:xfrm>
              <a:off x="6380640" y="2228760"/>
              <a:ext cx="5028480" cy="184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>
              <a:noAutofit/>
            </a:bodyPr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strike="noStrike" spc="-1" dirty="0">
                  <a:solidFill>
                    <a:srgbClr val="000000"/>
                  </a:solidFill>
                  <a:latin typeface="Rockwell"/>
                </a:rPr>
                <a:t>To determine the maximum genetic-environmental covariance, the raw data is first transformed: these transformed environmental scores form the predictors in </a:t>
              </a:r>
              <a:r>
                <a:rPr lang="en-US" sz="2000" strike="noStrike" spc="-1" dirty="0" err="1">
                  <a:solidFill>
                    <a:srgbClr val="000000"/>
                  </a:solidFill>
                  <a:latin typeface="Rockwell"/>
                </a:rPr>
                <a:t>NALgen</a:t>
              </a:r>
              <a:r>
                <a:rPr lang="en-US" sz="2000" strike="noStrike" spc="-1" dirty="0">
                  <a:solidFill>
                    <a:srgbClr val="000000"/>
                  </a:solidFill>
                  <a:latin typeface="Rockwell"/>
                </a:rPr>
                <a:t> modeling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519" name="Line 30"/>
            <p:cNvSpPr/>
            <p:nvPr/>
          </p:nvSpPr>
          <p:spPr>
            <a:xfrm>
              <a:off x="6380640" y="4078440"/>
              <a:ext cx="5028840" cy="0"/>
            </a:xfrm>
            <a:prstGeom prst="line">
              <a:avLst/>
            </a:prstGeom>
            <a:ln w="9360">
              <a:solidFill>
                <a:srgbClr val="78C30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31"/>
            <p:cNvSpPr/>
            <p:nvPr/>
          </p:nvSpPr>
          <p:spPr>
            <a:xfrm>
              <a:off x="6380640" y="4078800"/>
              <a:ext cx="5028480" cy="184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>
              <a:noAutofit/>
            </a:bodyPr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strike="noStrike" spc="-1">
                  <a:solidFill>
                    <a:srgbClr val="000000"/>
                  </a:solidFill>
                  <a:latin typeface="Rockwell"/>
                </a:rPr>
                <a:t>The response variables are measures of genetic variation (neutral and adaptive): these are newly-developed metrics</a:t>
              </a:r>
              <a:endParaRPr lang="en-US" sz="200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 rot="21336000">
            <a:off x="296280" y="1026000"/>
            <a:ext cx="7298280" cy="5088240"/>
          </a:xfrm>
          <a:custGeom>
            <a:avLst/>
            <a:gdLst/>
            <a:ahLst/>
            <a:cxnLst/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rgbClr val="78C30D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 rot="18900000">
            <a:off x="3554280" y="-619200"/>
            <a:ext cx="9016200" cy="8033400"/>
          </a:xfrm>
          <a:custGeom>
            <a:avLst/>
            <a:gdLst/>
            <a:ahLst/>
            <a:cxnLst/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rgbClr val="454545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4"/>
          <p:cNvSpPr txBox="1"/>
          <p:nvPr/>
        </p:nvSpPr>
        <p:spPr>
          <a:xfrm>
            <a:off x="457156" y="2342160"/>
            <a:ext cx="3154560" cy="245592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2286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strike="noStrike" spc="-151" dirty="0" err="1">
                <a:solidFill>
                  <a:srgbClr val="FFFEFF"/>
                </a:solidFill>
                <a:latin typeface="Calibri Light"/>
              </a:rPr>
              <a:t>NALgen</a:t>
            </a:r>
            <a:r>
              <a:rPr lang="en-US" sz="4000" strike="noStrike" spc="-151" dirty="0">
                <a:solidFill>
                  <a:srgbClr val="FFFEFF"/>
                </a:solidFill>
                <a:latin typeface="Calibri Light"/>
              </a:rPr>
              <a:t>:</a:t>
            </a:r>
            <a:br>
              <a:rPr sz="4000" dirty="0"/>
            </a:br>
            <a:r>
              <a:rPr lang="en-US" sz="4000" strike="noStrike" spc="-151" dirty="0">
                <a:solidFill>
                  <a:srgbClr val="FFFEFF"/>
                </a:solidFill>
                <a:latin typeface="Calibri Light"/>
              </a:rPr>
              <a:t>Analysis Steps</a:t>
            </a:r>
            <a:endParaRPr lang="en-US" sz="400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4029074" y="581025"/>
            <a:ext cx="8181975" cy="5529606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5500"/>
          </a:bodyPr>
          <a:lstStyle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1" strike="noStrike" spc="-1" dirty="0">
                <a:solidFill>
                  <a:srgbClr val="FFFFFF"/>
                </a:solidFill>
                <a:latin typeface="Rockwell"/>
              </a:rPr>
              <a:t>To evaluate the </a:t>
            </a:r>
            <a:r>
              <a:rPr lang="en-US" sz="1400" b="1" strike="noStrike" spc="-1" dirty="0" err="1">
                <a:solidFill>
                  <a:srgbClr val="FFFFFF"/>
                </a:solidFill>
                <a:latin typeface="Rockwell"/>
              </a:rPr>
              <a:t>NALgen</a:t>
            </a:r>
            <a:r>
              <a:rPr lang="en-US" sz="1400" b="1" strike="noStrike" spc="-1" dirty="0">
                <a:solidFill>
                  <a:srgbClr val="FFFFFF"/>
                </a:solidFill>
                <a:latin typeface="Rockwell"/>
              </a:rPr>
              <a:t> method of modeling neutral and adaptive genetic variation across continuous landscapes: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i="1" strike="noStrike" spc="-1" dirty="0">
                <a:solidFill>
                  <a:srgbClr val="FFFFFF"/>
                </a:solidFill>
                <a:latin typeface="Rockwell"/>
              </a:rPr>
              <a:t>Generated several landscapes, and then simulated genotypes based on the generated landscapes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i="1" strike="noStrike" spc="-1" dirty="0">
                <a:solidFill>
                  <a:srgbClr val="FFFFFF"/>
                </a:solidFill>
                <a:latin typeface="Rockwell"/>
              </a:rPr>
              <a:t>Used multivariate analyses 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FFFFFF"/>
                </a:solidFill>
                <a:latin typeface="Rockwell"/>
              </a:rPr>
              <a:t>to infer population structure in the simulated data 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FFFFFF"/>
                </a:solidFill>
                <a:latin typeface="Rockwell"/>
              </a:rPr>
              <a:t>to find covariance between genetic and environmental data. 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i="1" strike="noStrike" spc="-1" dirty="0">
                <a:solidFill>
                  <a:srgbClr val="FFFFFF"/>
                </a:solidFill>
                <a:latin typeface="Rockwell"/>
              </a:rPr>
              <a:t>Modeled neutral and adaptive genetic variation across continuous landscapes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FFFFFF"/>
                </a:solidFill>
                <a:latin typeface="Rockwell"/>
              </a:rPr>
              <a:t>Information about population structure used to create response variable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FFFFFF"/>
                </a:solidFill>
                <a:latin typeface="Rockwell"/>
              </a:rPr>
              <a:t>Transformed environmental data (based on genetic-environmental covariance) used as predictors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i="1" strike="noStrike" spc="-1" dirty="0">
                <a:solidFill>
                  <a:srgbClr val="FFFFFF"/>
                </a:solidFill>
                <a:latin typeface="Rockwell"/>
              </a:rPr>
              <a:t>Evaluated performance of model (using subsets of 20 randomly-distributed populations)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FFFFFF"/>
                </a:solidFill>
                <a:latin typeface="Rockwell"/>
              </a:rPr>
              <a:t>Compared against original landscape used to simulate genotypes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FFFFFF"/>
                </a:solidFill>
                <a:latin typeface="Rockwell"/>
              </a:rPr>
              <a:t>Compared against inferred map of ancestry based on genotypes simulated for each cell (all 884 populations)</a:t>
            </a:r>
            <a:endParaRPr lang="en-US" sz="1400" b="0" strike="noStrike" spc="-1" dirty="0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5"/>
          <p:cNvSpPr txBox="1"/>
          <p:nvPr/>
        </p:nvSpPr>
        <p:spPr>
          <a:xfrm>
            <a:off x="1576080" y="2280223"/>
            <a:ext cx="2874474" cy="2498103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22860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4000" strike="noStrike" spc="-151" dirty="0">
                <a:solidFill>
                  <a:schemeClr val="bg1"/>
                </a:solidFill>
                <a:latin typeface="Calibri Light"/>
              </a:rPr>
              <a:t>Landscape Genetic Simulations</a:t>
            </a:r>
            <a:endParaRPr lang="en-US" sz="400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64" name="Line 26"/>
          <p:cNvSpPr/>
          <p:nvPr/>
        </p:nvSpPr>
        <p:spPr>
          <a:xfrm>
            <a:off x="4752000" y="1199880"/>
            <a:ext cx="0" cy="3544200"/>
          </a:xfrm>
          <a:prstGeom prst="line">
            <a:avLst/>
          </a:prstGeom>
          <a:ln w="12600">
            <a:solidFill>
              <a:srgbClr val="72BA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Shape 27"/>
          <p:cNvSpPr txBox="1"/>
          <p:nvPr/>
        </p:nvSpPr>
        <p:spPr>
          <a:xfrm>
            <a:off x="4983119" y="733425"/>
            <a:ext cx="6504023" cy="4581525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1" strike="noStrike" spc="-1" dirty="0">
                <a:solidFill>
                  <a:srgbClr val="000000"/>
                </a:solidFill>
                <a:latin typeface="Rockwell"/>
              </a:rPr>
              <a:t>Generating simple (low-complexity) landscapes and simulating genotypes</a:t>
            </a:r>
            <a:endParaRPr lang="en-US" sz="1300" b="0" strike="noStrike" spc="-1" dirty="0">
              <a:solidFill>
                <a:srgbClr val="000000"/>
              </a:solidFill>
              <a:latin typeface="Rockwell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i="1" strike="noStrike" spc="-1" dirty="0" err="1">
                <a:solidFill>
                  <a:srgbClr val="000000"/>
                </a:solidFill>
                <a:latin typeface="Rockwell"/>
              </a:rPr>
              <a:t>landscapeR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package: simulating simple landscapes (barrier and two different values of carrying capacity/habitat suitability): landscape 1 has low permeability cells (carrying capacity = 5) between habitable patches (carrying capacity = 100), while landscape 2 has high permeability cells (carrying capacity = 25), in addition to barriers (carrying capacity = 0)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i="1" strike="noStrike" spc="-1" dirty="0" err="1">
                <a:solidFill>
                  <a:srgbClr val="000000"/>
                </a:solidFill>
                <a:latin typeface="Rockwell"/>
              </a:rPr>
              <a:t>popRange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package: simulating 50 </a:t>
            </a:r>
            <a:r>
              <a:rPr lang="en-US" sz="1300" b="1" strike="noStrike" spc="-1" dirty="0">
                <a:solidFill>
                  <a:srgbClr val="000000"/>
                </a:solidFill>
                <a:latin typeface="Rockwell"/>
              </a:rPr>
              <a:t>selected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and 500 </a:t>
            </a:r>
            <a:r>
              <a:rPr lang="en-US" sz="1300" b="1" strike="noStrike" spc="-1" dirty="0">
                <a:solidFill>
                  <a:srgbClr val="000000"/>
                </a:solidFill>
                <a:latin typeface="Rockwell"/>
              </a:rPr>
              <a:t>neutral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SNPs based on the </a:t>
            </a:r>
            <a:r>
              <a:rPr lang="en-US" sz="1300" b="0" i="1" strike="noStrike" spc="-1" dirty="0" err="1">
                <a:solidFill>
                  <a:srgbClr val="000000"/>
                </a:solidFill>
                <a:latin typeface="Rockwell"/>
              </a:rPr>
              <a:t>landscapeR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-generated landscape.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1" strike="noStrike" spc="-1" dirty="0">
                <a:solidFill>
                  <a:srgbClr val="000000"/>
                </a:solidFill>
                <a:latin typeface="Rockwell"/>
              </a:rPr>
              <a:t>Generating high-complexity landscapes and simulating genotypes</a:t>
            </a:r>
            <a:endParaRPr lang="en-US" sz="1300" b="0" strike="noStrike" spc="-1" dirty="0">
              <a:solidFill>
                <a:srgbClr val="000000"/>
              </a:solidFill>
              <a:latin typeface="Rockwell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i="1" strike="noStrike" spc="-1" dirty="0" err="1">
                <a:solidFill>
                  <a:srgbClr val="000000"/>
                </a:solidFill>
                <a:latin typeface="Rockwell"/>
              </a:rPr>
              <a:t>virtualspecies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package: landscape generation based on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Rockwell"/>
              </a:rPr>
              <a:t>Bioclim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 data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Collinearity removed from climatic variables,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PCA of remaining variables performed,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Ranges of PCA values specified (for three metapopulations).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lang="en-US" sz="1300" b="0" i="1" strike="noStrike" spc="-1" dirty="0" err="1">
                <a:solidFill>
                  <a:srgbClr val="000000"/>
                </a:solidFill>
                <a:latin typeface="Rockwell"/>
              </a:rPr>
              <a:t>popRange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package: simulating 50 </a:t>
            </a:r>
            <a:r>
              <a:rPr lang="en-US" sz="1300" b="0" i="1" strike="noStrike" spc="-1" dirty="0">
                <a:solidFill>
                  <a:srgbClr val="000000"/>
                </a:solidFill>
                <a:latin typeface="Rockwell"/>
              </a:rPr>
              <a:t>selected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and 500 </a:t>
            </a:r>
            <a:r>
              <a:rPr lang="en-US" sz="1300" b="1" strike="noStrike" spc="-1" dirty="0">
                <a:solidFill>
                  <a:srgbClr val="000000"/>
                </a:solidFill>
                <a:latin typeface="Rockwell"/>
              </a:rPr>
              <a:t>neutral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 SNPs based on the </a:t>
            </a:r>
            <a:r>
              <a:rPr lang="en-US" sz="1300" b="0" i="1" strike="noStrike" spc="-1" dirty="0" err="1">
                <a:solidFill>
                  <a:srgbClr val="000000"/>
                </a:solidFill>
                <a:latin typeface="Rockwell"/>
              </a:rPr>
              <a:t>virtualspecies</a:t>
            </a:r>
            <a:r>
              <a:rPr lang="en-US" sz="1300" b="0" strike="noStrike" spc="-1" dirty="0">
                <a:solidFill>
                  <a:srgbClr val="000000"/>
                </a:solidFill>
                <a:latin typeface="Rockwell"/>
              </a:rPr>
              <a:t>-generated landscape.</a:t>
            </a:r>
          </a:p>
        </p:txBody>
      </p:sp>
      <p:sp>
        <p:nvSpPr>
          <p:cNvPr id="166" name="CustomShape 28"/>
          <p:cNvSpPr/>
          <p:nvPr/>
        </p:nvSpPr>
        <p:spPr>
          <a:xfrm>
            <a:off x="534240" y="6054480"/>
            <a:ext cx="1111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7CDE25"/>
                </a:solidFill>
                <a:uFillTx/>
                <a:latin typeface="Rockwell"/>
                <a:hlinkClick r:id="rId3"/>
              </a:rPr>
              <a:t>Simulated genotypes (50 selected and 500 neutral biallelic loci (SNPs), separately and combined): two migration coefficients (m=0.1 and 0.5) x two levels of landscape complexity (low and high) x two levels of landscape permeability (low and high)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68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7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188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1" name="CustomShape 25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Group 2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93" name="CustomShape 27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28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29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30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31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32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33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4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5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36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37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38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39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40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41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42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43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44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5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TextShape 46"/>
          <p:cNvSpPr txBox="1"/>
          <p:nvPr/>
        </p:nvSpPr>
        <p:spPr>
          <a:xfrm>
            <a:off x="7550640" y="1455480"/>
            <a:ext cx="3849120" cy="231228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0" strike="noStrike" spc="-151" dirty="0">
                <a:solidFill>
                  <a:srgbClr val="454545"/>
                </a:solidFill>
                <a:latin typeface="Calibri Light"/>
              </a:rPr>
              <a:t>Low-Complexity Low-Permeability (LCLP) landscape</a:t>
            </a:r>
            <a:endParaRPr lang="en-US" sz="4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3" name="CustomShape 47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rgbClr val="FFFFFF"/>
          </a:solidFill>
          <a:ln w="19080">
            <a:solidFill>
              <a:srgbClr val="FF3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4" name="Picture 2"/>
          <p:cNvPicPr/>
          <p:nvPr/>
        </p:nvPicPr>
        <p:blipFill>
          <a:blip r:embed="rId2"/>
          <a:srcRect t="463" r="5" b="5875"/>
          <a:stretch/>
        </p:blipFill>
        <p:spPr>
          <a:xfrm>
            <a:off x="972000" y="960120"/>
            <a:ext cx="5641560" cy="4919040"/>
          </a:xfrm>
          <a:prstGeom prst="rect">
            <a:avLst/>
          </a:prstGeom>
          <a:ln w="12600">
            <a:noFill/>
          </a:ln>
        </p:spPr>
      </p:pic>
      <p:sp>
        <p:nvSpPr>
          <p:cNvPr id="215" name="CustomShape 48"/>
          <p:cNvSpPr/>
          <p:nvPr/>
        </p:nvSpPr>
        <p:spPr>
          <a:xfrm rot="5400000">
            <a:off x="6750720" y="3291480"/>
            <a:ext cx="406800" cy="350640"/>
          </a:xfrm>
          <a:prstGeom prst="triangle">
            <a:avLst>
              <a:gd name="adj" fmla="val 50000"/>
            </a:avLst>
          </a:prstGeom>
          <a:solidFill>
            <a:srgbClr val="78C30D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17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6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37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0" name="CustomShape 25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1" name="Group 2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42" name="CustomShape 27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28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29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0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1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32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33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34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35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36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37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38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39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0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1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42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43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44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45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1" name="TextShape 46"/>
          <p:cNvSpPr txBox="1"/>
          <p:nvPr/>
        </p:nvSpPr>
        <p:spPr>
          <a:xfrm>
            <a:off x="7550640" y="1455480"/>
            <a:ext cx="3849120" cy="231228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0" strike="noStrike" spc="-151" dirty="0">
                <a:solidFill>
                  <a:srgbClr val="454545"/>
                </a:solidFill>
                <a:latin typeface="Calibri Light"/>
              </a:rPr>
              <a:t>Low-Complexity High-Permeability (LCHP) landscape</a:t>
            </a:r>
            <a:endParaRPr lang="en-US" sz="4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2" name="CustomShape 47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rgbClr val="FFFFFF"/>
          </a:solidFill>
          <a:ln w="19080">
            <a:solidFill>
              <a:srgbClr val="FF3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3" name="Picture 2"/>
          <p:cNvPicPr/>
          <p:nvPr/>
        </p:nvPicPr>
        <p:blipFill>
          <a:blip r:embed="rId2"/>
          <a:srcRect t="3843" r="5" b="2495"/>
          <a:stretch/>
        </p:blipFill>
        <p:spPr>
          <a:xfrm>
            <a:off x="972000" y="960120"/>
            <a:ext cx="5641560" cy="4919040"/>
          </a:xfrm>
          <a:prstGeom prst="rect">
            <a:avLst/>
          </a:prstGeom>
          <a:ln w="12600">
            <a:noFill/>
          </a:ln>
        </p:spPr>
      </p:pic>
      <p:sp>
        <p:nvSpPr>
          <p:cNvPr id="264" name="CustomShape 48"/>
          <p:cNvSpPr/>
          <p:nvPr/>
        </p:nvSpPr>
        <p:spPr>
          <a:xfrm rot="5400000">
            <a:off x="6750720" y="3291480"/>
            <a:ext cx="406800" cy="350640"/>
          </a:xfrm>
          <a:prstGeom prst="triangle">
            <a:avLst>
              <a:gd name="adj" fmla="val 50000"/>
            </a:avLst>
          </a:prstGeom>
          <a:solidFill>
            <a:srgbClr val="78C30D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66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5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86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9" name="CustomShape 25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0" name="Group 2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91" name="CustomShape 27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8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9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30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1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2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3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4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35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36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37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8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9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40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41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2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3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4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5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0" name="TextShape 46"/>
          <p:cNvSpPr txBox="1"/>
          <p:nvPr/>
        </p:nvSpPr>
        <p:spPr>
          <a:xfrm>
            <a:off x="7550640" y="1455480"/>
            <a:ext cx="3849120" cy="231228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0" strike="noStrike" spc="-151">
                <a:solidFill>
                  <a:srgbClr val="454545"/>
                </a:solidFill>
                <a:latin typeface="Calibri Light"/>
              </a:rPr>
              <a:t>High-Complexity Low-Permeability (HCLP) landscape</a:t>
            </a:r>
            <a:endParaRPr lang="en-US" sz="40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1" name="CustomShape 47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rgbClr val="FFFFFF"/>
          </a:solidFill>
          <a:ln w="19080">
            <a:solidFill>
              <a:srgbClr val="FF4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2" name="Picture 2"/>
          <p:cNvPicPr/>
          <p:nvPr/>
        </p:nvPicPr>
        <p:blipFill>
          <a:blip r:embed="rId2"/>
          <a:srcRect t="6328" r="5" b="10"/>
          <a:stretch/>
        </p:blipFill>
        <p:spPr>
          <a:xfrm>
            <a:off x="972000" y="960120"/>
            <a:ext cx="5641560" cy="4919040"/>
          </a:xfrm>
          <a:prstGeom prst="rect">
            <a:avLst/>
          </a:prstGeom>
          <a:ln w="12600">
            <a:noFill/>
          </a:ln>
        </p:spPr>
      </p:pic>
      <p:sp>
        <p:nvSpPr>
          <p:cNvPr id="313" name="CustomShape 48"/>
          <p:cNvSpPr/>
          <p:nvPr/>
        </p:nvSpPr>
        <p:spPr>
          <a:xfrm rot="5400000">
            <a:off x="6750720" y="3291480"/>
            <a:ext cx="406800" cy="350640"/>
          </a:xfrm>
          <a:prstGeom prst="triangle">
            <a:avLst>
              <a:gd name="adj" fmla="val 50000"/>
            </a:avLst>
          </a:prstGeom>
          <a:solidFill>
            <a:srgbClr val="78C30D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15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4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335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rgbClr val="78C30D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8" name="CustomShape 25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9" name="Group 2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40" name="CustomShape 27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28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29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30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31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32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33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34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35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36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37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38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9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40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41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42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43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44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45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9" name="TextShape 46"/>
          <p:cNvSpPr txBox="1"/>
          <p:nvPr/>
        </p:nvSpPr>
        <p:spPr>
          <a:xfrm>
            <a:off x="7550640" y="1455480"/>
            <a:ext cx="3849120" cy="231228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0" strike="noStrike" spc="-151">
                <a:solidFill>
                  <a:srgbClr val="454545"/>
                </a:solidFill>
                <a:latin typeface="Calibri Light"/>
              </a:rPr>
              <a:t>High-Complexity High-Permeability (HCHP) landscape</a:t>
            </a:r>
            <a:endParaRPr lang="en-US" sz="40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0" name="CustomShape 47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rgbClr val="FFFFFF"/>
          </a:solidFill>
          <a:ln w="19080">
            <a:solidFill>
              <a:srgbClr val="FF4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1" name="Picture 2"/>
          <p:cNvPicPr/>
          <p:nvPr/>
        </p:nvPicPr>
        <p:blipFill>
          <a:blip r:embed="rId2"/>
          <a:srcRect t="5492" r="5" b="846"/>
          <a:stretch/>
        </p:blipFill>
        <p:spPr>
          <a:xfrm>
            <a:off x="972000" y="960120"/>
            <a:ext cx="5641560" cy="4919040"/>
          </a:xfrm>
          <a:prstGeom prst="rect">
            <a:avLst/>
          </a:prstGeom>
          <a:ln w="12600">
            <a:noFill/>
          </a:ln>
        </p:spPr>
      </p:pic>
      <p:sp>
        <p:nvSpPr>
          <p:cNvPr id="362" name="CustomShape 48"/>
          <p:cNvSpPr/>
          <p:nvPr/>
        </p:nvSpPr>
        <p:spPr>
          <a:xfrm rot="5400000">
            <a:off x="6750720" y="3291480"/>
            <a:ext cx="406800" cy="350640"/>
          </a:xfrm>
          <a:prstGeom prst="triangle">
            <a:avLst>
              <a:gd name="adj" fmla="val 50000"/>
            </a:avLst>
          </a:prstGeom>
          <a:solidFill>
            <a:srgbClr val="78C30D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4" name="Group 2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365" name="CustomShape 3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12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14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5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6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7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8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15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9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0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21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22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23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15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6" name="TextShape 24"/>
          <p:cNvSpPr txBox="1"/>
          <p:nvPr/>
        </p:nvSpPr>
        <p:spPr>
          <a:xfrm>
            <a:off x="1759320" y="798840"/>
            <a:ext cx="8375280" cy="1048680"/>
          </a:xfrm>
          <a:prstGeom prst="rect">
            <a:avLst/>
          </a:prstGeom>
          <a:noFill/>
          <a:ln>
            <a:noFill/>
          </a:ln>
        </p:spPr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000" b="0" strike="noStrike" spc="-151" dirty="0">
                <a:solidFill>
                  <a:srgbClr val="000000"/>
                </a:solidFill>
                <a:latin typeface="Calibri Light"/>
              </a:rPr>
              <a:t>Setup of Evaluation Step: </a:t>
            </a:r>
          </a:p>
          <a:p>
            <a:pPr algn="ctr">
              <a:lnSpc>
                <a:spcPct val="85000"/>
              </a:lnSpc>
            </a:pPr>
            <a:r>
              <a:rPr lang="en-US" sz="4000" b="0" i="1" strike="noStrike" spc="-151" dirty="0">
                <a:solidFill>
                  <a:srgbClr val="000000"/>
                </a:solidFill>
                <a:latin typeface="Calibri Light"/>
              </a:rPr>
              <a:t>884-population reference</a:t>
            </a:r>
            <a:endParaRPr lang="en-US" sz="4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grpSp>
        <p:nvGrpSpPr>
          <p:cNvPr id="387" name="Group 25"/>
          <p:cNvGrpSpPr/>
          <p:nvPr/>
        </p:nvGrpSpPr>
        <p:grpSpPr>
          <a:xfrm>
            <a:off x="807840" y="1990800"/>
            <a:ext cx="10576080" cy="4175280"/>
            <a:chOff x="807840" y="1990800"/>
            <a:chExt cx="10576080" cy="4175280"/>
          </a:xfrm>
        </p:grpSpPr>
        <p:sp>
          <p:nvSpPr>
            <p:cNvPr id="388" name="CustomShape 26"/>
            <p:cNvSpPr/>
            <p:nvPr/>
          </p:nvSpPr>
          <p:spPr>
            <a:xfrm>
              <a:off x="807840" y="1990800"/>
              <a:ext cx="10576080" cy="417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7"/>
            <p:cNvSpPr/>
            <p:nvPr/>
          </p:nvSpPr>
          <p:spPr>
            <a:xfrm>
              <a:off x="808920" y="2400840"/>
              <a:ext cx="4531320" cy="2877120"/>
            </a:xfrm>
            <a:prstGeom prst="roundRect">
              <a:avLst>
                <a:gd name="adj" fmla="val 10000"/>
              </a:avLst>
            </a:prstGeom>
            <a:solidFill>
              <a:srgbClr val="78C30D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8"/>
            <p:cNvSpPr/>
            <p:nvPr/>
          </p:nvSpPr>
          <p:spPr>
            <a:xfrm>
              <a:off x="1312560" y="2878920"/>
              <a:ext cx="4531320" cy="287712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5840">
              <a:solidFill>
                <a:srgbClr val="78C30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1720" tIns="171720" rIns="87480" bIns="17172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Rockwell"/>
                </a:rPr>
                <a:t>The original landscapes used to simulate the genetic data, as well as population structure results obtained from these complete genetic datasets, will be used in evaluating the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Rockwell"/>
                </a:rPr>
                <a:t>NALgen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Rockwell"/>
                </a:rPr>
                <a:t> method.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91" name="CustomShape 29"/>
            <p:cNvSpPr/>
            <p:nvPr/>
          </p:nvSpPr>
          <p:spPr>
            <a:xfrm>
              <a:off x="6347880" y="2400840"/>
              <a:ext cx="4531320" cy="2877120"/>
            </a:xfrm>
            <a:prstGeom prst="roundRect">
              <a:avLst>
                <a:gd name="adj" fmla="val 10000"/>
              </a:avLst>
            </a:prstGeom>
            <a:solidFill>
              <a:srgbClr val="78C30D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30"/>
            <p:cNvSpPr/>
            <p:nvPr/>
          </p:nvSpPr>
          <p:spPr>
            <a:xfrm>
              <a:off x="6851160" y="2878920"/>
              <a:ext cx="4531320" cy="287712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5840">
              <a:solidFill>
                <a:srgbClr val="78C30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1720" tIns="171720" rIns="87480" bIns="17172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Rockwell"/>
                </a:rPr>
                <a:t>Presented hereinafter are the reference results (mapped ancestry coefficients) that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Rockwell"/>
                </a:rPr>
                <a:t>NALgen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Rockwell"/>
                </a:rPr>
                <a:t> modeling based on 20 randomly-distributed populations will be compared against. </a:t>
              </a:r>
              <a:endParaRPr lang="en-US" sz="20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394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5" name="CustomShape 23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solidFill>
            <a:srgbClr val="FFFFFF"/>
          </a:solidFill>
          <a:ln w="22320">
            <a:solidFill>
              <a:srgbClr val="FF2D00"/>
            </a:solidFill>
            <a:round/>
          </a:ln>
          <a:effectLst>
            <a:outerShdw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2"/>
          <p:cNvPicPr/>
          <p:nvPr/>
        </p:nvPicPr>
        <p:blipFill>
          <a:blip r:embed="rId2"/>
          <a:srcRect t="3016" r="6088"/>
          <a:stretch/>
        </p:blipFill>
        <p:spPr>
          <a:xfrm>
            <a:off x="3198240" y="643320"/>
            <a:ext cx="5794920" cy="557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350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Chaz Hyseni</dc:creator>
  <cp:lastModifiedBy>Chaz Hyseni</cp:lastModifiedBy>
  <cp:revision>4</cp:revision>
  <dcterms:modified xsi:type="dcterms:W3CDTF">2019-08-07T04:12:16Z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2019-08-06T20:26:29Z</dcterms:created>
  <dc:creator>Chaz Hyseni</dc:creator>
  <dc:description/>
  <dc:language>en-US</dc:language>
  <cp:lastModifiedBy>Chaz Hyseni</cp:lastModifiedBy>
  <dcterms:modified xsi:type="dcterms:W3CDTF">2019-08-06T20:26:38Z</dcterms:modified>
  <cp:revision>1</cp:revision>
  <dc:subject/>
  <dc:title>NALgen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