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35"/>
  </p:notesMasterIdLst>
  <p:handoutMasterIdLst>
    <p:handoutMasterId r:id="rId36"/>
  </p:handoutMasterIdLst>
  <p:sldIdLst>
    <p:sldId id="356" r:id="rId5"/>
    <p:sldId id="330" r:id="rId6"/>
    <p:sldId id="332" r:id="rId7"/>
    <p:sldId id="357" r:id="rId8"/>
    <p:sldId id="358" r:id="rId9"/>
    <p:sldId id="359" r:id="rId10"/>
    <p:sldId id="337" r:id="rId11"/>
    <p:sldId id="340" r:id="rId12"/>
    <p:sldId id="339" r:id="rId13"/>
    <p:sldId id="341" r:id="rId14"/>
    <p:sldId id="348" r:id="rId15"/>
    <p:sldId id="334" r:id="rId16"/>
    <p:sldId id="372" r:id="rId17"/>
    <p:sldId id="369" r:id="rId18"/>
    <p:sldId id="370" r:id="rId19"/>
    <p:sldId id="360" r:id="rId20"/>
    <p:sldId id="345" r:id="rId21"/>
    <p:sldId id="368" r:id="rId22"/>
    <p:sldId id="361" r:id="rId23"/>
    <p:sldId id="364" r:id="rId24"/>
    <p:sldId id="347" r:id="rId25"/>
    <p:sldId id="335" r:id="rId26"/>
    <p:sldId id="366" r:id="rId27"/>
    <p:sldId id="367" r:id="rId28"/>
    <p:sldId id="365" r:id="rId29"/>
    <p:sldId id="362" r:id="rId30"/>
    <p:sldId id="363" r:id="rId31"/>
    <p:sldId id="274" r:id="rId32"/>
    <p:sldId id="373" r:id="rId33"/>
    <p:sldId id="275" r:id="rId3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8"/>
    <a:srgbClr val="0948CB"/>
    <a:srgbClr val="0B49CB"/>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85169"/>
  </p:normalViewPr>
  <p:slideViewPr>
    <p:cSldViewPr snapToGrid="0" snapToObjects="1">
      <p:cViewPr>
        <p:scale>
          <a:sx n="70" d="100"/>
          <a:sy n="70" d="100"/>
        </p:scale>
        <p:origin x="1589" y="53"/>
      </p:cViewPr>
      <p:guideLst>
        <p:guide orient="horz" pos="2184"/>
        <p:guide pos="3840"/>
      </p:guideLst>
    </p:cSldViewPr>
  </p:slideViewPr>
  <p:notesTextViewPr>
    <p:cViewPr>
      <p:scale>
        <a:sx n="1" d="1"/>
        <a:sy n="1" d="1"/>
      </p:scale>
      <p:origin x="0" y="0"/>
    </p:cViewPr>
  </p:notesTextViewPr>
  <p:sorterViewPr>
    <p:cViewPr>
      <p:scale>
        <a:sx n="100" d="100"/>
        <a:sy n="100" d="100"/>
      </p:scale>
      <p:origin x="0" y="-72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Variance Ratio</c:v>
                </c:pt>
              </c:strCache>
            </c:strRef>
          </c:tx>
          <c:spPr>
            <a:solidFill>
              <a:schemeClr val="accent1"/>
            </a:solidFill>
            <a:ln>
              <a:noFill/>
            </a:ln>
            <a:effectLst/>
          </c:spPr>
          <c:invertIfNegative val="0"/>
          <c:cat>
            <c:numRef>
              <c:f>Sheet1!$A$2:$A$15</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cat>
          <c:val>
            <c:numRef>
              <c:f>Sheet1!$B$2:$B$15</c:f>
              <c:numCache>
                <c:formatCode>General</c:formatCode>
                <c:ptCount val="14"/>
                <c:pt idx="0">
                  <c:v>0.2878</c:v>
                </c:pt>
                <c:pt idx="1">
                  <c:v>0.46310000000000001</c:v>
                </c:pt>
                <c:pt idx="2">
                  <c:v>0.57609999999999995</c:v>
                </c:pt>
                <c:pt idx="3">
                  <c:v>0.64870000000000005</c:v>
                </c:pt>
                <c:pt idx="4">
                  <c:v>0.71950000000000003</c:v>
                </c:pt>
                <c:pt idx="5">
                  <c:v>0.78820000000000001</c:v>
                </c:pt>
                <c:pt idx="6">
                  <c:v>0.84299999999999997</c:v>
                </c:pt>
                <c:pt idx="7">
                  <c:v>0.89439999999999997</c:v>
                </c:pt>
                <c:pt idx="8">
                  <c:v>0.92730000000000001</c:v>
                </c:pt>
                <c:pt idx="9">
                  <c:v>0.95450000000000002</c:v>
                </c:pt>
                <c:pt idx="10">
                  <c:v>0.97340000000000004</c:v>
                </c:pt>
                <c:pt idx="11">
                  <c:v>0.98699999999999999</c:v>
                </c:pt>
                <c:pt idx="12">
                  <c:v>0.99790000000000001</c:v>
                </c:pt>
                <c:pt idx="13">
                  <c:v>1</c:v>
                </c:pt>
              </c:numCache>
            </c:numRef>
          </c:val>
          <c:extLst>
            <c:ext xmlns:c16="http://schemas.microsoft.com/office/drawing/2014/chart" uri="{C3380CC4-5D6E-409C-BE32-E72D297353CC}">
              <c16:uniqueId val="{00000000-05DD-4569-924F-2D6B86A4A201}"/>
            </c:ext>
          </c:extLst>
        </c:ser>
        <c:dLbls>
          <c:showLegendKey val="0"/>
          <c:showVal val="0"/>
          <c:showCatName val="0"/>
          <c:showSerName val="0"/>
          <c:showPercent val="0"/>
          <c:showBubbleSize val="0"/>
        </c:dLbls>
        <c:gapWidth val="219"/>
        <c:overlap val="-27"/>
        <c:axId val="1726241039"/>
        <c:axId val="1726241519"/>
      </c:barChart>
      <c:catAx>
        <c:axId val="17262410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6241519"/>
        <c:crosses val="autoZero"/>
        <c:auto val="1"/>
        <c:lblAlgn val="ctr"/>
        <c:lblOffset val="100"/>
        <c:noMultiLvlLbl val="0"/>
      </c:catAx>
      <c:valAx>
        <c:axId val="17262415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62410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RMSE for Various Models</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3843605079778154E-2"/>
          <c:y val="6.1279359787728971E-2"/>
          <c:w val="0.8524789990829722"/>
          <c:h val="0.78581392343716683"/>
        </c:manualLayout>
      </c:layout>
      <c:barChart>
        <c:barDir val="col"/>
        <c:grouping val="clustered"/>
        <c:varyColors val="0"/>
        <c:ser>
          <c:idx val="0"/>
          <c:order val="0"/>
          <c:tx>
            <c:strRef>
              <c:f>Sheet1!$B$1</c:f>
              <c:strCache>
                <c:ptCount val="1"/>
                <c:pt idx="0">
                  <c:v>Model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Sheet1!$A$2:$A$8</c:f>
              <c:strCache>
                <c:ptCount val="6"/>
                <c:pt idx="0">
                  <c:v>KNN</c:v>
                </c:pt>
                <c:pt idx="1">
                  <c:v>NMF</c:v>
                </c:pt>
                <c:pt idx="2">
                  <c:v>Neural Network</c:v>
                </c:pt>
                <c:pt idx="3">
                  <c:v>Customized Neural Network</c:v>
                </c:pt>
                <c:pt idx="4">
                  <c:v>Linear Regression w/Embedding</c:v>
                </c:pt>
                <c:pt idx="5">
                  <c:v>Elastic Net w/Embedding</c:v>
                </c:pt>
              </c:strCache>
            </c:strRef>
          </c:cat>
          <c:val>
            <c:numRef>
              <c:f>Sheet1!$B$2:$B$8</c:f>
              <c:numCache>
                <c:formatCode>General</c:formatCode>
                <c:ptCount val="7"/>
                <c:pt idx="0">
                  <c:v>0.19239999999999999</c:v>
                </c:pt>
                <c:pt idx="1">
                  <c:v>0.19439999999999999</c:v>
                </c:pt>
                <c:pt idx="2">
                  <c:v>0.20619999999999999</c:v>
                </c:pt>
                <c:pt idx="3">
                  <c:v>0.17</c:v>
                </c:pt>
                <c:pt idx="4">
                  <c:v>0.2077</c:v>
                </c:pt>
                <c:pt idx="5">
                  <c:v>0.2084</c:v>
                </c:pt>
              </c:numCache>
            </c:numRef>
          </c:val>
          <c:extLst>
            <c:ext xmlns:c16="http://schemas.microsoft.com/office/drawing/2014/chart" uri="{C3380CC4-5D6E-409C-BE32-E72D297353CC}">
              <c16:uniqueId val="{00000000-C9F8-44DE-888B-9F614D88889B}"/>
            </c:ext>
          </c:extLst>
        </c:ser>
        <c:dLbls>
          <c:dLblPos val="outEnd"/>
          <c:showLegendKey val="0"/>
          <c:showVal val="1"/>
          <c:showCatName val="0"/>
          <c:showSerName val="0"/>
          <c:showPercent val="0"/>
          <c:showBubbleSize val="0"/>
        </c:dLbls>
        <c:gapWidth val="444"/>
        <c:overlap val="-90"/>
        <c:axId val="1911013919"/>
        <c:axId val="705016463"/>
      </c:barChart>
      <c:catAx>
        <c:axId val="191101391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705016463"/>
        <c:crosses val="autoZero"/>
        <c:auto val="1"/>
        <c:lblAlgn val="ctr"/>
        <c:lblOffset val="100"/>
        <c:noMultiLvlLbl val="0"/>
      </c:catAx>
      <c:valAx>
        <c:axId val="705016463"/>
        <c:scaling>
          <c:orientation val="minMax"/>
        </c:scaling>
        <c:delete val="1"/>
        <c:axPos val="l"/>
        <c:numFmt formatCode="General" sourceLinked="1"/>
        <c:majorTickMark val="none"/>
        <c:minorTickMark val="none"/>
        <c:tickLblPos val="nextTo"/>
        <c:crossAx val="191101391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74895E-B024-4BF1-9C2B-7D06C6D7520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3A37162-3679-459A-BAC9-D27AD7F6DED6}">
      <dgm:prSet custT="1"/>
      <dgm:spPr/>
      <dgm:t>
        <a:bodyPr/>
        <a:lstStyle/>
        <a:p>
          <a:pPr>
            <a:lnSpc>
              <a:spcPct val="100000"/>
            </a:lnSpc>
          </a:pPr>
          <a:r>
            <a:rPr lang="en-US" sz="2000" dirty="0"/>
            <a:t>Introduction and Background</a:t>
          </a:r>
        </a:p>
      </dgm:t>
    </dgm:pt>
    <dgm:pt modelId="{7A1DBACF-6457-474C-90E8-DB17E8FBC9B2}" type="parTrans" cxnId="{E270933D-7C4D-4FEA-9139-484BC2A1FE5F}">
      <dgm:prSet/>
      <dgm:spPr/>
      <dgm:t>
        <a:bodyPr/>
        <a:lstStyle/>
        <a:p>
          <a:endParaRPr lang="en-US"/>
        </a:p>
      </dgm:t>
    </dgm:pt>
    <dgm:pt modelId="{A048A3F8-DD8C-46AA-AEB8-016ADC82DFB2}" type="sibTrans" cxnId="{E270933D-7C4D-4FEA-9139-484BC2A1FE5F}">
      <dgm:prSet/>
      <dgm:spPr/>
      <dgm:t>
        <a:bodyPr/>
        <a:lstStyle/>
        <a:p>
          <a:pPr>
            <a:lnSpc>
              <a:spcPct val="100000"/>
            </a:lnSpc>
          </a:pPr>
          <a:endParaRPr lang="en-US"/>
        </a:p>
      </dgm:t>
    </dgm:pt>
    <dgm:pt modelId="{619769D1-A750-45A9-A1DC-5AC352BBC220}">
      <dgm:prSet custT="1"/>
      <dgm:spPr/>
      <dgm:t>
        <a:bodyPr/>
        <a:lstStyle/>
        <a:p>
          <a:pPr>
            <a:lnSpc>
              <a:spcPct val="100000"/>
            </a:lnSpc>
          </a:pPr>
          <a:r>
            <a:rPr lang="en-US" sz="2000" dirty="0"/>
            <a:t>Exploratory Data Analysis</a:t>
          </a:r>
        </a:p>
      </dgm:t>
    </dgm:pt>
    <dgm:pt modelId="{A801886F-7524-4F0E-8432-4A72CF439338}" type="parTrans" cxnId="{911C8416-2FFE-4138-8DBE-EF15F8531E5F}">
      <dgm:prSet/>
      <dgm:spPr/>
      <dgm:t>
        <a:bodyPr/>
        <a:lstStyle/>
        <a:p>
          <a:endParaRPr lang="en-US"/>
        </a:p>
      </dgm:t>
    </dgm:pt>
    <dgm:pt modelId="{7F6740CF-D4E5-43A1-947D-59CE7B32F1DA}" type="sibTrans" cxnId="{911C8416-2FFE-4138-8DBE-EF15F8531E5F}">
      <dgm:prSet/>
      <dgm:spPr/>
      <dgm:t>
        <a:bodyPr/>
        <a:lstStyle/>
        <a:p>
          <a:pPr>
            <a:lnSpc>
              <a:spcPct val="100000"/>
            </a:lnSpc>
          </a:pPr>
          <a:endParaRPr lang="en-US"/>
        </a:p>
      </dgm:t>
    </dgm:pt>
    <dgm:pt modelId="{35CF271D-F147-46BB-A70A-DDB550CB8443}">
      <dgm:prSet custT="1"/>
      <dgm:spPr/>
      <dgm:t>
        <a:bodyPr/>
        <a:lstStyle/>
        <a:p>
          <a:pPr>
            <a:lnSpc>
              <a:spcPct val="100000"/>
            </a:lnSpc>
          </a:pPr>
          <a:r>
            <a:rPr lang="en-US" sz="2000" dirty="0"/>
            <a:t>Content-based Recommender System using Unsupervised Learning</a:t>
          </a:r>
        </a:p>
      </dgm:t>
    </dgm:pt>
    <dgm:pt modelId="{FAB49DE2-B06A-466D-8C6C-DBFD600EA130}" type="parTrans" cxnId="{28B65BC0-71C2-486E-A304-8036BAC70287}">
      <dgm:prSet/>
      <dgm:spPr/>
      <dgm:t>
        <a:bodyPr/>
        <a:lstStyle/>
        <a:p>
          <a:endParaRPr lang="en-US"/>
        </a:p>
      </dgm:t>
    </dgm:pt>
    <dgm:pt modelId="{56F3850F-28CF-4306-9A91-E2A1CD98020D}" type="sibTrans" cxnId="{28B65BC0-71C2-486E-A304-8036BAC70287}">
      <dgm:prSet/>
      <dgm:spPr/>
      <dgm:t>
        <a:bodyPr/>
        <a:lstStyle/>
        <a:p>
          <a:pPr>
            <a:lnSpc>
              <a:spcPct val="100000"/>
            </a:lnSpc>
          </a:pPr>
          <a:endParaRPr lang="en-US"/>
        </a:p>
      </dgm:t>
    </dgm:pt>
    <dgm:pt modelId="{BD31F418-01E1-4D9F-A545-DBDD0202F52E}">
      <dgm:prSet custT="1"/>
      <dgm:spPr/>
      <dgm:t>
        <a:bodyPr/>
        <a:lstStyle/>
        <a:p>
          <a:pPr>
            <a:lnSpc>
              <a:spcPct val="100000"/>
            </a:lnSpc>
          </a:pPr>
          <a:r>
            <a:rPr lang="en-US" sz="2000" dirty="0"/>
            <a:t>Collaborative-filtering based Recommender System using Supervised learning</a:t>
          </a:r>
        </a:p>
      </dgm:t>
    </dgm:pt>
    <dgm:pt modelId="{48EC4981-D003-4986-9850-50B7FEE94196}" type="parTrans" cxnId="{5F9F5015-A576-4BAB-B3A3-31609F63D01E}">
      <dgm:prSet/>
      <dgm:spPr/>
      <dgm:t>
        <a:bodyPr/>
        <a:lstStyle/>
        <a:p>
          <a:endParaRPr lang="en-US"/>
        </a:p>
      </dgm:t>
    </dgm:pt>
    <dgm:pt modelId="{4F760EA1-BB43-4749-B673-4061F492D31B}" type="sibTrans" cxnId="{5F9F5015-A576-4BAB-B3A3-31609F63D01E}">
      <dgm:prSet/>
      <dgm:spPr/>
      <dgm:t>
        <a:bodyPr/>
        <a:lstStyle/>
        <a:p>
          <a:pPr>
            <a:lnSpc>
              <a:spcPct val="100000"/>
            </a:lnSpc>
          </a:pPr>
          <a:endParaRPr lang="en-US"/>
        </a:p>
      </dgm:t>
    </dgm:pt>
    <dgm:pt modelId="{CBB809F2-C758-4F9B-A1ED-13C7A8C3F8DA}">
      <dgm:prSet custT="1"/>
      <dgm:spPr/>
      <dgm:t>
        <a:bodyPr/>
        <a:lstStyle/>
        <a:p>
          <a:pPr>
            <a:lnSpc>
              <a:spcPct val="100000"/>
            </a:lnSpc>
          </a:pPr>
          <a:r>
            <a:rPr lang="en-US" sz="2000" dirty="0"/>
            <a:t>Conclusion</a:t>
          </a:r>
        </a:p>
      </dgm:t>
    </dgm:pt>
    <dgm:pt modelId="{EA66DA3A-4DEF-4E72-8A8C-9CDB5C184B2E}" type="parTrans" cxnId="{B9B9065D-40EF-46BA-886F-05D91ABE23C8}">
      <dgm:prSet/>
      <dgm:spPr/>
      <dgm:t>
        <a:bodyPr/>
        <a:lstStyle/>
        <a:p>
          <a:endParaRPr lang="en-US"/>
        </a:p>
      </dgm:t>
    </dgm:pt>
    <dgm:pt modelId="{798A3718-8F28-4C39-AD16-D41547C8CC6D}" type="sibTrans" cxnId="{B9B9065D-40EF-46BA-886F-05D91ABE23C8}">
      <dgm:prSet/>
      <dgm:spPr/>
      <dgm:t>
        <a:bodyPr/>
        <a:lstStyle/>
        <a:p>
          <a:pPr>
            <a:lnSpc>
              <a:spcPct val="100000"/>
            </a:lnSpc>
          </a:pPr>
          <a:endParaRPr lang="en-US"/>
        </a:p>
      </dgm:t>
    </dgm:pt>
    <dgm:pt modelId="{4891FB28-2392-4CB9-B853-FF45CE84C984}">
      <dgm:prSet custT="1"/>
      <dgm:spPr/>
      <dgm:t>
        <a:bodyPr/>
        <a:lstStyle/>
        <a:p>
          <a:pPr>
            <a:lnSpc>
              <a:spcPct val="100000"/>
            </a:lnSpc>
          </a:pPr>
          <a:r>
            <a:rPr lang="en-US" sz="2000" dirty="0"/>
            <a:t>Appendix</a:t>
          </a:r>
        </a:p>
      </dgm:t>
    </dgm:pt>
    <dgm:pt modelId="{F2DB769A-FB07-43D7-BFC2-9AC7436AC740}" type="parTrans" cxnId="{70E3365F-B8D4-4FDE-A5DB-D5EF1BE3426F}">
      <dgm:prSet/>
      <dgm:spPr/>
      <dgm:t>
        <a:bodyPr/>
        <a:lstStyle/>
        <a:p>
          <a:endParaRPr lang="en-US"/>
        </a:p>
      </dgm:t>
    </dgm:pt>
    <dgm:pt modelId="{08B9BF24-B1AA-46E1-A90A-C0200E866B2E}" type="sibTrans" cxnId="{70E3365F-B8D4-4FDE-A5DB-D5EF1BE3426F}">
      <dgm:prSet/>
      <dgm:spPr/>
      <dgm:t>
        <a:bodyPr/>
        <a:lstStyle/>
        <a:p>
          <a:endParaRPr lang="en-US"/>
        </a:p>
      </dgm:t>
    </dgm:pt>
    <dgm:pt modelId="{9DC24D2F-BC9C-48E3-BC02-D1C9538CF9FE}" type="pres">
      <dgm:prSet presAssocID="{4974895E-B024-4BF1-9C2B-7D06C6D7520C}" presName="root" presStyleCnt="0">
        <dgm:presLayoutVars>
          <dgm:dir/>
          <dgm:resizeHandles val="exact"/>
        </dgm:presLayoutVars>
      </dgm:prSet>
      <dgm:spPr/>
    </dgm:pt>
    <dgm:pt modelId="{8CEE8C62-B3A6-4204-9126-FE145C2904EE}" type="pres">
      <dgm:prSet presAssocID="{4974895E-B024-4BF1-9C2B-7D06C6D7520C}" presName="container" presStyleCnt="0">
        <dgm:presLayoutVars>
          <dgm:dir/>
          <dgm:resizeHandles val="exact"/>
        </dgm:presLayoutVars>
      </dgm:prSet>
      <dgm:spPr/>
    </dgm:pt>
    <dgm:pt modelId="{CC793377-1A10-463F-A6B0-E215C7A11B52}" type="pres">
      <dgm:prSet presAssocID="{73A37162-3679-459A-BAC9-D27AD7F6DED6}" presName="compNode" presStyleCnt="0"/>
      <dgm:spPr/>
    </dgm:pt>
    <dgm:pt modelId="{6F56FFD7-CFDA-4700-BEE7-609486ADF32A}" type="pres">
      <dgm:prSet presAssocID="{73A37162-3679-459A-BAC9-D27AD7F6DED6}" presName="iconBgRect" presStyleLbl="bgShp" presStyleIdx="0" presStyleCnt="6"/>
      <dgm:spPr/>
    </dgm:pt>
    <dgm:pt modelId="{DCA0B8F5-01BE-4467-8DF3-F2B0A021C2B4}" type="pres">
      <dgm:prSet presAssocID="{73A37162-3679-459A-BAC9-D27AD7F6DED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3D9F6D9E-4D83-4F6A-8273-5360213BD001}" type="pres">
      <dgm:prSet presAssocID="{73A37162-3679-459A-BAC9-D27AD7F6DED6}" presName="spaceRect" presStyleCnt="0"/>
      <dgm:spPr/>
    </dgm:pt>
    <dgm:pt modelId="{DDC4F4CB-E74A-4D90-B15B-147230EDFF2F}" type="pres">
      <dgm:prSet presAssocID="{73A37162-3679-459A-BAC9-D27AD7F6DED6}" presName="textRect" presStyleLbl="revTx" presStyleIdx="0" presStyleCnt="6">
        <dgm:presLayoutVars>
          <dgm:chMax val="1"/>
          <dgm:chPref val="1"/>
        </dgm:presLayoutVars>
      </dgm:prSet>
      <dgm:spPr/>
    </dgm:pt>
    <dgm:pt modelId="{675CB819-38BB-40D3-8314-74AC34E13989}" type="pres">
      <dgm:prSet presAssocID="{A048A3F8-DD8C-46AA-AEB8-016ADC82DFB2}" presName="sibTrans" presStyleLbl="sibTrans2D1" presStyleIdx="0" presStyleCnt="0"/>
      <dgm:spPr/>
    </dgm:pt>
    <dgm:pt modelId="{9D36DA0F-14F4-4B2C-ACFB-D5AEA614B454}" type="pres">
      <dgm:prSet presAssocID="{619769D1-A750-45A9-A1DC-5AC352BBC220}" presName="compNode" presStyleCnt="0"/>
      <dgm:spPr/>
    </dgm:pt>
    <dgm:pt modelId="{9A51D838-B515-4FEC-B774-B4B49B849194}" type="pres">
      <dgm:prSet presAssocID="{619769D1-A750-45A9-A1DC-5AC352BBC220}" presName="iconBgRect" presStyleLbl="bgShp" presStyleIdx="1" presStyleCnt="6"/>
      <dgm:spPr/>
    </dgm:pt>
    <dgm:pt modelId="{C15FFFB6-A4B4-4D83-AFA3-F976CBE2B628}" type="pres">
      <dgm:prSet presAssocID="{619769D1-A750-45A9-A1DC-5AC352BBC22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F7B48C3B-6FA6-4B4C-9416-2362DCA8987F}" type="pres">
      <dgm:prSet presAssocID="{619769D1-A750-45A9-A1DC-5AC352BBC220}" presName="spaceRect" presStyleCnt="0"/>
      <dgm:spPr/>
    </dgm:pt>
    <dgm:pt modelId="{296D2900-FE6F-4B21-BF6B-582D1DAD2912}" type="pres">
      <dgm:prSet presAssocID="{619769D1-A750-45A9-A1DC-5AC352BBC220}" presName="textRect" presStyleLbl="revTx" presStyleIdx="1" presStyleCnt="6">
        <dgm:presLayoutVars>
          <dgm:chMax val="1"/>
          <dgm:chPref val="1"/>
        </dgm:presLayoutVars>
      </dgm:prSet>
      <dgm:spPr/>
    </dgm:pt>
    <dgm:pt modelId="{DB59ECEF-194D-4C0C-A801-21A1C2221498}" type="pres">
      <dgm:prSet presAssocID="{7F6740CF-D4E5-43A1-947D-59CE7B32F1DA}" presName="sibTrans" presStyleLbl="sibTrans2D1" presStyleIdx="0" presStyleCnt="0"/>
      <dgm:spPr/>
    </dgm:pt>
    <dgm:pt modelId="{2F1B5066-D7B5-4E1C-865D-EFBBE0C926CB}" type="pres">
      <dgm:prSet presAssocID="{35CF271D-F147-46BB-A70A-DDB550CB8443}" presName="compNode" presStyleCnt="0"/>
      <dgm:spPr/>
    </dgm:pt>
    <dgm:pt modelId="{09BB9E48-33CF-4232-BAB1-F90816DE6978}" type="pres">
      <dgm:prSet presAssocID="{35CF271D-F147-46BB-A70A-DDB550CB8443}" presName="iconBgRect" presStyleLbl="bgShp" presStyleIdx="2" presStyleCnt="6"/>
      <dgm:spPr/>
    </dgm:pt>
    <dgm:pt modelId="{81EF32B5-D35F-42D0-9EF7-10E1EA902D1F}" type="pres">
      <dgm:prSet presAssocID="{35CF271D-F147-46BB-A70A-DDB550CB844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assroom"/>
        </a:ext>
      </dgm:extLst>
    </dgm:pt>
    <dgm:pt modelId="{78303F98-5A29-493A-A6EC-E97E2721AF7D}" type="pres">
      <dgm:prSet presAssocID="{35CF271D-F147-46BB-A70A-DDB550CB8443}" presName="spaceRect" presStyleCnt="0"/>
      <dgm:spPr/>
    </dgm:pt>
    <dgm:pt modelId="{11235131-10B5-4560-886E-376DFCB0BE57}" type="pres">
      <dgm:prSet presAssocID="{35CF271D-F147-46BB-A70A-DDB550CB8443}" presName="textRect" presStyleLbl="revTx" presStyleIdx="2" presStyleCnt="6">
        <dgm:presLayoutVars>
          <dgm:chMax val="1"/>
          <dgm:chPref val="1"/>
        </dgm:presLayoutVars>
      </dgm:prSet>
      <dgm:spPr/>
    </dgm:pt>
    <dgm:pt modelId="{5B4555E2-CB47-479D-9388-1FC2B6761D7B}" type="pres">
      <dgm:prSet presAssocID="{56F3850F-28CF-4306-9A91-E2A1CD98020D}" presName="sibTrans" presStyleLbl="sibTrans2D1" presStyleIdx="0" presStyleCnt="0"/>
      <dgm:spPr/>
    </dgm:pt>
    <dgm:pt modelId="{808C99E0-9774-4AA2-B09A-DC762B114F38}" type="pres">
      <dgm:prSet presAssocID="{BD31F418-01E1-4D9F-A545-DBDD0202F52E}" presName="compNode" presStyleCnt="0"/>
      <dgm:spPr/>
    </dgm:pt>
    <dgm:pt modelId="{38180340-41ED-426F-9753-F324BF42F687}" type="pres">
      <dgm:prSet presAssocID="{BD31F418-01E1-4D9F-A545-DBDD0202F52E}" presName="iconBgRect" presStyleLbl="bgShp" presStyleIdx="3" presStyleCnt="6"/>
      <dgm:spPr/>
    </dgm:pt>
    <dgm:pt modelId="{C2B6476C-D941-48E5-8B23-5D30AEB84AC3}" type="pres">
      <dgm:prSet presAssocID="{BD31F418-01E1-4D9F-A545-DBDD0202F52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lter"/>
        </a:ext>
      </dgm:extLst>
    </dgm:pt>
    <dgm:pt modelId="{8CAEAE60-3A0B-4806-AE02-CC8FA3939FA6}" type="pres">
      <dgm:prSet presAssocID="{BD31F418-01E1-4D9F-A545-DBDD0202F52E}" presName="spaceRect" presStyleCnt="0"/>
      <dgm:spPr/>
    </dgm:pt>
    <dgm:pt modelId="{AF2DB329-FC17-4AA5-8519-AE1032C96004}" type="pres">
      <dgm:prSet presAssocID="{BD31F418-01E1-4D9F-A545-DBDD0202F52E}" presName="textRect" presStyleLbl="revTx" presStyleIdx="3" presStyleCnt="6">
        <dgm:presLayoutVars>
          <dgm:chMax val="1"/>
          <dgm:chPref val="1"/>
        </dgm:presLayoutVars>
      </dgm:prSet>
      <dgm:spPr/>
    </dgm:pt>
    <dgm:pt modelId="{DB040752-FE45-4CAB-83A4-BDF08EDF7BB6}" type="pres">
      <dgm:prSet presAssocID="{4F760EA1-BB43-4749-B673-4061F492D31B}" presName="sibTrans" presStyleLbl="sibTrans2D1" presStyleIdx="0" presStyleCnt="0"/>
      <dgm:spPr/>
    </dgm:pt>
    <dgm:pt modelId="{410E8207-51FD-4F49-A536-9198B02FFB32}" type="pres">
      <dgm:prSet presAssocID="{CBB809F2-C758-4F9B-A1ED-13C7A8C3F8DA}" presName="compNode" presStyleCnt="0"/>
      <dgm:spPr/>
    </dgm:pt>
    <dgm:pt modelId="{BA7684E1-3220-4AF1-9BB0-12351787C63E}" type="pres">
      <dgm:prSet presAssocID="{CBB809F2-C758-4F9B-A1ED-13C7A8C3F8DA}" presName="iconBgRect" presStyleLbl="bgShp" presStyleIdx="4" presStyleCnt="6"/>
      <dgm:spPr/>
    </dgm:pt>
    <dgm:pt modelId="{150A31CD-C4EC-4411-AF03-17BAD837B432}" type="pres">
      <dgm:prSet presAssocID="{CBB809F2-C758-4F9B-A1ED-13C7A8C3F8D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62D11E75-3DBF-4D45-9AF7-B6A8837AA741}" type="pres">
      <dgm:prSet presAssocID="{CBB809F2-C758-4F9B-A1ED-13C7A8C3F8DA}" presName="spaceRect" presStyleCnt="0"/>
      <dgm:spPr/>
    </dgm:pt>
    <dgm:pt modelId="{F8424585-E422-4CB8-84C4-0A3036EB2B92}" type="pres">
      <dgm:prSet presAssocID="{CBB809F2-C758-4F9B-A1ED-13C7A8C3F8DA}" presName="textRect" presStyleLbl="revTx" presStyleIdx="4" presStyleCnt="6">
        <dgm:presLayoutVars>
          <dgm:chMax val="1"/>
          <dgm:chPref val="1"/>
        </dgm:presLayoutVars>
      </dgm:prSet>
      <dgm:spPr/>
    </dgm:pt>
    <dgm:pt modelId="{6FE11022-BEF4-42BB-A37E-B1963E8AAC23}" type="pres">
      <dgm:prSet presAssocID="{798A3718-8F28-4C39-AD16-D41547C8CC6D}" presName="sibTrans" presStyleLbl="sibTrans2D1" presStyleIdx="0" presStyleCnt="0"/>
      <dgm:spPr/>
    </dgm:pt>
    <dgm:pt modelId="{E8EB72C2-C4B4-48A6-95AB-1360C412DE4A}" type="pres">
      <dgm:prSet presAssocID="{4891FB28-2392-4CB9-B853-FF45CE84C984}" presName="compNode" presStyleCnt="0"/>
      <dgm:spPr/>
    </dgm:pt>
    <dgm:pt modelId="{B9C014A6-AE90-4A13-B42F-9EB53C39B217}" type="pres">
      <dgm:prSet presAssocID="{4891FB28-2392-4CB9-B853-FF45CE84C984}" presName="iconBgRect" presStyleLbl="bgShp" presStyleIdx="5" presStyleCnt="6"/>
      <dgm:spPr/>
    </dgm:pt>
    <dgm:pt modelId="{E827E89D-54C7-4F4B-AD93-1309E8681FEE}" type="pres">
      <dgm:prSet presAssocID="{4891FB28-2392-4CB9-B853-FF45CE84C98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aperclip"/>
        </a:ext>
      </dgm:extLst>
    </dgm:pt>
    <dgm:pt modelId="{A9C93A48-20BC-4C54-B6AB-A7695E91EE9C}" type="pres">
      <dgm:prSet presAssocID="{4891FB28-2392-4CB9-B853-FF45CE84C984}" presName="spaceRect" presStyleCnt="0"/>
      <dgm:spPr/>
    </dgm:pt>
    <dgm:pt modelId="{C39F42E2-CA80-4883-8B22-761294109072}" type="pres">
      <dgm:prSet presAssocID="{4891FB28-2392-4CB9-B853-FF45CE84C984}" presName="textRect" presStyleLbl="revTx" presStyleIdx="5" presStyleCnt="6">
        <dgm:presLayoutVars>
          <dgm:chMax val="1"/>
          <dgm:chPref val="1"/>
        </dgm:presLayoutVars>
      </dgm:prSet>
      <dgm:spPr/>
    </dgm:pt>
  </dgm:ptLst>
  <dgm:cxnLst>
    <dgm:cxn modelId="{5F9F5015-A576-4BAB-B3A3-31609F63D01E}" srcId="{4974895E-B024-4BF1-9C2B-7D06C6D7520C}" destId="{BD31F418-01E1-4D9F-A545-DBDD0202F52E}" srcOrd="3" destOrd="0" parTransId="{48EC4981-D003-4986-9850-50B7FEE94196}" sibTransId="{4F760EA1-BB43-4749-B673-4061F492D31B}"/>
    <dgm:cxn modelId="{911C8416-2FFE-4138-8DBE-EF15F8531E5F}" srcId="{4974895E-B024-4BF1-9C2B-7D06C6D7520C}" destId="{619769D1-A750-45A9-A1DC-5AC352BBC220}" srcOrd="1" destOrd="0" parTransId="{A801886F-7524-4F0E-8432-4A72CF439338}" sibTransId="{7F6740CF-D4E5-43A1-947D-59CE7B32F1DA}"/>
    <dgm:cxn modelId="{13C92B3B-89B3-46CC-8A32-E7AC880D9CAD}" type="presOf" srcId="{619769D1-A750-45A9-A1DC-5AC352BBC220}" destId="{296D2900-FE6F-4B21-BF6B-582D1DAD2912}" srcOrd="0" destOrd="0" presId="urn:microsoft.com/office/officeart/2018/2/layout/IconCircleList"/>
    <dgm:cxn modelId="{E270933D-7C4D-4FEA-9139-484BC2A1FE5F}" srcId="{4974895E-B024-4BF1-9C2B-7D06C6D7520C}" destId="{73A37162-3679-459A-BAC9-D27AD7F6DED6}" srcOrd="0" destOrd="0" parTransId="{7A1DBACF-6457-474C-90E8-DB17E8FBC9B2}" sibTransId="{A048A3F8-DD8C-46AA-AEB8-016ADC82DFB2}"/>
    <dgm:cxn modelId="{B2B8D53F-1A44-4FDD-8482-7F5530AA49D6}" type="presOf" srcId="{4974895E-B024-4BF1-9C2B-7D06C6D7520C}" destId="{9DC24D2F-BC9C-48E3-BC02-D1C9538CF9FE}" srcOrd="0" destOrd="0" presId="urn:microsoft.com/office/officeart/2018/2/layout/IconCircleList"/>
    <dgm:cxn modelId="{B9B9065D-40EF-46BA-886F-05D91ABE23C8}" srcId="{4974895E-B024-4BF1-9C2B-7D06C6D7520C}" destId="{CBB809F2-C758-4F9B-A1ED-13C7A8C3F8DA}" srcOrd="4" destOrd="0" parTransId="{EA66DA3A-4DEF-4E72-8A8C-9CDB5C184B2E}" sibTransId="{798A3718-8F28-4C39-AD16-D41547C8CC6D}"/>
    <dgm:cxn modelId="{70E3365F-B8D4-4FDE-A5DB-D5EF1BE3426F}" srcId="{4974895E-B024-4BF1-9C2B-7D06C6D7520C}" destId="{4891FB28-2392-4CB9-B853-FF45CE84C984}" srcOrd="5" destOrd="0" parTransId="{F2DB769A-FB07-43D7-BFC2-9AC7436AC740}" sibTransId="{08B9BF24-B1AA-46E1-A90A-C0200E866B2E}"/>
    <dgm:cxn modelId="{B8C5E14A-A23D-48F1-8F53-3724E7934DEF}" type="presOf" srcId="{35CF271D-F147-46BB-A70A-DDB550CB8443}" destId="{11235131-10B5-4560-886E-376DFCB0BE57}" srcOrd="0" destOrd="0" presId="urn:microsoft.com/office/officeart/2018/2/layout/IconCircleList"/>
    <dgm:cxn modelId="{5AD17489-054B-4C8F-BC80-3A94DD4F7FF2}" type="presOf" srcId="{BD31F418-01E1-4D9F-A545-DBDD0202F52E}" destId="{AF2DB329-FC17-4AA5-8519-AE1032C96004}" srcOrd="0" destOrd="0" presId="urn:microsoft.com/office/officeart/2018/2/layout/IconCircleList"/>
    <dgm:cxn modelId="{E98453A0-734D-4D30-B109-17F1AB201DA2}" type="presOf" srcId="{A048A3F8-DD8C-46AA-AEB8-016ADC82DFB2}" destId="{675CB819-38BB-40D3-8314-74AC34E13989}" srcOrd="0" destOrd="0" presId="urn:microsoft.com/office/officeart/2018/2/layout/IconCircleList"/>
    <dgm:cxn modelId="{A173B1A8-3A69-4283-9345-B8D0ABC7E64A}" type="presOf" srcId="{798A3718-8F28-4C39-AD16-D41547C8CC6D}" destId="{6FE11022-BEF4-42BB-A37E-B1963E8AAC23}" srcOrd="0" destOrd="0" presId="urn:microsoft.com/office/officeart/2018/2/layout/IconCircleList"/>
    <dgm:cxn modelId="{8CBF97B0-EACA-4975-B8CE-2878E023E7F2}" type="presOf" srcId="{CBB809F2-C758-4F9B-A1ED-13C7A8C3F8DA}" destId="{F8424585-E422-4CB8-84C4-0A3036EB2B92}" srcOrd="0" destOrd="0" presId="urn:microsoft.com/office/officeart/2018/2/layout/IconCircleList"/>
    <dgm:cxn modelId="{28B65BC0-71C2-486E-A304-8036BAC70287}" srcId="{4974895E-B024-4BF1-9C2B-7D06C6D7520C}" destId="{35CF271D-F147-46BB-A70A-DDB550CB8443}" srcOrd="2" destOrd="0" parTransId="{FAB49DE2-B06A-466D-8C6C-DBFD600EA130}" sibTransId="{56F3850F-28CF-4306-9A91-E2A1CD98020D}"/>
    <dgm:cxn modelId="{5AB7A2CB-E0EE-4D52-82E9-43D86ACA9018}" type="presOf" srcId="{7F6740CF-D4E5-43A1-947D-59CE7B32F1DA}" destId="{DB59ECEF-194D-4C0C-A801-21A1C2221498}" srcOrd="0" destOrd="0" presId="urn:microsoft.com/office/officeart/2018/2/layout/IconCircleList"/>
    <dgm:cxn modelId="{CD7414D6-83D7-45BC-8492-74128764A5BA}" type="presOf" srcId="{4F760EA1-BB43-4749-B673-4061F492D31B}" destId="{DB040752-FE45-4CAB-83A4-BDF08EDF7BB6}" srcOrd="0" destOrd="0" presId="urn:microsoft.com/office/officeart/2018/2/layout/IconCircleList"/>
    <dgm:cxn modelId="{E02EAAEB-2403-4DCA-8E4C-7DEAB8C6C0CF}" type="presOf" srcId="{4891FB28-2392-4CB9-B853-FF45CE84C984}" destId="{C39F42E2-CA80-4883-8B22-761294109072}" srcOrd="0" destOrd="0" presId="urn:microsoft.com/office/officeart/2018/2/layout/IconCircleList"/>
    <dgm:cxn modelId="{EC5C84EF-2E27-4854-A072-853F5B120C8D}" type="presOf" srcId="{56F3850F-28CF-4306-9A91-E2A1CD98020D}" destId="{5B4555E2-CB47-479D-9388-1FC2B6761D7B}" srcOrd="0" destOrd="0" presId="urn:microsoft.com/office/officeart/2018/2/layout/IconCircleList"/>
    <dgm:cxn modelId="{D0EDB0F1-F07E-4225-B031-4DE1066BF4EA}" type="presOf" srcId="{73A37162-3679-459A-BAC9-D27AD7F6DED6}" destId="{DDC4F4CB-E74A-4D90-B15B-147230EDFF2F}" srcOrd="0" destOrd="0" presId="urn:microsoft.com/office/officeart/2018/2/layout/IconCircleList"/>
    <dgm:cxn modelId="{A00FEAC1-2CA8-4C68-8F6C-29E00E069436}" type="presParOf" srcId="{9DC24D2F-BC9C-48E3-BC02-D1C9538CF9FE}" destId="{8CEE8C62-B3A6-4204-9126-FE145C2904EE}" srcOrd="0" destOrd="0" presId="urn:microsoft.com/office/officeart/2018/2/layout/IconCircleList"/>
    <dgm:cxn modelId="{88D451F8-0232-43D2-A9A7-13B5B3637EA3}" type="presParOf" srcId="{8CEE8C62-B3A6-4204-9126-FE145C2904EE}" destId="{CC793377-1A10-463F-A6B0-E215C7A11B52}" srcOrd="0" destOrd="0" presId="urn:microsoft.com/office/officeart/2018/2/layout/IconCircleList"/>
    <dgm:cxn modelId="{0FB54EAE-CB88-494C-B790-4E7763B0FFD3}" type="presParOf" srcId="{CC793377-1A10-463F-A6B0-E215C7A11B52}" destId="{6F56FFD7-CFDA-4700-BEE7-609486ADF32A}" srcOrd="0" destOrd="0" presId="urn:microsoft.com/office/officeart/2018/2/layout/IconCircleList"/>
    <dgm:cxn modelId="{F0EB3046-6432-4C9D-A03E-A7B5FA805330}" type="presParOf" srcId="{CC793377-1A10-463F-A6B0-E215C7A11B52}" destId="{DCA0B8F5-01BE-4467-8DF3-F2B0A021C2B4}" srcOrd="1" destOrd="0" presId="urn:microsoft.com/office/officeart/2018/2/layout/IconCircleList"/>
    <dgm:cxn modelId="{0C31CB2A-FAD4-4813-9CB2-6525D702AB10}" type="presParOf" srcId="{CC793377-1A10-463F-A6B0-E215C7A11B52}" destId="{3D9F6D9E-4D83-4F6A-8273-5360213BD001}" srcOrd="2" destOrd="0" presId="urn:microsoft.com/office/officeart/2018/2/layout/IconCircleList"/>
    <dgm:cxn modelId="{59AD3BE2-EC97-4E98-B3A8-AB00256BEA1E}" type="presParOf" srcId="{CC793377-1A10-463F-A6B0-E215C7A11B52}" destId="{DDC4F4CB-E74A-4D90-B15B-147230EDFF2F}" srcOrd="3" destOrd="0" presId="urn:microsoft.com/office/officeart/2018/2/layout/IconCircleList"/>
    <dgm:cxn modelId="{56AA8DFC-B59F-4BCA-96DC-83C1E912949F}" type="presParOf" srcId="{8CEE8C62-B3A6-4204-9126-FE145C2904EE}" destId="{675CB819-38BB-40D3-8314-74AC34E13989}" srcOrd="1" destOrd="0" presId="urn:microsoft.com/office/officeart/2018/2/layout/IconCircleList"/>
    <dgm:cxn modelId="{F2582E67-CF22-474D-8FBA-A0DE92758D44}" type="presParOf" srcId="{8CEE8C62-B3A6-4204-9126-FE145C2904EE}" destId="{9D36DA0F-14F4-4B2C-ACFB-D5AEA614B454}" srcOrd="2" destOrd="0" presId="urn:microsoft.com/office/officeart/2018/2/layout/IconCircleList"/>
    <dgm:cxn modelId="{0EA30A89-DC92-4BB5-84B2-9D9FC3F2D01B}" type="presParOf" srcId="{9D36DA0F-14F4-4B2C-ACFB-D5AEA614B454}" destId="{9A51D838-B515-4FEC-B774-B4B49B849194}" srcOrd="0" destOrd="0" presId="urn:microsoft.com/office/officeart/2018/2/layout/IconCircleList"/>
    <dgm:cxn modelId="{B67BA324-3365-4CD1-B0B4-3235E02F0AAA}" type="presParOf" srcId="{9D36DA0F-14F4-4B2C-ACFB-D5AEA614B454}" destId="{C15FFFB6-A4B4-4D83-AFA3-F976CBE2B628}" srcOrd="1" destOrd="0" presId="urn:microsoft.com/office/officeart/2018/2/layout/IconCircleList"/>
    <dgm:cxn modelId="{89A73671-BAC0-4360-9996-FD41B7ECA2B2}" type="presParOf" srcId="{9D36DA0F-14F4-4B2C-ACFB-D5AEA614B454}" destId="{F7B48C3B-6FA6-4B4C-9416-2362DCA8987F}" srcOrd="2" destOrd="0" presId="urn:microsoft.com/office/officeart/2018/2/layout/IconCircleList"/>
    <dgm:cxn modelId="{F5B67BC1-FF08-4ED7-8713-3C06132236A7}" type="presParOf" srcId="{9D36DA0F-14F4-4B2C-ACFB-D5AEA614B454}" destId="{296D2900-FE6F-4B21-BF6B-582D1DAD2912}" srcOrd="3" destOrd="0" presId="urn:microsoft.com/office/officeart/2018/2/layout/IconCircleList"/>
    <dgm:cxn modelId="{2FB95B83-3D92-417C-8178-914AE5F6036C}" type="presParOf" srcId="{8CEE8C62-B3A6-4204-9126-FE145C2904EE}" destId="{DB59ECEF-194D-4C0C-A801-21A1C2221498}" srcOrd="3" destOrd="0" presId="urn:microsoft.com/office/officeart/2018/2/layout/IconCircleList"/>
    <dgm:cxn modelId="{E46D526C-1B42-4F9A-93A6-98DE3FC28238}" type="presParOf" srcId="{8CEE8C62-B3A6-4204-9126-FE145C2904EE}" destId="{2F1B5066-D7B5-4E1C-865D-EFBBE0C926CB}" srcOrd="4" destOrd="0" presId="urn:microsoft.com/office/officeart/2018/2/layout/IconCircleList"/>
    <dgm:cxn modelId="{2F3C97CC-4C78-445E-823D-1ED147F4657C}" type="presParOf" srcId="{2F1B5066-D7B5-4E1C-865D-EFBBE0C926CB}" destId="{09BB9E48-33CF-4232-BAB1-F90816DE6978}" srcOrd="0" destOrd="0" presId="urn:microsoft.com/office/officeart/2018/2/layout/IconCircleList"/>
    <dgm:cxn modelId="{8BCEA1D3-8F03-4E31-9E95-5B1AA472F1B3}" type="presParOf" srcId="{2F1B5066-D7B5-4E1C-865D-EFBBE0C926CB}" destId="{81EF32B5-D35F-42D0-9EF7-10E1EA902D1F}" srcOrd="1" destOrd="0" presId="urn:microsoft.com/office/officeart/2018/2/layout/IconCircleList"/>
    <dgm:cxn modelId="{AD4D66D2-9906-459F-A03C-C95622AFB102}" type="presParOf" srcId="{2F1B5066-D7B5-4E1C-865D-EFBBE0C926CB}" destId="{78303F98-5A29-493A-A6EC-E97E2721AF7D}" srcOrd="2" destOrd="0" presId="urn:microsoft.com/office/officeart/2018/2/layout/IconCircleList"/>
    <dgm:cxn modelId="{0EDB80BB-52B2-4BD2-8F88-0CC8CA9D1EDD}" type="presParOf" srcId="{2F1B5066-D7B5-4E1C-865D-EFBBE0C926CB}" destId="{11235131-10B5-4560-886E-376DFCB0BE57}" srcOrd="3" destOrd="0" presId="urn:microsoft.com/office/officeart/2018/2/layout/IconCircleList"/>
    <dgm:cxn modelId="{E30D7B73-5E08-4ECE-96B5-E3C396F62C7D}" type="presParOf" srcId="{8CEE8C62-B3A6-4204-9126-FE145C2904EE}" destId="{5B4555E2-CB47-479D-9388-1FC2B6761D7B}" srcOrd="5" destOrd="0" presId="urn:microsoft.com/office/officeart/2018/2/layout/IconCircleList"/>
    <dgm:cxn modelId="{D80917E3-6069-4261-9043-AA85FB7DE3FD}" type="presParOf" srcId="{8CEE8C62-B3A6-4204-9126-FE145C2904EE}" destId="{808C99E0-9774-4AA2-B09A-DC762B114F38}" srcOrd="6" destOrd="0" presId="urn:microsoft.com/office/officeart/2018/2/layout/IconCircleList"/>
    <dgm:cxn modelId="{9222E993-0896-49C2-B270-E09E6E0B7565}" type="presParOf" srcId="{808C99E0-9774-4AA2-B09A-DC762B114F38}" destId="{38180340-41ED-426F-9753-F324BF42F687}" srcOrd="0" destOrd="0" presId="urn:microsoft.com/office/officeart/2018/2/layout/IconCircleList"/>
    <dgm:cxn modelId="{8124D846-6F05-416E-A0B6-AC1CBFEEF5A3}" type="presParOf" srcId="{808C99E0-9774-4AA2-B09A-DC762B114F38}" destId="{C2B6476C-D941-48E5-8B23-5D30AEB84AC3}" srcOrd="1" destOrd="0" presId="urn:microsoft.com/office/officeart/2018/2/layout/IconCircleList"/>
    <dgm:cxn modelId="{5AE094D6-DD5F-446F-B0F2-DD112C4405DB}" type="presParOf" srcId="{808C99E0-9774-4AA2-B09A-DC762B114F38}" destId="{8CAEAE60-3A0B-4806-AE02-CC8FA3939FA6}" srcOrd="2" destOrd="0" presId="urn:microsoft.com/office/officeart/2018/2/layout/IconCircleList"/>
    <dgm:cxn modelId="{0090F484-21CA-40AE-A657-3053E4F8DA6F}" type="presParOf" srcId="{808C99E0-9774-4AA2-B09A-DC762B114F38}" destId="{AF2DB329-FC17-4AA5-8519-AE1032C96004}" srcOrd="3" destOrd="0" presId="urn:microsoft.com/office/officeart/2018/2/layout/IconCircleList"/>
    <dgm:cxn modelId="{7A3CE4AD-ACF4-4EB6-B794-FC7F61E1E981}" type="presParOf" srcId="{8CEE8C62-B3A6-4204-9126-FE145C2904EE}" destId="{DB040752-FE45-4CAB-83A4-BDF08EDF7BB6}" srcOrd="7" destOrd="0" presId="urn:microsoft.com/office/officeart/2018/2/layout/IconCircleList"/>
    <dgm:cxn modelId="{28A9D701-0CFD-4729-9530-813783418E1E}" type="presParOf" srcId="{8CEE8C62-B3A6-4204-9126-FE145C2904EE}" destId="{410E8207-51FD-4F49-A536-9198B02FFB32}" srcOrd="8" destOrd="0" presId="urn:microsoft.com/office/officeart/2018/2/layout/IconCircleList"/>
    <dgm:cxn modelId="{88F8D581-1A75-4014-BAC9-500D49A6DF47}" type="presParOf" srcId="{410E8207-51FD-4F49-A536-9198B02FFB32}" destId="{BA7684E1-3220-4AF1-9BB0-12351787C63E}" srcOrd="0" destOrd="0" presId="urn:microsoft.com/office/officeart/2018/2/layout/IconCircleList"/>
    <dgm:cxn modelId="{5C34220E-617F-4588-B263-AE364090E11A}" type="presParOf" srcId="{410E8207-51FD-4F49-A536-9198B02FFB32}" destId="{150A31CD-C4EC-4411-AF03-17BAD837B432}" srcOrd="1" destOrd="0" presId="urn:microsoft.com/office/officeart/2018/2/layout/IconCircleList"/>
    <dgm:cxn modelId="{1B666B45-B45D-46BB-87D7-4C19CE8A09F4}" type="presParOf" srcId="{410E8207-51FD-4F49-A536-9198B02FFB32}" destId="{62D11E75-3DBF-4D45-9AF7-B6A8837AA741}" srcOrd="2" destOrd="0" presId="urn:microsoft.com/office/officeart/2018/2/layout/IconCircleList"/>
    <dgm:cxn modelId="{1AE916AD-EF89-4606-A25E-AB642AFE21A8}" type="presParOf" srcId="{410E8207-51FD-4F49-A536-9198B02FFB32}" destId="{F8424585-E422-4CB8-84C4-0A3036EB2B92}" srcOrd="3" destOrd="0" presId="urn:microsoft.com/office/officeart/2018/2/layout/IconCircleList"/>
    <dgm:cxn modelId="{0AE5A554-6841-4CB1-A951-CC3BCC71E866}" type="presParOf" srcId="{8CEE8C62-B3A6-4204-9126-FE145C2904EE}" destId="{6FE11022-BEF4-42BB-A37E-B1963E8AAC23}" srcOrd="9" destOrd="0" presId="urn:microsoft.com/office/officeart/2018/2/layout/IconCircleList"/>
    <dgm:cxn modelId="{04F40D88-D1AF-45E0-8833-F0692B544CF0}" type="presParOf" srcId="{8CEE8C62-B3A6-4204-9126-FE145C2904EE}" destId="{E8EB72C2-C4B4-48A6-95AB-1360C412DE4A}" srcOrd="10" destOrd="0" presId="urn:microsoft.com/office/officeart/2018/2/layout/IconCircleList"/>
    <dgm:cxn modelId="{45447F8B-F3EE-4136-85E4-257A602784F2}" type="presParOf" srcId="{E8EB72C2-C4B4-48A6-95AB-1360C412DE4A}" destId="{B9C014A6-AE90-4A13-B42F-9EB53C39B217}" srcOrd="0" destOrd="0" presId="urn:microsoft.com/office/officeart/2018/2/layout/IconCircleList"/>
    <dgm:cxn modelId="{60752DEE-04D4-4CBE-8563-A73450EB1E98}" type="presParOf" srcId="{E8EB72C2-C4B4-48A6-95AB-1360C412DE4A}" destId="{E827E89D-54C7-4F4B-AD93-1309E8681FEE}" srcOrd="1" destOrd="0" presId="urn:microsoft.com/office/officeart/2018/2/layout/IconCircleList"/>
    <dgm:cxn modelId="{944F336D-3D2A-4ADA-A2D7-1D8AA52A6A76}" type="presParOf" srcId="{E8EB72C2-C4B4-48A6-95AB-1360C412DE4A}" destId="{A9C93A48-20BC-4C54-B6AB-A7695E91EE9C}" srcOrd="2" destOrd="0" presId="urn:microsoft.com/office/officeart/2018/2/layout/IconCircleList"/>
    <dgm:cxn modelId="{83FD9914-42B2-4801-8371-AD92B796A3E2}" type="presParOf" srcId="{E8EB72C2-C4B4-48A6-95AB-1360C412DE4A}" destId="{C39F42E2-CA80-4883-8B22-761294109072}"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6FFD7-CFDA-4700-BEE7-609486ADF32A}">
      <dsp:nvSpPr>
        <dsp:cNvPr id="0" name=""/>
        <dsp:cNvSpPr/>
      </dsp:nvSpPr>
      <dsp:spPr>
        <a:xfrm>
          <a:off x="1794964" y="42211"/>
          <a:ext cx="996756" cy="9967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A0B8F5-01BE-4467-8DF3-F2B0A021C2B4}">
      <dsp:nvSpPr>
        <dsp:cNvPr id="0" name=""/>
        <dsp:cNvSpPr/>
      </dsp:nvSpPr>
      <dsp:spPr>
        <a:xfrm>
          <a:off x="2004283" y="251530"/>
          <a:ext cx="578118" cy="5781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C4F4CB-E74A-4D90-B15B-147230EDFF2F}">
      <dsp:nvSpPr>
        <dsp:cNvPr id="0" name=""/>
        <dsp:cNvSpPr/>
      </dsp:nvSpPr>
      <dsp:spPr>
        <a:xfrm>
          <a:off x="3005311" y="42211"/>
          <a:ext cx="2349496" cy="99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Introduction and Background</a:t>
          </a:r>
        </a:p>
      </dsp:txBody>
      <dsp:txXfrm>
        <a:off x="3005311" y="42211"/>
        <a:ext cx="2349496" cy="996756"/>
      </dsp:txXfrm>
    </dsp:sp>
    <dsp:sp modelId="{9A51D838-B515-4FEC-B774-B4B49B849194}">
      <dsp:nvSpPr>
        <dsp:cNvPr id="0" name=""/>
        <dsp:cNvSpPr/>
      </dsp:nvSpPr>
      <dsp:spPr>
        <a:xfrm>
          <a:off x="5764190" y="42211"/>
          <a:ext cx="996756" cy="9967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5FFFB6-A4B4-4D83-AFA3-F976CBE2B628}">
      <dsp:nvSpPr>
        <dsp:cNvPr id="0" name=""/>
        <dsp:cNvSpPr/>
      </dsp:nvSpPr>
      <dsp:spPr>
        <a:xfrm>
          <a:off x="5973509" y="251530"/>
          <a:ext cx="578118" cy="5781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D2900-FE6F-4B21-BF6B-582D1DAD2912}">
      <dsp:nvSpPr>
        <dsp:cNvPr id="0" name=""/>
        <dsp:cNvSpPr/>
      </dsp:nvSpPr>
      <dsp:spPr>
        <a:xfrm>
          <a:off x="6974537" y="42211"/>
          <a:ext cx="2349496" cy="99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Exploratory Data Analysis</a:t>
          </a:r>
        </a:p>
      </dsp:txBody>
      <dsp:txXfrm>
        <a:off x="6974537" y="42211"/>
        <a:ext cx="2349496" cy="996756"/>
      </dsp:txXfrm>
    </dsp:sp>
    <dsp:sp modelId="{09BB9E48-33CF-4232-BAB1-F90816DE6978}">
      <dsp:nvSpPr>
        <dsp:cNvPr id="0" name=""/>
        <dsp:cNvSpPr/>
      </dsp:nvSpPr>
      <dsp:spPr>
        <a:xfrm>
          <a:off x="1794964" y="1830933"/>
          <a:ext cx="996756" cy="9967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EF32B5-D35F-42D0-9EF7-10E1EA902D1F}">
      <dsp:nvSpPr>
        <dsp:cNvPr id="0" name=""/>
        <dsp:cNvSpPr/>
      </dsp:nvSpPr>
      <dsp:spPr>
        <a:xfrm>
          <a:off x="2004283" y="2040252"/>
          <a:ext cx="578118" cy="5781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235131-10B5-4560-886E-376DFCB0BE57}">
      <dsp:nvSpPr>
        <dsp:cNvPr id="0" name=""/>
        <dsp:cNvSpPr/>
      </dsp:nvSpPr>
      <dsp:spPr>
        <a:xfrm>
          <a:off x="3005311" y="1830933"/>
          <a:ext cx="2349496" cy="99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Content-based Recommender System using Unsupervised Learning</a:t>
          </a:r>
        </a:p>
      </dsp:txBody>
      <dsp:txXfrm>
        <a:off x="3005311" y="1830933"/>
        <a:ext cx="2349496" cy="996756"/>
      </dsp:txXfrm>
    </dsp:sp>
    <dsp:sp modelId="{38180340-41ED-426F-9753-F324BF42F687}">
      <dsp:nvSpPr>
        <dsp:cNvPr id="0" name=""/>
        <dsp:cNvSpPr/>
      </dsp:nvSpPr>
      <dsp:spPr>
        <a:xfrm>
          <a:off x="5764190" y="1830933"/>
          <a:ext cx="996756" cy="9967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B6476C-D941-48E5-8B23-5D30AEB84AC3}">
      <dsp:nvSpPr>
        <dsp:cNvPr id="0" name=""/>
        <dsp:cNvSpPr/>
      </dsp:nvSpPr>
      <dsp:spPr>
        <a:xfrm>
          <a:off x="5973509" y="2040252"/>
          <a:ext cx="578118" cy="5781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2DB329-FC17-4AA5-8519-AE1032C96004}">
      <dsp:nvSpPr>
        <dsp:cNvPr id="0" name=""/>
        <dsp:cNvSpPr/>
      </dsp:nvSpPr>
      <dsp:spPr>
        <a:xfrm>
          <a:off x="6974537" y="1830933"/>
          <a:ext cx="2349496" cy="99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Collaborative-filtering based Recommender System using Supervised learning</a:t>
          </a:r>
        </a:p>
      </dsp:txBody>
      <dsp:txXfrm>
        <a:off x="6974537" y="1830933"/>
        <a:ext cx="2349496" cy="996756"/>
      </dsp:txXfrm>
    </dsp:sp>
    <dsp:sp modelId="{BA7684E1-3220-4AF1-9BB0-12351787C63E}">
      <dsp:nvSpPr>
        <dsp:cNvPr id="0" name=""/>
        <dsp:cNvSpPr/>
      </dsp:nvSpPr>
      <dsp:spPr>
        <a:xfrm>
          <a:off x="1794964" y="3619655"/>
          <a:ext cx="996756" cy="9967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0A31CD-C4EC-4411-AF03-17BAD837B432}">
      <dsp:nvSpPr>
        <dsp:cNvPr id="0" name=""/>
        <dsp:cNvSpPr/>
      </dsp:nvSpPr>
      <dsp:spPr>
        <a:xfrm>
          <a:off x="2004283" y="3828974"/>
          <a:ext cx="578118" cy="57811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424585-E422-4CB8-84C4-0A3036EB2B92}">
      <dsp:nvSpPr>
        <dsp:cNvPr id="0" name=""/>
        <dsp:cNvSpPr/>
      </dsp:nvSpPr>
      <dsp:spPr>
        <a:xfrm>
          <a:off x="3005311" y="3619655"/>
          <a:ext cx="2349496" cy="99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Conclusion</a:t>
          </a:r>
        </a:p>
      </dsp:txBody>
      <dsp:txXfrm>
        <a:off x="3005311" y="3619655"/>
        <a:ext cx="2349496" cy="996756"/>
      </dsp:txXfrm>
    </dsp:sp>
    <dsp:sp modelId="{B9C014A6-AE90-4A13-B42F-9EB53C39B217}">
      <dsp:nvSpPr>
        <dsp:cNvPr id="0" name=""/>
        <dsp:cNvSpPr/>
      </dsp:nvSpPr>
      <dsp:spPr>
        <a:xfrm>
          <a:off x="5764190" y="3619655"/>
          <a:ext cx="996756" cy="9967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7E89D-54C7-4F4B-AD93-1309E8681FEE}">
      <dsp:nvSpPr>
        <dsp:cNvPr id="0" name=""/>
        <dsp:cNvSpPr/>
      </dsp:nvSpPr>
      <dsp:spPr>
        <a:xfrm>
          <a:off x="5973509" y="3828974"/>
          <a:ext cx="578118" cy="57811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9F42E2-CA80-4883-8B22-761294109072}">
      <dsp:nvSpPr>
        <dsp:cNvPr id="0" name=""/>
        <dsp:cNvSpPr/>
      </dsp:nvSpPr>
      <dsp:spPr>
        <a:xfrm>
          <a:off x="6974537" y="3619655"/>
          <a:ext cx="2349496" cy="99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Appendix</a:t>
          </a:r>
        </a:p>
      </dsp:txBody>
      <dsp:txXfrm>
        <a:off x="6974537" y="3619655"/>
        <a:ext cx="2349496" cy="99675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4/9/2023</a:t>
            </a:fld>
            <a:endParaRPr lang="en-US" dirty="0"/>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dirty="0"/>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4/8/2023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dirty="0"/>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has five major parts, beginning with Introduction and Background, followed by a section that describes the data and the initial steps used to gain insight into the data.  In the next section, we explore several unsupervised machine learning methods to recommend courses based on course content and user previous enrollments.  Then, we evaluate several supervised machine learning approaches to building a recommender system.  In the final section, the results and key findings are summarized and recommendations for next steps are provided.</a:t>
            </a:r>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recommender suggested an average of 5.7 courses per user.  The most often recommended courses were in the back end development, python and data science genres.  Courses were recommended to the user when the recommendation score was higher than 10.0</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DA0E2-FEBD-4B65-8F16-724CF984F37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8069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dirty="0">
                <a:solidFill>
                  <a:srgbClr val="1C7DDB"/>
                </a:solidFill>
                <a:latin typeface="Abadi"/>
              </a:rPr>
              <a:t>Ingest course_genre into padas dataframe</a:t>
            </a:r>
          </a:p>
          <a:p>
            <a:pPr marL="171450" indent="-171450">
              <a:buFontTx/>
              <a:buChar char="-"/>
            </a:pPr>
            <a:r>
              <a:rPr lang="en-US" sz="1200" dirty="0">
                <a:solidFill>
                  <a:srgbClr val="1C7DDB"/>
                </a:solidFill>
                <a:latin typeface="Abadi"/>
              </a:rPr>
              <a:t>Perform feature engineering: BOW and to create feature matrix</a:t>
            </a:r>
          </a:p>
          <a:p>
            <a:pPr marL="171450" indent="-171450">
              <a:buFontTx/>
              <a:buChar char="-"/>
            </a:pPr>
            <a:r>
              <a:rPr lang="en-US" sz="1200" dirty="0">
                <a:solidFill>
                  <a:srgbClr val="1C7DDB"/>
                </a:solidFill>
                <a:latin typeface="Abadi"/>
              </a:rPr>
              <a:t>Compute similarity indices using Cosine, Euclidean or Jaccard</a:t>
            </a:r>
          </a:p>
          <a:p>
            <a:pPr marL="171450" indent="-171450">
              <a:buFontTx/>
              <a:buChar char="-"/>
            </a:pPr>
            <a:r>
              <a:rPr lang="en-US" sz="1200" dirty="0">
                <a:solidFill>
                  <a:srgbClr val="1C7DDB"/>
                </a:solidFill>
                <a:latin typeface="Abadi"/>
              </a:rPr>
              <a:t>Assemble Similarity Matrix </a:t>
            </a:r>
          </a:p>
          <a:p>
            <a:pPr marL="171450" indent="-171450">
              <a:buFontTx/>
              <a:buChar char="-"/>
            </a:pPr>
            <a:r>
              <a:rPr lang="en-US" sz="1200" dirty="0">
                <a:solidFill>
                  <a:srgbClr val="1C7DDB"/>
                </a:solidFill>
                <a:latin typeface="Abadi"/>
              </a:rPr>
              <a:t>Identify courses with similarity index above pre-set threshold when compared to enrolled courses</a:t>
            </a:r>
          </a:p>
          <a:p>
            <a:pPr marL="0" indent="0">
              <a:buNone/>
            </a:pPr>
            <a:r>
              <a:rPr lang="en-US" sz="1200" dirty="0">
                <a:solidFill>
                  <a:srgbClr val="1C7DDB"/>
                </a:solidFill>
                <a:latin typeface="Abadi"/>
              </a:rPr>
              <a:t>- Briefly explain the flowchart in the slide note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DA0E2-FEBD-4B65-8F16-724CF984F37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3394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course similarity heatmap allows us to visually identify courses that have similar content.  The course similarity matrix is symmetric and all diagonal elements have value 1.0 as this represents a self comparison.</a:t>
            </a:r>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dirty="0"/>
          </a:p>
        </p:txBody>
      </p:sp>
    </p:spTree>
    <p:extLst>
      <p:ext uri="{BB962C8B-B14F-4D97-AF65-F5344CB8AC3E}">
        <p14:creationId xmlns:p14="http://schemas.microsoft.com/office/powerpoint/2010/main" val="764592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5000 Recommendations were produced.  Average 5 recommendations/user</a:t>
            </a:r>
          </a:p>
          <a:p>
            <a:r>
              <a:rPr lang="en-US" dirty="0"/>
              <a:t>5 courses recommended to all 1000 users in the test group</a:t>
            </a:r>
          </a:p>
          <a:p>
            <a:r>
              <a:rPr lang="en-US" dirty="0"/>
              <a:t>Recommendations were made when the computed course similarity score exceeded 0.60</a:t>
            </a:r>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dirty="0"/>
          </a:p>
        </p:txBody>
      </p:sp>
    </p:spTree>
    <p:extLst>
      <p:ext uri="{BB962C8B-B14F-4D97-AF65-F5344CB8AC3E}">
        <p14:creationId xmlns:p14="http://schemas.microsoft.com/office/powerpoint/2010/main" val="2592723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sz="1200" dirty="0">
                <a:solidFill>
                  <a:srgbClr val="1C7DDB"/>
                </a:solidFill>
                <a:latin typeface="Abadi"/>
              </a:rPr>
              <a:t>Convert raw data into feature vector</a:t>
            </a:r>
          </a:p>
          <a:p>
            <a:pPr>
              <a:buFontTx/>
              <a:buChar char="-"/>
            </a:pPr>
            <a:r>
              <a:rPr lang="en-US" sz="1200" dirty="0">
                <a:solidFill>
                  <a:srgbClr val="1C7DDB"/>
                </a:solidFill>
                <a:latin typeface="Abadi"/>
              </a:rPr>
              <a:t>Normalize vector and perform PCA</a:t>
            </a:r>
          </a:p>
          <a:p>
            <a:pPr>
              <a:buFontTx/>
              <a:buChar char="-"/>
            </a:pPr>
            <a:r>
              <a:rPr lang="en-US" sz="1200" dirty="0">
                <a:solidFill>
                  <a:srgbClr val="1C7DDB"/>
                </a:solidFill>
                <a:latin typeface="Abadi"/>
              </a:rPr>
              <a:t>Perform clustering algorithm</a:t>
            </a:r>
          </a:p>
          <a:p>
            <a:pPr>
              <a:buFontTx/>
              <a:buChar char="-"/>
            </a:pPr>
            <a:r>
              <a:rPr lang="en-US" sz="1200" dirty="0">
                <a:solidFill>
                  <a:srgbClr val="1C7DDB"/>
                </a:solidFill>
                <a:latin typeface="Abadi"/>
              </a:rPr>
              <a:t>Use identified clusters to predict best courses for users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DA0E2-FEBD-4B65-8F16-724CF984F37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8804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sz="1200" dirty="0">
                <a:solidFill>
                  <a:srgbClr val="1C7DDB"/>
                </a:solidFill>
                <a:latin typeface="Abadi"/>
              </a:rPr>
              <a:t>The elbow curve is intended to help select the appropriate number of clusters for the model.  We are looking for the place on the curve where it begins to flatten out (little change in inertia with increasing number of clusters).  In this case, there is no distinct elbow and we’ll need at least 25 clusters</a:t>
            </a: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dirty="0"/>
          </a:p>
        </p:txBody>
      </p:sp>
    </p:spTree>
    <p:extLst>
      <p:ext uri="{BB962C8B-B14F-4D97-AF65-F5344CB8AC3E}">
        <p14:creationId xmlns:p14="http://schemas.microsoft.com/office/powerpoint/2010/main" val="1430867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covariance matrix heatmap helps us visualize important features impacting variance.  The bar chart on the right shows the effect of considering increasing numbers of principal components in the model. We can see that with 9 principal components we have captured more than 90% of the variance.  Hence, we can transform from 14 features to 9 principal components and still account for most of the variance.</a:t>
            </a:r>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dirty="0"/>
          </a:p>
        </p:txBody>
      </p:sp>
    </p:spTree>
    <p:extLst>
      <p:ext uri="{BB962C8B-B14F-4D97-AF65-F5344CB8AC3E}">
        <p14:creationId xmlns:p14="http://schemas.microsoft.com/office/powerpoint/2010/main" val="2703470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feature vector was transformed into 9 principal components (it was determined that 8 Principal Components account form at least 90% of variance).  We used 25 clusters and made 3 recommendations per user.</a:t>
            </a:r>
          </a:p>
        </p:txBody>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dirty="0"/>
          </a:p>
        </p:txBody>
      </p:sp>
    </p:spTree>
    <p:extLst>
      <p:ext uri="{BB962C8B-B14F-4D97-AF65-F5344CB8AC3E}">
        <p14:creationId xmlns:p14="http://schemas.microsoft.com/office/powerpoint/2010/main" val="1713995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1C7DDB"/>
                </a:solidFill>
                <a:latin typeface="Abadi"/>
              </a:rPr>
              <a:t>Create a model by calling `KNNBasic()` class. </a:t>
            </a:r>
          </a:p>
          <a:p>
            <a:pPr>
              <a:buFontTx/>
              <a:buChar char="-"/>
            </a:pPr>
            <a:r>
              <a:rPr lang="en-US" sz="1200" dirty="0">
                <a:solidFill>
                  <a:srgbClr val="1C7DDB"/>
                </a:solidFill>
                <a:latin typeface="Abadi"/>
              </a:rPr>
              <a:t> Split data into training and test sets</a:t>
            </a:r>
          </a:p>
          <a:p>
            <a:pPr>
              <a:buFontTx/>
              <a:buChar char="-"/>
            </a:pPr>
            <a:r>
              <a:rPr lang="en-US" sz="1200" dirty="0">
                <a:solidFill>
                  <a:srgbClr val="1C7DDB"/>
                </a:solidFill>
                <a:latin typeface="Abadi"/>
              </a:rPr>
              <a:t>Fit model on trainset `model.fit(trainset)`. </a:t>
            </a:r>
          </a:p>
          <a:p>
            <a:pPr>
              <a:buFontTx/>
              <a:buChar char="-"/>
            </a:pPr>
            <a:r>
              <a:rPr lang="en-US" sz="1200" dirty="0">
                <a:solidFill>
                  <a:srgbClr val="1C7DDB"/>
                </a:solidFill>
                <a:latin typeface="Abadi"/>
              </a:rPr>
              <a:t>Produce predictions using `model.test(testset).</a:t>
            </a:r>
          </a:p>
          <a:p>
            <a:pPr>
              <a:buFontTx/>
              <a:buChar char="-"/>
            </a:pPr>
            <a:r>
              <a:rPr lang="en-US" sz="1200" dirty="0">
                <a:solidFill>
                  <a:srgbClr val="1C7DDB"/>
                </a:solidFill>
                <a:latin typeface="Abadi"/>
              </a:rPr>
              <a:t> Compute the accuracy by using `accuracy.rmse(predictions)</a:t>
            </a:r>
            <a:endParaRPr lang="en-US" dirty="0"/>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23</a:t>
            </a:fld>
            <a:endParaRPr lang="en-US" dirty="0"/>
          </a:p>
        </p:txBody>
      </p:sp>
    </p:spTree>
    <p:extLst>
      <p:ext uri="{BB962C8B-B14F-4D97-AF65-F5344CB8AC3E}">
        <p14:creationId xmlns:p14="http://schemas.microsoft.com/office/powerpoint/2010/main" val="2086514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000000"/>
                </a:solidFill>
                <a:effectLst/>
                <a:latin typeface="Helvetica Neue"/>
              </a:rPr>
              <a:t>Split data into training and test sets and define model (model=NMF(verbose=True, random_state=123)</a:t>
            </a:r>
          </a:p>
          <a:p>
            <a:pPr marL="228600" indent="-228600">
              <a:buFont typeface="+mj-lt"/>
              <a:buAutoNum type="arabicPeriod"/>
            </a:pPr>
            <a:r>
              <a:rPr lang="en-US" b="0" i="0" dirty="0">
                <a:solidFill>
                  <a:srgbClr val="000000"/>
                </a:solidFill>
                <a:effectLst/>
                <a:latin typeface="Helvetica Neue"/>
              </a:rPr>
              <a:t>Train model (model.fit(trainset)</a:t>
            </a:r>
          </a:p>
          <a:p>
            <a:pPr marL="228600" indent="-228600">
              <a:buFont typeface="+mj-lt"/>
              <a:buAutoNum type="arabicPeriod"/>
            </a:pPr>
            <a:r>
              <a:rPr lang="en-US" b="0" i="0" dirty="0">
                <a:solidFill>
                  <a:srgbClr val="000000"/>
                </a:solidFill>
                <a:effectLst/>
                <a:latin typeface="Helvetica Neue"/>
              </a:rPr>
              <a:t>Make predictions (predictions=model.test(testset))</a:t>
            </a:r>
          </a:p>
          <a:p>
            <a:pPr marL="228600" indent="-228600">
              <a:buFont typeface="+mj-lt"/>
              <a:buAutoNum type="arabicPeriod"/>
            </a:pPr>
            <a:r>
              <a:rPr lang="en-US" b="0" i="0" dirty="0">
                <a:solidFill>
                  <a:srgbClr val="000000"/>
                </a:solidFill>
                <a:effectLst/>
                <a:latin typeface="Helvetica Neue"/>
              </a:rPr>
              <a:t>Compute accuracy accuracy.rmse(predictions)</a:t>
            </a:r>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24</a:t>
            </a:fld>
            <a:endParaRPr lang="en-US" dirty="0"/>
          </a:p>
        </p:txBody>
      </p:sp>
    </p:spTree>
    <p:extLst>
      <p:ext uri="{BB962C8B-B14F-4D97-AF65-F5344CB8AC3E}">
        <p14:creationId xmlns:p14="http://schemas.microsoft.com/office/powerpoint/2010/main" val="27063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technical approach is to obtain the data and perform exploratory data analysis to gain preliminary insights.  Next, feature engineering is performed to create user and item feature vectors.  Then, we explore different recommender approaches based on both supervised and unsupervised machine learning techniques,  The results are then analyzed and the key findings are summarized.</a:t>
            </a:r>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dirty="0"/>
          </a:p>
        </p:txBody>
      </p:sp>
    </p:spTree>
    <p:extLst>
      <p:ext uri="{BB962C8B-B14F-4D97-AF65-F5344CB8AC3E}">
        <p14:creationId xmlns:p14="http://schemas.microsoft.com/office/powerpoint/2010/main" val="4246889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hot encode the user feature and item feature vectors</a:t>
            </a:r>
          </a:p>
          <a:p>
            <a:r>
              <a:rPr lang="en-US" dirty="0"/>
              <a:t>Embed the one-hot encoded vectors into latent feature space</a:t>
            </a:r>
          </a:p>
          <a:p>
            <a:r>
              <a:rPr lang="en-US" dirty="0"/>
              <a:t>Compute ratings estimations from the dot product of the latent feature vectors</a:t>
            </a:r>
          </a:p>
          <a:p>
            <a:r>
              <a:rPr lang="en-US" dirty="0"/>
              <a:t>Compute the Root Mean Squared Error</a:t>
            </a:r>
          </a:p>
        </p:txBody>
      </p:sp>
      <p:sp>
        <p:nvSpPr>
          <p:cNvPr id="4" name="Slide Number Placeholder 3"/>
          <p:cNvSpPr>
            <a:spLocks noGrp="1"/>
          </p:cNvSpPr>
          <p:nvPr>
            <p:ph type="sldNum" sz="quarter" idx="5"/>
          </p:nvPr>
        </p:nvSpPr>
        <p:spPr/>
        <p:txBody>
          <a:bodyPr/>
          <a:lstStyle/>
          <a:p>
            <a:fld id="{EEBDA0E2-FEBD-4B65-8F16-724CF984F377}" type="slidenum">
              <a:rPr lang="en-US" smtClean="0"/>
              <a:t>25</a:t>
            </a:fld>
            <a:endParaRPr lang="en-US" dirty="0"/>
          </a:p>
        </p:txBody>
      </p:sp>
    </p:spTree>
    <p:extLst>
      <p:ext uri="{BB962C8B-B14F-4D97-AF65-F5344CB8AC3E}">
        <p14:creationId xmlns:p14="http://schemas.microsoft.com/office/powerpoint/2010/main" val="4133845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dirty="0">
                <a:solidFill>
                  <a:srgbClr val="1C7DDB"/>
                </a:solidFill>
                <a:latin typeface="Abadi"/>
              </a:rPr>
              <a:t>Data one hot encoded</a:t>
            </a:r>
          </a:p>
          <a:p>
            <a:pPr marL="171450" indent="-171450">
              <a:buFontTx/>
              <a:buChar char="-"/>
            </a:pPr>
            <a:r>
              <a:rPr lang="en-US" sz="1200" dirty="0">
                <a:solidFill>
                  <a:srgbClr val="1C7DDB"/>
                </a:solidFill>
                <a:latin typeface="Abadi"/>
              </a:rPr>
              <a:t>Processed the Neural Network Embedding layers</a:t>
            </a:r>
          </a:p>
          <a:p>
            <a:pPr marL="171450" indent="-171450">
              <a:buFontTx/>
              <a:buChar char="-"/>
            </a:pPr>
            <a:r>
              <a:rPr lang="en-US" sz="1200" dirty="0">
                <a:solidFill>
                  <a:srgbClr val="1C7DDB"/>
                </a:solidFill>
                <a:latin typeface="Abadi"/>
              </a:rPr>
              <a:t>Embedding Vectors split into training and test data</a:t>
            </a:r>
          </a:p>
          <a:p>
            <a:pPr marL="171450" indent="-171450">
              <a:buFontTx/>
              <a:buChar char="-"/>
            </a:pPr>
            <a:r>
              <a:rPr lang="en-US" sz="1200" dirty="0">
                <a:solidFill>
                  <a:srgbClr val="1C7DDB"/>
                </a:solidFill>
                <a:latin typeface="Abadi"/>
              </a:rPr>
              <a:t>Model fit on training data</a:t>
            </a:r>
          </a:p>
          <a:p>
            <a:pPr marL="171450" indent="-171450">
              <a:buFontTx/>
              <a:buChar char="-"/>
            </a:pPr>
            <a:r>
              <a:rPr lang="en-US" sz="1200" dirty="0">
                <a:solidFill>
                  <a:srgbClr val="1C7DDB"/>
                </a:solidFill>
                <a:latin typeface="Abadi"/>
              </a:rPr>
              <a:t>Model run on test data for predictions</a:t>
            </a:r>
          </a:p>
          <a:p>
            <a:pPr marL="171450" indent="-171450">
              <a:buFontTx/>
              <a:buChar char="-"/>
            </a:pPr>
            <a:r>
              <a:rPr lang="en-US" sz="1200" dirty="0">
                <a:solidFill>
                  <a:srgbClr val="1C7DDB"/>
                </a:solidFill>
                <a:latin typeface="Abadi"/>
              </a:rPr>
              <a:t>Accuracy calculated</a:t>
            </a:r>
          </a:p>
          <a:p>
            <a:pPr marL="171450" indent="-171450">
              <a:buFontTx/>
              <a:buChar char="-"/>
            </a:pPr>
            <a:endParaRPr lang="en-US" sz="1200" dirty="0">
              <a:solidFill>
                <a:srgbClr val="1C7DDB"/>
              </a:solidFill>
              <a:latin typeface="Abadi"/>
            </a:endParaRPr>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26</a:t>
            </a:fld>
            <a:endParaRPr lang="en-US" dirty="0"/>
          </a:p>
        </p:txBody>
      </p:sp>
    </p:spTree>
    <p:extLst>
      <p:ext uri="{BB962C8B-B14F-4D97-AF65-F5344CB8AC3E}">
        <p14:creationId xmlns:p14="http://schemas.microsoft.com/office/powerpoint/2010/main" val="371684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sz="1200" dirty="0">
                <a:solidFill>
                  <a:srgbClr val="1C7DDB"/>
                </a:solidFill>
                <a:latin typeface="Abadi"/>
              </a:rPr>
              <a:t>The table and bar chart show the root mean square error for various collaborative filtering models.  They all had similar performance, but three (KNN, NMF and Customized Neural Network) had RMSE &lt;0.20.  The customized Neural Network featured the lowest RMSE (0.1700)</a:t>
            </a:r>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27</a:t>
            </a:fld>
            <a:endParaRPr lang="en-US" dirty="0"/>
          </a:p>
        </p:txBody>
      </p:sp>
    </p:spTree>
    <p:extLst>
      <p:ext uri="{BB962C8B-B14F-4D97-AF65-F5344CB8AC3E}">
        <p14:creationId xmlns:p14="http://schemas.microsoft.com/office/powerpoint/2010/main" val="690612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30</a:t>
            </a:fld>
            <a:endParaRPr lang="en-US" dirty="0"/>
          </a:p>
        </p:txBody>
      </p:sp>
    </p:spTree>
    <p:extLst>
      <p:ext uri="{BB962C8B-B14F-4D97-AF65-F5344CB8AC3E}">
        <p14:creationId xmlns:p14="http://schemas.microsoft.com/office/powerpoint/2010/main" val="998503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course genres dataset provides information on 16 features for 307 courses.  A value of 1 indicates the course involves a particular genre, while a feature value of 0 indicates the course does not involve a particular genre.</a:t>
            </a:r>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dirty="0"/>
          </a:p>
        </p:txBody>
      </p:sp>
    </p:spTree>
    <p:extLst>
      <p:ext uri="{BB962C8B-B14F-4D97-AF65-F5344CB8AC3E}">
        <p14:creationId xmlns:p14="http://schemas.microsoft.com/office/powerpoint/2010/main" val="1527454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course rating dataset provides a user id (user) course id (item) and a rating value (3.0 – completed course, 2.0- audited course, 1.0 – browsed course and 0.0 – no interaction)</a:t>
            </a:r>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dirty="0"/>
          </a:p>
        </p:txBody>
      </p:sp>
    </p:spTree>
    <p:extLst>
      <p:ext uri="{BB962C8B-B14F-4D97-AF65-F5344CB8AC3E}">
        <p14:creationId xmlns:p14="http://schemas.microsoft.com/office/powerpoint/2010/main" val="1341320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1C7DDB"/>
                </a:solidFill>
                <a:latin typeface="Abadi"/>
              </a:rPr>
              <a:t>The chart shows the number of courses containing content in a variety of genres.  The chart indicates the most common genres are Back end Development, Machine Learning, Data Analysis and Database.  It is interesting to note that back-end development did not appear as prominently in the Word Cloud that was created from course titles.</a:t>
            </a:r>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dirty="0"/>
          </a:p>
        </p:txBody>
      </p:sp>
    </p:spTree>
    <p:extLst>
      <p:ext uri="{BB962C8B-B14F-4D97-AF65-F5344CB8AC3E}">
        <p14:creationId xmlns:p14="http://schemas.microsoft.com/office/powerpoint/2010/main" val="2134476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solidFill>
                  <a:srgbClr val="1C7DDB"/>
                </a:solidFill>
                <a:latin typeface="Abadi"/>
              </a:rPr>
              <a:t>The histogram of enrollment distributions shows that while over 9000 users enrolled in just one course, a surprisingly small number of users enrolled in 2 or 3 courses.  It seems that users are likely to enroll in just one or four or more courses.  Course enrollments drop off rapidly above 14 courses.  Very few users enrolled in 25-50 courses. </a:t>
            </a: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dirty="0"/>
          </a:p>
        </p:txBody>
      </p:sp>
    </p:spTree>
    <p:extLst>
      <p:ext uri="{BB962C8B-B14F-4D97-AF65-F5344CB8AC3E}">
        <p14:creationId xmlns:p14="http://schemas.microsoft.com/office/powerpoint/2010/main" val="2457962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sz="1200" dirty="0">
                <a:solidFill>
                  <a:srgbClr val="1C7DDB"/>
                </a:solidFill>
                <a:latin typeface="Abadi"/>
              </a:rPr>
              <a:t>The list shows the 20 most popular courses in descending order.  Python was the most popular course followed by a data science class and then two backend development courses.  This list is consistent with the bar chart showing course enrollments.</a:t>
            </a: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dirty="0"/>
          </a:p>
        </p:txBody>
      </p:sp>
    </p:spTree>
    <p:extLst>
      <p:ext uri="{BB962C8B-B14F-4D97-AF65-F5344CB8AC3E}">
        <p14:creationId xmlns:p14="http://schemas.microsoft.com/office/powerpoint/2010/main" val="2716596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1C7DDB"/>
                </a:solidFill>
                <a:latin typeface="Abadi"/>
                <a:cs typeface="Calibri"/>
              </a:rPr>
              <a:t>The Word Cloud indicates the most repeated terms in the course titles were “machine learning,” “data science”, “python”, and “data”.  Other significant terms include “big data”, “data analysis”, and “microservice.”  These will be significant contributors to item feature vectors.</a:t>
            </a: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dirty="0"/>
          </a:p>
        </p:txBody>
      </p:sp>
    </p:spTree>
    <p:extLst>
      <p:ext uri="{BB962C8B-B14F-4D97-AF65-F5344CB8AC3E}">
        <p14:creationId xmlns:p14="http://schemas.microsoft.com/office/powerpoint/2010/main" val="3584961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solidFill>
                  <a:srgbClr val="1C7DDB"/>
                </a:solidFill>
                <a:latin typeface="Abadi"/>
              </a:rPr>
              <a:t>Data read into pandas dataframes from course_genre.csv and ratings.csv</a:t>
            </a:r>
          </a:p>
          <a:p>
            <a:pPr marL="171450" indent="-171450">
              <a:buFont typeface="Arial" panose="020B0604020202020204" pitchFamily="34" charset="0"/>
              <a:buChar char="•"/>
            </a:pPr>
            <a:r>
              <a:rPr lang="en-US" sz="1200" dirty="0">
                <a:solidFill>
                  <a:srgbClr val="1C7DDB"/>
                </a:solidFill>
                <a:latin typeface="Abadi"/>
              </a:rPr>
              <a:t>Dataframes cleaned normalized and converted to feature vectors</a:t>
            </a:r>
          </a:p>
          <a:p>
            <a:pPr marL="171450" indent="-171450">
              <a:buFont typeface="Arial" panose="020B0604020202020204" pitchFamily="34" charset="0"/>
              <a:buChar char="•"/>
            </a:pPr>
            <a:r>
              <a:rPr lang="en-US" sz="1200" dirty="0">
                <a:solidFill>
                  <a:srgbClr val="1C7DDB"/>
                </a:solidFill>
                <a:latin typeface="Abadi"/>
              </a:rPr>
              <a:t>Dot product matrix operation performed to compute interest score</a:t>
            </a:r>
          </a:p>
          <a:p>
            <a:pPr marL="171450" indent="-171450">
              <a:buFont typeface="Arial" panose="020B0604020202020204" pitchFamily="34" charset="0"/>
              <a:buChar char="•"/>
            </a:pPr>
            <a:r>
              <a:rPr lang="en-US" sz="1200" dirty="0">
                <a:solidFill>
                  <a:srgbClr val="1C7DDB"/>
                </a:solidFill>
                <a:latin typeface="Abadi"/>
              </a:rPr>
              <a:t>Interest score compared to a threshold to determine whether or not course is recommended to the user</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DA0E2-FEBD-4B65-8F16-724CF984F37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3781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dirty="0"/>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4/8/2023</a:t>
            </a:fld>
            <a:endParaRPr lang="en-US" dirty="0"/>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dirty="0"/>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4/8/2023</a:t>
            </a:fld>
            <a:endParaRPr lang="en-US" dirty="0"/>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dirty="0"/>
          </a:p>
        </p:txBody>
      </p:sp>
    </p:spTree>
    <p:extLst>
      <p:ext uri="{BB962C8B-B14F-4D97-AF65-F5344CB8AC3E}">
        <p14:creationId xmlns:p14="http://schemas.microsoft.com/office/powerpoint/2010/main" val="8572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4/8/2023</a:t>
            </a:fld>
            <a:endParaRPr lang="en-US" dirty="0"/>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dirty="0"/>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4/8/2023</a:t>
            </a:fld>
            <a:endParaRPr lang="en-US" dirty="0"/>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dirty="0"/>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4/8/2023</a:t>
            </a:fld>
            <a:endParaRPr lang="en-US" dirty="0"/>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dirty="0"/>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4/8/2023</a:t>
            </a:fld>
            <a:endParaRPr lang="en-US" dirty="0"/>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dirty="0"/>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4/8/2023</a:t>
            </a:fld>
            <a:endParaRPr lang="en-US" dirty="0"/>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dirty="0"/>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4/8/2023</a:t>
            </a:fld>
            <a:endParaRPr lang="en-US" dirty="0"/>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dirty="0"/>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4/8/2023</a:t>
            </a:fld>
            <a:endParaRPr lang="en-US" dirty="0"/>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dirty="0"/>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4/8/2023</a:t>
            </a:fld>
            <a:endParaRPr lang="en-US" dirty="0"/>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dirty="0"/>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dirty="0"/>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www.linkedin.com/in/charles-milligan-852461b/" TargetMode="External"/><Relationship Id="rId4" Type="http://schemas.openxmlformats.org/officeDocument/2006/relationships/hyperlink" Target="https://github.com/chazzd24/MachineLearningCapstoneProje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electronics">
            <a:extLst>
              <a:ext uri="{FF2B5EF4-FFF2-40B4-BE49-F238E27FC236}">
                <a16:creationId xmlns:a16="http://schemas.microsoft.com/office/drawing/2014/main" id="{27E37E44-3F4A-B316-B6D5-B7E62AA022D5}"/>
              </a:ext>
            </a:extLst>
          </p:cNvPr>
          <p:cNvPicPr>
            <a:picLocks noChangeAspect="1"/>
          </p:cNvPicPr>
          <p:nvPr/>
        </p:nvPicPr>
        <p:blipFill rotWithShape="1">
          <a:blip r:embed="rId2"/>
          <a:srcRect b="1333"/>
          <a:stretch/>
        </p:blipFill>
        <p:spPr>
          <a:xfrm>
            <a:off x="-1" y="0"/>
            <a:ext cx="12199845" cy="6857999"/>
          </a:xfrm>
          <a:prstGeom prst="rect">
            <a:avLst/>
          </a:prstGeom>
        </p:spPr>
      </p:pic>
      <p:sp>
        <p:nvSpPr>
          <p:cNvPr id="4" name="TextBox 3">
            <a:extLst>
              <a:ext uri="{FF2B5EF4-FFF2-40B4-BE49-F238E27FC236}">
                <a16:creationId xmlns:a16="http://schemas.microsoft.com/office/drawing/2014/main" id="{32DF425E-4508-0994-4D3B-D508B68B2595}"/>
              </a:ext>
            </a:extLst>
          </p:cNvPr>
          <p:cNvSpPr txBox="1"/>
          <p:nvPr/>
        </p:nvSpPr>
        <p:spPr>
          <a:xfrm>
            <a:off x="3641702" y="348343"/>
            <a:ext cx="6389891" cy="954107"/>
          </a:xfrm>
          <a:prstGeom prst="rect">
            <a:avLst/>
          </a:prstGeom>
          <a:noFill/>
        </p:spPr>
        <p:txBody>
          <a:bodyPr wrap="none" rtlCol="0">
            <a:spAutoFit/>
          </a:bodyPr>
          <a:lstStyle/>
          <a:p>
            <a:pPr algn="ctr"/>
            <a:r>
              <a:rPr lang="en-US" sz="2800" b="1" dirty="0">
                <a:solidFill>
                  <a:schemeClr val="bg1"/>
                </a:solidFill>
                <a:latin typeface="Abadi" panose="020B0604020104020204" pitchFamily="34" charset="0"/>
              </a:rPr>
              <a:t>Machine Learning Capstone Project</a:t>
            </a:r>
          </a:p>
          <a:p>
            <a:pPr algn="ctr"/>
            <a:r>
              <a:rPr lang="en-US" sz="2800" b="1" dirty="0">
                <a:solidFill>
                  <a:schemeClr val="bg1"/>
                </a:solidFill>
                <a:latin typeface="Abadi" panose="020B0604020104020204" pitchFamily="34" charset="0"/>
              </a:rPr>
              <a:t>Recommender System for Online Courses</a:t>
            </a:r>
          </a:p>
        </p:txBody>
      </p:sp>
      <p:sp>
        <p:nvSpPr>
          <p:cNvPr id="5" name="TextBox 4">
            <a:extLst>
              <a:ext uri="{FF2B5EF4-FFF2-40B4-BE49-F238E27FC236}">
                <a16:creationId xmlns:a16="http://schemas.microsoft.com/office/drawing/2014/main" id="{9DC9F6DB-6F44-BD22-B22D-FBA7AE52AEAE}"/>
              </a:ext>
            </a:extLst>
          </p:cNvPr>
          <p:cNvSpPr txBox="1"/>
          <p:nvPr/>
        </p:nvSpPr>
        <p:spPr>
          <a:xfrm>
            <a:off x="4700642" y="6063342"/>
            <a:ext cx="3427541" cy="738664"/>
          </a:xfrm>
          <a:prstGeom prst="rect">
            <a:avLst/>
          </a:prstGeom>
          <a:noFill/>
        </p:spPr>
        <p:txBody>
          <a:bodyPr wrap="none" rtlCol="0">
            <a:spAutoFit/>
          </a:bodyPr>
          <a:lstStyle/>
          <a:p>
            <a:pPr algn="ctr"/>
            <a:r>
              <a:rPr lang="en-US" sz="2400" b="1" dirty="0">
                <a:solidFill>
                  <a:schemeClr val="bg1"/>
                </a:solidFill>
                <a:latin typeface="Abadi" panose="020B0604020104020204" pitchFamily="34" charset="0"/>
              </a:rPr>
              <a:t>Charles D. Milligan, Ph.D.</a:t>
            </a:r>
          </a:p>
          <a:p>
            <a:pPr algn="ctr"/>
            <a:r>
              <a:rPr lang="en-US" b="1" dirty="0">
                <a:solidFill>
                  <a:schemeClr val="bg1"/>
                </a:solidFill>
                <a:latin typeface="Abadi" panose="020B0604020104020204" pitchFamily="34" charset="0"/>
              </a:rPr>
              <a:t>April 6, 2023</a:t>
            </a:r>
          </a:p>
        </p:txBody>
      </p:sp>
    </p:spTree>
    <p:extLst>
      <p:ext uri="{BB962C8B-B14F-4D97-AF65-F5344CB8AC3E}">
        <p14:creationId xmlns:p14="http://schemas.microsoft.com/office/powerpoint/2010/main" val="3861326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Abadi" panose="020B0604020104020204" pitchFamily="34" charset="0"/>
              </a:rPr>
              <a:t>20 Most </a:t>
            </a:r>
            <a:r>
              <a:rPr lang="en-US" sz="4000" dirty="0">
                <a:solidFill>
                  <a:srgbClr val="FFFFFF"/>
                </a:solidFill>
                <a:latin typeface="Abadi" panose="020B0604020104020204" pitchFamily="34" charset="0"/>
              </a:rPr>
              <a:t>P</a:t>
            </a:r>
            <a:r>
              <a:rPr lang="en-US" sz="4000" kern="1200" dirty="0">
                <a:solidFill>
                  <a:srgbClr val="FFFFFF"/>
                </a:solidFill>
                <a:latin typeface="Abadi" panose="020B0604020104020204" pitchFamily="34" charset="0"/>
              </a:rPr>
              <a:t>opular </a:t>
            </a:r>
            <a:r>
              <a:rPr lang="en-US" sz="4000" dirty="0">
                <a:solidFill>
                  <a:srgbClr val="FFFFFF"/>
                </a:solidFill>
                <a:latin typeface="Abadi" panose="020B0604020104020204" pitchFamily="34" charset="0"/>
              </a:rPr>
              <a:t>C</a:t>
            </a:r>
            <a:r>
              <a:rPr lang="en-US" sz="4000" kern="1200" dirty="0">
                <a:solidFill>
                  <a:srgbClr val="FFFFFF"/>
                </a:solidFill>
                <a:latin typeface="Abadi" panose="020B0604020104020204" pitchFamily="34" charset="0"/>
              </a:rPr>
              <a:t>ourses</a:t>
            </a:r>
          </a:p>
        </p:txBody>
      </p:sp>
      <p:pic>
        <p:nvPicPr>
          <p:cNvPr id="5" name="Picture 4" descr="Table&#10;&#10;Description automatically generated">
            <a:extLst>
              <a:ext uri="{FF2B5EF4-FFF2-40B4-BE49-F238E27FC236}">
                <a16:creationId xmlns:a16="http://schemas.microsoft.com/office/drawing/2014/main" id="{12E16F58-F6C6-F035-CCCC-4993BDB25007}"/>
              </a:ext>
            </a:extLst>
          </p:cNvPr>
          <p:cNvPicPr>
            <a:picLocks noChangeAspect="1"/>
          </p:cNvPicPr>
          <p:nvPr/>
        </p:nvPicPr>
        <p:blipFill>
          <a:blip r:embed="rId3"/>
          <a:stretch>
            <a:fillRect/>
          </a:stretch>
        </p:blipFill>
        <p:spPr>
          <a:xfrm>
            <a:off x="4394537" y="1966293"/>
            <a:ext cx="3402925" cy="4452160"/>
          </a:xfrm>
          <a:prstGeom prst="rect">
            <a:avLst/>
          </a:prstGeom>
        </p:spPr>
      </p:pic>
    </p:spTree>
    <p:extLst>
      <p:ext uri="{BB962C8B-B14F-4D97-AF65-F5344CB8AC3E}">
        <p14:creationId xmlns:p14="http://schemas.microsoft.com/office/powerpoint/2010/main" val="2818796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Abadi" panose="020B0604020104020204" pitchFamily="34" charset="0"/>
              </a:rPr>
              <a:t>Word Cloud of </a:t>
            </a:r>
            <a:r>
              <a:rPr lang="en-US" sz="4000" b="1" kern="1200" dirty="0">
                <a:solidFill>
                  <a:srgbClr val="FFFFFF"/>
                </a:solidFill>
                <a:latin typeface="Abadi" panose="020B0604020104020204" pitchFamily="34" charset="0"/>
              </a:rPr>
              <a:t>Course</a:t>
            </a:r>
            <a:r>
              <a:rPr lang="en-US" sz="4000" kern="1200" dirty="0">
                <a:solidFill>
                  <a:srgbClr val="FFFFFF"/>
                </a:solidFill>
                <a:latin typeface="Abadi" panose="020B0604020104020204" pitchFamily="34" charset="0"/>
              </a:rPr>
              <a:t> </a:t>
            </a:r>
            <a:r>
              <a:rPr lang="en-US" sz="4000" dirty="0">
                <a:solidFill>
                  <a:srgbClr val="FFFFFF"/>
                </a:solidFill>
                <a:latin typeface="Abadi" panose="020B0604020104020204" pitchFamily="34" charset="0"/>
              </a:rPr>
              <a:t>T</a:t>
            </a:r>
            <a:r>
              <a:rPr lang="en-US" sz="4000" kern="1200" dirty="0">
                <a:solidFill>
                  <a:srgbClr val="FFFFFF"/>
                </a:solidFill>
                <a:latin typeface="Abadi" panose="020B0604020104020204" pitchFamily="34" charset="0"/>
              </a:rPr>
              <a:t>itles</a:t>
            </a:r>
          </a:p>
        </p:txBody>
      </p:sp>
      <p:pic>
        <p:nvPicPr>
          <p:cNvPr id="3" name="Picture 2" descr="A picture containing text, newspaper, screenshot&#10;&#10;Description automatically generated">
            <a:extLst>
              <a:ext uri="{FF2B5EF4-FFF2-40B4-BE49-F238E27FC236}">
                <a16:creationId xmlns:a16="http://schemas.microsoft.com/office/drawing/2014/main" id="{D2E2175F-29B1-3465-44E2-AF95CC3DB796}"/>
              </a:ext>
            </a:extLst>
          </p:cNvPr>
          <p:cNvPicPr>
            <a:picLocks noChangeAspect="1"/>
          </p:cNvPicPr>
          <p:nvPr/>
        </p:nvPicPr>
        <p:blipFill>
          <a:blip r:embed="rId3"/>
          <a:stretch>
            <a:fillRect/>
          </a:stretch>
        </p:blipFill>
        <p:spPr>
          <a:xfrm>
            <a:off x="1794397" y="1966293"/>
            <a:ext cx="8603205" cy="4452160"/>
          </a:xfrm>
          <a:prstGeom prst="rect">
            <a:avLst/>
          </a:prstGeom>
        </p:spPr>
      </p:pic>
    </p:spTree>
    <p:extLst>
      <p:ext uri="{BB962C8B-B14F-4D97-AF65-F5344CB8AC3E}">
        <p14:creationId xmlns:p14="http://schemas.microsoft.com/office/powerpoint/2010/main" val="1268933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Content-based Recommender System using Unsupervised Learning</a:t>
            </a:r>
            <a:endParaRPr lang="en-US" dirty="0"/>
          </a:p>
        </p:txBody>
      </p:sp>
      <p:grpSp>
        <p:nvGrpSpPr>
          <p:cNvPr id="6" name="Group 5">
            <a:extLst>
              <a:ext uri="{FF2B5EF4-FFF2-40B4-BE49-F238E27FC236}">
                <a16:creationId xmlns:a16="http://schemas.microsoft.com/office/drawing/2014/main" id="{3E5A2644-0171-6540-A231-9FCA3C81BFE2}"/>
              </a:ext>
            </a:extLst>
          </p:cNvPr>
          <p:cNvGrpSpPr/>
          <p:nvPr/>
        </p:nvGrpSpPr>
        <p:grpSpPr>
          <a:xfrm>
            <a:off x="10108253" y="4562475"/>
            <a:ext cx="1777449" cy="1936444"/>
            <a:chOff x="6518030" y="1903899"/>
            <a:chExt cx="1777449" cy="1936444"/>
          </a:xfrm>
        </p:grpSpPr>
        <p:grpSp>
          <p:nvGrpSpPr>
            <p:cNvPr id="11" name="Group 10">
              <a:extLst>
                <a:ext uri="{FF2B5EF4-FFF2-40B4-BE49-F238E27FC236}">
                  <a16:creationId xmlns:a16="http://schemas.microsoft.com/office/drawing/2014/main" id="{A41B8904-28C2-BB44-8166-C42C96ED6936}"/>
                </a:ext>
              </a:extLst>
            </p:cNvPr>
            <p:cNvGrpSpPr/>
            <p:nvPr/>
          </p:nvGrpSpPr>
          <p:grpSpPr>
            <a:xfrm>
              <a:off x="6580009" y="2268106"/>
              <a:ext cx="1530912" cy="1268847"/>
              <a:chOff x="6371670" y="1861616"/>
              <a:chExt cx="1530912" cy="1268847"/>
            </a:xfrm>
          </p:grpSpPr>
          <p:grpSp>
            <p:nvGrpSpPr>
              <p:cNvPr id="12" name="Group 11">
                <a:extLst>
                  <a:ext uri="{FF2B5EF4-FFF2-40B4-BE49-F238E27FC236}">
                    <a16:creationId xmlns:a16="http://schemas.microsoft.com/office/drawing/2014/main" id="{7636D0BA-2B52-A240-B7B8-0256F4E2A394}"/>
                  </a:ext>
                </a:extLst>
              </p:cNvPr>
              <p:cNvGrpSpPr/>
              <p:nvPr/>
            </p:nvGrpSpPr>
            <p:grpSpPr>
              <a:xfrm>
                <a:off x="6371670" y="2318149"/>
                <a:ext cx="812314" cy="812314"/>
                <a:chOff x="1306239" y="1551525"/>
                <a:chExt cx="2116181" cy="2116182"/>
              </a:xfrm>
              <a:noFill/>
            </p:grpSpPr>
            <p:sp>
              <p:nvSpPr>
                <p:cNvPr id="25" name="Oval 24">
                  <a:extLst>
                    <a:ext uri="{FF2B5EF4-FFF2-40B4-BE49-F238E27FC236}">
                      <a16:creationId xmlns:a16="http://schemas.microsoft.com/office/drawing/2014/main" id="{24F59816-7FAC-974F-A8D7-19B047D553D1}"/>
                    </a:ext>
                  </a:extLst>
                </p:cNvPr>
                <p:cNvSpPr/>
                <p:nvPr/>
              </p:nvSpPr>
              <p:spPr>
                <a:xfrm>
                  <a:off x="1306239" y="1551525"/>
                  <a:ext cx="2116181"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C838075-FE41-3C47-B7F8-7CD30B06125D}"/>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E57CEC24-7385-FC49-A319-AB8C2130A10A}"/>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4BC96BD4-7E7A-8445-86C6-6BF36139BBEF}"/>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B72FE188-017A-B643-9B83-F2A767174EFF}"/>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2A566CA9-49EE-AB41-83BE-DE726A76CE6A}"/>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C28428-062D-E14C-82E6-DA94F7EF31AB}"/>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769CEB11-DD69-474E-BBAE-8C10177D3C3F}"/>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0E68BDB6-C52E-DD4A-B920-6CBEF8EE3F5F}"/>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E6BE7FA6-4444-D940-BE86-2E836B237A97}"/>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53476B79-2F43-EC40-8768-FE48D7B6AA2E}"/>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179D4550-5CE1-9E49-9733-CBA34FE0DD54}"/>
                  </a:ext>
                </a:extLst>
              </p:cNvPr>
              <p:cNvGrpSpPr/>
              <p:nvPr/>
            </p:nvGrpSpPr>
            <p:grpSpPr>
              <a:xfrm>
                <a:off x="7090268" y="1861616"/>
                <a:ext cx="812314" cy="812314"/>
                <a:chOff x="1306241" y="1551525"/>
                <a:chExt cx="2116182" cy="2116182"/>
              </a:xfrm>
              <a:noFill/>
            </p:grpSpPr>
            <p:sp>
              <p:nvSpPr>
                <p:cNvPr id="14" name="Oval 13">
                  <a:extLst>
                    <a:ext uri="{FF2B5EF4-FFF2-40B4-BE49-F238E27FC236}">
                      <a16:creationId xmlns:a16="http://schemas.microsoft.com/office/drawing/2014/main" id="{3EDBC5E1-AEE7-2A4C-9CCE-D6FE884FE831}"/>
                    </a:ext>
                  </a:extLst>
                </p:cNvPr>
                <p:cNvSpPr/>
                <p:nvPr/>
              </p:nvSpPr>
              <p:spPr>
                <a:xfrm>
                  <a:off x="1306241" y="1551525"/>
                  <a:ext cx="2116182"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7DE73D3B-6172-AD4A-8114-5DA3984DA6B8}"/>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F962E44D-FBA1-D543-B29E-3BD27B00E509}"/>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6257EEC-3C03-0546-9ACD-4DCDB1819397}"/>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8325B40-CC4B-6445-8AA8-D6AA369D34A4}"/>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30369C21-DFFB-4B46-A1A5-A3B9B2BD5D3D}"/>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4155E267-602E-DA43-8ADA-80A77E2F6BAA}"/>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21EFCDA0-8E24-3F4E-9729-B109832A37F5}"/>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D01B9D4C-4986-CE4F-AAC2-0B2B3DE03C87}"/>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63D505A4-48AE-AC40-87FA-FC0E50F6B75A}"/>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F6A3959-23EF-B243-97DE-A3CBF9EE4626}"/>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extBox 7">
              <a:extLst>
                <a:ext uri="{FF2B5EF4-FFF2-40B4-BE49-F238E27FC236}">
                  <a16:creationId xmlns:a16="http://schemas.microsoft.com/office/drawing/2014/main" id="{D36FFD52-F70F-854D-8DC1-D1F09F5ACAD2}"/>
                </a:ext>
              </a:extLst>
            </p:cNvPr>
            <p:cNvSpPr txBox="1"/>
            <p:nvPr/>
          </p:nvSpPr>
          <p:spPr>
            <a:xfrm>
              <a:off x="6518030" y="3471011"/>
              <a:ext cx="1072730" cy="369332"/>
            </a:xfrm>
            <a:prstGeom prst="rect">
              <a:avLst/>
            </a:prstGeom>
            <a:noFill/>
          </p:spPr>
          <p:txBody>
            <a:bodyPr wrap="none" rtlCol="0">
              <a:spAutoFit/>
            </a:bodyPr>
            <a:lstStyle/>
            <a:p>
              <a:r>
                <a:rPr lang="en-US" dirty="0"/>
                <a:t>Cluster1</a:t>
              </a:r>
            </a:p>
          </p:txBody>
        </p:sp>
        <p:sp>
          <p:nvSpPr>
            <p:cNvPr id="9" name="TextBox 8">
              <a:extLst>
                <a:ext uri="{FF2B5EF4-FFF2-40B4-BE49-F238E27FC236}">
                  <a16:creationId xmlns:a16="http://schemas.microsoft.com/office/drawing/2014/main" id="{81858FD9-B27C-0C44-8B7A-44D908A27760}"/>
                </a:ext>
              </a:extLst>
            </p:cNvPr>
            <p:cNvSpPr txBox="1"/>
            <p:nvPr/>
          </p:nvSpPr>
          <p:spPr>
            <a:xfrm>
              <a:off x="7222749" y="1903899"/>
              <a:ext cx="1072730" cy="369332"/>
            </a:xfrm>
            <a:prstGeom prst="rect">
              <a:avLst/>
            </a:prstGeom>
            <a:noFill/>
          </p:spPr>
          <p:txBody>
            <a:bodyPr wrap="none" rtlCol="0">
              <a:spAutoFit/>
            </a:bodyPr>
            <a:lstStyle/>
            <a:p>
              <a:r>
                <a:rPr lang="en-US" dirty="0"/>
                <a:t>Cluster2</a:t>
              </a:r>
            </a:p>
          </p:txBody>
        </p:sp>
      </p:grpSp>
    </p:spTree>
    <p:extLst>
      <p:ext uri="{BB962C8B-B14F-4D97-AF65-F5344CB8AC3E}">
        <p14:creationId xmlns:p14="http://schemas.microsoft.com/office/powerpoint/2010/main" val="134853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chemeClr val="bg1"/>
                </a:solidFill>
                <a:latin typeface="Abadi"/>
              </a:rPr>
              <a:t>Flowchart of content-based recommender system using user profile and course genres</a:t>
            </a:r>
            <a:endParaRPr lang="en-US" sz="4000" b="1" kern="1200" dirty="0">
              <a:solidFill>
                <a:schemeClr val="bg1"/>
              </a:solidFill>
              <a:latin typeface="Abadi" panose="020B0604020104020204" pitchFamily="34" charset="0"/>
            </a:endParaRPr>
          </a:p>
        </p:txBody>
      </p:sp>
      <p:pic>
        <p:nvPicPr>
          <p:cNvPr id="2" name="Picture 1">
            <a:extLst>
              <a:ext uri="{FF2B5EF4-FFF2-40B4-BE49-F238E27FC236}">
                <a16:creationId xmlns:a16="http://schemas.microsoft.com/office/drawing/2014/main" id="{8F4F0809-8911-D145-FA4E-15D4EE804E44}"/>
              </a:ext>
            </a:extLst>
          </p:cNvPr>
          <p:cNvPicPr>
            <a:picLocks noChangeAspect="1"/>
          </p:cNvPicPr>
          <p:nvPr/>
        </p:nvPicPr>
        <p:blipFill>
          <a:blip r:embed="rId3"/>
          <a:stretch>
            <a:fillRect/>
          </a:stretch>
        </p:blipFill>
        <p:spPr>
          <a:xfrm>
            <a:off x="615996" y="1822348"/>
            <a:ext cx="10662828" cy="4401693"/>
          </a:xfrm>
          <a:prstGeom prst="rect">
            <a:avLst/>
          </a:prstGeom>
        </p:spPr>
      </p:pic>
    </p:spTree>
    <p:extLst>
      <p:ext uri="{BB962C8B-B14F-4D97-AF65-F5344CB8AC3E}">
        <p14:creationId xmlns:p14="http://schemas.microsoft.com/office/powerpoint/2010/main" val="990110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 name="Rectangle 21">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60042" y="2945176"/>
            <a:ext cx="2878688" cy="2757975"/>
          </a:xfrm>
        </p:spPr>
        <p:txBody>
          <a:bodyPr vert="horz" lIns="91440" tIns="45720" rIns="91440" bIns="45720" rtlCol="0" anchor="t">
            <a:normAutofit/>
          </a:bodyPr>
          <a:lstStyle/>
          <a:p>
            <a:r>
              <a:rPr lang="en-US" sz="3400" b="1" dirty="0">
                <a:solidFill>
                  <a:srgbClr val="FFFFFF"/>
                </a:solidFill>
              </a:rPr>
              <a:t>Evaluation Results of User Profile-Based Recommender System</a:t>
            </a:r>
          </a:p>
        </p:txBody>
      </p:sp>
      <p:pic>
        <p:nvPicPr>
          <p:cNvPr id="2" name="Picture 1">
            <a:extLst>
              <a:ext uri="{FF2B5EF4-FFF2-40B4-BE49-F238E27FC236}">
                <a16:creationId xmlns:a16="http://schemas.microsoft.com/office/drawing/2014/main" id="{790AD8C2-C145-83A9-08F6-6A09DDC25796}"/>
              </a:ext>
            </a:extLst>
          </p:cNvPr>
          <p:cNvPicPr>
            <a:picLocks noChangeAspect="1"/>
          </p:cNvPicPr>
          <p:nvPr/>
        </p:nvPicPr>
        <p:blipFill>
          <a:blip r:embed="rId3"/>
          <a:stretch>
            <a:fillRect/>
          </a:stretch>
        </p:blipFill>
        <p:spPr>
          <a:xfrm>
            <a:off x="4823965" y="736370"/>
            <a:ext cx="3147413" cy="4210585"/>
          </a:xfrm>
          <a:prstGeom prst="rect">
            <a:avLst/>
          </a:prstGeom>
        </p:spPr>
      </p:pic>
      <p:pic>
        <p:nvPicPr>
          <p:cNvPr id="3" name="Picture 2">
            <a:extLst>
              <a:ext uri="{FF2B5EF4-FFF2-40B4-BE49-F238E27FC236}">
                <a16:creationId xmlns:a16="http://schemas.microsoft.com/office/drawing/2014/main" id="{FB7C6610-443E-091E-0ED9-AEFFF90707CA}"/>
              </a:ext>
            </a:extLst>
          </p:cNvPr>
          <p:cNvPicPr>
            <a:picLocks noChangeAspect="1"/>
          </p:cNvPicPr>
          <p:nvPr/>
        </p:nvPicPr>
        <p:blipFill>
          <a:blip r:embed="rId4"/>
          <a:stretch>
            <a:fillRect/>
          </a:stretch>
        </p:blipFill>
        <p:spPr>
          <a:xfrm>
            <a:off x="8758881" y="736370"/>
            <a:ext cx="2157039" cy="5385262"/>
          </a:xfrm>
          <a:prstGeom prst="rect">
            <a:avLst/>
          </a:prstGeom>
        </p:spPr>
      </p:pic>
      <p:sp>
        <p:nvSpPr>
          <p:cNvPr id="5" name="Content Placeholder 4">
            <a:extLst>
              <a:ext uri="{FF2B5EF4-FFF2-40B4-BE49-F238E27FC236}">
                <a16:creationId xmlns:a16="http://schemas.microsoft.com/office/drawing/2014/main" id="{FB345125-B78E-D987-BA9B-64A0B6ED0048}"/>
              </a:ext>
            </a:extLst>
          </p:cNvPr>
          <p:cNvSpPr txBox="1">
            <a:spLocks/>
          </p:cNvSpPr>
          <p:nvPr/>
        </p:nvSpPr>
        <p:spPr>
          <a:xfrm>
            <a:off x="4038603" y="6012317"/>
            <a:ext cx="8000997" cy="619375"/>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1C7DDB"/>
                </a:solidFill>
                <a:latin typeface="Abadi"/>
              </a:rPr>
              <a:t>Score Threshold = 10.0</a:t>
            </a:r>
            <a:endParaRPr lang="en-US" sz="2000" dirty="0">
              <a:cs typeface="Calibri"/>
            </a:endParaRPr>
          </a:p>
        </p:txBody>
      </p:sp>
    </p:spTree>
    <p:extLst>
      <p:ext uri="{BB962C8B-B14F-4D97-AF65-F5344CB8AC3E}">
        <p14:creationId xmlns:p14="http://schemas.microsoft.com/office/powerpoint/2010/main" val="2672108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chemeClr val="bg1"/>
                </a:solidFill>
                <a:latin typeface="Abadi"/>
              </a:rPr>
              <a:t>Flowchart of Content-based Recommender System Using Course Similarity</a:t>
            </a:r>
            <a:endParaRPr lang="en-US" sz="4000" b="1" kern="1200" dirty="0">
              <a:solidFill>
                <a:schemeClr val="bg1"/>
              </a:solidFill>
              <a:latin typeface="Abadi" panose="020B0604020104020204" pitchFamily="34" charset="0"/>
            </a:endParaRPr>
          </a:p>
        </p:txBody>
      </p:sp>
      <p:pic>
        <p:nvPicPr>
          <p:cNvPr id="2" name="Picture 1">
            <a:extLst>
              <a:ext uri="{FF2B5EF4-FFF2-40B4-BE49-F238E27FC236}">
                <a16:creationId xmlns:a16="http://schemas.microsoft.com/office/drawing/2014/main" id="{3ADFE54F-88C3-428A-B575-E1E0A6B046CE}"/>
              </a:ext>
            </a:extLst>
          </p:cNvPr>
          <p:cNvPicPr>
            <a:picLocks noChangeAspect="1"/>
          </p:cNvPicPr>
          <p:nvPr/>
        </p:nvPicPr>
        <p:blipFill>
          <a:blip r:embed="rId3"/>
          <a:stretch>
            <a:fillRect/>
          </a:stretch>
        </p:blipFill>
        <p:spPr>
          <a:xfrm>
            <a:off x="913949" y="2007666"/>
            <a:ext cx="10364098" cy="4694327"/>
          </a:xfrm>
          <a:prstGeom prst="rect">
            <a:avLst/>
          </a:prstGeom>
        </p:spPr>
      </p:pic>
    </p:spTree>
    <p:extLst>
      <p:ext uri="{BB962C8B-B14F-4D97-AF65-F5344CB8AC3E}">
        <p14:creationId xmlns:p14="http://schemas.microsoft.com/office/powerpoint/2010/main" val="1396367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8" name="Rectangle 27">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1371598" y="319314"/>
            <a:ext cx="9477377" cy="1030515"/>
          </a:xfrm>
        </p:spPr>
        <p:txBody>
          <a:bodyPr vert="horz" lIns="91440" tIns="45720" rIns="91440" bIns="45720" rtlCol="0" anchor="ctr">
            <a:noAutofit/>
          </a:bodyPr>
          <a:lstStyle/>
          <a:p>
            <a:r>
              <a:rPr lang="en-US" sz="4000" b="1" dirty="0">
                <a:solidFill>
                  <a:srgbClr val="FFFFFF"/>
                </a:solidFill>
                <a:latin typeface="Abadi" panose="020B0604020104020204" pitchFamily="34" charset="0"/>
              </a:rPr>
              <a:t>Content-Based Recommender System Using Course Similarity</a:t>
            </a:r>
          </a:p>
        </p:txBody>
      </p:sp>
      <p:pic>
        <p:nvPicPr>
          <p:cNvPr id="11" name="Picture 10" descr="Background pattern">
            <a:extLst>
              <a:ext uri="{FF2B5EF4-FFF2-40B4-BE49-F238E27FC236}">
                <a16:creationId xmlns:a16="http://schemas.microsoft.com/office/drawing/2014/main" id="{63D412D8-D7A0-AED6-92E6-665ECE77C2FB}"/>
              </a:ext>
            </a:extLst>
          </p:cNvPr>
          <p:cNvPicPr>
            <a:picLocks noChangeAspect="1"/>
          </p:cNvPicPr>
          <p:nvPr/>
        </p:nvPicPr>
        <p:blipFill>
          <a:blip r:embed="rId3"/>
          <a:stretch>
            <a:fillRect/>
          </a:stretch>
        </p:blipFill>
        <p:spPr>
          <a:xfrm>
            <a:off x="862550" y="2080472"/>
            <a:ext cx="3876870" cy="3392262"/>
          </a:xfrm>
          <a:prstGeom prst="rect">
            <a:avLst/>
          </a:prstGeom>
        </p:spPr>
      </p:pic>
      <p:pic>
        <p:nvPicPr>
          <p:cNvPr id="18" name="Picture 17" descr="Graphical user interface, text, application, table, Excel&#10;&#10;Description automatically generated">
            <a:extLst>
              <a:ext uri="{FF2B5EF4-FFF2-40B4-BE49-F238E27FC236}">
                <a16:creationId xmlns:a16="http://schemas.microsoft.com/office/drawing/2014/main" id="{12396843-9655-6905-BBC1-410603720E37}"/>
              </a:ext>
            </a:extLst>
          </p:cNvPr>
          <p:cNvPicPr>
            <a:picLocks noChangeAspect="1"/>
          </p:cNvPicPr>
          <p:nvPr/>
        </p:nvPicPr>
        <p:blipFill>
          <a:blip r:embed="rId4"/>
          <a:stretch>
            <a:fillRect/>
          </a:stretch>
        </p:blipFill>
        <p:spPr>
          <a:xfrm>
            <a:off x="5375429" y="2074130"/>
            <a:ext cx="5454526" cy="3129241"/>
          </a:xfrm>
          <a:prstGeom prst="rect">
            <a:avLst/>
          </a:prstGeom>
        </p:spPr>
      </p:pic>
      <p:sp>
        <p:nvSpPr>
          <p:cNvPr id="20" name="TextBox 19">
            <a:extLst>
              <a:ext uri="{FF2B5EF4-FFF2-40B4-BE49-F238E27FC236}">
                <a16:creationId xmlns:a16="http://schemas.microsoft.com/office/drawing/2014/main" id="{CE790E78-481C-78C3-BA2F-252D9932F3A9}"/>
              </a:ext>
            </a:extLst>
          </p:cNvPr>
          <p:cNvSpPr txBox="1"/>
          <p:nvPr/>
        </p:nvSpPr>
        <p:spPr>
          <a:xfrm>
            <a:off x="2910817" y="5792048"/>
            <a:ext cx="6139545" cy="1385266"/>
          </a:xfrm>
          <a:prstGeom prst="rect">
            <a:avLst/>
          </a:prstGeom>
        </p:spPr>
        <p:txBody>
          <a:bodyPr vert="horz" lIns="91440" tIns="45720" rIns="91440" bIns="45720" rtlCol="0">
            <a:normAutofit/>
          </a:bodyPr>
          <a:lstStyle/>
          <a:p>
            <a:pPr>
              <a:lnSpc>
                <a:spcPct val="90000"/>
              </a:lnSpc>
              <a:spcAft>
                <a:spcPts val="600"/>
              </a:spcAft>
            </a:pPr>
            <a:r>
              <a:rPr lang="en-US" sz="2800" dirty="0">
                <a:latin typeface="Abadi" panose="020B0604020104020204" pitchFamily="34" charset="0"/>
              </a:rPr>
              <a:t>Course Similarity Matrix and Heatmap</a:t>
            </a:r>
          </a:p>
        </p:txBody>
      </p:sp>
    </p:spTree>
    <p:extLst>
      <p:ext uri="{BB962C8B-B14F-4D97-AF65-F5344CB8AC3E}">
        <p14:creationId xmlns:p14="http://schemas.microsoft.com/office/powerpoint/2010/main" val="348537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1383564" y="348865"/>
            <a:ext cx="9718111" cy="1576446"/>
          </a:xfrm>
        </p:spPr>
        <p:txBody>
          <a:bodyPr anchor="ctr">
            <a:normAutofit/>
          </a:bodyPr>
          <a:lstStyle/>
          <a:p>
            <a:r>
              <a:rPr lang="en-US" sz="4000" b="1" dirty="0">
                <a:solidFill>
                  <a:srgbClr val="FFFFFF"/>
                </a:solidFill>
                <a:latin typeface="Abadi"/>
              </a:rPr>
              <a:t>Evaluation Results of Course Similarity Based Recommender System</a:t>
            </a: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2102878" y="6442265"/>
            <a:ext cx="7761659" cy="461362"/>
          </a:xfrm>
          <a:prstGeom prst="rect">
            <a:avLst/>
          </a:prstGeom>
          <a:ln>
            <a:solidFill>
              <a:srgbClr val="0B49CB"/>
            </a:solidFill>
            <a:prstDash val="dash"/>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76656">
              <a:spcBef>
                <a:spcPts val="740"/>
              </a:spcBef>
              <a:buNone/>
            </a:pPr>
            <a:r>
              <a:rPr lang="en-US" b="1" kern="1200" dirty="0">
                <a:solidFill>
                  <a:srgbClr val="1C7DDB"/>
                </a:solidFill>
                <a:latin typeface="Abadi"/>
                <a:ea typeface="+mn-ea"/>
                <a:cs typeface="+mn-cs"/>
              </a:rPr>
              <a:t>Course Similarity Score Threshold = 0.60</a:t>
            </a:r>
            <a:endParaRPr lang="en-US" b="1" dirty="0">
              <a:cs typeface="Calibri"/>
            </a:endParaRPr>
          </a:p>
        </p:txBody>
      </p:sp>
      <p:pic>
        <p:nvPicPr>
          <p:cNvPr id="3" name="Picture 2" descr="Text">
            <a:extLst>
              <a:ext uri="{FF2B5EF4-FFF2-40B4-BE49-F238E27FC236}">
                <a16:creationId xmlns:a16="http://schemas.microsoft.com/office/drawing/2014/main" id="{3A8EEF90-0B3C-BA91-A739-E8F368E910F4}"/>
              </a:ext>
            </a:extLst>
          </p:cNvPr>
          <p:cNvPicPr>
            <a:picLocks noChangeAspect="1"/>
          </p:cNvPicPr>
          <p:nvPr/>
        </p:nvPicPr>
        <p:blipFill>
          <a:blip r:embed="rId3"/>
          <a:stretch>
            <a:fillRect/>
          </a:stretch>
        </p:blipFill>
        <p:spPr>
          <a:xfrm>
            <a:off x="6550781" y="3294565"/>
            <a:ext cx="3136309" cy="1613609"/>
          </a:xfrm>
          <a:prstGeom prst="rect">
            <a:avLst/>
          </a:prstGeom>
        </p:spPr>
      </p:pic>
      <p:sp>
        <p:nvSpPr>
          <p:cNvPr id="5" name="TextBox 4">
            <a:extLst>
              <a:ext uri="{FF2B5EF4-FFF2-40B4-BE49-F238E27FC236}">
                <a16:creationId xmlns:a16="http://schemas.microsoft.com/office/drawing/2014/main" id="{634C085F-8A00-6EF4-DBC5-0D4BCCCB768B}"/>
              </a:ext>
            </a:extLst>
          </p:cNvPr>
          <p:cNvSpPr txBox="1"/>
          <p:nvPr/>
        </p:nvSpPr>
        <p:spPr>
          <a:xfrm>
            <a:off x="6187586" y="2987116"/>
            <a:ext cx="4092787" cy="365613"/>
          </a:xfrm>
          <a:prstGeom prst="rect">
            <a:avLst/>
          </a:prstGeom>
          <a:noFill/>
        </p:spPr>
        <p:txBody>
          <a:bodyPr wrap="none" rtlCol="0">
            <a:spAutoFit/>
          </a:bodyPr>
          <a:lstStyle/>
          <a:p>
            <a:pPr defTabSz="676656">
              <a:spcAft>
                <a:spcPts val="600"/>
              </a:spcAft>
            </a:pPr>
            <a:r>
              <a:rPr lang="en-US" sz="1776" kern="1200" dirty="0">
                <a:solidFill>
                  <a:schemeClr val="tx1"/>
                </a:solidFill>
                <a:latin typeface="Abadi" panose="020B0604020104020204" pitchFamily="34" charset="0"/>
                <a:ea typeface="+mn-ea"/>
                <a:cs typeface="+mn-cs"/>
              </a:rPr>
              <a:t>Most Frequently Recommended Courses</a:t>
            </a:r>
            <a:endParaRPr lang="en-US" sz="2400" dirty="0">
              <a:latin typeface="Abadi" panose="020B0604020104020204" pitchFamily="34" charset="0"/>
            </a:endParaRPr>
          </a:p>
        </p:txBody>
      </p:sp>
      <p:pic>
        <p:nvPicPr>
          <p:cNvPr id="9" name="Picture 8" descr="Graphical user interface, table&#10;&#10;Description automatically generated with medium confidence">
            <a:extLst>
              <a:ext uri="{FF2B5EF4-FFF2-40B4-BE49-F238E27FC236}">
                <a16:creationId xmlns:a16="http://schemas.microsoft.com/office/drawing/2014/main" id="{8459C30E-DF40-E557-1C84-104E1B2B78B9}"/>
              </a:ext>
            </a:extLst>
          </p:cNvPr>
          <p:cNvPicPr>
            <a:picLocks noChangeAspect="1"/>
          </p:cNvPicPr>
          <p:nvPr/>
        </p:nvPicPr>
        <p:blipFill>
          <a:blip r:embed="rId4"/>
          <a:stretch>
            <a:fillRect/>
          </a:stretch>
        </p:blipFill>
        <p:spPr>
          <a:xfrm>
            <a:off x="2686088" y="2987116"/>
            <a:ext cx="2134365" cy="2702015"/>
          </a:xfrm>
          <a:prstGeom prst="rect">
            <a:avLst/>
          </a:prstGeom>
        </p:spPr>
      </p:pic>
      <p:sp>
        <p:nvSpPr>
          <p:cNvPr id="11" name="TextBox 10">
            <a:extLst>
              <a:ext uri="{FF2B5EF4-FFF2-40B4-BE49-F238E27FC236}">
                <a16:creationId xmlns:a16="http://schemas.microsoft.com/office/drawing/2014/main" id="{AA0AEAB9-2A0E-92E7-CD25-95D9E5CF4DD2}"/>
              </a:ext>
            </a:extLst>
          </p:cNvPr>
          <p:cNvSpPr txBox="1"/>
          <p:nvPr/>
        </p:nvSpPr>
        <p:spPr>
          <a:xfrm>
            <a:off x="2134243" y="2678312"/>
            <a:ext cx="3421129" cy="365613"/>
          </a:xfrm>
          <a:prstGeom prst="rect">
            <a:avLst/>
          </a:prstGeom>
          <a:noFill/>
        </p:spPr>
        <p:txBody>
          <a:bodyPr wrap="none" rtlCol="0">
            <a:spAutoFit/>
          </a:bodyPr>
          <a:lstStyle/>
          <a:p>
            <a:pPr defTabSz="676656">
              <a:spcAft>
                <a:spcPts val="600"/>
              </a:spcAft>
            </a:pPr>
            <a:r>
              <a:rPr lang="en-US" sz="1776" kern="1200" dirty="0">
                <a:solidFill>
                  <a:schemeClr val="tx1"/>
                </a:solidFill>
                <a:latin typeface="Abadi" panose="020B0604020104020204" pitchFamily="34" charset="0"/>
                <a:ea typeface="+mn-ea"/>
                <a:cs typeface="+mn-cs"/>
              </a:rPr>
              <a:t>5000 Recommendations (5/User)</a:t>
            </a:r>
            <a:endParaRPr lang="en-US" sz="2400" dirty="0">
              <a:latin typeface="Abadi" panose="020B0604020104020204" pitchFamily="34" charset="0"/>
            </a:endParaRPr>
          </a:p>
        </p:txBody>
      </p:sp>
    </p:spTree>
    <p:extLst>
      <p:ext uri="{BB962C8B-B14F-4D97-AF65-F5344CB8AC3E}">
        <p14:creationId xmlns:p14="http://schemas.microsoft.com/office/powerpoint/2010/main" val="3676389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1371597" y="348865"/>
            <a:ext cx="10044023" cy="877729"/>
          </a:xfrm>
        </p:spPr>
        <p:txBody>
          <a:bodyPr anchor="ctr">
            <a:noAutofit/>
          </a:bodyPr>
          <a:lstStyle/>
          <a:p>
            <a:r>
              <a:rPr lang="en-US" sz="4000" b="1" dirty="0">
                <a:solidFill>
                  <a:schemeClr val="bg1"/>
                </a:solidFill>
                <a:latin typeface="Abadi"/>
              </a:rPr>
              <a:t>Flowchart of Clustering-Based Recommender System</a:t>
            </a:r>
          </a:p>
        </p:txBody>
      </p:sp>
      <p:pic>
        <p:nvPicPr>
          <p:cNvPr id="2" name="Picture 1">
            <a:extLst>
              <a:ext uri="{FF2B5EF4-FFF2-40B4-BE49-F238E27FC236}">
                <a16:creationId xmlns:a16="http://schemas.microsoft.com/office/drawing/2014/main" id="{30193823-50E8-35D4-07C9-F771041B8AC9}"/>
              </a:ext>
            </a:extLst>
          </p:cNvPr>
          <p:cNvPicPr>
            <a:picLocks noChangeAspect="1"/>
          </p:cNvPicPr>
          <p:nvPr/>
        </p:nvPicPr>
        <p:blipFill>
          <a:blip r:embed="rId3"/>
          <a:stretch>
            <a:fillRect/>
          </a:stretch>
        </p:blipFill>
        <p:spPr>
          <a:xfrm>
            <a:off x="721910" y="1839642"/>
            <a:ext cx="10748180" cy="4743099"/>
          </a:xfrm>
          <a:prstGeom prst="rect">
            <a:avLst/>
          </a:prstGeom>
        </p:spPr>
      </p:pic>
    </p:spTree>
    <p:extLst>
      <p:ext uri="{BB962C8B-B14F-4D97-AF65-F5344CB8AC3E}">
        <p14:creationId xmlns:p14="http://schemas.microsoft.com/office/powerpoint/2010/main" val="2230831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1371597" y="348865"/>
            <a:ext cx="10044023" cy="877729"/>
          </a:xfrm>
        </p:spPr>
        <p:txBody>
          <a:bodyPr anchor="ctr">
            <a:normAutofit/>
          </a:bodyPr>
          <a:lstStyle/>
          <a:p>
            <a:r>
              <a:rPr lang="en-US" sz="4000" b="1" dirty="0">
                <a:solidFill>
                  <a:srgbClr val="FFFFFF"/>
                </a:solidFill>
                <a:latin typeface="Abadi"/>
              </a:rPr>
              <a:t>Clustering-Based Recommender System</a:t>
            </a:r>
          </a:p>
        </p:txBody>
      </p:sp>
      <p:pic>
        <p:nvPicPr>
          <p:cNvPr id="8" name="Picture 7" descr="Chart, line chart">
            <a:extLst>
              <a:ext uri="{FF2B5EF4-FFF2-40B4-BE49-F238E27FC236}">
                <a16:creationId xmlns:a16="http://schemas.microsoft.com/office/drawing/2014/main" id="{FFD6B16F-6532-D68C-D80E-DE1FA9FCD6CE}"/>
              </a:ext>
            </a:extLst>
          </p:cNvPr>
          <p:cNvPicPr>
            <a:picLocks noChangeAspect="1"/>
          </p:cNvPicPr>
          <p:nvPr/>
        </p:nvPicPr>
        <p:blipFill>
          <a:blip r:embed="rId3"/>
          <a:stretch>
            <a:fillRect/>
          </a:stretch>
        </p:blipFill>
        <p:spPr>
          <a:xfrm>
            <a:off x="1299207" y="2112579"/>
            <a:ext cx="10110857" cy="3545447"/>
          </a:xfrm>
          <a:prstGeom prst="rect">
            <a:avLst/>
          </a:prstGeom>
        </p:spPr>
      </p:pic>
      <p:sp>
        <p:nvSpPr>
          <p:cNvPr id="17" name="TextBox 16">
            <a:extLst>
              <a:ext uri="{FF2B5EF4-FFF2-40B4-BE49-F238E27FC236}">
                <a16:creationId xmlns:a16="http://schemas.microsoft.com/office/drawing/2014/main" id="{2C0A0A18-E696-1696-3B24-ED3DB3B2FA0B}"/>
              </a:ext>
            </a:extLst>
          </p:cNvPr>
          <p:cNvSpPr txBox="1"/>
          <p:nvPr/>
        </p:nvSpPr>
        <p:spPr>
          <a:xfrm>
            <a:off x="5167521" y="5871372"/>
            <a:ext cx="2557110" cy="439479"/>
          </a:xfrm>
          <a:prstGeom prst="rect">
            <a:avLst/>
          </a:prstGeom>
          <a:noFill/>
        </p:spPr>
        <p:txBody>
          <a:bodyPr wrap="none" rtlCol="0">
            <a:spAutoFit/>
          </a:bodyPr>
          <a:lstStyle/>
          <a:p>
            <a:pPr defTabSz="859536">
              <a:spcAft>
                <a:spcPts val="600"/>
              </a:spcAft>
            </a:pPr>
            <a:r>
              <a:rPr lang="en-US" sz="2256" kern="1200" dirty="0">
                <a:solidFill>
                  <a:schemeClr val="tx1"/>
                </a:solidFill>
                <a:latin typeface="Abadi" panose="020B0604020104020204" pitchFamily="34" charset="0"/>
                <a:ea typeface="+mn-ea"/>
                <a:cs typeface="+mn-cs"/>
              </a:rPr>
              <a:t>Number of Clusters</a:t>
            </a:r>
            <a:endParaRPr lang="en-US" sz="2400" dirty="0">
              <a:latin typeface="Abadi" panose="020B0604020104020204" pitchFamily="34" charset="0"/>
            </a:endParaRPr>
          </a:p>
        </p:txBody>
      </p:sp>
      <p:sp>
        <p:nvSpPr>
          <p:cNvPr id="19" name="TextBox 18">
            <a:extLst>
              <a:ext uri="{FF2B5EF4-FFF2-40B4-BE49-F238E27FC236}">
                <a16:creationId xmlns:a16="http://schemas.microsoft.com/office/drawing/2014/main" id="{B4D3593B-7801-51D6-F35C-06EF2E442CE4}"/>
              </a:ext>
            </a:extLst>
          </p:cNvPr>
          <p:cNvSpPr txBox="1"/>
          <p:nvPr/>
        </p:nvSpPr>
        <p:spPr>
          <a:xfrm rot="16200000">
            <a:off x="547433" y="3474344"/>
            <a:ext cx="950901" cy="439479"/>
          </a:xfrm>
          <a:prstGeom prst="rect">
            <a:avLst/>
          </a:prstGeom>
          <a:noFill/>
        </p:spPr>
        <p:txBody>
          <a:bodyPr wrap="none" rtlCol="0">
            <a:spAutoFit/>
          </a:bodyPr>
          <a:lstStyle/>
          <a:p>
            <a:pPr defTabSz="859536">
              <a:spcAft>
                <a:spcPts val="600"/>
              </a:spcAft>
            </a:pPr>
            <a:r>
              <a:rPr lang="en-US" sz="2256" kern="1200" dirty="0">
                <a:solidFill>
                  <a:schemeClr val="tx1"/>
                </a:solidFill>
                <a:latin typeface="Abadi" panose="020B0604020104020204" pitchFamily="34" charset="0"/>
                <a:ea typeface="+mn-ea"/>
                <a:cs typeface="+mn-cs"/>
              </a:rPr>
              <a:t>Inertia</a:t>
            </a:r>
            <a:endParaRPr lang="en-US" sz="2400" dirty="0">
              <a:latin typeface="Abadi" panose="020B0604020104020204" pitchFamily="34" charset="0"/>
            </a:endParaRPr>
          </a:p>
        </p:txBody>
      </p:sp>
    </p:spTree>
    <p:extLst>
      <p:ext uri="{BB962C8B-B14F-4D97-AF65-F5344CB8AC3E}">
        <p14:creationId xmlns:p14="http://schemas.microsoft.com/office/powerpoint/2010/main" val="329069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300" dirty="0">
                <a:solidFill>
                  <a:srgbClr val="0B49CB"/>
                </a:solidFill>
                <a:latin typeface="Abadi"/>
              </a:rPr>
              <a:t>Outline</a:t>
            </a:r>
            <a:endParaRPr lang="en-US" dirty="0">
              <a:solidFill>
                <a:srgbClr val="0B49CB"/>
              </a:solidFill>
              <a:latin typeface="Abadi"/>
            </a:endParaRPr>
          </a:p>
        </p:txBody>
      </p:sp>
      <p:graphicFrame>
        <p:nvGraphicFramePr>
          <p:cNvPr id="21" name="Content Placeholder 2">
            <a:extLst>
              <a:ext uri="{FF2B5EF4-FFF2-40B4-BE49-F238E27FC236}">
                <a16:creationId xmlns:a16="http://schemas.microsoft.com/office/drawing/2014/main" id="{8ED5CBFC-CD33-3857-4A74-5807EFB6D534}"/>
              </a:ext>
            </a:extLst>
          </p:cNvPr>
          <p:cNvGraphicFramePr/>
          <p:nvPr>
            <p:extLst>
              <p:ext uri="{D42A27DB-BD31-4B8C-83A1-F6EECF244321}">
                <p14:modId xmlns:p14="http://schemas.microsoft.com/office/powerpoint/2010/main" val="3681960627"/>
              </p:ext>
            </p:extLst>
          </p:nvPr>
        </p:nvGraphicFramePr>
        <p:xfrm>
          <a:off x="770011" y="1768587"/>
          <a:ext cx="11118999" cy="46586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79105E85-56E1-0A8D-8404-81339DF5D747}"/>
              </a:ext>
            </a:extLst>
          </p:cNvPr>
          <p:cNvSpPr txBox="1">
            <a:spLocks/>
          </p:cNvSpPr>
          <p:nvPr/>
        </p:nvSpPr>
        <p:spPr>
          <a:xfrm>
            <a:off x="699713" y="248038"/>
            <a:ext cx="7063721" cy="11592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b="1" kern="1200" dirty="0">
                <a:solidFill>
                  <a:srgbClr val="FFFFFF"/>
                </a:solidFill>
                <a:latin typeface="Abadi" panose="020B0604020104020204" pitchFamily="34" charset="0"/>
              </a:rPr>
              <a:t>Covariance Matrix and Principal Components</a:t>
            </a:r>
          </a:p>
        </p:txBody>
      </p:sp>
      <p:pic>
        <p:nvPicPr>
          <p:cNvPr id="3" name="Picture 2">
            <a:extLst>
              <a:ext uri="{FF2B5EF4-FFF2-40B4-BE49-F238E27FC236}">
                <a16:creationId xmlns:a16="http://schemas.microsoft.com/office/drawing/2014/main" id="{C8826917-FED1-A760-5B68-F912442AAFBB}"/>
              </a:ext>
            </a:extLst>
          </p:cNvPr>
          <p:cNvPicPr>
            <a:picLocks noChangeAspect="1"/>
          </p:cNvPicPr>
          <p:nvPr/>
        </p:nvPicPr>
        <p:blipFill>
          <a:blip r:embed="rId3"/>
          <a:stretch>
            <a:fillRect/>
          </a:stretch>
        </p:blipFill>
        <p:spPr>
          <a:xfrm>
            <a:off x="309862" y="2263379"/>
            <a:ext cx="6093683" cy="3610507"/>
          </a:xfrm>
          <a:prstGeom prst="rect">
            <a:avLst/>
          </a:prstGeom>
        </p:spPr>
      </p:pic>
      <p:graphicFrame>
        <p:nvGraphicFramePr>
          <p:cNvPr id="6" name="Chart 5">
            <a:extLst>
              <a:ext uri="{FF2B5EF4-FFF2-40B4-BE49-F238E27FC236}">
                <a16:creationId xmlns:a16="http://schemas.microsoft.com/office/drawing/2014/main" id="{C3D2F964-E1A8-4B4B-06CD-B2326CE2AF1C}"/>
              </a:ext>
            </a:extLst>
          </p:cNvPr>
          <p:cNvGraphicFramePr/>
          <p:nvPr>
            <p:extLst>
              <p:ext uri="{D42A27DB-BD31-4B8C-83A1-F6EECF244321}">
                <p14:modId xmlns:p14="http://schemas.microsoft.com/office/powerpoint/2010/main" val="1597032106"/>
              </p:ext>
            </p:extLst>
          </p:nvPr>
        </p:nvGraphicFramePr>
        <p:xfrm>
          <a:off x="5134428" y="2432097"/>
          <a:ext cx="6926943" cy="361050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49153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1371597" y="348865"/>
            <a:ext cx="10044023" cy="877729"/>
          </a:xfrm>
        </p:spPr>
        <p:txBody>
          <a:bodyPr anchor="ctr">
            <a:noAutofit/>
          </a:bodyPr>
          <a:lstStyle/>
          <a:p>
            <a:r>
              <a:rPr lang="en-US" sz="4000" b="1" dirty="0">
                <a:solidFill>
                  <a:srgbClr val="FFFFFF"/>
                </a:solidFill>
                <a:latin typeface="Abadi"/>
              </a:rPr>
              <a:t>Evaluation Results of Clustering-Based Recommender System</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1914174" y="2771264"/>
            <a:ext cx="4749683" cy="272814"/>
          </a:xfrm>
          <a:prstGeom prst="rect">
            <a:avLst/>
          </a:prstGeom>
          <a:ln>
            <a:solidFill>
              <a:srgbClr val="0B49CB"/>
            </a:solidFill>
            <a:prstDash val="dash"/>
          </a:ln>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58952">
              <a:spcBef>
                <a:spcPts val="830"/>
              </a:spcBef>
              <a:buNone/>
            </a:pPr>
            <a:r>
              <a:rPr lang="en-US" sz="1700" kern="1200" dirty="0">
                <a:solidFill>
                  <a:schemeClr val="tx1"/>
                </a:solidFill>
                <a:latin typeface="Abadi"/>
                <a:ea typeface="+mn-ea"/>
                <a:cs typeface="+mn-cs"/>
              </a:rPr>
              <a:t>3 courses recommended per user</a:t>
            </a:r>
            <a:endParaRPr lang="en-US" sz="1700" dirty="0">
              <a:cs typeface="Calibri"/>
            </a:endParaRP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1914174" y="1826511"/>
            <a:ext cx="8683091" cy="516133"/>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58952">
              <a:spcBef>
                <a:spcPts val="830"/>
              </a:spcBef>
              <a:buNone/>
            </a:pPr>
            <a:r>
              <a:rPr lang="en-US" sz="1826" kern="1200" dirty="0">
                <a:solidFill>
                  <a:srgbClr val="1C7DDB"/>
                </a:solidFill>
                <a:latin typeface="Abadi"/>
                <a:ea typeface="+mn-ea"/>
                <a:cs typeface="+mn-cs"/>
              </a:rPr>
              <a:t>hyper-parameter settings; k=25, Number of Principal Components = 9</a:t>
            </a:r>
            <a:endParaRPr lang="en-US" sz="2200" dirty="0">
              <a:solidFill>
                <a:srgbClr val="1C7DDB"/>
              </a:solidFill>
              <a:latin typeface="Abadi"/>
            </a:endParaRPr>
          </a:p>
        </p:txBody>
      </p:sp>
      <p:pic>
        <p:nvPicPr>
          <p:cNvPr id="3" name="Picture 2" descr="Application, table&#10;&#10;Description automatically generated">
            <a:extLst>
              <a:ext uri="{FF2B5EF4-FFF2-40B4-BE49-F238E27FC236}">
                <a16:creationId xmlns:a16="http://schemas.microsoft.com/office/drawing/2014/main" id="{F68DFAF8-D50D-7E59-C416-EFF0E2519193}"/>
              </a:ext>
            </a:extLst>
          </p:cNvPr>
          <p:cNvPicPr>
            <a:picLocks noChangeAspect="1"/>
          </p:cNvPicPr>
          <p:nvPr/>
        </p:nvPicPr>
        <p:blipFill>
          <a:blip r:embed="rId3"/>
          <a:stretch>
            <a:fillRect/>
          </a:stretch>
        </p:blipFill>
        <p:spPr>
          <a:xfrm>
            <a:off x="1618675" y="3186629"/>
            <a:ext cx="5340681" cy="2984685"/>
          </a:xfrm>
          <a:prstGeom prst="rect">
            <a:avLst/>
          </a:prstGeom>
        </p:spPr>
      </p:pic>
      <p:graphicFrame>
        <p:nvGraphicFramePr>
          <p:cNvPr id="8" name="Table 8">
            <a:extLst>
              <a:ext uri="{FF2B5EF4-FFF2-40B4-BE49-F238E27FC236}">
                <a16:creationId xmlns:a16="http://schemas.microsoft.com/office/drawing/2014/main" id="{9633D04A-43EE-47FE-D035-4270B9EB8566}"/>
              </a:ext>
            </a:extLst>
          </p:cNvPr>
          <p:cNvGraphicFramePr>
            <a:graphicFrameLocks noGrp="1"/>
          </p:cNvGraphicFramePr>
          <p:nvPr>
            <p:extLst>
              <p:ext uri="{D42A27DB-BD31-4B8C-83A1-F6EECF244321}">
                <p14:modId xmlns:p14="http://schemas.microsoft.com/office/powerpoint/2010/main" val="1889315371"/>
              </p:ext>
            </p:extLst>
          </p:nvPr>
        </p:nvGraphicFramePr>
        <p:xfrm>
          <a:off x="8090589" y="2449924"/>
          <a:ext cx="1756229" cy="4348480"/>
        </p:xfrm>
        <a:graphic>
          <a:graphicData uri="http://schemas.openxmlformats.org/drawingml/2006/table">
            <a:tbl>
              <a:tblPr firstRow="1" bandRow="1">
                <a:tableStyleId>{5C22544A-7EE6-4342-B048-85BDC9FD1C3A}</a:tableStyleId>
              </a:tblPr>
              <a:tblGrid>
                <a:gridCol w="1756229">
                  <a:extLst>
                    <a:ext uri="{9D8B030D-6E8A-4147-A177-3AD203B41FA5}">
                      <a16:colId xmlns:a16="http://schemas.microsoft.com/office/drawing/2014/main" val="649442473"/>
                    </a:ext>
                  </a:extLst>
                </a:gridCol>
              </a:tblGrid>
              <a:tr h="370840">
                <a:tc>
                  <a:txBody>
                    <a:bodyPr/>
                    <a:lstStyle/>
                    <a:p>
                      <a:r>
                        <a:rPr lang="en-US" dirty="0"/>
                        <a:t>Top 10 Recommended </a:t>
                      </a:r>
                    </a:p>
                  </a:txBody>
                  <a:tcPr/>
                </a:tc>
                <a:extLst>
                  <a:ext uri="{0D108BD9-81ED-4DB2-BD59-A6C34878D82A}">
                    <a16:rowId xmlns:a16="http://schemas.microsoft.com/office/drawing/2014/main" val="1574618043"/>
                  </a:ext>
                </a:extLst>
              </a:tr>
              <a:tr h="370840">
                <a:tc>
                  <a:txBody>
                    <a:bodyPr/>
                    <a:lstStyle/>
                    <a:p>
                      <a:r>
                        <a:rPr lang="en-US" dirty="0"/>
                        <a:t>BD0101EN</a:t>
                      </a:r>
                    </a:p>
                  </a:txBody>
                  <a:tcPr/>
                </a:tc>
                <a:extLst>
                  <a:ext uri="{0D108BD9-81ED-4DB2-BD59-A6C34878D82A}">
                    <a16:rowId xmlns:a16="http://schemas.microsoft.com/office/drawing/2014/main" val="2224203671"/>
                  </a:ext>
                </a:extLst>
              </a:tr>
              <a:tr h="370840">
                <a:tc>
                  <a:txBody>
                    <a:bodyPr/>
                    <a:lstStyle/>
                    <a:p>
                      <a:r>
                        <a:rPr lang="en-US" b="0" dirty="0"/>
                        <a:t>BD0211EN</a:t>
                      </a:r>
                    </a:p>
                  </a:txBody>
                  <a:tcPr/>
                </a:tc>
                <a:extLst>
                  <a:ext uri="{0D108BD9-81ED-4DB2-BD59-A6C34878D82A}">
                    <a16:rowId xmlns:a16="http://schemas.microsoft.com/office/drawing/2014/main" val="3201439111"/>
                  </a:ext>
                </a:extLst>
              </a:tr>
              <a:tr h="370840">
                <a:tc>
                  <a:txBody>
                    <a:bodyPr/>
                    <a:lstStyle/>
                    <a:p>
                      <a:r>
                        <a:rPr lang="en-US" dirty="0"/>
                        <a:t>DS0101EN</a:t>
                      </a:r>
                    </a:p>
                  </a:txBody>
                  <a:tcPr/>
                </a:tc>
                <a:extLst>
                  <a:ext uri="{0D108BD9-81ED-4DB2-BD59-A6C34878D82A}">
                    <a16:rowId xmlns:a16="http://schemas.microsoft.com/office/drawing/2014/main" val="2112473545"/>
                  </a:ext>
                </a:extLst>
              </a:tr>
              <a:tr h="370840">
                <a:tc>
                  <a:txBody>
                    <a:bodyPr/>
                    <a:lstStyle/>
                    <a:p>
                      <a:r>
                        <a:rPr lang="en-US" dirty="0"/>
                        <a:t>PY0101EN</a:t>
                      </a:r>
                    </a:p>
                  </a:txBody>
                  <a:tcPr/>
                </a:tc>
                <a:extLst>
                  <a:ext uri="{0D108BD9-81ED-4DB2-BD59-A6C34878D82A}">
                    <a16:rowId xmlns:a16="http://schemas.microsoft.com/office/drawing/2014/main" val="1808584410"/>
                  </a:ext>
                </a:extLst>
              </a:tr>
              <a:tr h="370840">
                <a:tc>
                  <a:txBody>
                    <a:bodyPr/>
                    <a:lstStyle/>
                    <a:p>
                      <a:r>
                        <a:rPr lang="en-US" dirty="0"/>
                        <a:t>BC0101EN</a:t>
                      </a:r>
                    </a:p>
                  </a:txBody>
                  <a:tcPr/>
                </a:tc>
                <a:extLst>
                  <a:ext uri="{0D108BD9-81ED-4DB2-BD59-A6C34878D82A}">
                    <a16:rowId xmlns:a16="http://schemas.microsoft.com/office/drawing/2014/main" val="2867393091"/>
                  </a:ext>
                </a:extLst>
              </a:tr>
              <a:tr h="370840">
                <a:tc>
                  <a:txBody>
                    <a:bodyPr/>
                    <a:lstStyle/>
                    <a:p>
                      <a:r>
                        <a:rPr lang="en-US" dirty="0"/>
                        <a:t>CB0103EN</a:t>
                      </a:r>
                    </a:p>
                  </a:txBody>
                  <a:tcPr/>
                </a:tc>
                <a:extLst>
                  <a:ext uri="{0D108BD9-81ED-4DB2-BD59-A6C34878D82A}">
                    <a16:rowId xmlns:a16="http://schemas.microsoft.com/office/drawing/2014/main" val="2955313179"/>
                  </a:ext>
                </a:extLst>
              </a:tr>
              <a:tr h="370840">
                <a:tc>
                  <a:txBody>
                    <a:bodyPr/>
                    <a:lstStyle/>
                    <a:p>
                      <a:r>
                        <a:rPr lang="en-US" dirty="0"/>
                        <a:t>LB0101ENv1</a:t>
                      </a:r>
                    </a:p>
                  </a:txBody>
                  <a:tcPr/>
                </a:tc>
                <a:extLst>
                  <a:ext uri="{0D108BD9-81ED-4DB2-BD59-A6C34878D82A}">
                    <a16:rowId xmlns:a16="http://schemas.microsoft.com/office/drawing/2014/main" val="3237185896"/>
                  </a:ext>
                </a:extLst>
              </a:tr>
              <a:tr h="370840">
                <a:tc>
                  <a:txBody>
                    <a:bodyPr/>
                    <a:lstStyle/>
                    <a:p>
                      <a:r>
                        <a:rPr lang="en-US" dirty="0"/>
                        <a:t>CC0101EN</a:t>
                      </a:r>
                    </a:p>
                  </a:txBody>
                  <a:tcPr/>
                </a:tc>
                <a:extLst>
                  <a:ext uri="{0D108BD9-81ED-4DB2-BD59-A6C34878D82A}">
                    <a16:rowId xmlns:a16="http://schemas.microsoft.com/office/drawing/2014/main" val="3714744590"/>
                  </a:ext>
                </a:extLst>
              </a:tr>
              <a:tr h="370840">
                <a:tc>
                  <a:txBody>
                    <a:bodyPr/>
                    <a:lstStyle/>
                    <a:p>
                      <a:r>
                        <a:rPr lang="en-US" dirty="0"/>
                        <a:t>RP0101EN</a:t>
                      </a:r>
                    </a:p>
                  </a:txBody>
                  <a:tcPr/>
                </a:tc>
                <a:extLst>
                  <a:ext uri="{0D108BD9-81ED-4DB2-BD59-A6C34878D82A}">
                    <a16:rowId xmlns:a16="http://schemas.microsoft.com/office/drawing/2014/main" val="2151527845"/>
                  </a:ext>
                </a:extLst>
              </a:tr>
              <a:tr h="370840">
                <a:tc>
                  <a:txBody>
                    <a:bodyPr/>
                    <a:lstStyle/>
                    <a:p>
                      <a:r>
                        <a:rPr lang="en-US" dirty="0"/>
                        <a:t>CO0101EN</a:t>
                      </a:r>
                    </a:p>
                  </a:txBody>
                  <a:tcPr/>
                </a:tc>
                <a:extLst>
                  <a:ext uri="{0D108BD9-81ED-4DB2-BD59-A6C34878D82A}">
                    <a16:rowId xmlns:a16="http://schemas.microsoft.com/office/drawing/2014/main" val="1975103877"/>
                  </a:ext>
                </a:extLst>
              </a:tr>
            </a:tbl>
          </a:graphicData>
        </a:graphic>
      </p:graphicFrame>
    </p:spTree>
    <p:extLst>
      <p:ext uri="{BB962C8B-B14F-4D97-AF65-F5344CB8AC3E}">
        <p14:creationId xmlns:p14="http://schemas.microsoft.com/office/powerpoint/2010/main" val="2115997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C5772175-955A-4811-B3D9-A03023BEF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4724" y="126724"/>
            <a:ext cx="6346209" cy="611304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92937" y="2554938"/>
            <a:ext cx="2501979" cy="6104139"/>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245782" y="1257085"/>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5457" y="385455"/>
            <a:ext cx="6858001" cy="6087091"/>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00C86EF7-5EC4-4682-A7BD-444DA4916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760" y="10141"/>
            <a:ext cx="5608469" cy="6858864"/>
          </a:xfrm>
          <a:prstGeom prst="rect">
            <a:avLst/>
          </a:prstGeom>
          <a:gradFill>
            <a:gsLst>
              <a:gs pos="21000">
                <a:schemeClr val="accent1">
                  <a:lumMod val="75000"/>
                  <a:alpha val="6000"/>
                </a:schemeClr>
              </a:gs>
              <a:gs pos="99000">
                <a:schemeClr val="accent1">
                  <a:lumMod val="50000"/>
                  <a:alpha val="33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a:xfrm>
            <a:off x="952500" y="457199"/>
            <a:ext cx="4494652" cy="3465177"/>
          </a:xfrm>
        </p:spPr>
        <p:txBody>
          <a:bodyPr vert="horz" lIns="91440" tIns="45720" rIns="91440" bIns="45720" rtlCol="0" anchor="b">
            <a:normAutofit/>
          </a:bodyPr>
          <a:lstStyle/>
          <a:p>
            <a:r>
              <a:rPr lang="en-US" sz="4000" b="1" dirty="0">
                <a:solidFill>
                  <a:srgbClr val="FFFFFF"/>
                </a:solidFill>
                <a:latin typeface="Abadi" panose="020B0604020104020204" pitchFamily="34" charset="0"/>
              </a:rPr>
              <a:t>Collaborative-filtering Recommender System using Supervised Learning</a:t>
            </a:r>
          </a:p>
        </p:txBody>
      </p:sp>
      <p:pic>
        <p:nvPicPr>
          <p:cNvPr id="43" name="Picture 2" descr="Support-vector machine - Wikipedia">
            <a:extLst>
              <a:ext uri="{FF2B5EF4-FFF2-40B4-BE49-F238E27FC236}">
                <a16:creationId xmlns:a16="http://schemas.microsoft.com/office/drawing/2014/main" id="{CA660427-DE61-394E-804E-5C01071630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9116" b="2"/>
          <a:stretch/>
        </p:blipFill>
        <p:spPr bwMode="auto">
          <a:xfrm>
            <a:off x="7101840" y="1028701"/>
            <a:ext cx="4033520" cy="48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572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1371597" y="348865"/>
            <a:ext cx="10044023" cy="877729"/>
          </a:xfrm>
        </p:spPr>
        <p:txBody>
          <a:bodyPr anchor="ctr">
            <a:noAutofit/>
          </a:bodyPr>
          <a:lstStyle/>
          <a:p>
            <a:r>
              <a:rPr lang="en-US" sz="4000" b="1" dirty="0">
                <a:solidFill>
                  <a:schemeClr val="bg1"/>
                </a:solidFill>
                <a:latin typeface="Abadi"/>
              </a:rPr>
              <a:t>Flowchart of KNN based recommender system</a:t>
            </a:r>
          </a:p>
        </p:txBody>
      </p:sp>
      <p:pic>
        <p:nvPicPr>
          <p:cNvPr id="2" name="Picture 1">
            <a:extLst>
              <a:ext uri="{FF2B5EF4-FFF2-40B4-BE49-F238E27FC236}">
                <a16:creationId xmlns:a16="http://schemas.microsoft.com/office/drawing/2014/main" id="{5B367236-779F-402C-779B-54E08D2FBF02}"/>
              </a:ext>
            </a:extLst>
          </p:cNvPr>
          <p:cNvPicPr>
            <a:picLocks noChangeAspect="1"/>
          </p:cNvPicPr>
          <p:nvPr/>
        </p:nvPicPr>
        <p:blipFill>
          <a:blip r:embed="rId3"/>
          <a:stretch>
            <a:fillRect/>
          </a:stretch>
        </p:blipFill>
        <p:spPr>
          <a:xfrm>
            <a:off x="944433" y="1924820"/>
            <a:ext cx="10303133" cy="4932091"/>
          </a:xfrm>
          <a:prstGeom prst="rect">
            <a:avLst/>
          </a:prstGeom>
        </p:spPr>
      </p:pic>
    </p:spTree>
    <p:extLst>
      <p:ext uri="{BB962C8B-B14F-4D97-AF65-F5344CB8AC3E}">
        <p14:creationId xmlns:p14="http://schemas.microsoft.com/office/powerpoint/2010/main" val="1239388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1131571" y="348865"/>
            <a:ext cx="10284050" cy="877729"/>
          </a:xfrm>
        </p:spPr>
        <p:txBody>
          <a:bodyPr anchor="ctr">
            <a:noAutofit/>
          </a:bodyPr>
          <a:lstStyle/>
          <a:p>
            <a:r>
              <a:rPr lang="en-US" sz="4000" b="1" dirty="0">
                <a:solidFill>
                  <a:schemeClr val="bg1"/>
                </a:solidFill>
                <a:latin typeface="Abadi"/>
              </a:rPr>
              <a:t>Flowchart of NMF Based Recommender System</a:t>
            </a:r>
          </a:p>
        </p:txBody>
      </p:sp>
      <p:pic>
        <p:nvPicPr>
          <p:cNvPr id="2" name="Picture 1">
            <a:extLst>
              <a:ext uri="{FF2B5EF4-FFF2-40B4-BE49-F238E27FC236}">
                <a16:creationId xmlns:a16="http://schemas.microsoft.com/office/drawing/2014/main" id="{583F7DE2-9C44-7099-7676-B4CA7F3CDD29}"/>
              </a:ext>
            </a:extLst>
          </p:cNvPr>
          <p:cNvPicPr>
            <a:picLocks noChangeAspect="1"/>
          </p:cNvPicPr>
          <p:nvPr/>
        </p:nvPicPr>
        <p:blipFill>
          <a:blip r:embed="rId3"/>
          <a:stretch>
            <a:fillRect/>
          </a:stretch>
        </p:blipFill>
        <p:spPr>
          <a:xfrm>
            <a:off x="880420" y="1785833"/>
            <a:ext cx="9806630" cy="5072395"/>
          </a:xfrm>
          <a:prstGeom prst="rect">
            <a:avLst/>
          </a:prstGeom>
        </p:spPr>
      </p:pic>
    </p:spTree>
    <p:extLst>
      <p:ext uri="{BB962C8B-B14F-4D97-AF65-F5344CB8AC3E}">
        <p14:creationId xmlns:p14="http://schemas.microsoft.com/office/powerpoint/2010/main" val="1367084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1371597" y="348865"/>
            <a:ext cx="10044023" cy="877729"/>
          </a:xfrm>
        </p:spPr>
        <p:txBody>
          <a:bodyPr anchor="ctr">
            <a:noAutofit/>
          </a:bodyPr>
          <a:lstStyle/>
          <a:p>
            <a:r>
              <a:rPr lang="en-US" sz="4000" b="1" dirty="0">
                <a:solidFill>
                  <a:schemeClr val="bg1"/>
                </a:solidFill>
                <a:latin typeface="Abadi"/>
              </a:rPr>
              <a:t>Flowchart of Neural Network Embedding Based Recommender System</a:t>
            </a:r>
          </a:p>
        </p:txBody>
      </p:sp>
      <p:pic>
        <p:nvPicPr>
          <p:cNvPr id="2" name="Picture 1">
            <a:extLst>
              <a:ext uri="{FF2B5EF4-FFF2-40B4-BE49-F238E27FC236}">
                <a16:creationId xmlns:a16="http://schemas.microsoft.com/office/drawing/2014/main" id="{59822167-77F0-6DBF-D38E-E632F3250176}"/>
              </a:ext>
            </a:extLst>
          </p:cNvPr>
          <p:cNvPicPr>
            <a:picLocks noChangeAspect="1"/>
          </p:cNvPicPr>
          <p:nvPr/>
        </p:nvPicPr>
        <p:blipFill>
          <a:blip r:embed="rId3"/>
          <a:stretch>
            <a:fillRect/>
          </a:stretch>
        </p:blipFill>
        <p:spPr>
          <a:xfrm>
            <a:off x="497066" y="2005444"/>
            <a:ext cx="11573014" cy="3216686"/>
          </a:xfrm>
          <a:prstGeom prst="rect">
            <a:avLst/>
          </a:prstGeom>
        </p:spPr>
      </p:pic>
    </p:spTree>
    <p:extLst>
      <p:ext uri="{BB962C8B-B14F-4D97-AF65-F5344CB8AC3E}">
        <p14:creationId xmlns:p14="http://schemas.microsoft.com/office/powerpoint/2010/main" val="1890182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3" name="Rectangle 5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99713" y="353160"/>
            <a:ext cx="7429143" cy="898581"/>
          </a:xfrm>
        </p:spPr>
        <p:txBody>
          <a:bodyPr vert="horz" lIns="91440" tIns="45720" rIns="91440" bIns="45720" rtlCol="0" anchor="ctr">
            <a:noAutofit/>
          </a:bodyPr>
          <a:lstStyle/>
          <a:p>
            <a:r>
              <a:rPr lang="en-US" sz="4000" b="1" dirty="0">
                <a:solidFill>
                  <a:srgbClr val="FFFFFF"/>
                </a:solidFill>
                <a:latin typeface="Abadi" panose="020B0604020104020204" pitchFamily="34" charset="0"/>
              </a:rPr>
              <a:t>Flowchart of Classification-based Recommender Using Embedding Features</a:t>
            </a:r>
          </a:p>
        </p:txBody>
      </p:sp>
      <p:pic>
        <p:nvPicPr>
          <p:cNvPr id="46" name="Picture 45" descr="Table&#10;&#10;Description automatically generated">
            <a:extLst>
              <a:ext uri="{FF2B5EF4-FFF2-40B4-BE49-F238E27FC236}">
                <a16:creationId xmlns:a16="http://schemas.microsoft.com/office/drawing/2014/main" id="{927146AC-34D6-408C-69E3-DAD28938184C}"/>
              </a:ext>
            </a:extLst>
          </p:cNvPr>
          <p:cNvPicPr>
            <a:picLocks noChangeAspect="1"/>
          </p:cNvPicPr>
          <p:nvPr/>
        </p:nvPicPr>
        <p:blipFill>
          <a:blip r:embed="rId3"/>
          <a:stretch>
            <a:fillRect/>
          </a:stretch>
        </p:blipFill>
        <p:spPr>
          <a:xfrm>
            <a:off x="715748" y="3230993"/>
            <a:ext cx="5131088" cy="1898503"/>
          </a:xfrm>
          <a:prstGeom prst="rect">
            <a:avLst/>
          </a:prstGeom>
        </p:spPr>
      </p:pic>
      <p:pic>
        <p:nvPicPr>
          <p:cNvPr id="44" name="Picture 43" descr="A picture containing timeline">
            <a:extLst>
              <a:ext uri="{FF2B5EF4-FFF2-40B4-BE49-F238E27FC236}">
                <a16:creationId xmlns:a16="http://schemas.microsoft.com/office/drawing/2014/main" id="{D188CB7B-C8A4-308D-D287-40D4D281FB26}"/>
              </a:ext>
            </a:extLst>
          </p:cNvPr>
          <p:cNvPicPr>
            <a:picLocks noChangeAspect="1"/>
          </p:cNvPicPr>
          <p:nvPr/>
        </p:nvPicPr>
        <p:blipFill>
          <a:blip r:embed="rId4"/>
          <a:stretch>
            <a:fillRect/>
          </a:stretch>
        </p:blipFill>
        <p:spPr>
          <a:xfrm>
            <a:off x="6345165" y="2426062"/>
            <a:ext cx="5131087" cy="3581336"/>
          </a:xfrm>
          <a:prstGeom prst="rect">
            <a:avLst/>
          </a:prstGeom>
        </p:spPr>
      </p:pic>
    </p:spTree>
    <p:extLst>
      <p:ext uri="{BB962C8B-B14F-4D97-AF65-F5344CB8AC3E}">
        <p14:creationId xmlns:p14="http://schemas.microsoft.com/office/powerpoint/2010/main" val="3977371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1371597" y="348865"/>
            <a:ext cx="10044023" cy="877729"/>
          </a:xfrm>
        </p:spPr>
        <p:txBody>
          <a:bodyPr anchor="ctr">
            <a:noAutofit/>
          </a:bodyPr>
          <a:lstStyle/>
          <a:p>
            <a:r>
              <a:rPr lang="en-US" sz="4000" b="1" dirty="0">
                <a:solidFill>
                  <a:srgbClr val="FFFFFF"/>
                </a:solidFill>
                <a:latin typeface="Abadi"/>
              </a:rPr>
              <a:t>Comparison Collaborative-Filtering </a:t>
            </a:r>
            <a:br>
              <a:rPr lang="en-US" sz="4000" b="1" dirty="0">
                <a:solidFill>
                  <a:srgbClr val="FFFFFF"/>
                </a:solidFill>
                <a:latin typeface="Abadi"/>
              </a:rPr>
            </a:br>
            <a:r>
              <a:rPr lang="en-US" sz="4000" b="1" dirty="0">
                <a:solidFill>
                  <a:srgbClr val="FFFFFF"/>
                </a:solidFill>
                <a:latin typeface="Abadi"/>
              </a:rPr>
              <a:t>Model Performance</a:t>
            </a:r>
          </a:p>
        </p:txBody>
      </p:sp>
      <p:graphicFrame>
        <p:nvGraphicFramePr>
          <p:cNvPr id="2" name="Table 2">
            <a:extLst>
              <a:ext uri="{FF2B5EF4-FFF2-40B4-BE49-F238E27FC236}">
                <a16:creationId xmlns:a16="http://schemas.microsoft.com/office/drawing/2014/main" id="{A5C59023-4B0F-525D-DD8D-43C0C2012531}"/>
              </a:ext>
            </a:extLst>
          </p:cNvPr>
          <p:cNvGraphicFramePr>
            <a:graphicFrameLocks noGrp="1"/>
          </p:cNvGraphicFramePr>
          <p:nvPr>
            <p:extLst>
              <p:ext uri="{D42A27DB-BD31-4B8C-83A1-F6EECF244321}">
                <p14:modId xmlns:p14="http://schemas.microsoft.com/office/powerpoint/2010/main" val="409546705"/>
              </p:ext>
            </p:extLst>
          </p:nvPr>
        </p:nvGraphicFramePr>
        <p:xfrm>
          <a:off x="846654" y="2378860"/>
          <a:ext cx="4316730" cy="3403600"/>
        </p:xfrm>
        <a:graphic>
          <a:graphicData uri="http://schemas.openxmlformats.org/drawingml/2006/table">
            <a:tbl>
              <a:tblPr firstRow="1" bandRow="1">
                <a:tableStyleId>{5C22544A-7EE6-4342-B048-85BDC9FD1C3A}</a:tableStyleId>
              </a:tblPr>
              <a:tblGrid>
                <a:gridCol w="2158365">
                  <a:extLst>
                    <a:ext uri="{9D8B030D-6E8A-4147-A177-3AD203B41FA5}">
                      <a16:colId xmlns:a16="http://schemas.microsoft.com/office/drawing/2014/main" val="2125913420"/>
                    </a:ext>
                  </a:extLst>
                </a:gridCol>
                <a:gridCol w="2158365">
                  <a:extLst>
                    <a:ext uri="{9D8B030D-6E8A-4147-A177-3AD203B41FA5}">
                      <a16:colId xmlns:a16="http://schemas.microsoft.com/office/drawing/2014/main" val="423023234"/>
                    </a:ext>
                  </a:extLst>
                </a:gridCol>
              </a:tblGrid>
              <a:tr h="370840">
                <a:tc>
                  <a:txBody>
                    <a:bodyPr/>
                    <a:lstStyle/>
                    <a:p>
                      <a:r>
                        <a:rPr lang="en-US" dirty="0"/>
                        <a:t>Model</a:t>
                      </a:r>
                    </a:p>
                  </a:txBody>
                  <a:tcPr/>
                </a:tc>
                <a:tc>
                  <a:txBody>
                    <a:bodyPr/>
                    <a:lstStyle/>
                    <a:p>
                      <a:r>
                        <a:rPr lang="en-US" dirty="0"/>
                        <a:t>RMSE</a:t>
                      </a:r>
                    </a:p>
                  </a:txBody>
                  <a:tcPr/>
                </a:tc>
                <a:extLst>
                  <a:ext uri="{0D108BD9-81ED-4DB2-BD59-A6C34878D82A}">
                    <a16:rowId xmlns:a16="http://schemas.microsoft.com/office/drawing/2014/main" val="3484284551"/>
                  </a:ext>
                </a:extLst>
              </a:tr>
              <a:tr h="370840">
                <a:tc>
                  <a:txBody>
                    <a:bodyPr/>
                    <a:lstStyle/>
                    <a:p>
                      <a:r>
                        <a:rPr lang="en-US" dirty="0"/>
                        <a:t>KNN</a:t>
                      </a:r>
                    </a:p>
                  </a:txBody>
                  <a:tcPr/>
                </a:tc>
                <a:tc>
                  <a:txBody>
                    <a:bodyPr/>
                    <a:lstStyle/>
                    <a:p>
                      <a:r>
                        <a:rPr lang="en-US" dirty="0"/>
                        <a:t>0.1924</a:t>
                      </a:r>
                    </a:p>
                  </a:txBody>
                  <a:tcPr/>
                </a:tc>
                <a:extLst>
                  <a:ext uri="{0D108BD9-81ED-4DB2-BD59-A6C34878D82A}">
                    <a16:rowId xmlns:a16="http://schemas.microsoft.com/office/drawing/2014/main" val="2788243357"/>
                  </a:ext>
                </a:extLst>
              </a:tr>
              <a:tr h="370840">
                <a:tc>
                  <a:txBody>
                    <a:bodyPr/>
                    <a:lstStyle/>
                    <a:p>
                      <a:r>
                        <a:rPr lang="en-US" dirty="0"/>
                        <a:t>NMF</a:t>
                      </a:r>
                    </a:p>
                  </a:txBody>
                  <a:tcPr/>
                </a:tc>
                <a:tc>
                  <a:txBody>
                    <a:bodyPr/>
                    <a:lstStyle/>
                    <a:p>
                      <a:r>
                        <a:rPr lang="en-US" dirty="0"/>
                        <a:t>0.1944</a:t>
                      </a:r>
                    </a:p>
                  </a:txBody>
                  <a:tcPr/>
                </a:tc>
                <a:extLst>
                  <a:ext uri="{0D108BD9-81ED-4DB2-BD59-A6C34878D82A}">
                    <a16:rowId xmlns:a16="http://schemas.microsoft.com/office/drawing/2014/main" val="2713087489"/>
                  </a:ext>
                </a:extLst>
              </a:tr>
              <a:tr h="370840">
                <a:tc>
                  <a:txBody>
                    <a:bodyPr/>
                    <a:lstStyle/>
                    <a:p>
                      <a:r>
                        <a:rPr lang="en-US" dirty="0"/>
                        <a:t>Neural Network</a:t>
                      </a:r>
                    </a:p>
                  </a:txBody>
                  <a:tcPr/>
                </a:tc>
                <a:tc>
                  <a:txBody>
                    <a:bodyPr/>
                    <a:lstStyle/>
                    <a:p>
                      <a:r>
                        <a:rPr lang="en-US" dirty="0"/>
                        <a:t>0.2062</a:t>
                      </a:r>
                    </a:p>
                  </a:txBody>
                  <a:tcPr/>
                </a:tc>
                <a:extLst>
                  <a:ext uri="{0D108BD9-81ED-4DB2-BD59-A6C34878D82A}">
                    <a16:rowId xmlns:a16="http://schemas.microsoft.com/office/drawing/2014/main" val="37118775"/>
                  </a:ext>
                </a:extLst>
              </a:tr>
              <a:tr h="370840">
                <a:tc>
                  <a:txBody>
                    <a:bodyPr/>
                    <a:lstStyle/>
                    <a:p>
                      <a:r>
                        <a:rPr lang="en-US" b="1" i="1" dirty="0">
                          <a:solidFill>
                            <a:srgbClr val="00B050"/>
                          </a:solidFill>
                        </a:rPr>
                        <a:t>Customized Neural Network</a:t>
                      </a:r>
                    </a:p>
                  </a:txBody>
                  <a:tcPr/>
                </a:tc>
                <a:tc>
                  <a:txBody>
                    <a:bodyPr/>
                    <a:lstStyle/>
                    <a:p>
                      <a:r>
                        <a:rPr lang="en-US" b="1" i="1" dirty="0">
                          <a:solidFill>
                            <a:srgbClr val="00B050"/>
                          </a:solidFill>
                        </a:rPr>
                        <a:t>0.1700</a:t>
                      </a:r>
                    </a:p>
                  </a:txBody>
                  <a:tcPr/>
                </a:tc>
                <a:extLst>
                  <a:ext uri="{0D108BD9-81ED-4DB2-BD59-A6C34878D82A}">
                    <a16:rowId xmlns:a16="http://schemas.microsoft.com/office/drawing/2014/main" val="2462275420"/>
                  </a:ext>
                </a:extLst>
              </a:tr>
              <a:tr h="370840">
                <a:tc>
                  <a:txBody>
                    <a:bodyPr/>
                    <a:lstStyle/>
                    <a:p>
                      <a:r>
                        <a:rPr lang="en-US" dirty="0"/>
                        <a:t>Linear Regression w/Embedding</a:t>
                      </a:r>
                    </a:p>
                  </a:txBody>
                  <a:tcPr/>
                </a:tc>
                <a:tc>
                  <a:txBody>
                    <a:bodyPr/>
                    <a:lstStyle/>
                    <a:p>
                      <a:r>
                        <a:rPr lang="en-US" dirty="0"/>
                        <a:t>0.2077</a:t>
                      </a:r>
                    </a:p>
                  </a:txBody>
                  <a:tcPr/>
                </a:tc>
                <a:extLst>
                  <a:ext uri="{0D108BD9-81ED-4DB2-BD59-A6C34878D82A}">
                    <a16:rowId xmlns:a16="http://schemas.microsoft.com/office/drawing/2014/main" val="3397366996"/>
                  </a:ext>
                </a:extLst>
              </a:tr>
              <a:tr h="370840">
                <a:tc>
                  <a:txBody>
                    <a:bodyPr/>
                    <a:lstStyle/>
                    <a:p>
                      <a:r>
                        <a:rPr lang="en-US" dirty="0"/>
                        <a:t>ElasticNet w/Embedding</a:t>
                      </a:r>
                    </a:p>
                  </a:txBody>
                  <a:tcPr/>
                </a:tc>
                <a:tc>
                  <a:txBody>
                    <a:bodyPr/>
                    <a:lstStyle/>
                    <a:p>
                      <a:r>
                        <a:rPr lang="en-US" dirty="0"/>
                        <a:t>0.2084</a:t>
                      </a:r>
                    </a:p>
                  </a:txBody>
                  <a:tcPr/>
                </a:tc>
                <a:extLst>
                  <a:ext uri="{0D108BD9-81ED-4DB2-BD59-A6C34878D82A}">
                    <a16:rowId xmlns:a16="http://schemas.microsoft.com/office/drawing/2014/main" val="2674210707"/>
                  </a:ext>
                </a:extLst>
              </a:tr>
            </a:tbl>
          </a:graphicData>
        </a:graphic>
      </p:graphicFrame>
      <p:graphicFrame>
        <p:nvGraphicFramePr>
          <p:cNvPr id="6" name="Chart 5">
            <a:extLst>
              <a:ext uri="{FF2B5EF4-FFF2-40B4-BE49-F238E27FC236}">
                <a16:creationId xmlns:a16="http://schemas.microsoft.com/office/drawing/2014/main" id="{43C1BE91-66BF-E685-D4DF-CF7B324329F1}"/>
              </a:ext>
            </a:extLst>
          </p:cNvPr>
          <p:cNvGraphicFramePr/>
          <p:nvPr>
            <p:extLst>
              <p:ext uri="{D42A27DB-BD31-4B8C-83A1-F6EECF244321}">
                <p14:modId xmlns:p14="http://schemas.microsoft.com/office/powerpoint/2010/main" val="3080528497"/>
              </p:ext>
            </p:extLst>
          </p:nvPr>
        </p:nvGraphicFramePr>
        <p:xfrm>
          <a:off x="5163384" y="1480457"/>
          <a:ext cx="7028614" cy="5105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88624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28</a:t>
            </a:fld>
            <a:endParaRPr lang="en-US" dirty="0"/>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75054"/>
            <a:ext cx="9919760" cy="4351338"/>
          </a:xfrm>
          <a:prstGeom prst="rect">
            <a:avLst/>
          </a:prstGeom>
        </p:spPr>
        <p:txBody>
          <a:bodyPr>
            <a:normAutofit fontScale="92500" lnSpcReduction="20000"/>
          </a:bodyPr>
          <a:lstStyle/>
          <a:p>
            <a:pPr>
              <a:lnSpc>
                <a:spcPct val="100000"/>
              </a:lnSpc>
              <a:spcBef>
                <a:spcPts val="1400"/>
              </a:spcBef>
            </a:pPr>
            <a:r>
              <a:rPr lang="en-US" sz="2000" dirty="0">
                <a:solidFill>
                  <a:schemeClr val="accent3">
                    <a:lumMod val="25000"/>
                  </a:schemeClr>
                </a:solidFill>
                <a:latin typeface="Abadi" panose="020B0604020104020204" pitchFamily="34" charset="0"/>
              </a:rPr>
              <a:t>The data were ingested and analyzed using standard exploratory data analysis techniques</a:t>
            </a:r>
          </a:p>
          <a:p>
            <a:pPr>
              <a:lnSpc>
                <a:spcPct val="100000"/>
              </a:lnSpc>
              <a:spcBef>
                <a:spcPts val="1400"/>
              </a:spcBef>
            </a:pPr>
            <a:r>
              <a:rPr lang="en-US" sz="2000" dirty="0">
                <a:solidFill>
                  <a:schemeClr val="accent3">
                    <a:lumMod val="25000"/>
                  </a:schemeClr>
                </a:solidFill>
                <a:latin typeface="Abadi" panose="020B0604020104020204" pitchFamily="34" charset="0"/>
              </a:rPr>
              <a:t>Two classes (supervised and unsupervised) of machine learning methods were used to create recommender systems</a:t>
            </a:r>
          </a:p>
          <a:p>
            <a:pPr>
              <a:lnSpc>
                <a:spcPct val="100000"/>
              </a:lnSpc>
              <a:spcBef>
                <a:spcPts val="1400"/>
              </a:spcBef>
            </a:pPr>
            <a:r>
              <a:rPr lang="en-US" sz="2000" dirty="0">
                <a:solidFill>
                  <a:schemeClr val="accent3">
                    <a:lumMod val="25000"/>
                  </a:schemeClr>
                </a:solidFill>
                <a:latin typeface="Abadi" panose="020B0604020104020204" pitchFamily="34" charset="0"/>
              </a:rPr>
              <a:t>The unsupervised models used similarity metrics (Euclidean, Gaussian, Jaccard, ..) to identify similarities between new courses and previously enrolled courses.  Similarity scores were computed and 3-6 courses were recommended for each user</a:t>
            </a:r>
          </a:p>
          <a:p>
            <a:pPr>
              <a:lnSpc>
                <a:spcPct val="100000"/>
              </a:lnSpc>
              <a:spcBef>
                <a:spcPts val="1400"/>
              </a:spcBef>
            </a:pPr>
            <a:r>
              <a:rPr lang="en-US" sz="2000" dirty="0">
                <a:solidFill>
                  <a:schemeClr val="accent3">
                    <a:lumMod val="25000"/>
                  </a:schemeClr>
                </a:solidFill>
                <a:latin typeface="Abadi" panose="020B0604020104020204" pitchFamily="34" charset="0"/>
              </a:rPr>
              <a:t>RMSE scores were computed for a variety of supervised learning-based recommenders.  All produced RMSE around 0.20, but the approach that used a customized neural network produced RMSE=0.17</a:t>
            </a:r>
          </a:p>
          <a:p>
            <a:pPr>
              <a:lnSpc>
                <a:spcPct val="100000"/>
              </a:lnSpc>
              <a:spcBef>
                <a:spcPts val="1400"/>
              </a:spcBef>
            </a:pPr>
            <a:r>
              <a:rPr lang="en-US" sz="2000" dirty="0">
                <a:solidFill>
                  <a:schemeClr val="accent3">
                    <a:lumMod val="25000"/>
                  </a:schemeClr>
                </a:solidFill>
                <a:latin typeface="Abadi" panose="020B0604020104020204" pitchFamily="34" charset="0"/>
              </a:rPr>
              <a:t>The unsupervised approaches required more upfront feature engineering than did the supervised models</a:t>
            </a:r>
          </a:p>
          <a:p>
            <a:pPr>
              <a:lnSpc>
                <a:spcPct val="100000"/>
              </a:lnSpc>
              <a:spcBef>
                <a:spcPts val="1400"/>
              </a:spcBef>
            </a:pPr>
            <a:r>
              <a:rPr lang="en-US" sz="2000" dirty="0">
                <a:solidFill>
                  <a:schemeClr val="accent3">
                    <a:lumMod val="25000"/>
                  </a:schemeClr>
                </a:solidFill>
                <a:latin typeface="Abadi" panose="020B0604020104020204" pitchFamily="34" charset="0"/>
              </a:rPr>
              <a:t>The unsupervised approaches tended to be more explainable than the unsupervised methods</a:t>
            </a: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dirty="0">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75537C-CA84-1446-933C-8E9D027F9201}" type="slidenum">
              <a:rPr kumimoji="0" lang="en-US" sz="1600" b="0" i="0" u="none" strike="noStrike" kern="1200" cap="none" spc="0" normalizeH="0" baseline="0" noProof="0" smtClean="0">
                <a:ln>
                  <a:noFill/>
                </a:ln>
                <a:solidFill>
                  <a:srgbClr val="1C7DDB"/>
                </a:solidFill>
                <a:effectLst/>
                <a:uLnTx/>
                <a:uFillTx/>
                <a:latin typeface="Abadi" panose="020B0604020104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600" b="0" i="0" u="none" strike="noStrike" kern="1200" cap="none" spc="0" normalizeH="0" baseline="0" noProof="0" dirty="0">
              <a:ln>
                <a:noFill/>
              </a:ln>
              <a:solidFill>
                <a:srgbClr val="1C7DDB"/>
              </a:solidFill>
              <a:effectLst/>
              <a:uLnTx/>
              <a:uFillTx/>
              <a:latin typeface="Abadi" panose="020B0604020104020204" pitchFamily="34" charset="0"/>
              <a:ea typeface="+mn-ea"/>
              <a:cs typeface="+mn-cs"/>
            </a:endParaRP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75054"/>
            <a:ext cx="9919760" cy="4351338"/>
          </a:xfrm>
          <a:prstGeom prst="rect">
            <a:avLst/>
          </a:prstGeom>
        </p:spPr>
        <p:txBody>
          <a:bodyPr>
            <a:normAutofit/>
          </a:bodyPr>
          <a:lstStyle/>
          <a:p>
            <a:pPr>
              <a:lnSpc>
                <a:spcPct val="100000"/>
              </a:lnSpc>
              <a:spcBef>
                <a:spcPts val="1400"/>
              </a:spcBef>
            </a:pPr>
            <a:r>
              <a:rPr lang="en-US" sz="2000" dirty="0">
                <a:solidFill>
                  <a:schemeClr val="accent3">
                    <a:lumMod val="25000"/>
                  </a:schemeClr>
                </a:solidFill>
                <a:latin typeface="Abadi" panose="020B0604020104020204" pitchFamily="34" charset="0"/>
              </a:rPr>
              <a:t>All of the models were based on item or user feature details, so they would recommend a course just because it was similar to others or to courses the user had already enrolled.  </a:t>
            </a:r>
          </a:p>
          <a:p>
            <a:pPr>
              <a:lnSpc>
                <a:spcPct val="100000"/>
              </a:lnSpc>
              <a:spcBef>
                <a:spcPts val="1400"/>
              </a:spcBef>
            </a:pPr>
            <a:r>
              <a:rPr lang="en-US" sz="2000" dirty="0">
                <a:solidFill>
                  <a:schemeClr val="accent3">
                    <a:lumMod val="25000"/>
                  </a:schemeClr>
                </a:solidFill>
                <a:latin typeface="Abadi" panose="020B0604020104020204" pitchFamily="34" charset="0"/>
              </a:rPr>
              <a:t>This does not allow for consideration of progression where for example a user completed a beginner python course, and should not be recommended additional beginner courses, but rather the user should be recommended intermediate or advanced python courses.</a:t>
            </a:r>
          </a:p>
          <a:p>
            <a:pPr>
              <a:lnSpc>
                <a:spcPct val="100000"/>
              </a:lnSpc>
              <a:spcBef>
                <a:spcPts val="1400"/>
              </a:spcBef>
            </a:pPr>
            <a:r>
              <a:rPr lang="en-US" sz="2000" dirty="0">
                <a:solidFill>
                  <a:schemeClr val="accent3">
                    <a:lumMod val="25000"/>
                  </a:schemeClr>
                </a:solidFill>
                <a:latin typeface="Abadi" panose="020B0604020104020204" pitchFamily="34" charset="0"/>
              </a:rPr>
              <a:t>Hence, the models would be improved by removing all enrolled and similar courses to the enrolled from the candidate course dataset.</a:t>
            </a: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0B49CB"/>
                </a:solidFill>
                <a:effectLst/>
                <a:uLnTx/>
                <a:uFillTx/>
                <a:latin typeface="Abadi"/>
              </a:rPr>
              <a:t>Future Work</a:t>
            </a:r>
            <a:endParaRPr kumimoji="0" lang="en-US" sz="4000" b="0" i="0" u="none" strike="noStrike" kern="1200" cap="none" spc="0" normalizeH="0" baseline="0" noProof="0" dirty="0">
              <a:ln>
                <a:noFill/>
              </a:ln>
              <a:solidFill>
                <a:srgbClr val="0B49CB"/>
              </a:solidFill>
              <a:effectLst/>
              <a:uLnTx/>
              <a:uFillTx/>
              <a:latin typeface="IBM Plex Mono SemiBold" panose="020B0709050203000203" pitchFamily="49" charset="0"/>
            </a:endParaRPr>
          </a:p>
        </p:txBody>
      </p:sp>
    </p:spTree>
    <p:extLst>
      <p:ext uri="{BB962C8B-B14F-4D97-AF65-F5344CB8AC3E}">
        <p14:creationId xmlns:p14="http://schemas.microsoft.com/office/powerpoint/2010/main" val="3844657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958696" y="1734442"/>
            <a:ext cx="9426275" cy="29899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dirty="0">
                <a:solidFill>
                  <a:schemeClr val="accent3">
                    <a:lumMod val="25000"/>
                  </a:schemeClr>
                </a:solidFill>
                <a:latin typeface="Abadi" panose="020B0604020104020204" pitchFamily="34" charset="0"/>
              </a:rPr>
              <a:t>The goal of this project is to develop a recommender system that will help students find new courses aligned with their interests and learning goals.</a:t>
            </a:r>
          </a:p>
          <a:p>
            <a:pPr>
              <a:spcBef>
                <a:spcPts val="1400"/>
              </a:spcBef>
            </a:pPr>
            <a:r>
              <a:rPr lang="en-US" dirty="0">
                <a:solidFill>
                  <a:schemeClr val="accent3">
                    <a:lumMod val="25000"/>
                  </a:schemeClr>
                </a:solidFill>
                <a:latin typeface="Abadi" panose="020B0604020104020204" pitchFamily="34" charset="0"/>
              </a:rPr>
              <a:t>The enhanced user experience will result in increased enrollments, new users and increased revenue for the company.</a:t>
            </a:r>
          </a:p>
          <a:p>
            <a:pPr>
              <a:spcBef>
                <a:spcPts val="1400"/>
              </a:spcBef>
            </a:pPr>
            <a:r>
              <a:rPr lang="en-US" b="1" u="sng" dirty="0">
                <a:solidFill>
                  <a:schemeClr val="accent3">
                    <a:lumMod val="25000"/>
                  </a:schemeClr>
                </a:solidFill>
                <a:latin typeface="Abadi" panose="020B0604020104020204" pitchFamily="34" charset="0"/>
              </a:rPr>
              <a:t>Hypothesis</a:t>
            </a:r>
            <a:r>
              <a:rPr lang="en-US" dirty="0">
                <a:solidFill>
                  <a:schemeClr val="accent3">
                    <a:lumMod val="25000"/>
                  </a:schemeClr>
                </a:solidFill>
                <a:latin typeface="Abadi" panose="020B0604020104020204" pitchFamily="34" charset="0"/>
              </a:rPr>
              <a:t>: we can use data from user’s previous enrollments and data on course characteristics to identify new courses that would be of interest to the user. </a:t>
            </a:r>
          </a:p>
        </p:txBody>
      </p:sp>
    </p:spTree>
    <p:extLst>
      <p:ext uri="{BB962C8B-B14F-4D97-AF65-F5344CB8AC3E}">
        <p14:creationId xmlns:p14="http://schemas.microsoft.com/office/powerpoint/2010/main" val="2560061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30</a:t>
            </a:fld>
            <a:endParaRPr lang="en-US" dirty="0"/>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59522"/>
            <a:ext cx="10515600" cy="4351338"/>
          </a:xfrm>
          <a:prstGeom prst="rect">
            <a:avLst/>
          </a:prstGeom>
        </p:spPr>
        <p:txBody>
          <a:bodyPr>
            <a:normAutofit/>
          </a:bodyPr>
          <a:lstStyle/>
          <a:p>
            <a:pPr>
              <a:lnSpc>
                <a:spcPct val="100000"/>
              </a:lnSpc>
              <a:spcBef>
                <a:spcPts val="1400"/>
              </a:spcBef>
            </a:pPr>
            <a:r>
              <a:rPr lang="en-US" sz="2400" dirty="0">
                <a:latin typeface="Abadi" panose="020B0604020104020204" pitchFamily="34" charset="0"/>
                <a:hlinkClick r:id="rId4"/>
              </a:rPr>
              <a:t>chazzd24/</a:t>
            </a:r>
            <a:r>
              <a:rPr lang="en-US" sz="2400" dirty="0" err="1">
                <a:latin typeface="Abadi" panose="020B0604020104020204" pitchFamily="34" charset="0"/>
                <a:hlinkClick r:id="rId4"/>
              </a:rPr>
              <a:t>MachineLearningCapstoneProject</a:t>
            </a:r>
            <a:r>
              <a:rPr lang="en-US" sz="2400" dirty="0">
                <a:latin typeface="Abadi" panose="020B0604020104020204" pitchFamily="34" charset="0"/>
                <a:hlinkClick r:id="rId4"/>
              </a:rPr>
              <a:t>: This repository contains the Jupyter Notebooks Used to Complete the IBM Machine Learning Capstone Project (github.com)</a:t>
            </a:r>
            <a:endParaRPr lang="en-US" sz="2400" dirty="0">
              <a:latin typeface="Abadi" panose="020B0604020104020204" pitchFamily="34" charset="0"/>
            </a:endParaRPr>
          </a:p>
          <a:p>
            <a:pPr>
              <a:lnSpc>
                <a:spcPct val="100000"/>
              </a:lnSpc>
              <a:spcBef>
                <a:spcPts val="1400"/>
              </a:spcBef>
            </a:pPr>
            <a:r>
              <a:rPr lang="en-US" sz="2400" dirty="0" err="1">
                <a:solidFill>
                  <a:schemeClr val="accent3">
                    <a:lumMod val="25000"/>
                  </a:schemeClr>
                </a:solidFill>
                <a:latin typeface="Abadi" panose="020B0604020104020204" pitchFamily="34" charset="0"/>
              </a:rPr>
              <a:t>Linkedin</a:t>
            </a:r>
            <a:r>
              <a:rPr lang="en-US" sz="2400" dirty="0">
                <a:solidFill>
                  <a:schemeClr val="accent3">
                    <a:lumMod val="25000"/>
                  </a:schemeClr>
                </a:solidFill>
                <a:latin typeface="Abadi" panose="020B0604020104020204" pitchFamily="34" charset="0"/>
              </a:rPr>
              <a:t>: </a:t>
            </a:r>
            <a:r>
              <a:rPr lang="en-US" sz="2400" dirty="0">
                <a:latin typeface="Abadi" panose="020B0604020104020204" pitchFamily="34" charset="0"/>
                <a:hlinkClick r:id="rId5"/>
              </a:rPr>
              <a:t>(32) Charles Milligan | LinkedIn</a:t>
            </a:r>
            <a:endParaRPr lang="en-US" sz="24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000" dirty="0">
              <a:solidFill>
                <a:schemeClr val="accent3">
                  <a:lumMod val="25000"/>
                </a:schemeClr>
              </a:solidFill>
              <a:latin typeface="Abadi" panose="020B0604020104020204" pitchFamily="34" charset="0"/>
            </a:endParaRP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Tree>
    <p:extLst>
      <p:ext uri="{BB962C8B-B14F-4D97-AF65-F5344CB8AC3E}">
        <p14:creationId xmlns:p14="http://schemas.microsoft.com/office/powerpoint/2010/main" val="3410008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4</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Technical Approach</a:t>
            </a:r>
            <a:endParaRPr lang="en-US" dirty="0">
              <a:solidFill>
                <a:srgbClr val="0B49CB"/>
              </a:solidFill>
            </a:endParaRPr>
          </a:p>
        </p:txBody>
      </p:sp>
      <p:pic>
        <p:nvPicPr>
          <p:cNvPr id="3" name="Picture 2" descr="Diagram&#10;&#10;Description automatically generated">
            <a:extLst>
              <a:ext uri="{FF2B5EF4-FFF2-40B4-BE49-F238E27FC236}">
                <a16:creationId xmlns:a16="http://schemas.microsoft.com/office/drawing/2014/main" id="{F94B5725-8B0F-8D56-D299-7FB30D60A59C}"/>
              </a:ext>
            </a:extLst>
          </p:cNvPr>
          <p:cNvPicPr>
            <a:picLocks noChangeAspect="1"/>
          </p:cNvPicPr>
          <p:nvPr/>
        </p:nvPicPr>
        <p:blipFill>
          <a:blip r:embed="rId3"/>
          <a:stretch>
            <a:fillRect/>
          </a:stretch>
        </p:blipFill>
        <p:spPr>
          <a:xfrm>
            <a:off x="549443" y="1821040"/>
            <a:ext cx="10626133" cy="4895446"/>
          </a:xfrm>
          <a:prstGeom prst="rect">
            <a:avLst/>
          </a:prstGeom>
        </p:spPr>
      </p:pic>
    </p:spTree>
    <p:extLst>
      <p:ext uri="{BB962C8B-B14F-4D97-AF65-F5344CB8AC3E}">
        <p14:creationId xmlns:p14="http://schemas.microsoft.com/office/powerpoint/2010/main" val="2307952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Data Sources: Course Genres</a:t>
            </a:r>
          </a:p>
        </p:txBody>
      </p:sp>
      <p:sp>
        <p:nvSpPr>
          <p:cNvPr id="2" name="TextBox 1">
            <a:extLst>
              <a:ext uri="{FF2B5EF4-FFF2-40B4-BE49-F238E27FC236}">
                <a16:creationId xmlns:a16="http://schemas.microsoft.com/office/drawing/2014/main" id="{74B51E06-6111-2BDD-71FB-98C10954AC4D}"/>
              </a:ext>
            </a:extLst>
          </p:cNvPr>
          <p:cNvSpPr txBox="1"/>
          <p:nvPr/>
        </p:nvSpPr>
        <p:spPr>
          <a:xfrm>
            <a:off x="914400" y="1027906"/>
            <a:ext cx="2435282" cy="1200329"/>
          </a:xfrm>
          <a:prstGeom prst="rect">
            <a:avLst/>
          </a:prstGeom>
          <a:noFill/>
        </p:spPr>
        <p:txBody>
          <a:bodyPr wrap="none" rtlCol="0">
            <a:spAutoFit/>
          </a:bodyPr>
          <a:lstStyle/>
          <a:p>
            <a:r>
              <a:rPr lang="en-US" sz="2400" dirty="0">
                <a:latin typeface="Abadi" panose="020B0604020104020204" pitchFamily="34" charset="0"/>
              </a:rPr>
              <a:t>course_genre.csv</a:t>
            </a:r>
          </a:p>
          <a:p>
            <a:r>
              <a:rPr lang="en-US" sz="2400" dirty="0">
                <a:latin typeface="Abadi" panose="020B0604020104020204" pitchFamily="34" charset="0"/>
              </a:rPr>
              <a:t>307 courses</a:t>
            </a:r>
          </a:p>
          <a:p>
            <a:r>
              <a:rPr lang="en-US" sz="2400" dirty="0">
                <a:latin typeface="Abadi" panose="020B0604020104020204" pitchFamily="34" charset="0"/>
              </a:rPr>
              <a:t>16 features</a:t>
            </a:r>
          </a:p>
        </p:txBody>
      </p:sp>
      <p:pic>
        <p:nvPicPr>
          <p:cNvPr id="6" name="Picture 5" descr="Table&#10;&#10;Description automatically generated">
            <a:extLst>
              <a:ext uri="{FF2B5EF4-FFF2-40B4-BE49-F238E27FC236}">
                <a16:creationId xmlns:a16="http://schemas.microsoft.com/office/drawing/2014/main" id="{5DA29146-1A1C-B4C4-6E09-EA1DA3217FD8}"/>
              </a:ext>
            </a:extLst>
          </p:cNvPr>
          <p:cNvPicPr>
            <a:picLocks noChangeAspect="1"/>
          </p:cNvPicPr>
          <p:nvPr/>
        </p:nvPicPr>
        <p:blipFill>
          <a:blip r:embed="rId3"/>
          <a:stretch>
            <a:fillRect/>
          </a:stretch>
        </p:blipFill>
        <p:spPr>
          <a:xfrm>
            <a:off x="442455" y="2643318"/>
            <a:ext cx="2907227" cy="3740699"/>
          </a:xfrm>
          <a:prstGeom prst="rect">
            <a:avLst/>
          </a:prstGeom>
        </p:spPr>
      </p:pic>
      <p:pic>
        <p:nvPicPr>
          <p:cNvPr id="11" name="Picture 10" descr="A picture containing text, group, screenshot&#10;&#10;Description automatically generated">
            <a:extLst>
              <a:ext uri="{FF2B5EF4-FFF2-40B4-BE49-F238E27FC236}">
                <a16:creationId xmlns:a16="http://schemas.microsoft.com/office/drawing/2014/main" id="{E5E9A826-BB2F-8D0D-5B8E-D34752CCBB62}"/>
              </a:ext>
            </a:extLst>
          </p:cNvPr>
          <p:cNvPicPr>
            <a:picLocks noChangeAspect="1"/>
          </p:cNvPicPr>
          <p:nvPr/>
        </p:nvPicPr>
        <p:blipFill rotWithShape="1">
          <a:blip r:embed="rId4"/>
          <a:srcRect r="10748"/>
          <a:stretch/>
        </p:blipFill>
        <p:spPr>
          <a:xfrm>
            <a:off x="3036741" y="2643318"/>
            <a:ext cx="8712804" cy="3406435"/>
          </a:xfrm>
          <a:prstGeom prst="rect">
            <a:avLst/>
          </a:prstGeom>
        </p:spPr>
      </p:pic>
    </p:spTree>
    <p:extLst>
      <p:ext uri="{BB962C8B-B14F-4D97-AF65-F5344CB8AC3E}">
        <p14:creationId xmlns:p14="http://schemas.microsoft.com/office/powerpoint/2010/main" val="179832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latin typeface="Abadi"/>
              </a:rPr>
              <a:t>Data Sources: Course Ratings</a:t>
            </a:r>
          </a:p>
        </p:txBody>
      </p:sp>
      <p:sp>
        <p:nvSpPr>
          <p:cNvPr id="2" name="TextBox 1">
            <a:extLst>
              <a:ext uri="{FF2B5EF4-FFF2-40B4-BE49-F238E27FC236}">
                <a16:creationId xmlns:a16="http://schemas.microsoft.com/office/drawing/2014/main" id="{74B51E06-6111-2BDD-71FB-98C10954AC4D}"/>
              </a:ext>
            </a:extLst>
          </p:cNvPr>
          <p:cNvSpPr txBox="1"/>
          <p:nvPr/>
        </p:nvSpPr>
        <p:spPr>
          <a:xfrm>
            <a:off x="4905052" y="1864493"/>
            <a:ext cx="1960793" cy="966418"/>
          </a:xfrm>
          <a:prstGeom prst="rect">
            <a:avLst/>
          </a:prstGeom>
          <a:noFill/>
        </p:spPr>
        <p:txBody>
          <a:bodyPr wrap="none" rtlCol="0">
            <a:spAutoFit/>
          </a:bodyPr>
          <a:lstStyle/>
          <a:p>
            <a:pPr defTabSz="594360">
              <a:spcAft>
                <a:spcPts val="600"/>
              </a:spcAft>
            </a:pPr>
            <a:r>
              <a:rPr lang="en-US" sz="1560" kern="1200" dirty="0">
                <a:solidFill>
                  <a:schemeClr val="tx1"/>
                </a:solidFill>
                <a:latin typeface="Abadi" panose="020B0604020104020204" pitchFamily="34" charset="0"/>
                <a:ea typeface="+mn-ea"/>
                <a:cs typeface="+mn-cs"/>
              </a:rPr>
              <a:t>ratings.csv</a:t>
            </a:r>
          </a:p>
          <a:p>
            <a:pPr defTabSz="594360">
              <a:spcAft>
                <a:spcPts val="600"/>
              </a:spcAft>
            </a:pPr>
            <a:r>
              <a:rPr lang="en-US" sz="1560" kern="1200" dirty="0">
                <a:solidFill>
                  <a:schemeClr val="tx1"/>
                </a:solidFill>
                <a:latin typeface="Abadi" panose="020B0604020104020204" pitchFamily="34" charset="0"/>
                <a:ea typeface="+mn-ea"/>
                <a:cs typeface="+mn-cs"/>
              </a:rPr>
              <a:t>233306 enrollments</a:t>
            </a:r>
          </a:p>
          <a:p>
            <a:pPr defTabSz="594360">
              <a:spcAft>
                <a:spcPts val="600"/>
              </a:spcAft>
            </a:pPr>
            <a:r>
              <a:rPr lang="en-US" sz="1560" kern="1200" dirty="0">
                <a:solidFill>
                  <a:schemeClr val="tx1"/>
                </a:solidFill>
                <a:latin typeface="Abadi" panose="020B0604020104020204" pitchFamily="34" charset="0"/>
                <a:ea typeface="+mn-ea"/>
                <a:cs typeface="+mn-cs"/>
              </a:rPr>
              <a:t>33901 users</a:t>
            </a:r>
            <a:endParaRPr lang="en-US" sz="2400" dirty="0">
              <a:latin typeface="Abadi" panose="020B0604020104020204" pitchFamily="34" charset="0"/>
            </a:endParaRPr>
          </a:p>
        </p:txBody>
      </p:sp>
      <p:pic>
        <p:nvPicPr>
          <p:cNvPr id="5" name="Picture 4" descr="Graphical user interface, table&#10;&#10;Description automatically generated">
            <a:extLst>
              <a:ext uri="{FF2B5EF4-FFF2-40B4-BE49-F238E27FC236}">
                <a16:creationId xmlns:a16="http://schemas.microsoft.com/office/drawing/2014/main" id="{2F2A5E4A-3CFE-49B2-C5E9-B44160C49F70}"/>
              </a:ext>
            </a:extLst>
          </p:cNvPr>
          <p:cNvPicPr>
            <a:picLocks noChangeAspect="1"/>
          </p:cNvPicPr>
          <p:nvPr/>
        </p:nvPicPr>
        <p:blipFill>
          <a:blip r:embed="rId3"/>
          <a:stretch>
            <a:fillRect/>
          </a:stretch>
        </p:blipFill>
        <p:spPr>
          <a:xfrm>
            <a:off x="7766661" y="2118608"/>
            <a:ext cx="3805224" cy="2971698"/>
          </a:xfrm>
          <a:prstGeom prst="rect">
            <a:avLst/>
          </a:prstGeom>
        </p:spPr>
      </p:pic>
      <p:sp>
        <p:nvSpPr>
          <p:cNvPr id="7" name="TextBox 6">
            <a:extLst>
              <a:ext uri="{FF2B5EF4-FFF2-40B4-BE49-F238E27FC236}">
                <a16:creationId xmlns:a16="http://schemas.microsoft.com/office/drawing/2014/main" id="{502FCE30-7490-271C-8A1B-70C061A6008C}"/>
              </a:ext>
            </a:extLst>
          </p:cNvPr>
          <p:cNvSpPr txBox="1"/>
          <p:nvPr/>
        </p:nvSpPr>
        <p:spPr>
          <a:xfrm>
            <a:off x="5155075" y="3018690"/>
            <a:ext cx="2611612" cy="1443472"/>
          </a:xfrm>
          <a:prstGeom prst="rect">
            <a:avLst/>
          </a:prstGeom>
          <a:noFill/>
        </p:spPr>
        <p:txBody>
          <a:bodyPr wrap="none" rtlCol="0">
            <a:spAutoFit/>
          </a:bodyPr>
          <a:lstStyle/>
          <a:p>
            <a:pPr defTabSz="594360">
              <a:spcAft>
                <a:spcPts val="600"/>
              </a:spcAft>
            </a:pPr>
            <a:r>
              <a:rPr lang="en-US" sz="1820" kern="1200" dirty="0">
                <a:solidFill>
                  <a:schemeClr val="tx1"/>
                </a:solidFill>
                <a:latin typeface="Abadi" panose="020B0604020104020204" pitchFamily="34" charset="0"/>
                <a:ea typeface="+mn-ea"/>
                <a:cs typeface="+mn-cs"/>
              </a:rPr>
              <a:t>0.0 – No interaction</a:t>
            </a:r>
          </a:p>
          <a:p>
            <a:pPr defTabSz="594360">
              <a:spcAft>
                <a:spcPts val="600"/>
              </a:spcAft>
            </a:pPr>
            <a:r>
              <a:rPr lang="en-US" sz="1820" kern="1200" dirty="0">
                <a:solidFill>
                  <a:schemeClr val="tx1"/>
                </a:solidFill>
                <a:latin typeface="Abadi" panose="020B0604020104020204" pitchFamily="34" charset="0"/>
                <a:ea typeface="+mn-ea"/>
                <a:cs typeface="+mn-cs"/>
              </a:rPr>
              <a:t>1.0 – Browsed Course</a:t>
            </a:r>
          </a:p>
          <a:p>
            <a:pPr defTabSz="594360">
              <a:spcAft>
                <a:spcPts val="600"/>
              </a:spcAft>
            </a:pPr>
            <a:r>
              <a:rPr lang="en-US" sz="1820" kern="1200" dirty="0">
                <a:solidFill>
                  <a:schemeClr val="tx1"/>
                </a:solidFill>
                <a:latin typeface="Abadi" panose="020B0604020104020204" pitchFamily="34" charset="0"/>
                <a:ea typeface="+mn-ea"/>
                <a:cs typeface="+mn-cs"/>
              </a:rPr>
              <a:t>2.0 – Audited Course</a:t>
            </a:r>
          </a:p>
          <a:p>
            <a:pPr defTabSz="594360">
              <a:spcAft>
                <a:spcPts val="600"/>
              </a:spcAft>
            </a:pPr>
            <a:r>
              <a:rPr lang="en-US" sz="1820" kern="1200" dirty="0">
                <a:solidFill>
                  <a:schemeClr val="tx1"/>
                </a:solidFill>
                <a:latin typeface="Abadi" panose="020B0604020104020204" pitchFamily="34" charset="0"/>
                <a:ea typeface="+mn-ea"/>
                <a:cs typeface="+mn-cs"/>
              </a:rPr>
              <a:t>3.0 – Completed Course</a:t>
            </a:r>
            <a:endParaRPr lang="en-US" sz="2800" dirty="0">
              <a:latin typeface="Abadi" panose="020B0604020104020204" pitchFamily="34" charset="0"/>
            </a:endParaRPr>
          </a:p>
        </p:txBody>
      </p:sp>
    </p:spTree>
    <p:extLst>
      <p:ext uri="{BB962C8B-B14F-4D97-AF65-F5344CB8AC3E}">
        <p14:creationId xmlns:p14="http://schemas.microsoft.com/office/powerpoint/2010/main" val="1816968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b="1" kern="1200" dirty="0">
                <a:solidFill>
                  <a:srgbClr val="FFFFFF"/>
                </a:solidFill>
                <a:latin typeface="Abadi" panose="020B0604020104020204" pitchFamily="34" charset="0"/>
              </a:rPr>
              <a:t>Exploratory Data Analysis</a:t>
            </a:r>
          </a:p>
        </p:txBody>
      </p:sp>
      <p:pic>
        <p:nvPicPr>
          <p:cNvPr id="3" name="Picture 2" descr="A picture containing night sky&#10;&#10;Description automatically generated">
            <a:extLst>
              <a:ext uri="{FF2B5EF4-FFF2-40B4-BE49-F238E27FC236}">
                <a16:creationId xmlns:a16="http://schemas.microsoft.com/office/drawing/2014/main" id="{FF383834-B421-14B0-D48F-89628F1A4853}"/>
              </a:ext>
            </a:extLst>
          </p:cNvPr>
          <p:cNvPicPr>
            <a:picLocks noChangeAspect="1"/>
          </p:cNvPicPr>
          <p:nvPr/>
        </p:nvPicPr>
        <p:blipFill>
          <a:blip r:embed="rId2"/>
          <a:stretch>
            <a:fillRect/>
          </a:stretch>
        </p:blipFill>
        <p:spPr>
          <a:xfrm>
            <a:off x="6096000" y="602615"/>
            <a:ext cx="5608320" cy="5608320"/>
          </a:xfrm>
          <a:prstGeom prst="rect">
            <a:avLst/>
          </a:prstGeom>
        </p:spPr>
      </p:pic>
      <p:pic>
        <p:nvPicPr>
          <p:cNvPr id="36" name="Graphic 35">
            <a:extLst>
              <a:ext uri="{FF2B5EF4-FFF2-40B4-BE49-F238E27FC236}">
                <a16:creationId xmlns:a16="http://schemas.microsoft.com/office/drawing/2014/main" id="{693C86CF-B31B-4549-BA68-C5C2DB4748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33055" y="5553777"/>
            <a:ext cx="1028790" cy="1028790"/>
          </a:xfrm>
          <a:prstGeom prst="rect">
            <a:avLst/>
          </a:prstGeom>
        </p:spPr>
      </p:pic>
    </p:spTree>
    <p:extLst>
      <p:ext uri="{BB962C8B-B14F-4D97-AF65-F5344CB8AC3E}">
        <p14:creationId xmlns:p14="http://schemas.microsoft.com/office/powerpoint/2010/main" val="3608834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counts per genre</a:t>
            </a:r>
          </a:p>
        </p:txBody>
      </p:sp>
      <p:pic>
        <p:nvPicPr>
          <p:cNvPr id="5" name="Picture 4" descr="Chart, bar chart">
            <a:extLst>
              <a:ext uri="{FF2B5EF4-FFF2-40B4-BE49-F238E27FC236}">
                <a16:creationId xmlns:a16="http://schemas.microsoft.com/office/drawing/2014/main" id="{A0303C9A-CBF2-E370-D88B-368AF68236E7}"/>
              </a:ext>
            </a:extLst>
          </p:cNvPr>
          <p:cNvPicPr>
            <a:picLocks noChangeAspect="1"/>
          </p:cNvPicPr>
          <p:nvPr/>
        </p:nvPicPr>
        <p:blipFill>
          <a:blip r:embed="rId3"/>
          <a:stretch>
            <a:fillRect/>
          </a:stretch>
        </p:blipFill>
        <p:spPr>
          <a:xfrm>
            <a:off x="1828370" y="1161269"/>
            <a:ext cx="8806973" cy="5331606"/>
          </a:xfrm>
          <a:prstGeom prst="rect">
            <a:avLst/>
          </a:prstGeom>
        </p:spPr>
      </p:pic>
    </p:spTree>
    <p:extLst>
      <p:ext uri="{BB962C8B-B14F-4D97-AF65-F5344CB8AC3E}">
        <p14:creationId xmlns:p14="http://schemas.microsoft.com/office/powerpoint/2010/main" val="27655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Abadi" panose="020B0604020104020204" pitchFamily="34" charset="0"/>
              </a:rPr>
              <a:t>Course enrollment distribution</a:t>
            </a:r>
          </a:p>
        </p:txBody>
      </p:sp>
      <p:pic>
        <p:nvPicPr>
          <p:cNvPr id="5" name="Picture 4" descr="Chart, histogram&#10;&#10;Description automatically generated">
            <a:extLst>
              <a:ext uri="{FF2B5EF4-FFF2-40B4-BE49-F238E27FC236}">
                <a16:creationId xmlns:a16="http://schemas.microsoft.com/office/drawing/2014/main" id="{7729466E-1DC6-A47F-6B8D-FDA394B43397}"/>
              </a:ext>
            </a:extLst>
          </p:cNvPr>
          <p:cNvPicPr>
            <a:picLocks noChangeAspect="1"/>
          </p:cNvPicPr>
          <p:nvPr/>
        </p:nvPicPr>
        <p:blipFill>
          <a:blip r:embed="rId3"/>
          <a:stretch>
            <a:fillRect/>
          </a:stretch>
        </p:blipFill>
        <p:spPr>
          <a:xfrm>
            <a:off x="1835559" y="1977179"/>
            <a:ext cx="8520880" cy="4452160"/>
          </a:xfrm>
          <a:prstGeom prst="rect">
            <a:avLst/>
          </a:prstGeom>
        </p:spPr>
      </p:pic>
    </p:spTree>
    <p:extLst>
      <p:ext uri="{BB962C8B-B14F-4D97-AF65-F5344CB8AC3E}">
        <p14:creationId xmlns:p14="http://schemas.microsoft.com/office/powerpoint/2010/main" val="294570406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purl.org/dc/dcmitype/"/>
    <ds:schemaRef ds:uri="http://schemas.microsoft.com/office/2006/metadata/properties"/>
    <ds:schemaRef ds:uri="f80a141d-92ca-4d3d-9308-f7e7b1d44ce8"/>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155be751-a274-42e8-93fb-f39d3b9bccc8"/>
    <ds:schemaRef ds:uri="http://purl.org/dc/te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10107</TotalTime>
  <Words>1743</Words>
  <Application>Microsoft Office PowerPoint</Application>
  <PresentationFormat>Widescreen</PresentationFormat>
  <Paragraphs>180</Paragraphs>
  <Slides>30</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Abadi</vt:lpstr>
      <vt:lpstr>Arial</vt:lpstr>
      <vt:lpstr>Calibri</vt:lpstr>
      <vt:lpstr>Calibri Light</vt:lpstr>
      <vt:lpstr>Helvetica Neue</vt:lpstr>
      <vt:lpstr>IBM Plex Mono SemiBold</vt:lpstr>
      <vt:lpstr>Custom Design</vt:lpstr>
      <vt:lpstr>PowerPoint Presentation</vt:lpstr>
      <vt:lpstr>PowerPoint Presentation</vt:lpstr>
      <vt:lpstr>PowerPoint Presentation</vt:lpstr>
      <vt:lpstr>PowerPoint Presentation</vt:lpstr>
      <vt:lpstr>Data Sources: Course Genres</vt:lpstr>
      <vt:lpstr>Data Sources: Course Ratings</vt:lpstr>
      <vt:lpstr>Exploratory Data Analysis</vt:lpstr>
      <vt:lpstr>Course counts per genre</vt:lpstr>
      <vt:lpstr>Course enrollment distribution</vt:lpstr>
      <vt:lpstr>20 Most Popular Courses</vt:lpstr>
      <vt:lpstr>Word Cloud of Course Titles</vt:lpstr>
      <vt:lpstr>Content-based Recommender System using Unsupervised Learning</vt:lpstr>
      <vt:lpstr>Flowchart of content-based recommender system using user profile and course genres</vt:lpstr>
      <vt:lpstr>Evaluation Results of User Profile-Based Recommender System</vt:lpstr>
      <vt:lpstr>Flowchart of Content-based Recommender System Using Course Similarity</vt:lpstr>
      <vt:lpstr>Content-Based Recommender System Using Course Similarity</vt:lpstr>
      <vt:lpstr>Evaluation Results of Course Similarity Based Recommender System</vt:lpstr>
      <vt:lpstr>Flowchart of Clustering-Based Recommender System</vt:lpstr>
      <vt:lpstr>Clustering-Based Recommender System</vt:lpstr>
      <vt:lpstr>PowerPoint Presentation</vt:lpstr>
      <vt:lpstr>Evaluation Results of Clustering-Based Recommender System</vt:lpstr>
      <vt:lpstr>Collaborative-filtering Recommender System using Supervised Learning</vt:lpstr>
      <vt:lpstr>Flowchart of KNN based recommender system</vt:lpstr>
      <vt:lpstr>Flowchart of NMF Based Recommender System</vt:lpstr>
      <vt:lpstr>Flowchart of Neural Network Embedding Based Recommender System</vt:lpstr>
      <vt:lpstr>Flowchart of Classification-based Recommender Using Embedding Features</vt:lpstr>
      <vt:lpstr>Comparison Collaborative-Filtering  Model Performance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Charles Milligan</cp:lastModifiedBy>
  <cp:revision>485</cp:revision>
  <dcterms:created xsi:type="dcterms:W3CDTF">2021-04-29T18:58:34Z</dcterms:created>
  <dcterms:modified xsi:type="dcterms:W3CDTF">2023-04-09T16:05:01Z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