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7" r:id="rId7"/>
    <p:sldId id="272" r:id="rId8"/>
    <p:sldId id="273" r:id="rId9"/>
    <p:sldId id="275" r:id="rId10"/>
    <p:sldId id="274" r:id="rId11"/>
    <p:sldId id="277" r:id="rId12"/>
    <p:sldId id="278" r:id="rId13"/>
    <p:sldId id="27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4"/>
    <p:restoredTop sz="93681"/>
  </p:normalViewPr>
  <p:slideViewPr>
    <p:cSldViewPr snapToGrid="0" snapToObjects="1">
      <p:cViewPr varScale="1">
        <p:scale>
          <a:sx n="118" d="100"/>
          <a:sy n="118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E684-3AE2-AA46-907D-2725C3708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5BD28-9DB9-A34E-A92A-4659A315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A4A88-9FCE-1E41-ADFA-E136264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7078-04EF-B847-9DAB-F13666E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1790-49FE-1945-B0E2-0378A74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5E5A-206D-EC4A-8497-3E5CEE37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DB36-19EF-EE41-9622-EA2F954E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C52F-6A01-D44E-B2EC-403677AB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5AE3-F146-884C-9195-DD4DD9CE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81-B038-DE43-ABEF-578537ED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F6A39-3CE2-114C-8285-8EA8BB5B1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3920-854F-1847-A128-A83EE3B4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3AC5-FFF6-2C45-B9C7-E522DAF2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DEDA-A5AB-3040-B2C8-ED2F2A2D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183FA-2A27-2545-9EA2-B3269D43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A0C-5B57-484B-AE54-E78B523D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24DE-5FCE-AA42-8371-388463C5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0A4E4-A2EB-0547-B7E9-DEEBCD2D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2D17-A07C-9D4F-ABA5-61BDA26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EFA5-8919-F446-B4AC-ABC37ACE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19A4-12AA-5A49-89CD-84EDB72A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A5419-FA0E-C14B-A98D-7E554704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602D-74A7-9C46-87C4-AAB7FA2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7CED2-0008-B74E-98F9-A6F62347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4C7A-F924-9241-A220-239BEE62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6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4DFB-E202-CF4B-8344-5331983F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310C-C03A-AD4B-9704-F41D44A7B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BFBB-8744-0D4D-BDA8-4A5F6439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96220-EAEF-3446-86AB-F7E2755D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75A2B-D0AD-0D43-AF99-19F288C3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8741-4EA2-184D-AB0B-C10E8CC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3C07-749E-844E-8E90-F4424466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F269B-9ECE-3F4F-BC1D-CED238C9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7262-6F98-C34D-95AC-9F5DA655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6AD24-18BA-AA4D-8449-6AC070EA9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8E102-F356-EB42-AAC6-FAD47D0BF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3A587-155C-764E-B503-C931BE6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5BDBE-AF76-704E-B6F3-1E30F73C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9C2A3-8DD6-0046-B4FB-1EC883C8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DC81-D94A-074B-9003-DEB951FC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2ADFB-9988-3348-A20C-BBAB74B6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13A31-746E-A148-A941-B031F9BE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12EEC-A698-8C41-B557-C85D1E13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58A76-F224-4643-8060-C8542B80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9771C-4C0A-F240-808F-F446CC05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6ED72-BA84-F441-A2DF-4D873191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9D81-E3E5-5443-9545-BB9E9B6A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EEC-62DF-2449-B7C3-431911BF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5EE20-26DC-F94B-8139-3B346102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F69A0-4938-734D-8FA7-A196DF07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F27B-E2B3-F948-A8E0-E98688D0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88F52-5672-1A4D-9B1F-82C65BED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1AD9-AE0B-664A-878F-C4B935EA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972D5-E94A-4845-B983-F2ECA529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BF9C-C729-C943-8859-5AC950C3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237F6-4FF9-4B4E-BA1D-73E24830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BCBC3-F806-1644-9F07-AC7770B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3B74-2AB6-2F4E-BA06-AF11B479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1B81A-C9B8-DD48-9AA0-27EB01EE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69030-7885-3C40-897A-7EA41EF9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F9D3-75B3-BD41-A46D-6D1D1D4F7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AC08-48C8-004D-B2F3-31BF60B6A58F}" type="datetimeFigureOut">
              <a:rPr lang="en-US" smtClean="0"/>
              <a:t>11/16/18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AB2F-2468-3E41-B0AA-80EB1A7C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F725-CBAA-4A4F-B5A9-97CDF7FB3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5D1F-16CF-DF46-AE36-CA826D0A8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85D1D0-E0FB-4E49-9902-43621294819E}"/>
              </a:ext>
            </a:extLst>
          </p:cNvPr>
          <p:cNvGrpSpPr/>
          <p:nvPr/>
        </p:nvGrpSpPr>
        <p:grpSpPr>
          <a:xfrm>
            <a:off x="3436" y="0"/>
            <a:ext cx="12188551" cy="6858000"/>
            <a:chOff x="360636" y="0"/>
            <a:chExt cx="12188551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641944-54FF-4C40-A0A9-7CD56DF532AE}"/>
                </a:ext>
              </a:extLst>
            </p:cNvPr>
            <p:cNvGrpSpPr/>
            <p:nvPr/>
          </p:nvGrpSpPr>
          <p:grpSpPr>
            <a:xfrm>
              <a:off x="360636" y="0"/>
              <a:ext cx="12188551" cy="6858000"/>
              <a:chOff x="3448" y="11319"/>
              <a:chExt cx="1218855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95CA786-B372-9E40-9098-B72BE8FB0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48" y="11319"/>
                <a:ext cx="12188551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C458E8-1D7A-9B4B-AD33-8D2EA13B0AF2}"/>
                  </a:ext>
                </a:extLst>
              </p:cNvPr>
              <p:cNvSpPr txBox="1"/>
              <p:nvPr/>
            </p:nvSpPr>
            <p:spPr>
              <a:xfrm>
                <a:off x="1857380" y="197064"/>
                <a:ext cx="954405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b="1" i="1" u="sng" dirty="0"/>
                  <a:t>House price prediction machine learning model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917F27-D070-7040-AD39-3B1963B9CB6A}"/>
                </a:ext>
              </a:extLst>
            </p:cNvPr>
            <p:cNvSpPr txBox="1"/>
            <p:nvPr/>
          </p:nvSpPr>
          <p:spPr>
            <a:xfrm>
              <a:off x="7929563" y="5457824"/>
              <a:ext cx="329917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u="sng" dirty="0"/>
                <a:t>By Group – Agent 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71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805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6. Hyper Parameter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BA20B9-4878-2142-9DC6-C0B3E5F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9" y="1804749"/>
            <a:ext cx="5200650" cy="34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6.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Basic Concept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BA20B9-4878-2142-9DC6-C0B3E5F8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9" y="1804750"/>
            <a:ext cx="4884964" cy="32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7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2664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8. Conclusion</a:t>
            </a:r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44A70-4F14-5B43-A934-581E324D7DD2}"/>
              </a:ext>
            </a:extLst>
          </p:cNvPr>
          <p:cNvSpPr txBox="1"/>
          <p:nvPr/>
        </p:nvSpPr>
        <p:spPr>
          <a:xfrm>
            <a:off x="8327571" y="1804750"/>
            <a:ext cx="351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Final Kaggle Score : </a:t>
            </a:r>
            <a:r>
              <a:rPr lang="en-US" altLang="ko-KR" sz="2000" dirty="0"/>
              <a:t>0.11554</a:t>
            </a:r>
          </a:p>
          <a:p>
            <a:pPr fontAlgn="base"/>
            <a:endParaRPr lang="en-US" altLang="ko-KR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000" b="1" u="sng" dirty="0"/>
              <a:t>Top 8% </a:t>
            </a:r>
            <a:r>
              <a:rPr lang="en-US" altLang="ko-KR" sz="2000" dirty="0"/>
              <a:t>( 11/17, 2018 )</a:t>
            </a:r>
            <a:br>
              <a:rPr lang="en-US" altLang="ko-KR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5A8A6-45F9-2840-B9E2-BFEAAF15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2" y="1578427"/>
            <a:ext cx="7677299" cy="40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2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2664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8. Conclusion</a:t>
            </a:r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Hyperparameter</a:t>
            </a:r>
            <a:r>
              <a:rPr lang="ko-KR" altLang="en-US" sz="2500" dirty="0"/>
              <a:t>는 모델에만 국한되는 것이 아니다</a:t>
            </a:r>
            <a:r>
              <a:rPr lang="en-US" altLang="ko-KR" sz="2500" dirty="0"/>
              <a:t>.</a:t>
            </a:r>
            <a:r>
              <a:rPr lang="ko-KR" altLang="en-US" sz="2500" dirty="0"/>
              <a:t> 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44A70-4F14-5B43-A934-581E324D7DD2}"/>
              </a:ext>
            </a:extLst>
          </p:cNvPr>
          <p:cNvSpPr txBox="1"/>
          <p:nvPr/>
        </p:nvSpPr>
        <p:spPr>
          <a:xfrm>
            <a:off x="8327571" y="1804750"/>
            <a:ext cx="3512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Final Kaggle Score : </a:t>
            </a:r>
            <a:r>
              <a:rPr lang="en-US" altLang="ko-KR" sz="2000" dirty="0"/>
              <a:t>0.11554</a:t>
            </a:r>
          </a:p>
          <a:p>
            <a:pPr fontAlgn="base"/>
            <a:endParaRPr lang="en-US" altLang="ko-KR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ko-KR" sz="2000" b="1" u="sng" dirty="0"/>
              <a:t>Top 8% </a:t>
            </a:r>
            <a:r>
              <a:rPr lang="en-US" altLang="ko-KR" sz="2000" dirty="0"/>
              <a:t>( 11/17, 2018 )</a:t>
            </a:r>
            <a:br>
              <a:rPr lang="en-US" altLang="ko-KR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5A8A6-45F9-2840-B9E2-BFEAAF15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72" y="1578427"/>
            <a:ext cx="7677299" cy="40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1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C2AC-35AE-DA4C-AD02-FA4608CD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C4E1-187F-7F41-BB09-68178C10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E0A38-F100-4848-9E50-E2D56070894C}"/>
              </a:ext>
            </a:extLst>
          </p:cNvPr>
          <p:cNvSpPr txBox="1"/>
          <p:nvPr/>
        </p:nvSpPr>
        <p:spPr>
          <a:xfrm>
            <a:off x="642938" y="185738"/>
            <a:ext cx="305500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Project outline: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6570-1361-B04C-82FE-E04A73C4D04F}"/>
              </a:ext>
            </a:extLst>
          </p:cNvPr>
          <p:cNvSpPr txBox="1"/>
          <p:nvPr/>
        </p:nvSpPr>
        <p:spPr>
          <a:xfrm>
            <a:off x="1428749" y="1081833"/>
            <a:ext cx="1032986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Why  this  project?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Project structure and EDA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Feature Engineering and different models used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Model training and cross-validation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 Conclusion and future direction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52917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57168-BBF7-3A4D-BE5B-88543E8B5FA3}"/>
              </a:ext>
            </a:extLst>
          </p:cNvPr>
          <p:cNvSpPr txBox="1"/>
          <p:nvPr/>
        </p:nvSpPr>
        <p:spPr>
          <a:xfrm>
            <a:off x="428629" y="442917"/>
            <a:ext cx="34556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Why this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DDA60-0194-0A4B-B7C4-28EA0234EF58}"/>
              </a:ext>
            </a:extLst>
          </p:cNvPr>
          <p:cNvSpPr txBox="1"/>
          <p:nvPr/>
        </p:nvSpPr>
        <p:spPr>
          <a:xfrm>
            <a:off x="835329" y="1400176"/>
            <a:ext cx="10143931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House is a lifetime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How the price of house are affected by different features in the house?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People want to know the actual price of house on the basis of features </a:t>
            </a:r>
          </a:p>
          <a:p>
            <a:r>
              <a:rPr lang="en-US" sz="2500" dirty="0"/>
              <a:t>    before reaching out to agent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How we did this and how can we apply to predict the real world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089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1A10CE-F98D-4647-82FA-A7F07748F059}"/>
              </a:ext>
            </a:extLst>
          </p:cNvPr>
          <p:cNvSpPr/>
          <p:nvPr/>
        </p:nvSpPr>
        <p:spPr>
          <a:xfrm>
            <a:off x="210259" y="215384"/>
            <a:ext cx="71694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/>
              <a:t>Project structure and EDA processing: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4E97C-1A1C-9549-B624-E4473560E894}"/>
              </a:ext>
            </a:extLst>
          </p:cNvPr>
          <p:cNvSpPr/>
          <p:nvPr/>
        </p:nvSpPr>
        <p:spPr>
          <a:xfrm>
            <a:off x="1305569" y="990558"/>
            <a:ext cx="52459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We built two pipe lines for this project:</a:t>
            </a:r>
          </a:p>
          <a:p>
            <a:endParaRPr lang="en-US" sz="2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B9164-8FA9-CC4F-B658-D6B7C193F28E}"/>
              </a:ext>
            </a:extLst>
          </p:cNvPr>
          <p:cNvSpPr/>
          <p:nvPr/>
        </p:nvSpPr>
        <p:spPr>
          <a:xfrm>
            <a:off x="1551940" y="1565677"/>
            <a:ext cx="29409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a) Transform pipeline</a:t>
            </a:r>
          </a:p>
          <a:p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7B2AB-BE2B-A44F-9008-AAAF33BA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8" y="2159001"/>
            <a:ext cx="7327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9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84E803-506C-E548-9C72-AC0DB2DC7271}"/>
              </a:ext>
            </a:extLst>
          </p:cNvPr>
          <p:cNvSpPr/>
          <p:nvPr/>
        </p:nvSpPr>
        <p:spPr>
          <a:xfrm>
            <a:off x="2709227" y="679858"/>
            <a:ext cx="24865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b) Model pipeline</a:t>
            </a:r>
          </a:p>
          <a:p>
            <a:endParaRPr lang="en-US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E04E8-88D7-CB4D-A915-8DBA0118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133600"/>
            <a:ext cx="10680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0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1) Model Selection Concept </a:t>
            </a:r>
          </a:p>
          <a:p>
            <a:pPr marL="457200" indent="-457200">
              <a:buAutoNum type="arabicParenR"/>
            </a:pPr>
            <a:endParaRPr lang="en-US" sz="25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800" dirty="0"/>
              <a:t>Start with Lasso ( Test / Feature Selection 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/>
              <a:t>Fast and Good result 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500" dirty="0"/>
              <a:t>A few Parameter</a:t>
            </a:r>
          </a:p>
          <a:p>
            <a:pPr lvl="1"/>
            <a:endParaRPr lang="en-US" sz="2500" dirty="0"/>
          </a:p>
          <a:p>
            <a:pPr marL="971550" lvl="1" indent="-514350">
              <a:buFont typeface="+mj-lt"/>
              <a:buAutoNum type="romanUcPeriod" startAt="2"/>
            </a:pPr>
            <a:r>
              <a:rPr lang="en-US" sz="2800" dirty="0"/>
              <a:t>Add </a:t>
            </a:r>
            <a:r>
              <a:rPr lang="en-US" altLang="ko-KR" sz="2800" dirty="0"/>
              <a:t>Supervised Learning ML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500" dirty="0"/>
              <a:t>Ridge / </a:t>
            </a:r>
            <a:r>
              <a:rPr lang="en-US" altLang="ko-KR" sz="2500" dirty="0" err="1"/>
              <a:t>RandomForest</a:t>
            </a:r>
            <a:r>
              <a:rPr lang="en-US" altLang="ko-KR" sz="2500" dirty="0"/>
              <a:t>  / Boost ..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ko-KR" sz="2400" dirty="0"/>
              <a:t>Comparison of results between various algorithms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971550" lvl="1" indent="-514350">
              <a:buFont typeface="+mj-lt"/>
              <a:buAutoNum type="romanUcPeriod" startAt="3"/>
            </a:pPr>
            <a:r>
              <a:rPr lang="en-US" altLang="ko-KR" sz="2800" dirty="0"/>
              <a:t>Make Stacking / Average Model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 </a:t>
            </a:r>
            <a:r>
              <a:rPr lang="en-US" altLang="ko-KR" sz="2500" dirty="0"/>
              <a:t>To reduce residual, Make a Integrated model</a:t>
            </a:r>
          </a:p>
          <a:p>
            <a:pPr marL="914400" lvl="1" indent="-457200">
              <a:buAutoNum type="arabicParenR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144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2)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368C3-8CA8-0D43-961A-DAF7B045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3" y="1619693"/>
            <a:ext cx="11454466" cy="3091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EE9636-219D-8344-8CCF-1FB9837E1B98}"/>
              </a:ext>
            </a:extLst>
          </p:cNvPr>
          <p:cNvSpPr txBox="1"/>
          <p:nvPr/>
        </p:nvSpPr>
        <p:spPr>
          <a:xfrm>
            <a:off x="341543" y="4895495"/>
            <a:ext cx="114544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Workflow for Model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Various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GridSearch</a:t>
            </a:r>
            <a:r>
              <a:rPr lang="en-US" sz="2400" dirty="0"/>
              <a:t> for finding Hyperparameter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Made a Model ( Stacking / Averaged )  </a:t>
            </a:r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8993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3) Stacking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BCD3E-C531-C44E-84C6-1C93EFAA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4" y="1804750"/>
            <a:ext cx="5084003" cy="4204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5EBE5-D2FE-8B45-9074-DD85E63A0FF9}"/>
              </a:ext>
            </a:extLst>
          </p:cNvPr>
          <p:cNvSpPr txBox="1"/>
          <p:nvPr/>
        </p:nvSpPr>
        <p:spPr>
          <a:xfrm>
            <a:off x="6174157" y="1804750"/>
            <a:ext cx="58219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Stacking is a method that combines </a:t>
            </a:r>
          </a:p>
          <a:p>
            <a:r>
              <a:rPr lang="ko-KR" altLang="en-US" sz="2400" dirty="0"/>
              <a:t> </a:t>
            </a:r>
            <a:r>
              <a:rPr lang="en-US" sz="2400" dirty="0"/>
              <a:t>predictions of several different models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Various ML Algorithms can be mixed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Meta Regressor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An algorithm that combines different models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B0A5F-3475-EF46-94A8-7507B0AB651B}"/>
              </a:ext>
            </a:extLst>
          </p:cNvPr>
          <p:cNvSpPr txBox="1"/>
          <p:nvPr/>
        </p:nvSpPr>
        <p:spPr>
          <a:xfrm>
            <a:off x="865607" y="6020307"/>
            <a:ext cx="4775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&lt;http://</a:t>
            </a:r>
            <a:r>
              <a:rPr kumimoji="1" lang="en-US" altLang="ko-KR" sz="1100" dirty="0" err="1"/>
              <a:t>rasbt.github.io</a:t>
            </a:r>
            <a:r>
              <a:rPr kumimoji="1" lang="en-US" altLang="ko-KR" sz="1100" dirty="0"/>
              <a:t>/</a:t>
            </a:r>
            <a:r>
              <a:rPr kumimoji="1" lang="en-US" altLang="ko-KR" sz="1100" dirty="0" err="1"/>
              <a:t>mlxtend</a:t>
            </a:r>
            <a:r>
              <a:rPr kumimoji="1" lang="en-US" altLang="ko-KR" sz="1100" dirty="0"/>
              <a:t>/</a:t>
            </a:r>
            <a:r>
              <a:rPr kumimoji="1" lang="en-US" altLang="ko-KR" sz="1100" dirty="0" err="1"/>
              <a:t>user_guide</a:t>
            </a:r>
            <a:r>
              <a:rPr kumimoji="1" lang="en-US" altLang="ko-KR" sz="1100" dirty="0"/>
              <a:t>/regressor/</a:t>
            </a:r>
            <a:r>
              <a:rPr kumimoji="1" lang="en-US" altLang="ko-KR" sz="1100" dirty="0" err="1"/>
              <a:t>StackingRegressor</a:t>
            </a:r>
            <a:r>
              <a:rPr kumimoji="1" lang="en-US" altLang="ko-KR" sz="1100" dirty="0"/>
              <a:t>/&gt;</a:t>
            </a:r>
            <a:endParaRPr kumimoji="1"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A89EAF-C20B-5F44-980F-155F36E0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25" y="4617691"/>
            <a:ext cx="5566232" cy="12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0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47393-2711-364E-9815-E65EE9D0818E}"/>
              </a:ext>
            </a:extLst>
          </p:cNvPr>
          <p:cNvSpPr txBox="1"/>
          <p:nvPr/>
        </p:nvSpPr>
        <p:spPr>
          <a:xfrm>
            <a:off x="341543" y="203431"/>
            <a:ext cx="336156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 dirty="0"/>
              <a:t>5. Predict Model </a:t>
            </a:r>
            <a:endParaRPr lang="en-US" sz="3500" b="1" dirty="0"/>
          </a:p>
        </p:txBody>
      </p:sp>
      <p:cxnSp>
        <p:nvCxnSpPr>
          <p:cNvPr id="3" name="직선 연결선 58">
            <a:extLst>
              <a:ext uri="{FF2B5EF4-FFF2-40B4-BE49-F238E27FC236}">
                <a16:creationId xmlns:a16="http://schemas.microsoft.com/office/drawing/2014/main" id="{0D2B0E42-FD7E-2748-84EA-74543AC2D5D6}"/>
              </a:ext>
            </a:extLst>
          </p:cNvPr>
          <p:cNvCxnSpPr/>
          <p:nvPr/>
        </p:nvCxnSpPr>
        <p:spPr>
          <a:xfrm>
            <a:off x="199290" y="276019"/>
            <a:ext cx="2096" cy="468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9E1A62-AD0E-5648-9B05-9DCDE8ADB4C3}"/>
              </a:ext>
            </a:extLst>
          </p:cNvPr>
          <p:cNvSpPr txBox="1"/>
          <p:nvPr/>
        </p:nvSpPr>
        <p:spPr>
          <a:xfrm>
            <a:off x="650272" y="942976"/>
            <a:ext cx="1028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4) Averaged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9194C-80E0-264E-8BA5-B9BFD103D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2" y="1674586"/>
            <a:ext cx="9996091" cy="39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321</Words>
  <Application>Microsoft Macintosh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Basant Dhital</dc:creator>
  <cp:keywords/>
  <dc:description/>
  <cp:lastModifiedBy>hellotheresy@gmail.com</cp:lastModifiedBy>
  <cp:revision>44</cp:revision>
  <dcterms:created xsi:type="dcterms:W3CDTF">2018-11-15T16:07:38Z</dcterms:created>
  <dcterms:modified xsi:type="dcterms:W3CDTF">2018-11-17T21:31:34Z</dcterms:modified>
  <cp:category/>
</cp:coreProperties>
</file>