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2DFFE91-6636-49F4-9ABF-31BA81DF285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industry do you want to work for?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trying to find out which industry is growing,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based on PR News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8189280" y="5857920"/>
            <a:ext cx="102672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Oct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TextShape 4"/>
          <p:cNvSpPr txBox="1"/>
          <p:nvPr/>
        </p:nvSpPr>
        <p:spPr>
          <a:xfrm>
            <a:off x="7778160" y="6264000"/>
            <a:ext cx="143784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Jiwon, Cha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Can you see the trend?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864000" y="4276440"/>
            <a:ext cx="201852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Removed weekends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4085640" y="5646240"/>
            <a:ext cx="207036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Resampled (weekly)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TextShape 4"/>
          <p:cNvSpPr txBox="1"/>
          <p:nvPr/>
        </p:nvSpPr>
        <p:spPr>
          <a:xfrm>
            <a:off x="7632000" y="7120440"/>
            <a:ext cx="219708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Resampled (Monthly)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44000" y="1620000"/>
            <a:ext cx="3589200" cy="26366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249720" y="2880000"/>
            <a:ext cx="3734280" cy="28022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6624000" y="4542120"/>
            <a:ext cx="3672000" cy="25858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4"/>
          <a:stretch/>
        </p:blipFill>
        <p:spPr>
          <a:xfrm>
            <a:off x="523800" y="1368000"/>
            <a:ext cx="3076200" cy="3711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5"/>
          <a:stretch/>
        </p:blipFill>
        <p:spPr>
          <a:xfrm>
            <a:off x="7416000" y="4248000"/>
            <a:ext cx="2333160" cy="34272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6"/>
          <a:stretch/>
        </p:blipFill>
        <p:spPr>
          <a:xfrm>
            <a:off x="4032000" y="2736000"/>
            <a:ext cx="2276280" cy="31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 News count trend per industries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88480" y="2808000"/>
            <a:ext cx="8183520" cy="44348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440000" y="1584000"/>
            <a:ext cx="7152840" cy="116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08400" y="1605240"/>
            <a:ext cx="8679600" cy="523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Bottom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92400" y="1440000"/>
            <a:ext cx="9255600" cy="560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need to see 2 variables at the same time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rcRect l="0" t="0" r="24347" b="9576"/>
          <a:stretch/>
        </p:blipFill>
        <p:spPr>
          <a:xfrm>
            <a:off x="295920" y="1767960"/>
            <a:ext cx="3606120" cy="219204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838120" y="1821240"/>
            <a:ext cx="3665880" cy="2210760"/>
          </a:xfrm>
          <a:prstGeom prst="rect">
            <a:avLst/>
          </a:prstGeom>
          <a:ln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432000" y="4248000"/>
            <a:ext cx="260388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Industry against PR Count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768000" y="4168440"/>
            <a:ext cx="217872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Industry against trend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3895920" y="5756400"/>
            <a:ext cx="1432080" cy="57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3D Plot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CustomShape 5"/>
          <p:cNvSpPr/>
          <p:nvPr/>
        </p:nvSpPr>
        <p:spPr>
          <a:xfrm rot="2817600">
            <a:off x="2696760" y="4983120"/>
            <a:ext cx="1080000" cy="576000"/>
          </a:xfrm>
          <a:custGeom>
            <a:avLst/>
            <a:gdLst/>
            <a:ahLst/>
            <a:rect l="0" t="0" r="r" b="b"/>
            <a:pathLst>
              <a:path w="3001" h="1602">
                <a:moveTo>
                  <a:pt x="0" y="402"/>
                </a:moveTo>
                <a:lnTo>
                  <a:pt x="2249" y="401"/>
                </a:lnTo>
                <a:lnTo>
                  <a:pt x="2249" y="0"/>
                </a:lnTo>
                <a:lnTo>
                  <a:pt x="3000" y="800"/>
                </a:lnTo>
                <a:lnTo>
                  <a:pt x="2250" y="1601"/>
                </a:lnTo>
                <a:lnTo>
                  <a:pt x="2250" y="1200"/>
                </a:lnTo>
                <a:lnTo>
                  <a:pt x="0" y="1202"/>
                </a:lnTo>
                <a:lnTo>
                  <a:pt x="0" y="40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"/>
          <p:cNvSpPr/>
          <p:nvPr/>
        </p:nvSpPr>
        <p:spPr>
          <a:xfrm rot="7734600">
            <a:off x="5279040" y="4920840"/>
            <a:ext cx="1080000" cy="576000"/>
          </a:xfrm>
          <a:custGeom>
            <a:avLst/>
            <a:gdLst/>
            <a:ahLst/>
            <a:rect l="0" t="0" r="r" b="b"/>
            <a:pathLst>
              <a:path w="3002" h="1601">
                <a:moveTo>
                  <a:pt x="0" y="403"/>
                </a:moveTo>
                <a:lnTo>
                  <a:pt x="2250" y="399"/>
                </a:lnTo>
                <a:lnTo>
                  <a:pt x="2249" y="0"/>
                </a:lnTo>
                <a:lnTo>
                  <a:pt x="3001" y="798"/>
                </a:lnTo>
                <a:lnTo>
                  <a:pt x="2252" y="1600"/>
                </a:lnTo>
                <a:lnTo>
                  <a:pt x="2250" y="1199"/>
                </a:lnTo>
                <a:lnTo>
                  <a:pt x="1" y="1203"/>
                </a:lnTo>
                <a:lnTo>
                  <a:pt x="0" y="40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55600"/>
            <a:ext cx="907164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So, What industries have the most promising future?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High rank in PR_Count + Upward slope = good industry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rcRect l="8888" t="0" r="3966" b="2953"/>
          <a:stretch/>
        </p:blipFill>
        <p:spPr>
          <a:xfrm>
            <a:off x="1152000" y="2952000"/>
            <a:ext cx="6911640" cy="4362480"/>
          </a:xfrm>
          <a:prstGeom prst="rect">
            <a:avLst/>
          </a:prstGeom>
          <a:ln>
            <a:noFill/>
          </a:ln>
        </p:spPr>
      </p:pic>
      <p:sp>
        <p:nvSpPr>
          <p:cNvPr id="102" name="TextShape 3"/>
          <p:cNvSpPr txBox="1"/>
          <p:nvPr/>
        </p:nvSpPr>
        <p:spPr>
          <a:xfrm>
            <a:off x="138600" y="5680440"/>
            <a:ext cx="122940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X: Industry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4"/>
          <p:cNvSpPr txBox="1"/>
          <p:nvPr/>
        </p:nvSpPr>
        <p:spPr>
          <a:xfrm>
            <a:off x="7560000" y="6328440"/>
            <a:ext cx="136332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Y: PR Count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5"/>
          <p:cNvSpPr txBox="1"/>
          <p:nvPr/>
        </p:nvSpPr>
        <p:spPr>
          <a:xfrm>
            <a:off x="7780680" y="3960000"/>
            <a:ext cx="99000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Z: Trend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4536000" y="4752000"/>
            <a:ext cx="576000" cy="79200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industry do you want to work for?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296000" y="2639160"/>
            <a:ext cx="3292200" cy="88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Analytics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Financial Technology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1344600" y="2271600"/>
            <a:ext cx="362340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High rank in PR count, Upward trend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1377360" y="4608000"/>
            <a:ext cx="431064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High rank in PR count, but, Downward trend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TextShape 5"/>
          <p:cNvSpPr txBox="1"/>
          <p:nvPr/>
        </p:nvSpPr>
        <p:spPr>
          <a:xfrm>
            <a:off x="1420560" y="5087160"/>
            <a:ext cx="3289320" cy="128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Blockchain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Computer Electronics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6048000" y="2448000"/>
            <a:ext cx="2520000" cy="1224000"/>
          </a:xfrm>
          <a:custGeom>
            <a:avLst/>
            <a:gdLst/>
            <a:ahLst/>
            <a:rect l="0" t="0" r="r" b="b"/>
            <a:pathLst>
              <a:path w="8968" h="3402">
                <a:moveTo>
                  <a:pt x="3129" y="0"/>
                </a:moveTo>
                <a:cubicBezTo>
                  <a:pt x="2547" y="0"/>
                  <a:pt x="1966" y="282"/>
                  <a:pt x="1966" y="565"/>
                </a:cubicBezTo>
                <a:lnTo>
                  <a:pt x="0" y="518"/>
                </a:lnTo>
                <a:lnTo>
                  <a:pt x="1966" y="1412"/>
                </a:lnTo>
                <a:lnTo>
                  <a:pt x="1966" y="1988"/>
                </a:lnTo>
                <a:lnTo>
                  <a:pt x="1966" y="2412"/>
                </a:lnTo>
                <a:lnTo>
                  <a:pt x="1966" y="2835"/>
                </a:lnTo>
                <a:cubicBezTo>
                  <a:pt x="1966" y="3118"/>
                  <a:pt x="2547" y="3401"/>
                  <a:pt x="3129" y="3401"/>
                </a:cubicBezTo>
                <a:lnTo>
                  <a:pt x="4001" y="3401"/>
                </a:lnTo>
                <a:lnTo>
                  <a:pt x="4873" y="3401"/>
                </a:lnTo>
                <a:lnTo>
                  <a:pt x="6059" y="3401"/>
                </a:lnTo>
                <a:lnTo>
                  <a:pt x="6931" y="3401"/>
                </a:lnTo>
                <a:lnTo>
                  <a:pt x="7803" y="3401"/>
                </a:lnTo>
                <a:cubicBezTo>
                  <a:pt x="8385" y="3401"/>
                  <a:pt x="8967" y="3118"/>
                  <a:pt x="8967" y="2835"/>
                </a:cubicBezTo>
                <a:lnTo>
                  <a:pt x="8967" y="2412"/>
                </a:lnTo>
                <a:lnTo>
                  <a:pt x="8967" y="1988"/>
                </a:lnTo>
                <a:lnTo>
                  <a:pt x="8967" y="1412"/>
                </a:lnTo>
                <a:lnTo>
                  <a:pt x="8967" y="988"/>
                </a:lnTo>
                <a:lnTo>
                  <a:pt x="8967" y="565"/>
                </a:lnTo>
                <a:cubicBezTo>
                  <a:pt x="8967" y="282"/>
                  <a:pt x="8385" y="0"/>
                  <a:pt x="7803" y="0"/>
                </a:cubicBezTo>
                <a:lnTo>
                  <a:pt x="6931" y="0"/>
                </a:lnTo>
                <a:lnTo>
                  <a:pt x="6059" y="0"/>
                </a:lnTo>
                <a:lnTo>
                  <a:pt x="4873" y="0"/>
                </a:lnTo>
                <a:lnTo>
                  <a:pt x="4001" y="0"/>
                </a:lnTo>
                <a:lnTo>
                  <a:pt x="3129" y="0"/>
                </a:lnTo>
              </a:path>
            </a:pathLst>
          </a:cu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Good!!!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6048000" y="5040000"/>
            <a:ext cx="2376000" cy="1224000"/>
          </a:xfrm>
          <a:custGeom>
            <a:avLst/>
            <a:gdLst/>
            <a:ahLst/>
            <a:rect l="0" t="0" r="r" b="b"/>
            <a:pathLst>
              <a:path w="8968" h="3402">
                <a:moveTo>
                  <a:pt x="3463" y="0"/>
                </a:moveTo>
                <a:cubicBezTo>
                  <a:pt x="2914" y="0"/>
                  <a:pt x="2366" y="282"/>
                  <a:pt x="2366" y="565"/>
                </a:cubicBezTo>
                <a:lnTo>
                  <a:pt x="0" y="518"/>
                </a:lnTo>
                <a:lnTo>
                  <a:pt x="2366" y="1412"/>
                </a:lnTo>
                <a:lnTo>
                  <a:pt x="2366" y="1988"/>
                </a:lnTo>
                <a:lnTo>
                  <a:pt x="2366" y="2412"/>
                </a:lnTo>
                <a:lnTo>
                  <a:pt x="2366" y="2835"/>
                </a:lnTo>
                <a:cubicBezTo>
                  <a:pt x="2366" y="3118"/>
                  <a:pt x="2914" y="3401"/>
                  <a:pt x="3463" y="3401"/>
                </a:cubicBezTo>
                <a:lnTo>
                  <a:pt x="4285" y="3401"/>
                </a:lnTo>
                <a:lnTo>
                  <a:pt x="5107" y="3401"/>
                </a:lnTo>
                <a:lnTo>
                  <a:pt x="6225" y="3401"/>
                </a:lnTo>
                <a:lnTo>
                  <a:pt x="7047" y="3401"/>
                </a:lnTo>
                <a:lnTo>
                  <a:pt x="7869" y="3401"/>
                </a:lnTo>
                <a:cubicBezTo>
                  <a:pt x="8418" y="3401"/>
                  <a:pt x="8967" y="3118"/>
                  <a:pt x="8967" y="2835"/>
                </a:cubicBezTo>
                <a:lnTo>
                  <a:pt x="8967" y="2412"/>
                </a:lnTo>
                <a:lnTo>
                  <a:pt x="8967" y="1988"/>
                </a:lnTo>
                <a:lnTo>
                  <a:pt x="8967" y="1412"/>
                </a:lnTo>
                <a:lnTo>
                  <a:pt x="8967" y="988"/>
                </a:lnTo>
                <a:lnTo>
                  <a:pt x="8967" y="565"/>
                </a:lnTo>
                <a:cubicBezTo>
                  <a:pt x="8967" y="282"/>
                  <a:pt x="8418" y="0"/>
                  <a:pt x="7869" y="0"/>
                </a:cubicBezTo>
                <a:lnTo>
                  <a:pt x="7047" y="0"/>
                </a:lnTo>
                <a:lnTo>
                  <a:pt x="6225" y="0"/>
                </a:lnTo>
                <a:lnTo>
                  <a:pt x="5107" y="0"/>
                </a:lnTo>
                <a:lnTo>
                  <a:pt x="4285" y="0"/>
                </a:lnTo>
                <a:lnTo>
                  <a:pt x="3463" y="0"/>
                </a:lnTo>
              </a:path>
            </a:pathLst>
          </a:cu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Watch out!!!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Future Improvements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Implementing DB storage for daily batch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NLP for categorization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PR(Public Relations)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Using the news or business press to carry positive stories about your company or your products; cultivating a good relationship with local press representatives.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rcRect l="0" t="29085" r="0" b="0"/>
          <a:stretch/>
        </p:blipFill>
        <p:spPr>
          <a:xfrm>
            <a:off x="1440000" y="4104000"/>
            <a:ext cx="7254720" cy="31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Basic Idea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more, The better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Growing industries publishes more PR News.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916920" y="3738960"/>
            <a:ext cx="3619080" cy="23810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5760000" y="3366000"/>
            <a:ext cx="3571560" cy="3571560"/>
          </a:xfrm>
          <a:prstGeom prst="rect">
            <a:avLst/>
          </a:prstGeom>
          <a:ln>
            <a:noFill/>
          </a:ln>
        </p:spPr>
      </p:pic>
      <p:sp>
        <p:nvSpPr>
          <p:cNvPr id="50" name="TextShape 3"/>
          <p:cNvSpPr txBox="1"/>
          <p:nvPr/>
        </p:nvSpPr>
        <p:spPr>
          <a:xfrm>
            <a:off x="1596240" y="6422400"/>
            <a:ext cx="2219760" cy="48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More PR News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TextShape 4"/>
          <p:cNvSpPr txBox="1"/>
          <p:nvPr/>
        </p:nvSpPr>
        <p:spPr>
          <a:xfrm>
            <a:off x="6408000" y="6408000"/>
            <a:ext cx="2108520" cy="48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Less PR News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Web scraping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http://www.prnewswire.co.uk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rcRect l="20317" t="8518" r="18252" b="0"/>
          <a:stretch/>
        </p:blipFill>
        <p:spPr>
          <a:xfrm>
            <a:off x="72360" y="2301480"/>
            <a:ext cx="6191640" cy="5186520"/>
          </a:xfrm>
          <a:prstGeom prst="rect">
            <a:avLst/>
          </a:prstGeom>
          <a:ln>
            <a:noFill/>
          </a:ln>
        </p:spPr>
      </p:pic>
      <p:sp>
        <p:nvSpPr>
          <p:cNvPr id="55" name="TextShape 3"/>
          <p:cNvSpPr txBox="1"/>
          <p:nvPr/>
        </p:nvSpPr>
        <p:spPr>
          <a:xfrm>
            <a:off x="6912000" y="2376000"/>
            <a:ext cx="2936160" cy="289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177 Industries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95459 news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From April to October –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34Mb (News Title only)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56" name="Table 4"/>
          <p:cNvGraphicFramePr/>
          <p:nvPr/>
        </p:nvGraphicFramePr>
        <p:xfrm>
          <a:off x="6696000" y="4680000"/>
          <a:ext cx="3365280" cy="2751480"/>
        </p:xfrm>
        <a:graphic>
          <a:graphicData uri="http://schemas.openxmlformats.org/drawingml/2006/table">
            <a:tbl>
              <a:tblPr/>
              <a:tblGrid>
                <a:gridCol w="1122120"/>
                <a:gridCol w="1122120"/>
                <a:gridCol w="1121040"/>
              </a:tblGrid>
              <a:tr h="66348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Industry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News Title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Release Date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9475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Blockchain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Millicom Announces...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10/11/2018 13:00:00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37980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Chemical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...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...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7980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Blockchain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...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...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38088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Mining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...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...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 News Count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558360" y="2088000"/>
            <a:ext cx="8873640" cy="50400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2376000" y="1296000"/>
            <a:ext cx="5466960" cy="352080"/>
          </a:xfrm>
          <a:prstGeom prst="rect">
            <a:avLst/>
          </a:prstGeom>
          <a:ln>
            <a:noFill/>
          </a:ln>
        </p:spPr>
      </p:pic>
      <p:sp>
        <p:nvSpPr>
          <p:cNvPr id="60" name="TextShape 2"/>
          <p:cNvSpPr txBox="1"/>
          <p:nvPr/>
        </p:nvSpPr>
        <p:spPr>
          <a:xfrm>
            <a:off x="216000" y="1864440"/>
            <a:ext cx="94284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Industry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7848000" y="6984000"/>
            <a:ext cx="151560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Number of PR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rcRect l="0" t="0" r="24347" b="9576"/>
          <a:stretch/>
        </p:blipFill>
        <p:spPr>
          <a:xfrm>
            <a:off x="72000" y="1264320"/>
            <a:ext cx="9936000" cy="60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Bottom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rcRect l="0" t="0" r="33572" b="17478"/>
          <a:stretch/>
        </p:blipFill>
        <p:spPr>
          <a:xfrm>
            <a:off x="288000" y="1310040"/>
            <a:ext cx="9359640" cy="617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Lets find trend for each industry.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304000" y="2232000"/>
            <a:ext cx="5447520" cy="4613400"/>
          </a:xfrm>
          <a:prstGeom prst="rect">
            <a:avLst/>
          </a:prstGeom>
          <a:ln>
            <a:noFill/>
          </a:ln>
        </p:spPr>
      </p:pic>
      <p:sp>
        <p:nvSpPr>
          <p:cNvPr id="68" name="TextShape 2"/>
          <p:cNvSpPr txBox="1"/>
          <p:nvPr/>
        </p:nvSpPr>
        <p:spPr>
          <a:xfrm>
            <a:off x="3096000" y="7056000"/>
            <a:ext cx="337356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Plot for Blockchain Industry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2088000" y="1487160"/>
            <a:ext cx="5971680" cy="45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Nature of PR news...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1152000" y="2736000"/>
            <a:ext cx="2052360" cy="28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"""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day_of_week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Friday        9370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Monday       14824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Saturday       590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Sunday         711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Thursday     17890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Tuesday      18448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Wednesday    17126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"""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664000" y="1728000"/>
            <a:ext cx="4419360" cy="485280"/>
          </a:xfrm>
          <a:prstGeom prst="rect">
            <a:avLst/>
          </a:prstGeom>
          <a:ln>
            <a:noFill/>
          </a:ln>
        </p:spPr>
      </p:pic>
      <p:sp>
        <p:nvSpPr>
          <p:cNvPr id="73" name="CustomShape 3"/>
          <p:cNvSpPr/>
          <p:nvPr/>
        </p:nvSpPr>
        <p:spPr>
          <a:xfrm>
            <a:off x="1008000" y="3888000"/>
            <a:ext cx="2196360" cy="576000"/>
          </a:xfrm>
          <a:prstGeom prst="rect">
            <a:avLst/>
          </a:prstGeom>
          <a:noFill/>
          <a:ln w="3816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2018-10-11T20:19:34Z</dcterms:created>
  <dc:creator/>
  <dc:description/>
  <dc:language>ko-KR</dc:language>
  <cp:lastModifiedBy/>
  <dcterms:modified xsi:type="dcterms:W3CDTF">2018-10-12T20:37:10Z</dcterms:modified>
  <cp:revision>15</cp:revision>
  <dc:subject/>
  <dc:title/>
</cp:coreProperties>
</file>