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70" r:id="rId5"/>
    <p:sldId id="272" r:id="rId6"/>
    <p:sldId id="268" r:id="rId7"/>
    <p:sldId id="267" r:id="rId8"/>
    <p:sldId id="271" r:id="rId9"/>
    <p:sldId id="26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2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1240" y="2428881"/>
            <a:ext cx="5400000" cy="912932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altLang="ko-KR" sz="2000" b="1" dirty="0">
                <a:solidFill>
                  <a:prstClr val="white"/>
                </a:solidFill>
              </a:rPr>
              <a:t>MACD</a:t>
            </a:r>
            <a:r>
              <a:rPr lang="ko-KR" altLang="en-US" sz="2000" b="1" dirty="0">
                <a:solidFill>
                  <a:prstClr val="white"/>
                </a:solidFill>
              </a:rPr>
              <a:t>와 거래량을 이용한 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lvl="2" algn="ctr"/>
            <a:r>
              <a:rPr lang="ko-KR" altLang="en-US" sz="2000" b="1" dirty="0">
                <a:solidFill>
                  <a:prstClr val="white"/>
                </a:solidFill>
              </a:rPr>
              <a:t>주식 자동 매매 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3552121" y="2778614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3790950" y="3907553"/>
            <a:ext cx="4352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컴퓨터정보공학부 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2018202030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박지용</a:t>
            </a:r>
            <a:endParaRPr lang="en-US" altLang="ko-KR" dirty="0">
              <a:ln>
                <a:solidFill>
                  <a:schemeClr val="tx1">
                    <a:alpha val="1000"/>
                  </a:schemeClr>
                </a:solidFill>
              </a:ln>
              <a:ea typeface="나눔바른고딕" panose="020B0603020101020101" pitchFamily="50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컴퓨터정보공학부 </a:t>
            </a:r>
            <a:r>
              <a:rPr lang="en-US" altLang="ko-KR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2020202064 </a:t>
            </a:r>
            <a:r>
              <a:rPr lang="ko-KR" altLang="en-US" dirty="0">
                <a:ln>
                  <a:solidFill>
                    <a:schemeClr val="tx1">
                      <a:alpha val="1000"/>
                    </a:schemeClr>
                  </a:solidFill>
                </a:ln>
                <a:ea typeface="나눔바른고딕" panose="020B0603020101020101" pitchFamily="50" charset="-127"/>
              </a:rPr>
              <a:t>전혜림</a:t>
            </a:r>
            <a:endParaRPr lang="en-US" altLang="ko-KR" dirty="0">
              <a:ln>
                <a:solidFill>
                  <a:schemeClr val="tx1">
                    <a:alpha val="1000"/>
                  </a:schemeClr>
                </a:solidFill>
              </a:ln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6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308903" y="608062"/>
            <a:ext cx="11650868" cy="59497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461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8903" y="319508"/>
            <a:ext cx="2824822" cy="590019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END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95002" y="782249"/>
            <a:ext cx="216243" cy="70767"/>
            <a:chOff x="553018" y="596815"/>
            <a:chExt cx="180000" cy="58906"/>
          </a:xfrm>
          <a:solidFill>
            <a:srgbClr val="18C1D4"/>
          </a:solidFill>
        </p:grpSpPr>
        <p:sp>
          <p:nvSpPr>
            <p:cNvPr id="22" name="직사각형 21"/>
            <p:cNvSpPr/>
            <p:nvPr/>
          </p:nvSpPr>
          <p:spPr>
            <a:xfrm>
              <a:off x="553018" y="596815"/>
              <a:ext cx="72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3018" y="620868"/>
              <a:ext cx="144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53018" y="644921"/>
              <a:ext cx="180000" cy="108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3133725" y="319508"/>
            <a:ext cx="338797" cy="294589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00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3CCEB6CF-BDAC-42FC-BC45-84EAED3DBF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0590" y="533358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19326C7-598E-448A-BB4B-EB3536BE9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3417072" y="603148"/>
            <a:ext cx="8532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08903" y="6559725"/>
            <a:ext cx="116496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17DB53-94EB-4C1F-9528-32B5D696908F}"/>
              </a:ext>
            </a:extLst>
          </p:cNvPr>
          <p:cNvSpPr/>
          <p:nvPr/>
        </p:nvSpPr>
        <p:spPr>
          <a:xfrm>
            <a:off x="4052956" y="2657474"/>
            <a:ext cx="4161493" cy="1543051"/>
          </a:xfrm>
          <a:prstGeom prst="rect">
            <a:avLst/>
          </a:prstGeom>
          <a:ln w="28575">
            <a:solidFill>
              <a:srgbClr val="442CA4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감사합니다</a:t>
            </a:r>
            <a:endParaRPr lang="en-US" altLang="ko-KR" sz="40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진행상황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A7055-1F93-41CC-9FA7-8FAD53A756D5}"/>
              </a:ext>
            </a:extLst>
          </p:cNvPr>
          <p:cNvSpPr/>
          <p:nvPr/>
        </p:nvSpPr>
        <p:spPr>
          <a:xfrm>
            <a:off x="791507" y="3315368"/>
            <a:ext cx="7067601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거래량을 활용해 다양한 방법으로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백테스팅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평균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지수이평선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OBV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66F07-DC98-4A1D-9312-5DFBA4B3D94D}"/>
              </a:ext>
            </a:extLst>
          </p:cNvPr>
          <p:cNvSpPr/>
          <p:nvPr/>
        </p:nvSpPr>
        <p:spPr>
          <a:xfrm>
            <a:off x="791507" y="4805061"/>
            <a:ext cx="70676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전략의 한계점을 파악하고 해결 방법 고안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BD0026-FD06-456D-94E4-D1F6A6A125D5}"/>
              </a:ext>
            </a:extLst>
          </p:cNvPr>
          <p:cNvSpPr/>
          <p:nvPr/>
        </p:nvSpPr>
        <p:spPr>
          <a:xfrm>
            <a:off x="791507" y="1825676"/>
            <a:ext cx="7067601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매매 목록 시각화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매도될 시에 사용자가 눈으로 확인할 수 있게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매매 목록 시각화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11E4B4-6FD3-4E3C-BC87-EE8258D84B6F}"/>
              </a:ext>
            </a:extLst>
          </p:cNvPr>
          <p:cNvSpPr/>
          <p:nvPr/>
        </p:nvSpPr>
        <p:spPr>
          <a:xfrm>
            <a:off x="7092351" y="5131701"/>
            <a:ext cx="466189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매매포인트를 발견했을 경우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풀매수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풀매도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마지막 날까지 남아있는 주식은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풀매도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768A2-9F81-483F-97ED-F5925CD7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" y="1184159"/>
            <a:ext cx="3043979" cy="49553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2F6006-5866-4E88-8F4A-66755D1F7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89" y="1184159"/>
            <a:ext cx="3043975" cy="49402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DB20F-53B4-45AE-A88B-1BB9B831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075" y="1184158"/>
            <a:ext cx="3043979" cy="35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4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매매 목록 시각화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628F8F-A342-4881-AA10-D78E49260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32" y="1114518"/>
            <a:ext cx="11242988" cy="53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매매 목록 시각화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116EBE-A55D-4553-AA2B-5D12DB84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2" y="1149058"/>
            <a:ext cx="11336326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거래량 활용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0CA4B2-520C-47B7-A497-CBF45855277B}"/>
              </a:ext>
            </a:extLst>
          </p:cNvPr>
          <p:cNvSpPr/>
          <p:nvPr/>
        </p:nvSpPr>
        <p:spPr>
          <a:xfrm>
            <a:off x="754997" y="1366876"/>
            <a:ext cx="7067601" cy="161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평균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설정한 기간 전체 거래량의 평균을 활용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평균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거래량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매수 조건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평균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거래량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매도 조건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1CFA0D-FF8A-4F03-999D-DBEA55FA9585}"/>
              </a:ext>
            </a:extLst>
          </p:cNvPr>
          <p:cNvSpPr/>
          <p:nvPr/>
        </p:nvSpPr>
        <p:spPr>
          <a:xfrm>
            <a:off x="780399" y="3431993"/>
            <a:ext cx="7067601" cy="875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지수이평선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거래량으로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26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지수이평선을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만들어 골든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데드크로스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원리 적용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65F75-5F10-4181-B921-A95E5A0C001B}"/>
              </a:ext>
            </a:extLst>
          </p:cNvPr>
          <p:cNvSpPr/>
          <p:nvPr/>
        </p:nvSpPr>
        <p:spPr>
          <a:xfrm>
            <a:off x="837549" y="4758446"/>
            <a:ext cx="7067601" cy="1245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OBV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활용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거래량이 주가를 선행한다는 특징을 강조한 지표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상승일의 거래량 누계에 하락일의 거래량 누계를 차감한 거래량 지표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거래량 활용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65F75-5F10-4181-B921-A95E5A0C001B}"/>
              </a:ext>
            </a:extLst>
          </p:cNvPr>
          <p:cNvSpPr/>
          <p:nvPr/>
        </p:nvSpPr>
        <p:spPr>
          <a:xfrm>
            <a:off x="780399" y="1285945"/>
            <a:ext cx="9238244" cy="4701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*OBV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계산 방식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당일 종가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전일 종가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 = </a:t>
            </a:r>
            <a:r>
              <a:rPr lang="ko-KR" altLang="en-US" sz="1600" u="sng" dirty="0">
                <a:solidFill>
                  <a:srgbClr val="FF0000"/>
                </a:solidFill>
              </a:rPr>
              <a:t>전일 </a:t>
            </a:r>
            <a:r>
              <a:rPr lang="en-US" altLang="ko-KR" sz="1600" u="sng" dirty="0">
                <a:solidFill>
                  <a:srgbClr val="FF0000"/>
                </a:solidFill>
              </a:rPr>
              <a:t>OBV + </a:t>
            </a:r>
            <a:r>
              <a:rPr lang="ko-KR" altLang="en-US" sz="1600" u="sng" dirty="0">
                <a:solidFill>
                  <a:srgbClr val="FF0000"/>
                </a:solidFill>
              </a:rPr>
              <a:t>당일 거래량</a:t>
            </a:r>
            <a:endParaRPr lang="en-US" altLang="ko-KR" sz="1600" u="sng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당일 종가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전일 종가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 = </a:t>
            </a:r>
            <a:r>
              <a:rPr lang="ko-KR" altLang="en-US" sz="1600" u="sng" dirty="0">
                <a:solidFill>
                  <a:srgbClr val="0070C0"/>
                </a:solidFill>
              </a:rPr>
              <a:t>전일 </a:t>
            </a:r>
            <a:r>
              <a:rPr lang="en-US" altLang="ko-KR" sz="1600" u="sng" dirty="0">
                <a:solidFill>
                  <a:srgbClr val="0070C0"/>
                </a:solidFill>
              </a:rPr>
              <a:t>OBV – </a:t>
            </a:r>
            <a:r>
              <a:rPr lang="ko-KR" altLang="en-US" sz="1600" u="sng" dirty="0">
                <a:solidFill>
                  <a:srgbClr val="0070C0"/>
                </a:solidFill>
              </a:rPr>
              <a:t>당일 거래량</a:t>
            </a:r>
            <a:endParaRPr lang="en-US" altLang="ko-KR" sz="1600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당일 종가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=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전일 종가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 = </a:t>
            </a:r>
            <a:r>
              <a:rPr lang="ko-KR" altLang="en-US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전일 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</a:p>
          <a:p>
            <a:pPr>
              <a:lnSpc>
                <a:spcPct val="150000"/>
              </a:lnSpc>
            </a:pPr>
            <a:endParaRPr lang="en-US" altLang="ko-KR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산출한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지수이평선을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구하여 활용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최근 시장 분위기를 반영하도록 하기 위해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지수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이평선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매수 조건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 &lt; OBV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지수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이평선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b="1" dirty="0">
                <a:solidFill>
                  <a:srgbClr val="0070C0"/>
                </a:solidFill>
              </a:rPr>
              <a:t>매도 조건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전략 한계점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07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0E14C-B10C-4BEA-A8C0-D76D378DDF93}"/>
              </a:ext>
            </a:extLst>
          </p:cNvPr>
          <p:cNvSpPr/>
          <p:nvPr/>
        </p:nvSpPr>
        <p:spPr>
          <a:xfrm>
            <a:off x="904223" y="1375328"/>
            <a:ext cx="9887599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백테스팅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결과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vs</a:t>
            </a: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거래량</a:t>
            </a:r>
            <a:endParaRPr lang="en-US" altLang="ko-KR" sz="16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모든 종목에서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MACD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 이용하였을 때보다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MACD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거래량을 같이 활용하였을 때 더 좋은 수익이 나왔음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첫날 매수</a:t>
            </a:r>
            <a:r>
              <a:rPr lang="en-US" altLang="ko-KR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마지막날 매도 </a:t>
            </a:r>
            <a:r>
              <a:rPr lang="en-US" altLang="ko-KR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vs MACD</a:t>
            </a:r>
            <a:r>
              <a:rPr lang="ko-KR" altLang="en-US" sz="1600" b="1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거래량을 이용한 매매기법</a:t>
            </a:r>
            <a:endParaRPr lang="en-US" altLang="ko-KR" sz="1600" b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삼성전자와 같이 유동성이 적은 종목은 전자로 하였을 때가 좀 더 수익이 잘 나왔음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유동성이 크거나 파악하기 어려운 종목들은 후자를 사용하는 것이 더 좋은 수익 창출이 가능하였음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ko-KR" altLang="en-US" b="1" dirty="0">
                  <a:solidFill>
                    <a:prstClr val="white"/>
                  </a:solidFill>
                </a:rPr>
                <a:t>전략 한계점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08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b="1" i="1" kern="0" dirty="0">
                <a:solidFill>
                  <a:srgbClr val="442CA4"/>
                </a:solidFill>
              </a:rPr>
              <a:t>MACD</a:t>
            </a:r>
            <a:r>
              <a:rPr lang="ko-KR" altLang="en-US" sz="2000" b="1" i="1" kern="0" dirty="0">
                <a:solidFill>
                  <a:srgbClr val="442CA4"/>
                </a:solidFill>
              </a:rPr>
              <a:t>와 거래량을 이용한 주식 자동 매매 </a:t>
            </a:r>
            <a:r>
              <a: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0803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발표</a:t>
            </a: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465F75-5F10-4181-B921-A95E5A0C001B}"/>
              </a:ext>
            </a:extLst>
          </p:cNvPr>
          <p:cNvSpPr/>
          <p:nvPr/>
        </p:nvSpPr>
        <p:spPr>
          <a:xfrm>
            <a:off x="780398" y="1366876"/>
            <a:ext cx="9887599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장기</a:t>
            </a: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(2-3</a:t>
            </a:r>
            <a:r>
              <a:rPr lang="ko-KR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</a:t>
            </a: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어떤 종목인지에 따라 수익률이 달랐지만 최소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20-30%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수익 창출은 가능하였으며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활용해서 매매를 했을 시에 가장 안정적으로 수익 창출이 됐다고 판단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#</a:t>
            </a:r>
            <a:r>
              <a:rPr lang="ko-KR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단기</a:t>
            </a: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(6</a:t>
            </a:r>
            <a:r>
              <a:rPr lang="ko-KR" altLang="en-US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개월 이하</a:t>
            </a:r>
            <a:r>
              <a:rPr lang="en-US" altLang="ko-KR" sz="16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전체 평균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거래량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이평선을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사용했을 경우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조건에 충족되지 않아 매매가 이루어지지 않는 경우↑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OBV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활용하였을 때는 단기에도 거래가 이루어졌음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</a:t>
            </a:r>
            <a:r>
              <a:rPr lang="en-US" altLang="ko-KR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단기로 진행하였을 때에는 약간의 수익이 나거나 약간의 손해를 보았음</a:t>
            </a:r>
            <a:endParaRPr lang="en-US" altLang="ko-KR" sz="1600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단기로 진행할 경우 해결 방안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99793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429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Jeon Hyerim</cp:lastModifiedBy>
  <cp:revision>19</cp:revision>
  <dcterms:created xsi:type="dcterms:W3CDTF">2021-05-10T15:36:58Z</dcterms:created>
  <dcterms:modified xsi:type="dcterms:W3CDTF">2021-08-03T05:18:46Z</dcterms:modified>
</cp:coreProperties>
</file>