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75" r:id="rId5"/>
    <p:sldId id="284" r:id="rId6"/>
    <p:sldId id="258" r:id="rId7"/>
    <p:sldId id="260" r:id="rId8"/>
    <p:sldId id="276" r:id="rId9"/>
    <p:sldId id="277" r:id="rId10"/>
    <p:sldId id="278" r:id="rId11"/>
    <p:sldId id="279" r:id="rId12"/>
    <p:sldId id="280" r:id="rId13"/>
    <p:sldId id="261" r:id="rId14"/>
    <p:sldId id="281" r:id="rId15"/>
    <p:sldId id="282" r:id="rId16"/>
    <p:sldId id="283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9"/>
  </p:normalViewPr>
  <p:slideViewPr>
    <p:cSldViewPr snapToGrid="0" snapToObjects="1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ngo\Google%20Drive\Project%20669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ngo\Google%20Drive\Project%20669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Resource Utilization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'Package 5'!$A$54</c:f>
              <c:strCache>
                <c:ptCount val="1"/>
                <c:pt idx="0">
                  <c:v>Planned Sprint Hours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</c:spPr>
          <c:marker>
            <c:symbol val="none"/>
          </c:marker>
          <c:cat>
            <c:numRef>
              <c:f>'Package 5'!$B$53:$H$53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'Package 5'!$B$54:$H$54</c:f>
              <c:numCache>
                <c:formatCode>General</c:formatCode>
                <c:ptCount val="7"/>
                <c:pt idx="0">
                  <c:v>0</c:v>
                </c:pt>
                <c:pt idx="1">
                  <c:v>86</c:v>
                </c:pt>
                <c:pt idx="2">
                  <c:v>63</c:v>
                </c:pt>
                <c:pt idx="3">
                  <c:v>69</c:v>
                </c:pt>
                <c:pt idx="4">
                  <c:v>91</c:v>
                </c:pt>
                <c:pt idx="5">
                  <c:v>96</c:v>
                </c:pt>
                <c:pt idx="6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2A-794A-ABE6-5BC914C24577}"/>
            </c:ext>
          </c:extLst>
        </c:ser>
        <c:ser>
          <c:idx val="1"/>
          <c:order val="1"/>
          <c:tx>
            <c:strRef>
              <c:f>'Package 5'!$A$55</c:f>
              <c:strCache>
                <c:ptCount val="1"/>
                <c:pt idx="0">
                  <c:v>Actual Hours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</c:spPr>
          <c:marker>
            <c:symbol val="none"/>
          </c:marker>
          <c:cat>
            <c:numRef>
              <c:f>'Package 5'!$B$53:$H$53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'Package 5'!$B$55:$H$55</c:f>
              <c:numCache>
                <c:formatCode>General</c:formatCode>
                <c:ptCount val="7"/>
                <c:pt idx="0">
                  <c:v>0</c:v>
                </c:pt>
                <c:pt idx="1">
                  <c:v>98.899999999999991</c:v>
                </c:pt>
                <c:pt idx="2">
                  <c:v>72.449999999999989</c:v>
                </c:pt>
                <c:pt idx="3">
                  <c:v>79.349999999999994</c:v>
                </c:pt>
                <c:pt idx="4">
                  <c:v>83.72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2A-794A-ABE6-5BC914C24577}"/>
            </c:ext>
          </c:extLst>
        </c:ser>
        <c:ser>
          <c:idx val="2"/>
          <c:order val="2"/>
          <c:tx>
            <c:strRef>
              <c:f>'Package 5'!$A$56</c:f>
              <c:strCache>
                <c:ptCount val="1"/>
                <c:pt idx="0">
                  <c:v>Sprint days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</c:spPr>
          <c:marker>
            <c:symbol val="none"/>
          </c:marker>
          <c:cat>
            <c:numRef>
              <c:f>'Package 5'!$B$53:$H$53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'Package 5'!$B$56:$H$56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2A-794A-ABE6-5BC914C24577}"/>
            </c:ext>
          </c:extLst>
        </c:ser>
        <c:ser>
          <c:idx val="3"/>
          <c:order val="3"/>
          <c:tx>
            <c:strRef>
              <c:f>'Package 5'!$A$57</c:f>
              <c:strCache>
                <c:ptCount val="1"/>
                <c:pt idx="0">
                  <c:v>Days Used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</c:spPr>
          <c:marker>
            <c:symbol val="none"/>
          </c:marker>
          <c:cat>
            <c:numRef>
              <c:f>'Package 5'!$B$53:$H$53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'Package 5'!$B$57:$H$57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2A-794A-ABE6-5BC914C24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6675551"/>
        <c:axId val="936199007"/>
      </c:lineChart>
      <c:catAx>
        <c:axId val="101667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199007"/>
        <c:crosses val="autoZero"/>
        <c:auto val="1"/>
        <c:lblAlgn val="ctr"/>
        <c:lblOffset val="100"/>
        <c:noMultiLvlLbl val="0"/>
      </c:catAx>
      <c:valAx>
        <c:axId val="93619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67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Release Velocity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'Package 5'!$A$80</c:f>
              <c:strCache>
                <c:ptCount val="1"/>
                <c:pt idx="0">
                  <c:v>Velocity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</c:spPr>
          <c:marker>
            <c:symbol val="none"/>
          </c:marker>
          <c:cat>
            <c:numRef>
              <c:f>'Package 5'!$B$77:$F$77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'Package 5'!$B$80:$F$80</c:f>
              <c:numCache>
                <c:formatCode>0.00</c:formatCode>
                <c:ptCount val="5"/>
                <c:pt idx="1">
                  <c:v>57.500000000000007</c:v>
                </c:pt>
                <c:pt idx="2">
                  <c:v>52.300000000000004</c:v>
                </c:pt>
                <c:pt idx="3">
                  <c:v>50.333333333333336</c:v>
                </c:pt>
                <c:pt idx="4">
                  <c:v>46.85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F5-274D-A5D8-5EF0CDDE7EF7}"/>
            </c:ext>
          </c:extLst>
        </c:ser>
        <c:ser>
          <c:idx val="1"/>
          <c:order val="1"/>
          <c:tx>
            <c:strRef>
              <c:f>'Package 5'!$A$81</c:f>
              <c:strCache>
                <c:ptCount val="1"/>
                <c:pt idx="0">
                  <c:v>Release Velocity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</c:spPr>
          <c:marker>
            <c:symbol val="none"/>
          </c:marker>
          <c:cat>
            <c:numRef>
              <c:f>'Package 5'!$B$77:$F$77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'Package 5'!$B$81:$F$81</c:f>
              <c:numCache>
                <c:formatCode>0.00</c:formatCode>
                <c:ptCount val="5"/>
                <c:pt idx="1">
                  <c:v>345.00000000000006</c:v>
                </c:pt>
                <c:pt idx="2">
                  <c:v>313.8</c:v>
                </c:pt>
                <c:pt idx="3">
                  <c:v>302</c:v>
                </c:pt>
                <c:pt idx="4">
                  <c:v>281.10000000000002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F5-274D-A5D8-5EF0CDDE7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6352207"/>
        <c:axId val="936189023"/>
      </c:lineChart>
      <c:catAx>
        <c:axId val="101635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189023"/>
        <c:crosses val="autoZero"/>
        <c:auto val="1"/>
        <c:lblAlgn val="ctr"/>
        <c:lblOffset val="100"/>
        <c:noMultiLvlLbl val="0"/>
      </c:catAx>
      <c:valAx>
        <c:axId val="93618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352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3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02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3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7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0A72-DA5F-3740-A632-22F94734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59F7-AD38-314F-BE60-20920D55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C314-6B9F-F045-B47A-D09A8C25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E23D-A015-2545-A368-13FABC29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6D1F-14F9-0346-8E54-E23A6349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1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6CD33F-FA4F-6B4A-AB2B-21063B68BB8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283475-A225-5A44-9437-7A18A4243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Excel_Worksheet13.xlsx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3E7D-E07F-B441-AF03-E960C2718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Vehicle Hauling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26EE6-27BA-EE46-99D6-59AB38417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Cengiz Han Beslen &amp; Chau Minh Nguyen</a:t>
            </a:r>
          </a:p>
          <a:p>
            <a:r>
              <a:rPr lang="en-US" dirty="0"/>
              <a:t>CMP669 Project</a:t>
            </a:r>
          </a:p>
        </p:txBody>
      </p:sp>
    </p:spTree>
    <p:extLst>
      <p:ext uri="{BB962C8B-B14F-4D97-AF65-F5344CB8AC3E}">
        <p14:creationId xmlns:p14="http://schemas.microsoft.com/office/powerpoint/2010/main" val="293725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D3F0-A29B-B543-A268-15B5BEED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Report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2B18F2-56B9-3148-B010-71B046AD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690687"/>
            <a:ext cx="169401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127BB1C-CE9D-DD47-94EB-0D18AACA3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133674"/>
              </p:ext>
            </p:extLst>
          </p:nvPr>
        </p:nvGraphicFramePr>
        <p:xfrm>
          <a:off x="1934388" y="1690687"/>
          <a:ext cx="8323223" cy="475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Worksheet" r:id="rId3" imgW="6896100" imgH="3670300" progId="Excel.Sheet.12">
                  <p:embed/>
                </p:oleObj>
              </mc:Choice>
              <mc:Fallback>
                <p:oleObj name="Worksheet" r:id="rId3" imgW="6896100" imgH="36703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388" y="1690687"/>
                        <a:ext cx="8323223" cy="47588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91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E0F3-9C1F-9C4E-BD7E-D2B349AD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Report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A5B90B-DC43-1146-BF80-697DE4D6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7"/>
            <a:ext cx="196318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0737B7-25A9-CF40-8CF3-3AC7321C8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250944"/>
              </p:ext>
            </p:extLst>
          </p:nvPr>
        </p:nvGraphicFramePr>
        <p:xfrm>
          <a:off x="1928920" y="1736406"/>
          <a:ext cx="8334159" cy="4783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Worksheet" r:id="rId3" imgW="6896100" imgH="3670300" progId="Excel.Sheet.12">
                  <p:embed/>
                </p:oleObj>
              </mc:Choice>
              <mc:Fallback>
                <p:oleObj name="Worksheet" r:id="rId3" imgW="6896100" imgH="36703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920" y="1736406"/>
                        <a:ext cx="8334159" cy="4783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83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F7C6-0DE1-0143-9F5E-DDFAA951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Report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133F1C9-12FD-4341-896B-4CC32B8C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690687"/>
            <a:ext cx="149934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8EBEFBD-C693-334F-B635-AC40D4228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755298"/>
              </p:ext>
            </p:extLst>
          </p:nvPr>
        </p:nvGraphicFramePr>
        <p:xfrm>
          <a:off x="1458598" y="1736406"/>
          <a:ext cx="9274803" cy="218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Worksheet" r:id="rId3" imgW="6896100" imgH="1663700" progId="Excel.Sheet.12">
                  <p:embed/>
                </p:oleObj>
              </mc:Choice>
              <mc:Fallback>
                <p:oleObj name="Worksheet" r:id="rId3" imgW="6896100" imgH="1663700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598" y="1736406"/>
                        <a:ext cx="9274803" cy="2186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94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FC2A-C510-EF41-91C3-78C3692B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 Report  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01C749-A46B-A24D-8148-A618AC300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690687"/>
            <a:ext cx="16711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0C535E7-C938-4743-982A-795BA9EBF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988374"/>
              </p:ext>
            </p:extLst>
          </p:nvPr>
        </p:nvGraphicFramePr>
        <p:xfrm>
          <a:off x="2327275" y="1736406"/>
          <a:ext cx="7537450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Worksheet" r:id="rId3" imgW="8255000" imgH="5930900" progId="Excel.Sheet.12">
                  <p:embed/>
                </p:oleObj>
              </mc:Choice>
              <mc:Fallback>
                <p:oleObj name="Worksheet" r:id="rId3" imgW="8255000" imgH="5930900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1736406"/>
                        <a:ext cx="7537450" cy="487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53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FC2A-C510-EF41-91C3-78C3692B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 Report (</a:t>
            </a:r>
            <a:r>
              <a:rPr lang="en-US" dirty="0" err="1"/>
              <a:t>cont</a:t>
            </a:r>
            <a:r>
              <a:rPr lang="en-US" dirty="0"/>
              <a:t>)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9DC4F0-AB88-794F-B90A-5DB24F745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7"/>
            <a:ext cx="166220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7CA8C00-7901-1844-A246-1DD5BFA47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30581"/>
              </p:ext>
            </p:extLst>
          </p:nvPr>
        </p:nvGraphicFramePr>
        <p:xfrm>
          <a:off x="2382012" y="1736406"/>
          <a:ext cx="7427976" cy="4813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Worksheet" r:id="rId3" imgW="8255000" imgH="5930900" progId="Excel.Sheet.12">
                  <p:embed/>
                </p:oleObj>
              </mc:Choice>
              <mc:Fallback>
                <p:oleObj name="Worksheet" r:id="rId3" imgW="8255000" imgH="59309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012" y="1736406"/>
                        <a:ext cx="7427976" cy="4813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70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FC2A-C510-EF41-91C3-78C3692B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 Report (</a:t>
            </a:r>
            <a:r>
              <a:rPr lang="en-US" dirty="0" err="1"/>
              <a:t>cont</a:t>
            </a:r>
            <a:r>
              <a:rPr lang="en-US" dirty="0"/>
              <a:t>) 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29B5BA-C1B3-F943-90FC-95EA0F0C6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7"/>
            <a:ext cx="17287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C1E3513-3890-8C48-8833-7028BF826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814768"/>
              </p:ext>
            </p:extLst>
          </p:nvPr>
        </p:nvGraphicFramePr>
        <p:xfrm>
          <a:off x="2278380" y="1736406"/>
          <a:ext cx="7635240" cy="4934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Worksheet" r:id="rId3" imgW="8255000" imgH="5930900" progId="Excel.Sheet.12">
                  <p:embed/>
                </p:oleObj>
              </mc:Choice>
              <mc:Fallback>
                <p:oleObj name="Worksheet" r:id="rId3" imgW="8255000" imgH="59309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380" y="1736406"/>
                        <a:ext cx="7635240" cy="49340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07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FC2A-C510-EF41-91C3-78C3692B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 Report (</a:t>
            </a:r>
            <a:r>
              <a:rPr lang="en-US" dirty="0" err="1"/>
              <a:t>cont</a:t>
            </a:r>
            <a:r>
              <a:rPr lang="en-US" dirty="0"/>
              <a:t>) 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4C65F0-859A-4F4E-AA79-965ABE4E8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690687"/>
            <a:ext cx="172597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84047A2-7542-734B-A532-5EF58B94F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17295"/>
              </p:ext>
            </p:extLst>
          </p:nvPr>
        </p:nvGraphicFramePr>
        <p:xfrm>
          <a:off x="2284476" y="1690687"/>
          <a:ext cx="7623048" cy="492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Worksheet" r:id="rId3" imgW="8255000" imgH="5930900" progId="Excel.Sheet.12">
                  <p:embed/>
                </p:oleObj>
              </mc:Choice>
              <mc:Fallback>
                <p:oleObj name="Worksheet" r:id="rId3" imgW="8255000" imgH="59309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76" y="1690687"/>
                        <a:ext cx="7623048" cy="49262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895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29F0-F311-CD44-A333-3A14A543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Burnup Chart Report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CA7864-E077-6045-AE8E-0DF3EA92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04" y="1750672"/>
            <a:ext cx="6184392" cy="46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9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451C-B064-9845-8FE0-10268A4A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Release Velocity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0477FF-9772-F143-A9FD-7A4046CD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690687"/>
            <a:ext cx="137926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82DE50C-91BD-704E-BE98-2DC084B67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166194"/>
              </p:ext>
            </p:extLst>
          </p:nvPr>
        </p:nvGraphicFramePr>
        <p:xfrm>
          <a:off x="2583180" y="1713546"/>
          <a:ext cx="7025640" cy="491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Worksheet" r:id="rId3" imgW="6591300" imgH="5130800" progId="Excel.Sheet.12">
                  <p:embed/>
                </p:oleObj>
              </mc:Choice>
              <mc:Fallback>
                <p:oleObj name="Worksheet" r:id="rId3" imgW="6591300" imgH="5130800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180" y="1713546"/>
                        <a:ext cx="7025640" cy="4913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71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DC65-A852-2248-B999-F87BE0BD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Iteration Review Status Report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0A5DD0-5808-5A4D-84D4-F0207C66B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7"/>
            <a:ext cx="14383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C74ED1-9DF2-DC41-A1D4-FCF7E1654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93103"/>
              </p:ext>
            </p:extLst>
          </p:nvPr>
        </p:nvGraphicFramePr>
        <p:xfrm>
          <a:off x="1750321" y="1736406"/>
          <a:ext cx="8691358" cy="477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Worksheet" r:id="rId3" imgW="8737600" imgH="5321300" progId="Excel.Sheet.12">
                  <p:embed/>
                </p:oleObj>
              </mc:Choice>
              <mc:Fallback>
                <p:oleObj name="Worksheet" r:id="rId3" imgW="8737600" imgH="53213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321" y="1736406"/>
                        <a:ext cx="8691358" cy="4771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83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15DD-8084-4A44-AC21-025F9722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02D2-DE84-CF40-ADA0-354E8E2C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Smart App is software solution for car carrier companies to:</a:t>
            </a:r>
          </a:p>
          <a:p>
            <a:pPr lvl="1"/>
            <a:r>
              <a:rPr lang="en-US" dirty="0"/>
              <a:t>Run on Web browser or Mobile app</a:t>
            </a:r>
          </a:p>
          <a:p>
            <a:pPr lvl="1"/>
            <a:r>
              <a:rPr lang="en-US" dirty="0"/>
              <a:t>Dispatch, track, and control the loads</a:t>
            </a:r>
          </a:p>
          <a:p>
            <a:pPr lvl="1"/>
            <a:r>
              <a:rPr lang="en-US" dirty="0"/>
              <a:t>Inform clients with location and date of the load</a:t>
            </a:r>
          </a:p>
          <a:p>
            <a:pPr lvl="1"/>
            <a:r>
              <a:rPr lang="en-US" dirty="0"/>
              <a:t>Allow driver to do inspection with images of the loads and record them to the database</a:t>
            </a:r>
          </a:p>
          <a:p>
            <a:pPr lvl="1"/>
            <a:r>
              <a:rPr lang="en-US" dirty="0"/>
              <a:t>Recording expenses</a:t>
            </a:r>
          </a:p>
          <a:p>
            <a:pPr lvl="1"/>
            <a:r>
              <a:rPr lang="en-US" dirty="0"/>
              <a:t>Report all transactions</a:t>
            </a:r>
          </a:p>
          <a:p>
            <a:pPr lvl="1"/>
            <a:r>
              <a:rPr lang="en-US" dirty="0"/>
              <a:t>Generating reports such as expenses, revenues, and payroll</a:t>
            </a:r>
          </a:p>
          <a:p>
            <a:pPr lvl="1"/>
            <a:r>
              <a:rPr lang="en-US" dirty="0"/>
              <a:t>Generate invoice at the end of transaction</a:t>
            </a:r>
          </a:p>
          <a:p>
            <a:pPr lvl="1"/>
            <a:r>
              <a:rPr lang="en-US" dirty="0"/>
              <a:t>Track their assets status such as parts, services and mileage</a:t>
            </a:r>
          </a:p>
          <a:p>
            <a:pPr lvl="1"/>
            <a:r>
              <a:rPr lang="en-US" dirty="0"/>
              <a:t>Reporting the performance of each asset.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88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D0AC-31AB-0847-B8D9-BA7CCB54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Retrospective Report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712F0A-3804-5B46-AB3D-08F68F136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690687"/>
            <a:ext cx="123590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119310-935A-9E40-9360-C564A67F5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907837"/>
              </p:ext>
            </p:extLst>
          </p:nvPr>
        </p:nvGraphicFramePr>
        <p:xfrm>
          <a:off x="913774" y="1736406"/>
          <a:ext cx="10705126" cy="313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Worksheet" r:id="rId3" imgW="9067800" imgH="2959100" progId="Excel.Sheet.12">
                  <p:embed/>
                </p:oleObj>
              </mc:Choice>
              <mc:Fallback>
                <p:oleObj name="Worksheet" r:id="rId3" imgW="9067800" imgH="29591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774" y="1736406"/>
                        <a:ext cx="10705126" cy="3137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041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B0F-0B65-B24E-A4BA-3B067330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325"/>
            <a:ext cx="12192000" cy="707771"/>
          </a:xfrm>
        </p:spPr>
        <p:txBody>
          <a:bodyPr/>
          <a:lstStyle/>
          <a:p>
            <a:pPr algn="ctr"/>
            <a:r>
              <a:rPr lang="en-US" dirty="0"/>
              <a:t>Epic Progress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1A0A7-644C-DF4B-9E38-349D1879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287" y="768096"/>
            <a:ext cx="6059424" cy="1759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FCFE6-A4F8-3146-B16A-BC3AAE27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817" y="2519084"/>
            <a:ext cx="5276365" cy="36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68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5B33-0D33-4241-B579-A28A1F83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8208"/>
          </a:xfrm>
        </p:spPr>
        <p:txBody>
          <a:bodyPr/>
          <a:lstStyle/>
          <a:p>
            <a:r>
              <a:rPr lang="en-US" dirty="0"/>
              <a:t>Cumulative Flow Diagram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C7FF575-8A17-604C-A17D-64DC09456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754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E84F6A-39D4-1544-B8A6-BB3E4851C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442221"/>
              </p:ext>
            </p:extLst>
          </p:nvPr>
        </p:nvGraphicFramePr>
        <p:xfrm>
          <a:off x="571500" y="898208"/>
          <a:ext cx="11049000" cy="5719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Worksheet" r:id="rId3" imgW="9906000" imgH="8204200" progId="Excel.Sheet.12">
                  <p:embed/>
                </p:oleObj>
              </mc:Choice>
              <mc:Fallback>
                <p:oleObj name="Worksheet" r:id="rId3" imgW="9906000" imgH="8204200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898208"/>
                        <a:ext cx="11049000" cy="5719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330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036E-D4FD-3545-8A3F-47EA664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53286"/>
            <a:ext cx="10364451" cy="1596177"/>
          </a:xfrm>
        </p:spPr>
        <p:txBody>
          <a:bodyPr/>
          <a:lstStyle/>
          <a:p>
            <a:r>
              <a:rPr lang="en-US" dirty="0"/>
              <a:t>MVP 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75E1-869C-1B4A-9FA9-B937083D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55" y="1623060"/>
            <a:ext cx="5063025" cy="43513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Times" pitchFamily="2" charset="0"/>
              </a:rPr>
              <a:t>Code peer-reviewed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Times" pitchFamily="2" charset="0"/>
              </a:rPr>
              <a:t>Acceptance criteria met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Times" pitchFamily="2" charset="0"/>
              </a:rPr>
              <a:t>All test cases for user stories passed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Times" pitchFamily="2" charset="0"/>
              </a:rPr>
              <a:t>Integration tests passed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Times" pitchFamily="2" charset="0"/>
              </a:rPr>
              <a:t>Documentation updated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Times" pitchFamily="2" charset="0"/>
              </a:rPr>
              <a:t>Pre-production app run on top 5 browsers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Times" pitchFamily="2" charset="0"/>
              </a:rPr>
              <a:t>Pre-production app run on top 3 mobile devices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Times" pitchFamily="2" charset="0"/>
              </a:rPr>
              <a:t>System-level NFR (performance) is tested and passed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D73C8D-BF04-B44F-8710-AAFD48403476}"/>
              </a:ext>
            </a:extLst>
          </p:cNvPr>
          <p:cNvGrpSpPr/>
          <p:nvPr/>
        </p:nvGrpSpPr>
        <p:grpSpPr>
          <a:xfrm>
            <a:off x="5651490" y="1616900"/>
            <a:ext cx="5942964" cy="3611877"/>
            <a:chOff x="504825" y="0"/>
            <a:chExt cx="6176464" cy="3753960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7CD185B7-CFEF-C847-BE8A-F46476A7930F}"/>
                </a:ext>
              </a:extLst>
            </p:cNvPr>
            <p:cNvSpPr/>
            <p:nvPr/>
          </p:nvSpPr>
          <p:spPr>
            <a:xfrm>
              <a:off x="673100" y="1911350"/>
              <a:ext cx="5638800" cy="3365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276E0D0-C074-8D4D-B5C0-91B7479DA899}"/>
                </a:ext>
              </a:extLst>
            </p:cNvPr>
            <p:cNvCxnSpPr/>
            <p:nvPr/>
          </p:nvCxnSpPr>
          <p:spPr>
            <a:xfrm flipH="1" flipV="1">
              <a:off x="962025" y="1005610"/>
              <a:ext cx="1374778" cy="104212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0AADC6-9DF4-344C-B8AF-3706F6A9C2D2}"/>
                </a:ext>
              </a:extLst>
            </p:cNvPr>
            <p:cNvCxnSpPr/>
            <p:nvPr/>
          </p:nvCxnSpPr>
          <p:spPr>
            <a:xfrm flipH="1" flipV="1">
              <a:off x="3834030" y="133341"/>
              <a:ext cx="1982570" cy="189216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4B97D72-D9B9-2D4C-95C8-2EE97C3ACF1C}"/>
                </a:ext>
              </a:extLst>
            </p:cNvPr>
            <p:cNvCxnSpPr/>
            <p:nvPr/>
          </p:nvCxnSpPr>
          <p:spPr>
            <a:xfrm flipH="1">
              <a:off x="2382838" y="2136624"/>
              <a:ext cx="1503363" cy="12123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9005117-8B48-CD46-BB68-60C2D4F58031}"/>
                </a:ext>
              </a:extLst>
            </p:cNvPr>
            <p:cNvCxnSpPr/>
            <p:nvPr/>
          </p:nvCxnSpPr>
          <p:spPr>
            <a:xfrm flipH="1" flipV="1">
              <a:off x="1957070" y="1472385"/>
              <a:ext cx="100330" cy="365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C07D72-E12B-1747-B591-796B10864472}"/>
                </a:ext>
              </a:extLst>
            </p:cNvPr>
            <p:cNvCxnSpPr/>
            <p:nvPr/>
          </p:nvCxnSpPr>
          <p:spPr>
            <a:xfrm flipH="1" flipV="1">
              <a:off x="4015088" y="1541906"/>
              <a:ext cx="1420128" cy="15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335CF89-22FB-B847-9CD1-440C6060D8C9}"/>
                </a:ext>
              </a:extLst>
            </p:cNvPr>
            <p:cNvCxnSpPr/>
            <p:nvPr/>
          </p:nvCxnSpPr>
          <p:spPr>
            <a:xfrm flipV="1">
              <a:off x="5565775" y="1253279"/>
              <a:ext cx="254000" cy="473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DD0D4E-4644-D54A-A598-88C2F88A491F}"/>
                </a:ext>
              </a:extLst>
            </p:cNvPr>
            <p:cNvCxnSpPr/>
            <p:nvPr/>
          </p:nvCxnSpPr>
          <p:spPr>
            <a:xfrm flipV="1">
              <a:off x="5308600" y="815270"/>
              <a:ext cx="266700" cy="68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562A79C-3CC2-A64F-8EA7-8FB3885C9D36}"/>
                </a:ext>
              </a:extLst>
            </p:cNvPr>
            <p:cNvCxnSpPr/>
            <p:nvPr/>
          </p:nvCxnSpPr>
          <p:spPr>
            <a:xfrm flipH="1" flipV="1">
              <a:off x="2244090" y="2760822"/>
              <a:ext cx="715010" cy="77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B90AC9-7E67-6C4F-874A-CF572C44C217}"/>
                </a:ext>
              </a:extLst>
            </p:cNvPr>
            <p:cNvCxnSpPr/>
            <p:nvPr/>
          </p:nvCxnSpPr>
          <p:spPr>
            <a:xfrm>
              <a:off x="3302000" y="2660462"/>
              <a:ext cx="676275" cy="446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069CEC-45D1-7E47-8549-BF56A25A205E}"/>
                </a:ext>
              </a:extLst>
            </p:cNvPr>
            <p:cNvSpPr/>
            <p:nvPr/>
          </p:nvSpPr>
          <p:spPr>
            <a:xfrm>
              <a:off x="1612726" y="1173741"/>
              <a:ext cx="976649" cy="310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peer review</a:t>
              </a:r>
              <a:endParaRPr lang="en-US" sz="1100">
                <a:effectLst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91AD09-7783-1247-A65C-EE5A2145844E}"/>
                </a:ext>
              </a:extLst>
            </p:cNvPr>
            <p:cNvSpPr/>
            <p:nvPr/>
          </p:nvSpPr>
          <p:spPr>
            <a:xfrm>
              <a:off x="5575300" y="666003"/>
              <a:ext cx="1105989" cy="50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Acceptance criteria</a:t>
              </a:r>
              <a:endParaRPr lang="en-US" sz="1100">
                <a:effectLst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4A9AAE-90B9-E942-A922-503ACDB25118}"/>
                </a:ext>
              </a:extLst>
            </p:cNvPr>
            <p:cNvSpPr/>
            <p:nvPr/>
          </p:nvSpPr>
          <p:spPr>
            <a:xfrm>
              <a:off x="3369546" y="1408485"/>
              <a:ext cx="894162" cy="310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Integration</a:t>
              </a:r>
              <a:endParaRPr lang="en-US" sz="1100">
                <a:effectLst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64D49D-2829-D049-9F0B-CCBB3B13009E}"/>
                </a:ext>
              </a:extLst>
            </p:cNvPr>
            <p:cNvSpPr/>
            <p:nvPr/>
          </p:nvSpPr>
          <p:spPr>
            <a:xfrm>
              <a:off x="5819363" y="1103977"/>
              <a:ext cx="686954" cy="50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User stories</a:t>
              </a:r>
              <a:endParaRPr lang="en-US" sz="1100">
                <a:effectLst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91B89E-29E2-544B-8B7E-E758CEA8CFA0}"/>
                </a:ext>
              </a:extLst>
            </p:cNvPr>
            <p:cNvSpPr/>
            <p:nvPr/>
          </p:nvSpPr>
          <p:spPr>
            <a:xfrm>
              <a:off x="3977468" y="2956945"/>
              <a:ext cx="1101370" cy="310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Documentation</a:t>
              </a:r>
              <a:endParaRPr lang="en-US" sz="1100">
                <a:effectLst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135025-90FC-894A-874B-458DC5F60C6E}"/>
                </a:ext>
              </a:extLst>
            </p:cNvPr>
            <p:cNvSpPr/>
            <p:nvPr/>
          </p:nvSpPr>
          <p:spPr>
            <a:xfrm>
              <a:off x="1313186" y="2611129"/>
              <a:ext cx="930456" cy="310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Performance</a:t>
              </a:r>
              <a:endParaRPr lang="en-US" sz="1100">
                <a:effectLst/>
                <a:ea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8EC31D-A11A-F34D-B58E-E42B5D00FA2A}"/>
                </a:ext>
              </a:extLst>
            </p:cNvPr>
            <p:cNvSpPr/>
            <p:nvPr/>
          </p:nvSpPr>
          <p:spPr>
            <a:xfrm>
              <a:off x="504825" y="615699"/>
              <a:ext cx="914619" cy="40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FFFFFF"/>
                  </a:solidFill>
                  <a:effectLst/>
                  <a:ea typeface="Calibri" panose="020F0502020204030204" pitchFamily="34" charset="0"/>
                </a:rPr>
                <a:t>APPROVAL</a:t>
              </a:r>
              <a:endParaRPr lang="en-US" sz="1100">
                <a:effectLst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B7850D-2BB9-A645-88FA-BCEC21B3A035}"/>
                </a:ext>
              </a:extLst>
            </p:cNvPr>
            <p:cNvSpPr/>
            <p:nvPr/>
          </p:nvSpPr>
          <p:spPr>
            <a:xfrm>
              <a:off x="3305175" y="0"/>
              <a:ext cx="528855" cy="266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FFFFFF"/>
                  </a:solidFill>
                  <a:effectLst/>
                  <a:ea typeface="Calibri" panose="020F0502020204030204" pitchFamily="34" charset="0"/>
                </a:rPr>
                <a:t>TEST</a:t>
              </a:r>
              <a:endParaRPr lang="en-US" sz="1100">
                <a:effectLst/>
                <a:ea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2442EC-94DC-1443-8921-840E97C0DE76}"/>
                </a:ext>
              </a:extLst>
            </p:cNvPr>
            <p:cNvSpPr/>
            <p:nvPr/>
          </p:nvSpPr>
          <p:spPr>
            <a:xfrm>
              <a:off x="1981085" y="3348754"/>
              <a:ext cx="803096" cy="405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FFFFFF"/>
                  </a:solidFill>
                  <a:effectLst/>
                  <a:ea typeface="Calibri" panose="020F0502020204030204" pitchFamily="34" charset="0"/>
                </a:rPr>
                <a:t>DEVELOP</a:t>
              </a:r>
              <a:endParaRPr lang="en-US" sz="1100">
                <a:effectLst/>
                <a:ea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5F8332-6926-4E4D-8CED-09BD3EAA74CE}"/>
                </a:ext>
              </a:extLst>
            </p:cNvPr>
            <p:cNvSpPr/>
            <p:nvPr/>
          </p:nvSpPr>
          <p:spPr>
            <a:xfrm>
              <a:off x="3249214" y="885213"/>
              <a:ext cx="705301" cy="334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Browsers</a:t>
              </a:r>
              <a:endParaRPr lang="en-US" sz="1100">
                <a:effectLst/>
                <a:ea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21458B9-3C66-7947-A93E-0C0C939F28E1}"/>
                </a:ext>
              </a:extLst>
            </p:cNvPr>
            <p:cNvCxnSpPr/>
            <p:nvPr/>
          </p:nvCxnSpPr>
          <p:spPr>
            <a:xfrm flipV="1">
              <a:off x="4787900" y="209464"/>
              <a:ext cx="263525" cy="828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7FDB58-0AA6-CF46-9C98-7569CA7AA6D5}"/>
                </a:ext>
              </a:extLst>
            </p:cNvPr>
            <p:cNvSpPr/>
            <p:nvPr/>
          </p:nvSpPr>
          <p:spPr>
            <a:xfrm>
              <a:off x="5051073" y="60250"/>
              <a:ext cx="866446" cy="5015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</a:rPr>
                <a:t>Mobile devices</a:t>
              </a:r>
              <a:endParaRPr lang="en-US" sz="1100">
                <a:effectLst/>
                <a:ea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9736802-8FE7-C944-B851-62F9E7EF1D62}"/>
                </a:ext>
              </a:extLst>
            </p:cNvPr>
            <p:cNvCxnSpPr/>
            <p:nvPr/>
          </p:nvCxnSpPr>
          <p:spPr>
            <a:xfrm flipH="1" flipV="1">
              <a:off x="3954781" y="1052189"/>
              <a:ext cx="1052194" cy="255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94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4AC7-A68D-6443-8389-75D93BD9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Burndown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E0ABE-5536-644C-A1CA-5F88E4B9F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375963"/>
              </p:ext>
            </p:extLst>
          </p:nvPr>
        </p:nvGraphicFramePr>
        <p:xfrm>
          <a:off x="296883" y="2913911"/>
          <a:ext cx="2560617" cy="1886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882">
                  <a:extLst>
                    <a:ext uri="{9D8B030D-6E8A-4147-A177-3AD203B41FA5}">
                      <a16:colId xmlns:a16="http://schemas.microsoft.com/office/drawing/2014/main" val="2062481552"/>
                    </a:ext>
                  </a:extLst>
                </a:gridCol>
                <a:gridCol w="1772735">
                  <a:extLst>
                    <a:ext uri="{9D8B030D-6E8A-4147-A177-3AD203B41FA5}">
                      <a16:colId xmlns:a16="http://schemas.microsoft.com/office/drawing/2014/main" val="2564892129"/>
                    </a:ext>
                  </a:extLst>
                </a:gridCol>
              </a:tblGrid>
              <a:tr h="319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Sprint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Risks Exposure (Days)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9041035"/>
                  </a:ext>
                </a:extLst>
              </a:tr>
              <a:tr h="319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365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9722282"/>
                  </a:ext>
                </a:extLst>
              </a:tr>
              <a:tr h="319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266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6224345"/>
                  </a:ext>
                </a:extLst>
              </a:tr>
              <a:tr h="319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223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1673482"/>
                  </a:ext>
                </a:extLst>
              </a:tr>
              <a:tr h="319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766614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AE4D1EA-6EC2-2B44-B50E-FC7FB006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30" y="1690688"/>
            <a:ext cx="6286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7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29EB-C0C0-0747-8B7F-6524BCD8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Burn Rate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7F91F5-94C0-C54F-A5B3-A9169918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3627"/>
            <a:ext cx="7772400" cy="1346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E64B6FF-BDA9-4447-8279-F22B8BB8497C}"/>
              </a:ext>
            </a:extLst>
          </p:cNvPr>
          <p:cNvSpPr/>
          <p:nvPr/>
        </p:nvSpPr>
        <p:spPr>
          <a:xfrm>
            <a:off x="3048000" y="3752552"/>
            <a:ext cx="6096000" cy="1173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Sprint:	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Planned burn rate:	9.1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Actual burn rate:	10.465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1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9DDC-94A8-B543-A4E4-BBD4DBEF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30DD-CECE-1344-8F2E-76A61211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66" y="3375721"/>
            <a:ext cx="4667003" cy="2775697"/>
          </a:xfrm>
        </p:spPr>
        <p:txBody>
          <a:bodyPr>
            <a:normAutofit/>
          </a:bodyPr>
          <a:lstStyle/>
          <a:p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Sprint: 4	</a:t>
            </a:r>
            <a:endParaRPr lang="en-US" sz="1200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(A) total hours of all team: 83.72	</a:t>
            </a:r>
            <a:endParaRPr lang="en-US" sz="1200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Cengiz:  75% 6 h/day</a:t>
            </a:r>
            <a:endParaRPr lang="en-US" sz="1200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Chau: 50% 4h/day</a:t>
            </a:r>
            <a:endParaRPr lang="en-US" sz="1200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(B) team: 10h/day</a:t>
            </a:r>
            <a:endParaRPr lang="en-US" sz="1200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(A/B) Days used for this sprint: 8.4 at the end of Day 8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D49C1-DC8B-8A4F-953B-DF2BFC0E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95" y="1779544"/>
            <a:ext cx="7772400" cy="1346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1926D0-D66F-45CC-A317-97B0E95E65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36473"/>
              </p:ext>
            </p:extLst>
          </p:nvPr>
        </p:nvGraphicFramePr>
        <p:xfrm>
          <a:off x="5623995" y="3201943"/>
          <a:ext cx="6239256" cy="3248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87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45F4-0C51-4D40-91FD-74A01FA0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Release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9955-3B1C-7E49-8371-5A44BD8D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3722112"/>
            <a:ext cx="5843285" cy="287655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" pitchFamily="2" charset="0"/>
              </a:rPr>
              <a:t>Sprint: 4</a:t>
            </a:r>
            <a:endParaRPr lang="en-US" sz="1800" dirty="0">
              <a:latin typeface="Times" pitchFamily="2" charset="0"/>
            </a:endParaRPr>
          </a:p>
          <a:p>
            <a:r>
              <a:rPr lang="en-US" sz="1800" b="1" dirty="0">
                <a:latin typeface="Times" pitchFamily="2" charset="0"/>
              </a:rPr>
              <a:t>Total Story points completed: 187.4</a:t>
            </a:r>
            <a:endParaRPr lang="en-US" sz="1800" dirty="0">
              <a:latin typeface="Times" pitchFamily="2" charset="0"/>
            </a:endParaRPr>
          </a:p>
          <a:p>
            <a:r>
              <a:rPr lang="en-US" sz="1800" b="1" dirty="0">
                <a:latin typeface="Times" pitchFamily="2" charset="0"/>
              </a:rPr>
              <a:t>Velocity: 46.85</a:t>
            </a:r>
            <a:endParaRPr lang="en-US" sz="1800" dirty="0">
              <a:latin typeface="Times" pitchFamily="2" charset="0"/>
            </a:endParaRPr>
          </a:p>
          <a:p>
            <a:r>
              <a:rPr lang="en-US" sz="1800" b="1" dirty="0">
                <a:latin typeface="Times" pitchFamily="2" charset="0"/>
              </a:rPr>
              <a:t>Release velocity: 281.1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9933C-2780-E744-B83B-075B8571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663" y="1945132"/>
            <a:ext cx="6784674" cy="1483868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82B3FE9-F974-4A56-B7EF-FA7646BEC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955126"/>
              </p:ext>
            </p:extLst>
          </p:nvPr>
        </p:nvGraphicFramePr>
        <p:xfrm>
          <a:off x="6921050" y="3683445"/>
          <a:ext cx="4912995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6860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1517-223F-7041-8242-F03ADCF1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Earned Value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77CD33-382D-A349-AE8F-779F0CA0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12" y="5608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84AF1A-F58A-6248-91AE-A760FC3D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12" y="32659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53AFD7-53C4-453E-B338-144561A7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12" y="3723132"/>
            <a:ext cx="5123615" cy="2999371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0C14356-6782-4678-8388-DA70DAD56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98797"/>
              </p:ext>
            </p:extLst>
          </p:nvPr>
        </p:nvGraphicFramePr>
        <p:xfrm>
          <a:off x="260817" y="2272379"/>
          <a:ext cx="61531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Worksheet" r:id="rId4" imgW="6153064" imgH="2000120" progId="Excel.Sheet.12">
                  <p:embed/>
                </p:oleObj>
              </mc:Choice>
              <mc:Fallback>
                <p:oleObj name="Worksheet" r:id="rId4" imgW="6153064" imgH="20001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817" y="2272379"/>
                        <a:ext cx="6153150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226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3A03-02C2-9048-A3DD-4FE0AB8A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31314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92BB-7B3B-8941-824D-32171300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Report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5253CE-97B1-6A42-8400-43061C595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C5AD0D-FD14-4586-91B7-84FD855B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313" y="1751960"/>
            <a:ext cx="891137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6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3924-54DE-7841-ABA0-ECCD366A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Report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41927-57F3-4A8C-B91C-0A11BAFA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47" y="1667483"/>
            <a:ext cx="834850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6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6ED3-22BB-4BBD-9F35-B4CC6582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4819"/>
          </a:xfrm>
        </p:spPr>
        <p:txBody>
          <a:bodyPr/>
          <a:lstStyle/>
          <a:p>
            <a:r>
              <a:rPr lang="en-US" dirty="0"/>
              <a:t>Product Backlog Report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D4D040A-3E75-40F8-91A1-BA850502D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480" y="1886625"/>
            <a:ext cx="8321040" cy="2050961"/>
          </a:xfrm>
        </p:spPr>
      </p:pic>
    </p:spTree>
    <p:extLst>
      <p:ext uri="{BB962C8B-B14F-4D97-AF65-F5344CB8AC3E}">
        <p14:creationId xmlns:p14="http://schemas.microsoft.com/office/powerpoint/2010/main" val="221798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A9C3-AB3B-974E-9671-86753F9E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Road-Map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341E80-A621-254E-9A47-575FC30CA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699392"/>
            <a:ext cx="10363200" cy="27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8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D3F0-A29B-B543-A268-15B5BEED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31B57A-1668-9141-A40C-0A21A91BEC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592" y="1802029"/>
            <a:ext cx="8814816" cy="427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36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D3F0-A29B-B543-A268-15B5BEED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Report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133AA9E-8136-CF40-90B6-47193A20B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7"/>
            <a:ext cx="195890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14CA552-5047-DE49-999E-91980D438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23278"/>
              </p:ext>
            </p:extLst>
          </p:nvPr>
        </p:nvGraphicFramePr>
        <p:xfrm>
          <a:off x="1688592" y="1736410"/>
          <a:ext cx="8814816" cy="420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Worksheet" r:id="rId3" imgW="6896100" imgH="3670300" progId="Excel.Sheet.12">
                  <p:embed/>
                </p:oleObj>
              </mc:Choice>
              <mc:Fallback>
                <p:oleObj name="Worksheet" r:id="rId3" imgW="6896100" imgH="3670300" progId="Excel.Sheet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592" y="1736410"/>
                        <a:ext cx="8814816" cy="4208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59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D3F0-A29B-B543-A268-15B5BEED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Report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86DEDE9-1DE5-594A-A36E-7D29FFC6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CA7FD35-2C72-A34C-86CC-A58AFBBEE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70937"/>
              </p:ext>
            </p:extLst>
          </p:nvPr>
        </p:nvGraphicFramePr>
        <p:xfrm>
          <a:off x="2484120" y="1687719"/>
          <a:ext cx="7223760" cy="484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Worksheet" r:id="rId3" imgW="6896100" imgH="4673600" progId="Excel.Sheet.12">
                  <p:embed/>
                </p:oleObj>
              </mc:Choice>
              <mc:Fallback>
                <p:oleObj name="Worksheet" r:id="rId3" imgW="6896100" imgH="4673600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120" y="1687719"/>
                        <a:ext cx="7223760" cy="48492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054510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119</TotalTime>
  <Words>380</Words>
  <Application>Microsoft Office PowerPoint</Application>
  <PresentationFormat>Widescreen</PresentationFormat>
  <Paragraphs>87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</vt:lpstr>
      <vt:lpstr>Tw Cen MT</vt:lpstr>
      <vt:lpstr>Droplet</vt:lpstr>
      <vt:lpstr>Worksheet</vt:lpstr>
      <vt:lpstr>Microsoft Excel Worksheet</vt:lpstr>
      <vt:lpstr>Vehicle Hauling Management System</vt:lpstr>
      <vt:lpstr>Project Description</vt:lpstr>
      <vt:lpstr>Product Backlog Report</vt:lpstr>
      <vt:lpstr>Product Backlog Report (cont)</vt:lpstr>
      <vt:lpstr>Product Backlog Report (cont)</vt:lpstr>
      <vt:lpstr>Product Road-Map Report</vt:lpstr>
      <vt:lpstr>Sprint Backlog Report</vt:lpstr>
      <vt:lpstr>Sprint Backlog Report (cont)</vt:lpstr>
      <vt:lpstr>Sprint Backlog Report (cont)</vt:lpstr>
      <vt:lpstr>Sprint Backlog Report (cont)</vt:lpstr>
      <vt:lpstr>Sprint Backlog Report (cont)</vt:lpstr>
      <vt:lpstr>Sprint Backlog Report (cont)</vt:lpstr>
      <vt:lpstr>Burndown Chart Report  </vt:lpstr>
      <vt:lpstr>Burndown Chart Report (cont) </vt:lpstr>
      <vt:lpstr>Burndown Chart Report (cont)  </vt:lpstr>
      <vt:lpstr>Burndown Chart Report (cont)  </vt:lpstr>
      <vt:lpstr>Burnup Chart Report </vt:lpstr>
      <vt:lpstr>Release Velocity</vt:lpstr>
      <vt:lpstr> Iteration Review Status Report </vt:lpstr>
      <vt:lpstr>Iteration Retrospective Report</vt:lpstr>
      <vt:lpstr>Epic Progress Report</vt:lpstr>
      <vt:lpstr>Cumulative Flow Diagram</vt:lpstr>
      <vt:lpstr>MVP Definition of Done</vt:lpstr>
      <vt:lpstr>Risk Burndown Chart</vt:lpstr>
      <vt:lpstr>Team Burn Rate</vt:lpstr>
      <vt:lpstr>Resource Utilization</vt:lpstr>
      <vt:lpstr>Release Velocity</vt:lpstr>
      <vt:lpstr>Agile Earned Value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 nguyen</dc:creator>
  <cp:lastModifiedBy>Cengiz Han Beslen</cp:lastModifiedBy>
  <cp:revision>55</cp:revision>
  <dcterms:created xsi:type="dcterms:W3CDTF">2020-04-24T17:05:10Z</dcterms:created>
  <dcterms:modified xsi:type="dcterms:W3CDTF">2020-04-24T19:15:50Z</dcterms:modified>
</cp:coreProperties>
</file>