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3592"/>
    <p:restoredTop sz="94719"/>
  </p:normalViewPr>
  <p:slideViewPr>
    <p:cSldViewPr snapToGrid="0" snapToObjects="1">
      <p:cViewPr varScale="1">
        <p:scale>
          <a:sx n="62" d="100"/>
          <a:sy n="62" d="100"/>
        </p:scale>
        <p:origin x="3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AF41E0-AABA-442D-AD31-A376CA76D38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95B5179-A363-42AC-8461-0C1D6FA6E4FA}">
      <dgm:prSet/>
      <dgm:spPr/>
      <dgm:t>
        <a:bodyPr/>
        <a:lstStyle/>
        <a:p>
          <a:r>
            <a:rPr lang="en-US"/>
            <a:t>NOC has been recognized as a paradigm to solve System –on- Chip (SoC) design challenges.</a:t>
          </a:r>
        </a:p>
      </dgm:t>
    </dgm:pt>
    <dgm:pt modelId="{F2DDEF70-4788-4FDF-A8E2-99501D2DE4F0}" type="parTrans" cxnId="{63B59420-7EFB-4E0F-A86D-26EE30F2715A}">
      <dgm:prSet/>
      <dgm:spPr/>
      <dgm:t>
        <a:bodyPr/>
        <a:lstStyle/>
        <a:p>
          <a:endParaRPr lang="en-US"/>
        </a:p>
      </dgm:t>
    </dgm:pt>
    <dgm:pt modelId="{44EB6906-1B8A-465C-A384-50FFA10E084E}" type="sibTrans" cxnId="{63B59420-7EFB-4E0F-A86D-26EE30F2715A}">
      <dgm:prSet/>
      <dgm:spPr/>
      <dgm:t>
        <a:bodyPr/>
        <a:lstStyle/>
        <a:p>
          <a:endParaRPr lang="en-US"/>
        </a:p>
      </dgm:t>
    </dgm:pt>
    <dgm:pt modelId="{B04C3156-6C18-4DCD-A88E-103EA1F40A5B}">
      <dgm:prSet/>
      <dgm:spPr/>
      <dgm:t>
        <a:bodyPr/>
        <a:lstStyle/>
        <a:p>
          <a:r>
            <a:rPr lang="en-US"/>
            <a:t>Routing algorithm is one of the key research of NoC design </a:t>
          </a:r>
        </a:p>
      </dgm:t>
    </dgm:pt>
    <dgm:pt modelId="{F1F6C4FA-1520-48DC-B4D9-9233E9B0B421}" type="parTrans" cxnId="{249F78E8-3524-49F5-ACCD-383F20BEAC75}">
      <dgm:prSet/>
      <dgm:spPr/>
      <dgm:t>
        <a:bodyPr/>
        <a:lstStyle/>
        <a:p>
          <a:endParaRPr lang="en-US"/>
        </a:p>
      </dgm:t>
    </dgm:pt>
    <dgm:pt modelId="{E4E47C23-DA35-4CE5-B2B6-2A80BB3EA54A}" type="sibTrans" cxnId="{249F78E8-3524-49F5-ACCD-383F20BEAC75}">
      <dgm:prSet/>
      <dgm:spPr/>
      <dgm:t>
        <a:bodyPr/>
        <a:lstStyle/>
        <a:p>
          <a:endParaRPr lang="en-US"/>
        </a:p>
      </dgm:t>
    </dgm:pt>
    <dgm:pt modelId="{85698332-A661-4110-9856-655C4FD0FEE9}">
      <dgm:prSet/>
      <dgm:spPr/>
      <dgm:t>
        <a:bodyPr/>
        <a:lstStyle/>
        <a:p>
          <a:r>
            <a:rPr lang="en-US"/>
            <a:t>XY routing algorithm – Distributed Deterministic Routing Algorithm</a:t>
          </a:r>
        </a:p>
      </dgm:t>
    </dgm:pt>
    <dgm:pt modelId="{069FA957-09FB-4B99-9666-E9B08513BB2B}" type="parTrans" cxnId="{FD16037A-6C08-494A-A48B-5F9923505F6A}">
      <dgm:prSet/>
      <dgm:spPr/>
      <dgm:t>
        <a:bodyPr/>
        <a:lstStyle/>
        <a:p>
          <a:endParaRPr lang="en-US"/>
        </a:p>
      </dgm:t>
    </dgm:pt>
    <dgm:pt modelId="{D5D076C4-9C78-45D8-B233-FA1A2DA654A6}" type="sibTrans" cxnId="{FD16037A-6C08-494A-A48B-5F9923505F6A}">
      <dgm:prSet/>
      <dgm:spPr/>
      <dgm:t>
        <a:bodyPr/>
        <a:lstStyle/>
        <a:p>
          <a:endParaRPr lang="en-US"/>
        </a:p>
      </dgm:t>
    </dgm:pt>
    <dgm:pt modelId="{44FB9B84-1E13-4DA9-AD50-7C6E2027571C}">
      <dgm:prSet/>
      <dgm:spPr/>
      <dgm:t>
        <a:bodyPr/>
        <a:lstStyle/>
        <a:p>
          <a:r>
            <a:rPr lang="en-US"/>
            <a:t>ODD-EVEN algorithm – Complex Distributed adaptive Routing  Algorithm </a:t>
          </a:r>
        </a:p>
      </dgm:t>
    </dgm:pt>
    <dgm:pt modelId="{6406254C-6FF0-4FD8-BA9B-69D705FB15A6}" type="parTrans" cxnId="{FB08EF56-9C97-4EE9-AAD7-CD0B3FDB3D1A}">
      <dgm:prSet/>
      <dgm:spPr/>
      <dgm:t>
        <a:bodyPr/>
        <a:lstStyle/>
        <a:p>
          <a:endParaRPr lang="en-US"/>
        </a:p>
      </dgm:t>
    </dgm:pt>
    <dgm:pt modelId="{5250DB92-8B57-444E-A03C-63C0C3CA05C7}" type="sibTrans" cxnId="{FB08EF56-9C97-4EE9-AAD7-CD0B3FDB3D1A}">
      <dgm:prSet/>
      <dgm:spPr/>
      <dgm:t>
        <a:bodyPr/>
        <a:lstStyle/>
        <a:p>
          <a:endParaRPr lang="en-US"/>
        </a:p>
      </dgm:t>
    </dgm:pt>
    <dgm:pt modelId="{DD1E254B-E914-A64E-91A3-344A16555BC8}" type="pres">
      <dgm:prSet presAssocID="{49AF41E0-AABA-442D-AD31-A376CA76D385}" presName="vert0" presStyleCnt="0">
        <dgm:presLayoutVars>
          <dgm:dir/>
          <dgm:animOne val="branch"/>
          <dgm:animLvl val="lvl"/>
        </dgm:presLayoutVars>
      </dgm:prSet>
      <dgm:spPr/>
    </dgm:pt>
    <dgm:pt modelId="{13058CDD-69A2-5849-953C-3696B5E010CD}" type="pres">
      <dgm:prSet presAssocID="{595B5179-A363-42AC-8461-0C1D6FA6E4FA}" presName="thickLine" presStyleLbl="alignNode1" presStyleIdx="0" presStyleCnt="4"/>
      <dgm:spPr/>
    </dgm:pt>
    <dgm:pt modelId="{67A5E3EA-B326-A64F-84DE-34A678F4D655}" type="pres">
      <dgm:prSet presAssocID="{595B5179-A363-42AC-8461-0C1D6FA6E4FA}" presName="horz1" presStyleCnt="0"/>
      <dgm:spPr/>
    </dgm:pt>
    <dgm:pt modelId="{C33EC1B9-65E8-064D-B978-8CB62FFE81F0}" type="pres">
      <dgm:prSet presAssocID="{595B5179-A363-42AC-8461-0C1D6FA6E4FA}" presName="tx1" presStyleLbl="revTx" presStyleIdx="0" presStyleCnt="4"/>
      <dgm:spPr/>
    </dgm:pt>
    <dgm:pt modelId="{87AF7271-A47F-F947-A193-DCDD76356DCF}" type="pres">
      <dgm:prSet presAssocID="{595B5179-A363-42AC-8461-0C1D6FA6E4FA}" presName="vert1" presStyleCnt="0"/>
      <dgm:spPr/>
    </dgm:pt>
    <dgm:pt modelId="{AA55D55A-4EE3-314D-823D-BECC95BF4508}" type="pres">
      <dgm:prSet presAssocID="{B04C3156-6C18-4DCD-A88E-103EA1F40A5B}" presName="thickLine" presStyleLbl="alignNode1" presStyleIdx="1" presStyleCnt="4"/>
      <dgm:spPr/>
    </dgm:pt>
    <dgm:pt modelId="{C3FCB2DA-D2B4-B545-989C-869D5B8472EF}" type="pres">
      <dgm:prSet presAssocID="{B04C3156-6C18-4DCD-A88E-103EA1F40A5B}" presName="horz1" presStyleCnt="0"/>
      <dgm:spPr/>
    </dgm:pt>
    <dgm:pt modelId="{B98D8B30-FBB6-B942-9D11-3B5AF8359DF1}" type="pres">
      <dgm:prSet presAssocID="{B04C3156-6C18-4DCD-A88E-103EA1F40A5B}" presName="tx1" presStyleLbl="revTx" presStyleIdx="1" presStyleCnt="4"/>
      <dgm:spPr/>
    </dgm:pt>
    <dgm:pt modelId="{D6F84DE6-F3BC-D04B-90FB-D2327FABC031}" type="pres">
      <dgm:prSet presAssocID="{B04C3156-6C18-4DCD-A88E-103EA1F40A5B}" presName="vert1" presStyleCnt="0"/>
      <dgm:spPr/>
    </dgm:pt>
    <dgm:pt modelId="{16BD69A4-B715-2B4A-96E1-E99FACFEDC8D}" type="pres">
      <dgm:prSet presAssocID="{85698332-A661-4110-9856-655C4FD0FEE9}" presName="thickLine" presStyleLbl="alignNode1" presStyleIdx="2" presStyleCnt="4"/>
      <dgm:spPr/>
    </dgm:pt>
    <dgm:pt modelId="{9A8828F9-053C-6D41-A52A-27FAB84508CE}" type="pres">
      <dgm:prSet presAssocID="{85698332-A661-4110-9856-655C4FD0FEE9}" presName="horz1" presStyleCnt="0"/>
      <dgm:spPr/>
    </dgm:pt>
    <dgm:pt modelId="{550206C6-A882-B44C-92CA-AA8A18359020}" type="pres">
      <dgm:prSet presAssocID="{85698332-A661-4110-9856-655C4FD0FEE9}" presName="tx1" presStyleLbl="revTx" presStyleIdx="2" presStyleCnt="4"/>
      <dgm:spPr/>
    </dgm:pt>
    <dgm:pt modelId="{4A14C9FD-17B9-2D44-9A65-68331761E15C}" type="pres">
      <dgm:prSet presAssocID="{85698332-A661-4110-9856-655C4FD0FEE9}" presName="vert1" presStyleCnt="0"/>
      <dgm:spPr/>
    </dgm:pt>
    <dgm:pt modelId="{695A5283-85F4-9943-A3D7-6FEEEEE77671}" type="pres">
      <dgm:prSet presAssocID="{44FB9B84-1E13-4DA9-AD50-7C6E2027571C}" presName="thickLine" presStyleLbl="alignNode1" presStyleIdx="3" presStyleCnt="4"/>
      <dgm:spPr/>
    </dgm:pt>
    <dgm:pt modelId="{95246FF6-FD28-7949-B29B-BB875F991B98}" type="pres">
      <dgm:prSet presAssocID="{44FB9B84-1E13-4DA9-AD50-7C6E2027571C}" presName="horz1" presStyleCnt="0"/>
      <dgm:spPr/>
    </dgm:pt>
    <dgm:pt modelId="{1307C4EE-E889-1443-99F2-5A7520DCC609}" type="pres">
      <dgm:prSet presAssocID="{44FB9B84-1E13-4DA9-AD50-7C6E2027571C}" presName="tx1" presStyleLbl="revTx" presStyleIdx="3" presStyleCnt="4"/>
      <dgm:spPr/>
    </dgm:pt>
    <dgm:pt modelId="{A17BAA0D-5789-7542-AEA5-D4DD0ED37D6C}" type="pres">
      <dgm:prSet presAssocID="{44FB9B84-1E13-4DA9-AD50-7C6E2027571C}" presName="vert1" presStyleCnt="0"/>
      <dgm:spPr/>
    </dgm:pt>
  </dgm:ptLst>
  <dgm:cxnLst>
    <dgm:cxn modelId="{B0FA8012-26D8-F440-8ADD-BEA1CD470296}" type="presOf" srcId="{44FB9B84-1E13-4DA9-AD50-7C6E2027571C}" destId="{1307C4EE-E889-1443-99F2-5A7520DCC609}" srcOrd="0" destOrd="0" presId="urn:microsoft.com/office/officeart/2008/layout/LinedList"/>
    <dgm:cxn modelId="{9A09531B-B935-6947-84DC-28B347D3035E}" type="presOf" srcId="{B04C3156-6C18-4DCD-A88E-103EA1F40A5B}" destId="{B98D8B30-FBB6-B942-9D11-3B5AF8359DF1}" srcOrd="0" destOrd="0" presId="urn:microsoft.com/office/officeart/2008/layout/LinedList"/>
    <dgm:cxn modelId="{63B59420-7EFB-4E0F-A86D-26EE30F2715A}" srcId="{49AF41E0-AABA-442D-AD31-A376CA76D385}" destId="{595B5179-A363-42AC-8461-0C1D6FA6E4FA}" srcOrd="0" destOrd="0" parTransId="{F2DDEF70-4788-4FDF-A8E2-99501D2DE4F0}" sibTransId="{44EB6906-1B8A-465C-A384-50FFA10E084E}"/>
    <dgm:cxn modelId="{8083D544-B07E-A741-AFB3-52BBFB60C741}" type="presOf" srcId="{595B5179-A363-42AC-8461-0C1D6FA6E4FA}" destId="{C33EC1B9-65E8-064D-B978-8CB62FFE81F0}" srcOrd="0" destOrd="0" presId="urn:microsoft.com/office/officeart/2008/layout/LinedList"/>
    <dgm:cxn modelId="{FB08EF56-9C97-4EE9-AAD7-CD0B3FDB3D1A}" srcId="{49AF41E0-AABA-442D-AD31-A376CA76D385}" destId="{44FB9B84-1E13-4DA9-AD50-7C6E2027571C}" srcOrd="3" destOrd="0" parTransId="{6406254C-6FF0-4FD8-BA9B-69D705FB15A6}" sibTransId="{5250DB92-8B57-444E-A03C-63C0C3CA05C7}"/>
    <dgm:cxn modelId="{FD16037A-6C08-494A-A48B-5F9923505F6A}" srcId="{49AF41E0-AABA-442D-AD31-A376CA76D385}" destId="{85698332-A661-4110-9856-655C4FD0FEE9}" srcOrd="2" destOrd="0" parTransId="{069FA957-09FB-4B99-9666-E9B08513BB2B}" sibTransId="{D5D076C4-9C78-45D8-B233-FA1A2DA654A6}"/>
    <dgm:cxn modelId="{77CE51E6-0B7F-4B42-AED8-082516113917}" type="presOf" srcId="{85698332-A661-4110-9856-655C4FD0FEE9}" destId="{550206C6-A882-B44C-92CA-AA8A18359020}" srcOrd="0" destOrd="0" presId="urn:microsoft.com/office/officeart/2008/layout/LinedList"/>
    <dgm:cxn modelId="{249F78E8-3524-49F5-ACCD-383F20BEAC75}" srcId="{49AF41E0-AABA-442D-AD31-A376CA76D385}" destId="{B04C3156-6C18-4DCD-A88E-103EA1F40A5B}" srcOrd="1" destOrd="0" parTransId="{F1F6C4FA-1520-48DC-B4D9-9233E9B0B421}" sibTransId="{E4E47C23-DA35-4CE5-B2B6-2A80BB3EA54A}"/>
    <dgm:cxn modelId="{3021F0EB-8997-CB45-AEA0-82C46F0E91F4}" type="presOf" srcId="{49AF41E0-AABA-442D-AD31-A376CA76D385}" destId="{DD1E254B-E914-A64E-91A3-344A16555BC8}" srcOrd="0" destOrd="0" presId="urn:microsoft.com/office/officeart/2008/layout/LinedList"/>
    <dgm:cxn modelId="{655B127E-2CA8-5F45-8696-B06E0170B3CE}" type="presParOf" srcId="{DD1E254B-E914-A64E-91A3-344A16555BC8}" destId="{13058CDD-69A2-5849-953C-3696B5E010CD}" srcOrd="0" destOrd="0" presId="urn:microsoft.com/office/officeart/2008/layout/LinedList"/>
    <dgm:cxn modelId="{2207E5B7-0B9E-2846-858B-2D7243CB88C2}" type="presParOf" srcId="{DD1E254B-E914-A64E-91A3-344A16555BC8}" destId="{67A5E3EA-B326-A64F-84DE-34A678F4D655}" srcOrd="1" destOrd="0" presId="urn:microsoft.com/office/officeart/2008/layout/LinedList"/>
    <dgm:cxn modelId="{AFC9FEEE-E15E-D148-94B6-D24FE6A46080}" type="presParOf" srcId="{67A5E3EA-B326-A64F-84DE-34A678F4D655}" destId="{C33EC1B9-65E8-064D-B978-8CB62FFE81F0}" srcOrd="0" destOrd="0" presId="urn:microsoft.com/office/officeart/2008/layout/LinedList"/>
    <dgm:cxn modelId="{095570A4-200E-8145-BE82-CFBBC1A1146D}" type="presParOf" srcId="{67A5E3EA-B326-A64F-84DE-34A678F4D655}" destId="{87AF7271-A47F-F947-A193-DCDD76356DCF}" srcOrd="1" destOrd="0" presId="urn:microsoft.com/office/officeart/2008/layout/LinedList"/>
    <dgm:cxn modelId="{D5EA2AEE-3084-2247-9D8B-504AD54DF71E}" type="presParOf" srcId="{DD1E254B-E914-A64E-91A3-344A16555BC8}" destId="{AA55D55A-4EE3-314D-823D-BECC95BF4508}" srcOrd="2" destOrd="0" presId="urn:microsoft.com/office/officeart/2008/layout/LinedList"/>
    <dgm:cxn modelId="{381BFC66-6599-814C-B6F7-F5A7694CFC1C}" type="presParOf" srcId="{DD1E254B-E914-A64E-91A3-344A16555BC8}" destId="{C3FCB2DA-D2B4-B545-989C-869D5B8472EF}" srcOrd="3" destOrd="0" presId="urn:microsoft.com/office/officeart/2008/layout/LinedList"/>
    <dgm:cxn modelId="{B71B098C-06EF-294D-9C28-3F4F64105090}" type="presParOf" srcId="{C3FCB2DA-D2B4-B545-989C-869D5B8472EF}" destId="{B98D8B30-FBB6-B942-9D11-3B5AF8359DF1}" srcOrd="0" destOrd="0" presId="urn:microsoft.com/office/officeart/2008/layout/LinedList"/>
    <dgm:cxn modelId="{BAA5AB0D-FBF6-C146-A6B6-136958F1395F}" type="presParOf" srcId="{C3FCB2DA-D2B4-B545-989C-869D5B8472EF}" destId="{D6F84DE6-F3BC-D04B-90FB-D2327FABC031}" srcOrd="1" destOrd="0" presId="urn:microsoft.com/office/officeart/2008/layout/LinedList"/>
    <dgm:cxn modelId="{D83D8713-0A9B-D745-8AC4-B5EB551DB0D9}" type="presParOf" srcId="{DD1E254B-E914-A64E-91A3-344A16555BC8}" destId="{16BD69A4-B715-2B4A-96E1-E99FACFEDC8D}" srcOrd="4" destOrd="0" presId="urn:microsoft.com/office/officeart/2008/layout/LinedList"/>
    <dgm:cxn modelId="{39290C62-9BD0-604E-9D75-CFA38050B854}" type="presParOf" srcId="{DD1E254B-E914-A64E-91A3-344A16555BC8}" destId="{9A8828F9-053C-6D41-A52A-27FAB84508CE}" srcOrd="5" destOrd="0" presId="urn:microsoft.com/office/officeart/2008/layout/LinedList"/>
    <dgm:cxn modelId="{B5BA27C5-89E2-1943-9BB5-C0F219740D1F}" type="presParOf" srcId="{9A8828F9-053C-6D41-A52A-27FAB84508CE}" destId="{550206C6-A882-B44C-92CA-AA8A18359020}" srcOrd="0" destOrd="0" presId="urn:microsoft.com/office/officeart/2008/layout/LinedList"/>
    <dgm:cxn modelId="{4BF7D7A3-D8CF-6B45-99D6-D95D876A151B}" type="presParOf" srcId="{9A8828F9-053C-6D41-A52A-27FAB84508CE}" destId="{4A14C9FD-17B9-2D44-9A65-68331761E15C}" srcOrd="1" destOrd="0" presId="urn:microsoft.com/office/officeart/2008/layout/LinedList"/>
    <dgm:cxn modelId="{B9124CB3-FC58-E349-940B-8E85806A7220}" type="presParOf" srcId="{DD1E254B-E914-A64E-91A3-344A16555BC8}" destId="{695A5283-85F4-9943-A3D7-6FEEEEE77671}" srcOrd="6" destOrd="0" presId="urn:microsoft.com/office/officeart/2008/layout/LinedList"/>
    <dgm:cxn modelId="{D95AE2E4-4694-654B-83F3-CD1653A8B4A3}" type="presParOf" srcId="{DD1E254B-E914-A64E-91A3-344A16555BC8}" destId="{95246FF6-FD28-7949-B29B-BB875F991B98}" srcOrd="7" destOrd="0" presId="urn:microsoft.com/office/officeart/2008/layout/LinedList"/>
    <dgm:cxn modelId="{7B37FD10-7524-1649-A211-B3DA09D6A81C}" type="presParOf" srcId="{95246FF6-FD28-7949-B29B-BB875F991B98}" destId="{1307C4EE-E889-1443-99F2-5A7520DCC609}" srcOrd="0" destOrd="0" presId="urn:microsoft.com/office/officeart/2008/layout/LinedList"/>
    <dgm:cxn modelId="{59C4E02B-2244-E043-82FF-2E3B609BF952}" type="presParOf" srcId="{95246FF6-FD28-7949-B29B-BB875F991B98}" destId="{A17BAA0D-5789-7542-AEA5-D4DD0ED37D6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58CDD-69A2-5849-953C-3696B5E010CD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EC1B9-65E8-064D-B978-8CB62FFE81F0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NOC has been recognized as a paradigm to solve System –on- Chip (SoC) design challenges.</a:t>
          </a:r>
        </a:p>
      </dsp:txBody>
      <dsp:txXfrm>
        <a:off x="0" y="0"/>
        <a:ext cx="6900512" cy="1384035"/>
      </dsp:txXfrm>
    </dsp:sp>
    <dsp:sp modelId="{AA55D55A-4EE3-314D-823D-BECC95BF4508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2">
            <a:hueOff val="997871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997871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D8B30-FBB6-B942-9D11-3B5AF8359DF1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Routing algorithm is one of the key research of NoC design </a:t>
          </a:r>
        </a:p>
      </dsp:txBody>
      <dsp:txXfrm>
        <a:off x="0" y="1384035"/>
        <a:ext cx="6900512" cy="1384035"/>
      </dsp:txXfrm>
    </dsp:sp>
    <dsp:sp modelId="{16BD69A4-B715-2B4A-96E1-E99FACFEDC8D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1995742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995742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206C6-A882-B44C-92CA-AA8A18359020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XY routing algorithm – Distributed Deterministic Routing Algorithm</a:t>
          </a:r>
        </a:p>
      </dsp:txBody>
      <dsp:txXfrm>
        <a:off x="0" y="2768070"/>
        <a:ext cx="6900512" cy="1384035"/>
      </dsp:txXfrm>
    </dsp:sp>
    <dsp:sp modelId="{695A5283-85F4-9943-A3D7-6FEEEEE77671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2">
            <a:hueOff val="2993613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993613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7C4EE-E889-1443-99F2-5A7520DCC609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ODD-EVEN algorithm – Complex Distributed adaptive Routing  Algorithm </a:t>
          </a:r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21:42:28.7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4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5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1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61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94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5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1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77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8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0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5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8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44" r:id="rId6"/>
    <p:sldLayoutId id="2147483739" r:id="rId7"/>
    <p:sldLayoutId id="2147483740" r:id="rId8"/>
    <p:sldLayoutId id="2147483741" r:id="rId9"/>
    <p:sldLayoutId id="2147483743" r:id="rId10"/>
    <p:sldLayoutId id="214748374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ibproxy.library.unt.edu:2301/document/520913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923E6-8425-C246-A163-33BBCA97C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32" y="1295231"/>
            <a:ext cx="5895178" cy="3807446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/>
              <a:t>Comparison research between XY and ODD-Even Routing Algorithm of a 2-Dimension 3x3 Mesh Topology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rgbClr val="B217D5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57AE6-A4B5-0648-A6D9-8534B023E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2" y="1122363"/>
            <a:ext cx="3223928" cy="380744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Project Members             Dhaman Kumar Kakke                 CH.V.S  Bhargava Reddy</a:t>
            </a:r>
          </a:p>
        </p:txBody>
      </p:sp>
      <p:sp>
        <p:nvSpPr>
          <p:cNvPr id="51" name="Rectangle 6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27432"/>
          </a:xfrm>
          <a:custGeom>
            <a:avLst/>
            <a:gdLst>
              <a:gd name="connsiteX0" fmla="*/ 0 w 5897880"/>
              <a:gd name="connsiteY0" fmla="*/ 0 h 27432"/>
              <a:gd name="connsiteX1" fmla="*/ 537362 w 5897880"/>
              <a:gd name="connsiteY1" fmla="*/ 0 h 27432"/>
              <a:gd name="connsiteX2" fmla="*/ 1133704 w 5897880"/>
              <a:gd name="connsiteY2" fmla="*/ 0 h 27432"/>
              <a:gd name="connsiteX3" fmla="*/ 1671066 w 5897880"/>
              <a:gd name="connsiteY3" fmla="*/ 0 h 27432"/>
              <a:gd name="connsiteX4" fmla="*/ 2385365 w 5897880"/>
              <a:gd name="connsiteY4" fmla="*/ 0 h 27432"/>
              <a:gd name="connsiteX5" fmla="*/ 3040685 w 5897880"/>
              <a:gd name="connsiteY5" fmla="*/ 0 h 27432"/>
              <a:gd name="connsiteX6" fmla="*/ 3696005 w 5897880"/>
              <a:gd name="connsiteY6" fmla="*/ 0 h 27432"/>
              <a:gd name="connsiteX7" fmla="*/ 4469282 w 5897880"/>
              <a:gd name="connsiteY7" fmla="*/ 0 h 27432"/>
              <a:gd name="connsiteX8" fmla="*/ 5183581 w 5897880"/>
              <a:gd name="connsiteY8" fmla="*/ 0 h 27432"/>
              <a:gd name="connsiteX9" fmla="*/ 5897880 w 5897880"/>
              <a:gd name="connsiteY9" fmla="*/ 0 h 27432"/>
              <a:gd name="connsiteX10" fmla="*/ 5897880 w 5897880"/>
              <a:gd name="connsiteY10" fmla="*/ 27432 h 27432"/>
              <a:gd name="connsiteX11" fmla="*/ 5419496 w 5897880"/>
              <a:gd name="connsiteY11" fmla="*/ 27432 h 27432"/>
              <a:gd name="connsiteX12" fmla="*/ 4882134 w 5897880"/>
              <a:gd name="connsiteY12" fmla="*/ 27432 h 27432"/>
              <a:gd name="connsiteX13" fmla="*/ 4167835 w 5897880"/>
              <a:gd name="connsiteY13" fmla="*/ 27432 h 27432"/>
              <a:gd name="connsiteX14" fmla="*/ 3394558 w 5897880"/>
              <a:gd name="connsiteY14" fmla="*/ 27432 h 27432"/>
              <a:gd name="connsiteX15" fmla="*/ 2798216 w 5897880"/>
              <a:gd name="connsiteY15" fmla="*/ 27432 h 27432"/>
              <a:gd name="connsiteX16" fmla="*/ 2024939 w 5897880"/>
              <a:gd name="connsiteY16" fmla="*/ 27432 h 27432"/>
              <a:gd name="connsiteX17" fmla="*/ 1487576 w 5897880"/>
              <a:gd name="connsiteY17" fmla="*/ 27432 h 27432"/>
              <a:gd name="connsiteX18" fmla="*/ 1009193 w 5897880"/>
              <a:gd name="connsiteY18" fmla="*/ 27432 h 27432"/>
              <a:gd name="connsiteX19" fmla="*/ 0 w 5897880"/>
              <a:gd name="connsiteY19" fmla="*/ 27432 h 27432"/>
              <a:gd name="connsiteX20" fmla="*/ 0 w 5897880"/>
              <a:gd name="connsiteY20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27432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716" y="13055"/>
                  <a:pt x="5897707" y="18641"/>
                  <a:pt x="5897880" y="27432"/>
                </a:cubicBezTo>
                <a:cubicBezTo>
                  <a:pt x="5682742" y="40412"/>
                  <a:pt x="5520014" y="23844"/>
                  <a:pt x="5419496" y="27432"/>
                </a:cubicBezTo>
                <a:cubicBezTo>
                  <a:pt x="5318978" y="31020"/>
                  <a:pt x="5012864" y="6698"/>
                  <a:pt x="4882134" y="27432"/>
                </a:cubicBezTo>
                <a:cubicBezTo>
                  <a:pt x="4751404" y="48166"/>
                  <a:pt x="4313676" y="5207"/>
                  <a:pt x="4167835" y="27432"/>
                </a:cubicBezTo>
                <a:cubicBezTo>
                  <a:pt x="4021994" y="49657"/>
                  <a:pt x="3715729" y="59193"/>
                  <a:pt x="3394558" y="27432"/>
                </a:cubicBezTo>
                <a:cubicBezTo>
                  <a:pt x="3073387" y="-4329"/>
                  <a:pt x="3093227" y="38972"/>
                  <a:pt x="2798216" y="27432"/>
                </a:cubicBezTo>
                <a:cubicBezTo>
                  <a:pt x="2503205" y="15892"/>
                  <a:pt x="2297615" y="31603"/>
                  <a:pt x="2024939" y="27432"/>
                </a:cubicBezTo>
                <a:cubicBezTo>
                  <a:pt x="1752263" y="23261"/>
                  <a:pt x="1629814" y="3659"/>
                  <a:pt x="1487576" y="27432"/>
                </a:cubicBezTo>
                <a:cubicBezTo>
                  <a:pt x="1345338" y="51205"/>
                  <a:pt x="1238885" y="24954"/>
                  <a:pt x="1009193" y="27432"/>
                </a:cubicBezTo>
                <a:cubicBezTo>
                  <a:pt x="779501" y="29910"/>
                  <a:pt x="441829" y="-15535"/>
                  <a:pt x="0" y="27432"/>
                </a:cubicBezTo>
                <a:cubicBezTo>
                  <a:pt x="988" y="17221"/>
                  <a:pt x="-970" y="7538"/>
                  <a:pt x="0" y="0"/>
                </a:cubicBezTo>
                <a:close/>
              </a:path>
              <a:path w="5897880" h="27432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677" y="11634"/>
                  <a:pt x="5899083" y="16994"/>
                  <a:pt x="5897880" y="27432"/>
                </a:cubicBezTo>
                <a:cubicBezTo>
                  <a:pt x="5630425" y="7719"/>
                  <a:pt x="5532865" y="21388"/>
                  <a:pt x="5242560" y="27432"/>
                </a:cubicBezTo>
                <a:cubicBezTo>
                  <a:pt x="4952255" y="33476"/>
                  <a:pt x="4783060" y="14892"/>
                  <a:pt x="4646219" y="27432"/>
                </a:cubicBezTo>
                <a:cubicBezTo>
                  <a:pt x="4509378" y="39972"/>
                  <a:pt x="4163771" y="-4851"/>
                  <a:pt x="3872941" y="27432"/>
                </a:cubicBezTo>
                <a:cubicBezTo>
                  <a:pt x="3582111" y="59715"/>
                  <a:pt x="3362704" y="7742"/>
                  <a:pt x="3099664" y="27432"/>
                </a:cubicBezTo>
                <a:cubicBezTo>
                  <a:pt x="2836624" y="47122"/>
                  <a:pt x="2747441" y="28801"/>
                  <a:pt x="2562301" y="27432"/>
                </a:cubicBezTo>
                <a:cubicBezTo>
                  <a:pt x="2377161" y="26063"/>
                  <a:pt x="2104946" y="30879"/>
                  <a:pt x="1906981" y="27432"/>
                </a:cubicBezTo>
                <a:cubicBezTo>
                  <a:pt x="1709016" y="23985"/>
                  <a:pt x="1304654" y="6821"/>
                  <a:pt x="1133704" y="27432"/>
                </a:cubicBezTo>
                <a:cubicBezTo>
                  <a:pt x="962754" y="48043"/>
                  <a:pt x="457048" y="12129"/>
                  <a:pt x="0" y="27432"/>
                </a:cubicBezTo>
                <a:cubicBezTo>
                  <a:pt x="894" y="14250"/>
                  <a:pt x="667" y="11053"/>
                  <a:pt x="0" y="0"/>
                </a:cubicBezTo>
                <a:close/>
              </a:path>
            </a:pathLst>
          </a:custGeom>
          <a:solidFill>
            <a:srgbClr val="B217D5"/>
          </a:solidFill>
          <a:ln w="41275" cap="rnd">
            <a:solidFill>
              <a:srgbClr val="B217D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6">
            <a:extLst>
              <a:ext uri="{FF2B5EF4-FFF2-40B4-BE49-F238E27FC236}">
                <a16:creationId xmlns:a16="http://schemas.microsoft.com/office/drawing/2014/main" id="{53BEA983-EAAB-42FB-84E9-E77708168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016" y="5440680"/>
            <a:ext cx="3200400" cy="27432"/>
          </a:xfrm>
          <a:custGeom>
            <a:avLst/>
            <a:gdLst>
              <a:gd name="connsiteX0" fmla="*/ 0 w 3200400"/>
              <a:gd name="connsiteY0" fmla="*/ 0 h 27432"/>
              <a:gd name="connsiteX1" fmla="*/ 608076 w 3200400"/>
              <a:gd name="connsiteY1" fmla="*/ 0 h 27432"/>
              <a:gd name="connsiteX2" fmla="*/ 1248156 w 3200400"/>
              <a:gd name="connsiteY2" fmla="*/ 0 h 27432"/>
              <a:gd name="connsiteX3" fmla="*/ 1920240 w 3200400"/>
              <a:gd name="connsiteY3" fmla="*/ 0 h 27432"/>
              <a:gd name="connsiteX4" fmla="*/ 2592324 w 3200400"/>
              <a:gd name="connsiteY4" fmla="*/ 0 h 27432"/>
              <a:gd name="connsiteX5" fmla="*/ 3200400 w 3200400"/>
              <a:gd name="connsiteY5" fmla="*/ 0 h 27432"/>
              <a:gd name="connsiteX6" fmla="*/ 3200400 w 3200400"/>
              <a:gd name="connsiteY6" fmla="*/ 27432 h 27432"/>
              <a:gd name="connsiteX7" fmla="*/ 2496312 w 3200400"/>
              <a:gd name="connsiteY7" fmla="*/ 27432 h 27432"/>
              <a:gd name="connsiteX8" fmla="*/ 1792224 w 3200400"/>
              <a:gd name="connsiteY8" fmla="*/ 27432 h 27432"/>
              <a:gd name="connsiteX9" fmla="*/ 1152144 w 3200400"/>
              <a:gd name="connsiteY9" fmla="*/ 27432 h 27432"/>
              <a:gd name="connsiteX10" fmla="*/ 0 w 3200400"/>
              <a:gd name="connsiteY10" fmla="*/ 27432 h 27432"/>
              <a:gd name="connsiteX11" fmla="*/ 0 w 320040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00400" h="27432" fill="none" extrusionOk="0">
                <a:moveTo>
                  <a:pt x="0" y="0"/>
                </a:moveTo>
                <a:cubicBezTo>
                  <a:pt x="176560" y="-17034"/>
                  <a:pt x="345323" y="-28956"/>
                  <a:pt x="608076" y="0"/>
                </a:cubicBezTo>
                <a:cubicBezTo>
                  <a:pt x="870829" y="28956"/>
                  <a:pt x="955637" y="-27357"/>
                  <a:pt x="1248156" y="0"/>
                </a:cubicBezTo>
                <a:cubicBezTo>
                  <a:pt x="1540675" y="27357"/>
                  <a:pt x="1624069" y="30558"/>
                  <a:pt x="1920240" y="0"/>
                </a:cubicBezTo>
                <a:cubicBezTo>
                  <a:pt x="2216411" y="-30558"/>
                  <a:pt x="2344585" y="12271"/>
                  <a:pt x="2592324" y="0"/>
                </a:cubicBezTo>
                <a:cubicBezTo>
                  <a:pt x="2840063" y="-12271"/>
                  <a:pt x="2987913" y="7129"/>
                  <a:pt x="3200400" y="0"/>
                </a:cubicBezTo>
                <a:cubicBezTo>
                  <a:pt x="3199234" y="7395"/>
                  <a:pt x="3200445" y="21864"/>
                  <a:pt x="3200400" y="27432"/>
                </a:cubicBezTo>
                <a:cubicBezTo>
                  <a:pt x="2991642" y="45977"/>
                  <a:pt x="2778729" y="1200"/>
                  <a:pt x="2496312" y="27432"/>
                </a:cubicBezTo>
                <a:cubicBezTo>
                  <a:pt x="2213895" y="53664"/>
                  <a:pt x="2080041" y="8460"/>
                  <a:pt x="1792224" y="27432"/>
                </a:cubicBezTo>
                <a:cubicBezTo>
                  <a:pt x="1504407" y="46404"/>
                  <a:pt x="1357364" y="6320"/>
                  <a:pt x="1152144" y="27432"/>
                </a:cubicBezTo>
                <a:cubicBezTo>
                  <a:pt x="946924" y="48544"/>
                  <a:pt x="515176" y="6141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00400" h="27432" stroke="0" extrusionOk="0">
                <a:moveTo>
                  <a:pt x="0" y="0"/>
                </a:moveTo>
                <a:cubicBezTo>
                  <a:pt x="273892" y="-2049"/>
                  <a:pt x="368520" y="4190"/>
                  <a:pt x="608076" y="0"/>
                </a:cubicBezTo>
                <a:cubicBezTo>
                  <a:pt x="847632" y="-4190"/>
                  <a:pt x="971999" y="7437"/>
                  <a:pt x="1152144" y="0"/>
                </a:cubicBezTo>
                <a:cubicBezTo>
                  <a:pt x="1332289" y="-7437"/>
                  <a:pt x="1665848" y="24107"/>
                  <a:pt x="1856232" y="0"/>
                </a:cubicBezTo>
                <a:cubicBezTo>
                  <a:pt x="2046616" y="-24107"/>
                  <a:pt x="2167965" y="18079"/>
                  <a:pt x="2464308" y="0"/>
                </a:cubicBezTo>
                <a:cubicBezTo>
                  <a:pt x="2760651" y="-18079"/>
                  <a:pt x="2877599" y="28161"/>
                  <a:pt x="3200400" y="0"/>
                </a:cubicBezTo>
                <a:cubicBezTo>
                  <a:pt x="3200593" y="12649"/>
                  <a:pt x="3199412" y="17989"/>
                  <a:pt x="3200400" y="27432"/>
                </a:cubicBezTo>
                <a:cubicBezTo>
                  <a:pt x="2978255" y="22115"/>
                  <a:pt x="2854979" y="18349"/>
                  <a:pt x="2560320" y="27432"/>
                </a:cubicBezTo>
                <a:cubicBezTo>
                  <a:pt x="2265661" y="36515"/>
                  <a:pt x="2043241" y="2929"/>
                  <a:pt x="1856232" y="27432"/>
                </a:cubicBezTo>
                <a:cubicBezTo>
                  <a:pt x="1669223" y="51935"/>
                  <a:pt x="1428863" y="5228"/>
                  <a:pt x="1312164" y="27432"/>
                </a:cubicBezTo>
                <a:cubicBezTo>
                  <a:pt x="1195465" y="49636"/>
                  <a:pt x="838125" y="31438"/>
                  <a:pt x="672084" y="27432"/>
                </a:cubicBezTo>
                <a:cubicBezTo>
                  <a:pt x="506043" y="23426"/>
                  <a:pt x="200317" y="-1243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9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092C-0F40-614A-B391-413AFC448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4699"/>
            <a:ext cx="10515600" cy="2074009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Average latency per packet and Average throughput statistical histogram of XY routing algorithm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2052" name="Picture 4" descr="page3image2713746800">
            <a:extLst>
              <a:ext uri="{FF2B5EF4-FFF2-40B4-BE49-F238E27FC236}">
                <a16:creationId xmlns:a16="http://schemas.microsoft.com/office/drawing/2014/main" id="{2B7BA583-DE84-8949-8B28-2306F047C0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984" y="1987061"/>
            <a:ext cx="4783015" cy="474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377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C9C4B-18D1-224E-B6AF-5EA40B315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AVERAGE LATENCY PER PACKET AND AVERAGE THROUGHPUT STATISTICAL HISTOGRAM OF OE ROUTING ALGORITHM BASED ON A 2-D 3X3 MESH TOPOLOGY NOC </a:t>
            </a:r>
          </a:p>
        </p:txBody>
      </p:sp>
      <p:pic>
        <p:nvPicPr>
          <p:cNvPr id="4097" name="Picture 1" descr="page4image2714219728">
            <a:extLst>
              <a:ext uri="{FF2B5EF4-FFF2-40B4-BE49-F238E27FC236}">
                <a16:creationId xmlns:a16="http://schemas.microsoft.com/office/drawing/2014/main" id="{575B93E7-2156-6F43-B938-D2383F0A8B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154" y="1987062"/>
            <a:ext cx="4484077" cy="464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8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7F39-D0B1-1747-878A-78E65A1F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KEY PERFORMANCE SIMULATION PARAMETERS OF XY ROUTING ALGORITHM AND OE ROUTING ALGORITHM </a:t>
            </a:r>
            <a:br>
              <a:rPr lang="en-US" sz="2800" dirty="0"/>
            </a:br>
            <a:endParaRPr lang="en-US" sz="2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F64AB3-E4F6-014F-B2D2-99EC952E57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369037"/>
              </p:ext>
            </p:extLst>
          </p:nvPr>
        </p:nvGraphicFramePr>
        <p:xfrm>
          <a:off x="838200" y="2159738"/>
          <a:ext cx="10515600" cy="4333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8390758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6748256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918102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13387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94340246"/>
                    </a:ext>
                  </a:extLst>
                </a:gridCol>
              </a:tblGrid>
              <a:tr h="756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MIAX OF 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 OF 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OF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294959"/>
                  </a:ext>
                </a:extLst>
              </a:tr>
              <a:tr h="1306161">
                <a:tc>
                  <a:txBody>
                    <a:bodyPr/>
                    <a:lstStyle/>
                    <a:p>
                      <a:r>
                        <a:rPr lang="en-US" b="1" dirty="0"/>
                        <a:t>XY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LATENCY PER PACKET (CLOCK CYCLES)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730242"/>
                  </a:ext>
                </a:extLst>
              </a:tr>
              <a:tr h="756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321586"/>
                  </a:ext>
                </a:extLst>
              </a:tr>
              <a:tr h="756744">
                <a:tc>
                  <a:txBody>
                    <a:bodyPr/>
                    <a:lstStyle/>
                    <a:p>
                      <a:r>
                        <a:rPr lang="en-US" b="1" dirty="0"/>
                        <a:t>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LATENCY PER PACKET (CLOCK CYCLE)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678138"/>
                  </a:ext>
                </a:extLst>
              </a:tr>
              <a:tr h="756744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THROUGHPUT(GBPS)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547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451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31AD3-967B-4247-A5A3-DDA5F9349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29886-A8AD-104D-AC04-794151329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of XY algorithm P(XY)=0.86</a:t>
            </a:r>
          </a:p>
          <a:p>
            <a:r>
              <a:rPr lang="en-US" dirty="0"/>
              <a:t>Performance of ODD-EVEN algorithm P(OE)=1.09</a:t>
            </a:r>
          </a:p>
          <a:p>
            <a:r>
              <a:rPr lang="en-US" dirty="0"/>
              <a:t>P(OE) &gt; P(XY)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712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46D6E-CD33-D140-9800-E5A3A29F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188F4-4F99-9F45-8B5F-BB5381C0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https://libproxy.library.unt.edu:2301/document/5209133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8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65ABB-048F-4C45-9416-B0BB093F0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en-US" sz="6000"/>
              <a:t>Contents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B217D5"/>
          </a:solidFill>
          <a:ln w="41275" cap="rnd">
            <a:solidFill>
              <a:srgbClr val="B217D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23273-16A7-8149-AB0A-58C65F033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595" y="552091"/>
            <a:ext cx="6052158" cy="5431536"/>
          </a:xfrm>
        </p:spPr>
        <p:txBody>
          <a:bodyPr anchor="ctr">
            <a:normAutofit/>
          </a:bodyPr>
          <a:lstStyle/>
          <a:p>
            <a:r>
              <a:rPr lang="en-US"/>
              <a:t>Introduction </a:t>
            </a:r>
          </a:p>
          <a:p>
            <a:r>
              <a:rPr lang="en-US"/>
              <a:t>Overview of NOC DESIGN APPROACH </a:t>
            </a:r>
          </a:p>
          <a:p>
            <a:r>
              <a:rPr lang="en-US"/>
              <a:t>XY AND OE ROUTING ALGORITHM </a:t>
            </a:r>
          </a:p>
          <a:p>
            <a:r>
              <a:rPr lang="en-US"/>
              <a:t>ARCHITECTURE OF A 2-DIMENTION 3X3 MESH TOPOLOGY NOC</a:t>
            </a:r>
          </a:p>
          <a:p>
            <a:r>
              <a:rPr lang="en-US"/>
              <a:t>SIMULATION RESULTS AND ANALYSIS</a:t>
            </a:r>
          </a:p>
          <a:p>
            <a:r>
              <a:rPr lang="en-US"/>
              <a:t>CONCLUSION </a:t>
            </a:r>
          </a:p>
          <a:p>
            <a:r>
              <a:rPr lang="en-US"/>
              <a:t>REFERENCES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4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FE841-8EDA-214C-BB62-A20BE96E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3300"/>
              <a:t>INTRODUCTION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rgbClr val="B217D5"/>
          </a:solidFill>
          <a:ln w="34925">
            <a:solidFill>
              <a:srgbClr val="B217D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C8FB6962-E0FC-4FBC-8BC5-F844E34AD3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942723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914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BC22B-3BBD-A344-B815-A337D617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en-US" sz="4200"/>
              <a:t>Introduction 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B217D5"/>
          </a:solidFill>
          <a:ln w="41275" cap="rnd">
            <a:solidFill>
              <a:srgbClr val="B217D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49F0F-7717-8644-8E8B-1CA0ED0E6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595" y="552091"/>
            <a:ext cx="6052158" cy="5431536"/>
          </a:xfrm>
        </p:spPr>
        <p:txBody>
          <a:bodyPr anchor="ctr">
            <a:normAutofit/>
          </a:bodyPr>
          <a:lstStyle/>
          <a:p>
            <a:r>
              <a:rPr lang="en-US"/>
              <a:t>The main task of a network layer design is it defines the path taken by the packet between the source and the destination</a:t>
            </a:r>
          </a:p>
          <a:p>
            <a:endParaRPr lang="en-US"/>
          </a:p>
          <a:p>
            <a:r>
              <a:rPr lang="en-US"/>
              <a:t>It is possible to clarify routing source and distributed routing .</a:t>
            </a:r>
          </a:p>
          <a:p>
            <a:endParaRPr lang="en-US"/>
          </a:p>
          <a:p>
            <a:r>
              <a:rPr lang="en-US"/>
              <a:t>Deterministic routing – path is uniquely defined by the source and target address.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67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010E05E-9237-4321-84BB-69C0F2256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999492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B217D5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B30AD-2ECD-854C-8A18-673207C1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63" y="1762169"/>
            <a:ext cx="4073110" cy="3122092"/>
          </a:xfrm>
        </p:spPr>
        <p:txBody>
          <a:bodyPr anchor="ctr">
            <a:normAutofit/>
          </a:bodyPr>
          <a:lstStyle/>
          <a:p>
            <a:pPr algn="ctr"/>
            <a:r>
              <a:rPr lang="en-US" sz="5600">
                <a:solidFill>
                  <a:srgbClr val="FFFFFF"/>
                </a:solidFill>
              </a:rPr>
              <a:t>Overview of NOC Design approach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585AD-65DF-3D48-9742-764EA15B9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4572001"/>
            <a:ext cx="5452872" cy="1655064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/>
              <a:t>Designers view SoC as a micro –network of components </a:t>
            </a:r>
          </a:p>
          <a:p>
            <a:pPr>
              <a:lnSpc>
                <a:spcPct val="100000"/>
              </a:lnSpc>
            </a:pPr>
            <a:r>
              <a:rPr lang="en-US" sz="2000"/>
              <a:t>The data-link layer abstracts the physical layer as an unreliable digital link </a:t>
            </a:r>
          </a:p>
          <a:p>
            <a:pPr>
              <a:lnSpc>
                <a:spcPct val="100000"/>
              </a:lnSpc>
            </a:pPr>
            <a:r>
              <a:rPr lang="en-US" sz="2000"/>
              <a:t>The Protocol Stack from which the stack paradigm of network on chip can be adapted (Diagram)</a:t>
            </a:r>
          </a:p>
          <a:p>
            <a:pPr>
              <a:lnSpc>
                <a:spcPct val="100000"/>
              </a:lnSpc>
            </a:pPr>
            <a:endParaRPr lang="en-US" sz="200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7ADD2E-F51A-8D4F-BA96-C3D73F5A5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643466"/>
            <a:ext cx="3397874" cy="359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0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30" name="Rectangle 7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B1074-8EE7-D341-8297-6490F026E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dirty="0"/>
              <a:t>XY ROUTING ALGORITHM </a:t>
            </a:r>
          </a:p>
        </p:txBody>
      </p:sp>
      <p:sp>
        <p:nvSpPr>
          <p:cNvPr id="103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B217D5"/>
          </a:solidFill>
          <a:ln w="38100" cap="rnd">
            <a:solidFill>
              <a:srgbClr val="B217D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page21image3715877536">
            <a:extLst>
              <a:ext uri="{FF2B5EF4-FFF2-40B4-BE49-F238E27FC236}">
                <a16:creationId xmlns:a16="http://schemas.microsoft.com/office/drawing/2014/main" id="{79742533-27F0-9E4C-BA8F-7FA6FB978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882178"/>
            <a:ext cx="7214616" cy="306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63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0664E1-C09D-AA4F-9AAA-5928ECF9BACC}"/>
              </a:ext>
            </a:extLst>
          </p:cNvPr>
          <p:cNvSpPr txBox="1">
            <a:spLocks/>
          </p:cNvSpPr>
          <p:nvPr/>
        </p:nvSpPr>
        <p:spPr>
          <a:xfrm>
            <a:off x="7998581" y="643467"/>
            <a:ext cx="3562483" cy="35692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900"/>
              <a:t>ODD-EVEN ROUTING ALGORITHM</a:t>
            </a:r>
          </a:p>
        </p:txBody>
      </p:sp>
      <p:sp>
        <p:nvSpPr>
          <p:cNvPr id="8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B217D5"/>
          </a:solidFill>
          <a:ln w="38100" cap="rnd">
            <a:solidFill>
              <a:srgbClr val="B217D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5FF0D9C1-57F9-004B-B99E-FFCA4C4BC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602612"/>
            <a:ext cx="7214616" cy="36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86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0638-43F3-4AD4-A84F-D33525995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Restricted Turns</a:t>
            </a:r>
          </a:p>
        </p:txBody>
      </p: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1AB67D6-A54A-438B-A87C-0E9DF1E4F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302" y="2376766"/>
            <a:ext cx="4046553" cy="394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5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031E1-83F3-2247-8AC9-0D323E10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581" y="643467"/>
            <a:ext cx="3562483" cy="35692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ARCHITECTURE FOR SIMULATION	</a:t>
            </a:r>
          </a:p>
        </p:txBody>
      </p:sp>
      <p:sp>
        <p:nvSpPr>
          <p:cNvPr id="7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B217D5"/>
          </a:solidFill>
          <a:ln w="38100" cap="rnd">
            <a:solidFill>
              <a:srgbClr val="B217D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3" name="Picture 1" descr="page4image2714496880">
            <a:extLst>
              <a:ext uri="{FF2B5EF4-FFF2-40B4-BE49-F238E27FC236}">
                <a16:creationId xmlns:a16="http://schemas.microsoft.com/office/drawing/2014/main" id="{85C85B83-4E2B-5643-A1E3-C93C3BE71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1333265"/>
            <a:ext cx="7214616" cy="416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56095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_2SEEDS">
      <a:dk1>
        <a:srgbClr val="000000"/>
      </a:dk1>
      <a:lt1>
        <a:srgbClr val="FFFFFF"/>
      </a:lt1>
      <a:dk2>
        <a:srgbClr val="3B2441"/>
      </a:dk2>
      <a:lt2>
        <a:srgbClr val="E3E8E2"/>
      </a:lt2>
      <a:accent1>
        <a:srgbClr val="B217D5"/>
      </a:accent1>
      <a:accent2>
        <a:srgbClr val="7529E7"/>
      </a:accent2>
      <a:accent3>
        <a:srgbClr val="E729BB"/>
      </a:accent3>
      <a:accent4>
        <a:srgbClr val="30BA14"/>
      </a:accent4>
      <a:accent5>
        <a:srgbClr val="22BD48"/>
      </a:accent5>
      <a:accent6>
        <a:srgbClr val="14B881"/>
      </a:accent6>
      <a:hlink>
        <a:srgbClr val="449531"/>
      </a:hlink>
      <a:folHlink>
        <a:srgbClr val="7F7F7F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340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Modern Love</vt:lpstr>
      <vt:lpstr>The Hand</vt:lpstr>
      <vt:lpstr>SketchyVTI</vt:lpstr>
      <vt:lpstr>Comparison research between XY and ODD-Even Routing Algorithm of a 2-Dimension 3x3 Mesh Topology</vt:lpstr>
      <vt:lpstr>Contents</vt:lpstr>
      <vt:lpstr>INTRODUCTION </vt:lpstr>
      <vt:lpstr>Introduction </vt:lpstr>
      <vt:lpstr>Overview of NOC Design approach </vt:lpstr>
      <vt:lpstr>XY ROUTING ALGORITHM </vt:lpstr>
      <vt:lpstr>PowerPoint Presentation</vt:lpstr>
      <vt:lpstr>Restricted Turns</vt:lpstr>
      <vt:lpstr>ARCHITECTURE FOR SIMULATION </vt:lpstr>
      <vt:lpstr>Average latency per packet and Average throughput statistical histogram of XY routing algorithm   </vt:lpstr>
      <vt:lpstr>AVERAGE LATENCY PER PACKET AND AVERAGE THROUGHPUT STATISTICAL HISTOGRAM OF OE ROUTING ALGORITHM BASED ON A 2-D 3X3 MESH TOPOLOGY NOC </vt:lpstr>
      <vt:lpstr>KEY PERFORMANCE SIMULATION PARAMETERS OF XY ROUTING ALGORITHM AND OE ROUTING ALGORITHM  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research between XY and ODD-Even Routing Algorithm of a 2-Dimension 3x3 Mesh Topology</dc:title>
  <dc:creator>Bhargava Cheruku</dc:creator>
  <cp:lastModifiedBy>Kakke, Dhaman Kumar</cp:lastModifiedBy>
  <cp:revision>3</cp:revision>
  <dcterms:created xsi:type="dcterms:W3CDTF">2020-04-22T21:44:01Z</dcterms:created>
  <dcterms:modified xsi:type="dcterms:W3CDTF">2020-04-23T00:28:16Z</dcterms:modified>
</cp:coreProperties>
</file>