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73" r:id="rId8"/>
    <p:sldId id="262" r:id="rId9"/>
    <p:sldId id="274" r:id="rId10"/>
    <p:sldId id="263" r:id="rId11"/>
    <p:sldId id="264" r:id="rId12"/>
    <p:sldId id="266" r:id="rId13"/>
    <p:sldId id="268" r:id="rId14"/>
    <p:sldId id="269" r:id="rId15"/>
    <p:sldId id="270" r:id="rId16"/>
    <p:sldId id="272" r:id="rId17"/>
  </p:sldIdLst>
  <p:sldSz cx="12192000" cy="6858000"/>
  <p:notesSz cx="6858000" cy="9144000"/>
  <p:embeddedFontLst>
    <p:embeddedFont>
      <p:font typeface="Calibri" panose="020F0502020204030204" pitchFamily="34" charset="0"/>
      <p:regular r:id="rId19"/>
      <p:bold r:id="rId20"/>
      <p:italic r:id="rId21"/>
      <p:boldItalic r:id="rId22"/>
    </p:embeddedFont>
    <p:embeddedFont>
      <p:font typeface="Pristina" panose="03060402040406080204" pitchFamily="66" charset="0"/>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5031688509386874"/>
          <c:y val="0.10688610511322988"/>
          <c:w val="0.65916699174275006"/>
          <c:h val="0.75804206122608253"/>
        </c:manualLayout>
      </c:layout>
      <c:barChart>
        <c:barDir val="bar"/>
        <c:grouping val="clustered"/>
        <c:varyColors val="0"/>
        <c:ser>
          <c:idx val="0"/>
          <c:order val="0"/>
          <c:tx>
            <c:strRef>
              <c:f>Sheet1!$B$1</c:f>
              <c:strCache>
                <c:ptCount val="1"/>
                <c:pt idx="0">
                  <c:v>Deadline</c:v>
                </c:pt>
              </c:strCache>
            </c:strRef>
          </c:tx>
          <c:spPr>
            <a:solidFill>
              <a:schemeClr val="accent1"/>
            </a:solidFill>
            <a:ln>
              <a:noFill/>
            </a:ln>
            <a:effectLst/>
          </c:spPr>
          <c:invertIfNegative val="0"/>
          <c:cat>
            <c:strRef>
              <c:f>Sheet1!$A$2:$A$8</c:f>
              <c:strCache>
                <c:ptCount val="7"/>
                <c:pt idx="0">
                  <c:v>Project plan</c:v>
                </c:pt>
                <c:pt idx="1">
                  <c:v>Project Setup</c:v>
                </c:pt>
                <c:pt idx="2">
                  <c:v>Phase 1 Development</c:v>
                </c:pt>
                <c:pt idx="3">
                  <c:v>Mid Project Status</c:v>
                </c:pt>
                <c:pt idx="4">
                  <c:v>Phase 2 Development</c:v>
                </c:pt>
                <c:pt idx="5">
                  <c:v>Presentation</c:v>
                </c:pt>
                <c:pt idx="6">
                  <c:v>Hackathon</c:v>
                </c:pt>
              </c:strCache>
            </c:strRef>
          </c:cat>
          <c:val>
            <c:numRef>
              <c:f>Sheet1!$B$2:$B$8</c:f>
              <c:numCache>
                <c:formatCode>General</c:formatCode>
                <c:ptCount val="7"/>
                <c:pt idx="0">
                  <c:v>2</c:v>
                </c:pt>
                <c:pt idx="1">
                  <c:v>3</c:v>
                </c:pt>
                <c:pt idx="2">
                  <c:v>5</c:v>
                </c:pt>
                <c:pt idx="3">
                  <c:v>1</c:v>
                </c:pt>
                <c:pt idx="4">
                  <c:v>12</c:v>
                </c:pt>
                <c:pt idx="5">
                  <c:v>1</c:v>
                </c:pt>
                <c:pt idx="6">
                  <c:v>1</c:v>
                </c:pt>
              </c:numCache>
            </c:numRef>
          </c:val>
          <c:extLst>
            <c:ext xmlns:c16="http://schemas.microsoft.com/office/drawing/2014/chart" uri="{C3380CC4-5D6E-409C-BE32-E72D297353CC}">
              <c16:uniqueId val="{00000000-8D2E-42DF-B7FD-5DEF65C51A57}"/>
            </c:ext>
          </c:extLst>
        </c:ser>
        <c:ser>
          <c:idx val="1"/>
          <c:order val="1"/>
          <c:tx>
            <c:strRef>
              <c:f>Sheet1!$C$1</c:f>
              <c:strCache>
                <c:ptCount val="1"/>
                <c:pt idx="0">
                  <c:v>Actual Time</c:v>
                </c:pt>
              </c:strCache>
            </c:strRef>
          </c:tx>
          <c:spPr>
            <a:solidFill>
              <a:schemeClr val="accent2"/>
            </a:solidFill>
            <a:ln>
              <a:noFill/>
            </a:ln>
            <a:effectLst/>
          </c:spPr>
          <c:invertIfNegative val="0"/>
          <c:cat>
            <c:strRef>
              <c:f>Sheet1!$A$2:$A$8</c:f>
              <c:strCache>
                <c:ptCount val="7"/>
                <c:pt idx="0">
                  <c:v>Project plan</c:v>
                </c:pt>
                <c:pt idx="1">
                  <c:v>Project Setup</c:v>
                </c:pt>
                <c:pt idx="2">
                  <c:v>Phase 1 Development</c:v>
                </c:pt>
                <c:pt idx="3">
                  <c:v>Mid Project Status</c:v>
                </c:pt>
                <c:pt idx="4">
                  <c:v>Phase 2 Development</c:v>
                </c:pt>
                <c:pt idx="5">
                  <c:v>Presentation</c:v>
                </c:pt>
                <c:pt idx="6">
                  <c:v>Hackathon</c:v>
                </c:pt>
              </c:strCache>
            </c:strRef>
          </c:cat>
          <c:val>
            <c:numRef>
              <c:f>Sheet1!$C$2:$C$8</c:f>
              <c:numCache>
                <c:formatCode>General</c:formatCode>
                <c:ptCount val="7"/>
                <c:pt idx="0">
                  <c:v>2</c:v>
                </c:pt>
                <c:pt idx="1">
                  <c:v>3</c:v>
                </c:pt>
                <c:pt idx="2">
                  <c:v>5</c:v>
                </c:pt>
                <c:pt idx="3">
                  <c:v>1</c:v>
                </c:pt>
              </c:numCache>
            </c:numRef>
          </c:val>
          <c:extLst>
            <c:ext xmlns:c16="http://schemas.microsoft.com/office/drawing/2014/chart" uri="{C3380CC4-5D6E-409C-BE32-E72D297353CC}">
              <c16:uniqueId val="{00000001-8D2E-42DF-B7FD-5DEF65C51A57}"/>
            </c:ext>
          </c:extLst>
        </c:ser>
        <c:dLbls>
          <c:showLegendKey val="0"/>
          <c:showVal val="0"/>
          <c:showCatName val="0"/>
          <c:showSerName val="0"/>
          <c:showPercent val="0"/>
          <c:showBubbleSize val="0"/>
        </c:dLbls>
        <c:gapWidth val="182"/>
        <c:axId val="472154864"/>
        <c:axId val="472151984"/>
      </c:barChart>
      <c:catAx>
        <c:axId val="4721548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72151984"/>
        <c:crosses val="autoZero"/>
        <c:auto val="1"/>
        <c:lblAlgn val="ctr"/>
        <c:lblOffset val="100"/>
        <c:noMultiLvlLbl val="0"/>
      </c:catAx>
      <c:valAx>
        <c:axId val="47215198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721548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56449148bc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56449148b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553eeff21b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553eeff21b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56449148bc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56449148bc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553eeff21b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553eeff21b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553eeff21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553eeff21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56449148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56449148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56449148bc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56449148bc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56449148bc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56449148bc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524000" y="649383"/>
            <a:ext cx="91440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n-US" u="sng" dirty="0"/>
              <a:t>Mid-Project Status Report</a:t>
            </a:r>
            <a:endParaRPr u="sng" dirty="0"/>
          </a:p>
          <a:p>
            <a:pPr marL="0" lvl="0" indent="0" algn="ctr" rtl="0">
              <a:lnSpc>
                <a:spcPct val="90000"/>
              </a:lnSpc>
              <a:spcBef>
                <a:spcPts val="0"/>
              </a:spcBef>
              <a:spcAft>
                <a:spcPts val="0"/>
              </a:spcAft>
              <a:buClr>
                <a:schemeClr val="dk1"/>
              </a:buClr>
              <a:buSzPts val="6000"/>
              <a:buFont typeface="Calibri"/>
              <a:buNone/>
            </a:pPr>
            <a:endParaRPr u="sng" dirty="0"/>
          </a:p>
          <a:p>
            <a:pPr marL="0" lvl="0" indent="0" algn="ctr" rtl="0">
              <a:lnSpc>
                <a:spcPct val="90000"/>
              </a:lnSpc>
              <a:spcBef>
                <a:spcPts val="0"/>
              </a:spcBef>
              <a:spcAft>
                <a:spcPts val="0"/>
              </a:spcAft>
              <a:buClr>
                <a:schemeClr val="dk1"/>
              </a:buClr>
              <a:buSzPts val="6000"/>
              <a:buFont typeface="Calibri"/>
              <a:buNone/>
            </a:pPr>
            <a:r>
              <a:rPr lang="en-US" sz="4800" dirty="0"/>
              <a:t>Group-L</a:t>
            </a:r>
            <a:br>
              <a:rPr lang="en-US" sz="4800" dirty="0"/>
            </a:br>
            <a:r>
              <a:rPr lang="en-US" sz="4800" dirty="0"/>
              <a:t>(www.ShopfromHome.com)</a:t>
            </a:r>
            <a:endParaRPr sz="4800" dirty="0"/>
          </a:p>
        </p:txBody>
      </p:sp>
      <p:sp>
        <p:nvSpPr>
          <p:cNvPr id="85" name="Google Shape;85;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p>
            <a:pPr marL="0" lvl="0" indent="0" algn="r" rtl="0">
              <a:lnSpc>
                <a:spcPct val="80000"/>
              </a:lnSpc>
              <a:spcBef>
                <a:spcPts val="0"/>
              </a:spcBef>
              <a:spcAft>
                <a:spcPts val="0"/>
              </a:spcAft>
              <a:buClr>
                <a:schemeClr val="dk1"/>
              </a:buClr>
              <a:buSzPts val="2400"/>
              <a:buNone/>
            </a:pPr>
            <a:r>
              <a:rPr lang="en-US" b="1" i="1" dirty="0" err="1"/>
              <a:t>Raviteja</a:t>
            </a:r>
            <a:r>
              <a:rPr lang="en-US" b="1" i="1" dirty="0"/>
              <a:t> </a:t>
            </a:r>
            <a:r>
              <a:rPr lang="en-US" b="1" i="1" dirty="0" err="1"/>
              <a:t>Sankuratri</a:t>
            </a:r>
            <a:endParaRPr b="1" i="1" dirty="0"/>
          </a:p>
          <a:p>
            <a:pPr marL="0" lvl="0" indent="0" algn="r" rtl="0">
              <a:lnSpc>
                <a:spcPct val="80000"/>
              </a:lnSpc>
              <a:spcBef>
                <a:spcPts val="1000"/>
              </a:spcBef>
              <a:spcAft>
                <a:spcPts val="0"/>
              </a:spcAft>
              <a:buClr>
                <a:schemeClr val="dk1"/>
              </a:buClr>
              <a:buSzPts val="2400"/>
              <a:buNone/>
            </a:pPr>
            <a:r>
              <a:rPr lang="en-US" b="1" i="1" dirty="0"/>
              <a:t>Harshith </a:t>
            </a:r>
            <a:r>
              <a:rPr lang="en-US" b="1" i="1" dirty="0" err="1"/>
              <a:t>Rapala</a:t>
            </a:r>
            <a:endParaRPr lang="en-US" b="1" i="1" dirty="0"/>
          </a:p>
          <a:p>
            <a:pPr marL="0" lvl="0" indent="0" algn="r" rtl="0">
              <a:lnSpc>
                <a:spcPct val="80000"/>
              </a:lnSpc>
              <a:spcBef>
                <a:spcPts val="1000"/>
              </a:spcBef>
              <a:spcAft>
                <a:spcPts val="0"/>
              </a:spcAft>
              <a:buClr>
                <a:schemeClr val="dk1"/>
              </a:buClr>
              <a:buSzPts val="2400"/>
              <a:buNone/>
            </a:pPr>
            <a:r>
              <a:rPr lang="en-US" b="1" i="1" dirty="0"/>
              <a:t>Sai Krishna Abburi</a:t>
            </a:r>
          </a:p>
          <a:p>
            <a:pPr marL="0" lvl="0" indent="0" algn="r" rtl="0">
              <a:lnSpc>
                <a:spcPct val="80000"/>
              </a:lnSpc>
              <a:spcBef>
                <a:spcPts val="1000"/>
              </a:spcBef>
              <a:spcAft>
                <a:spcPts val="0"/>
              </a:spcAft>
              <a:buClr>
                <a:schemeClr val="dk1"/>
              </a:buClr>
              <a:buSzPts val="2400"/>
              <a:buNone/>
            </a:pPr>
            <a:r>
              <a:rPr lang="en-US" b="1" i="1" dirty="0"/>
              <a:t>Venkata Sai Bhargava Reddy </a:t>
            </a:r>
            <a:r>
              <a:rPr lang="en-US" b="1" i="1" dirty="0" err="1"/>
              <a:t>Cheruku</a:t>
            </a:r>
            <a:endParaRPr lang="en-US" b="1" i="1" dirty="0"/>
          </a:p>
          <a:p>
            <a:pPr marL="0" lvl="0" indent="0" algn="r" rtl="0">
              <a:lnSpc>
                <a:spcPct val="80000"/>
              </a:lnSpc>
              <a:spcBef>
                <a:spcPts val="1000"/>
              </a:spcBef>
              <a:spcAft>
                <a:spcPts val="0"/>
              </a:spcAft>
              <a:buClr>
                <a:schemeClr val="dk1"/>
              </a:buClr>
              <a:buSzPts val="2400"/>
              <a:buNone/>
            </a:pPr>
            <a:r>
              <a:rPr lang="en-US" b="1" i="1" dirty="0"/>
              <a:t>Dhaman Kumar Kakke</a:t>
            </a:r>
            <a:endParaRPr b="1" i="1" dirty="0"/>
          </a:p>
          <a:p>
            <a:pPr marL="0" lvl="0" indent="0" algn="r" rtl="0">
              <a:lnSpc>
                <a:spcPct val="80000"/>
              </a:lnSpc>
              <a:spcBef>
                <a:spcPts val="1000"/>
              </a:spcBef>
              <a:spcAft>
                <a:spcPts val="0"/>
              </a:spcAft>
              <a:buClr>
                <a:schemeClr val="dk1"/>
              </a:buClr>
              <a:buSzPts val="2400"/>
              <a:buNone/>
            </a:pPr>
            <a:endParaRPr b="1"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dirty="0"/>
              <a:t>Application Screenshots - Cart</a:t>
            </a:r>
            <a:endParaRPr dirty="0"/>
          </a:p>
        </p:txBody>
      </p:sp>
      <p:sp>
        <p:nvSpPr>
          <p:cNvPr id="133" name="Google Shape;133;p20"/>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pic>
        <p:nvPicPr>
          <p:cNvPr id="3" name="Picture 2" descr="A screenshot of a cell phone&#10;&#10;Description automatically generated">
            <a:extLst>
              <a:ext uri="{FF2B5EF4-FFF2-40B4-BE49-F238E27FC236}">
                <a16:creationId xmlns:a16="http://schemas.microsoft.com/office/drawing/2014/main" id="{E4130537-0E74-4D44-9DA4-AB5AEAE85A1B}"/>
              </a:ext>
            </a:extLst>
          </p:cNvPr>
          <p:cNvPicPr>
            <a:picLocks noChangeAspect="1"/>
          </p:cNvPicPr>
          <p:nvPr/>
        </p:nvPicPr>
        <p:blipFill>
          <a:blip r:embed="rId3"/>
          <a:stretch>
            <a:fillRect/>
          </a:stretch>
        </p:blipFill>
        <p:spPr>
          <a:xfrm>
            <a:off x="1472543" y="1413373"/>
            <a:ext cx="8897592" cy="522042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1"/>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Application Screenshots - Checkout</a:t>
            </a:r>
            <a:endParaRPr/>
          </a:p>
        </p:txBody>
      </p:sp>
      <p:sp>
        <p:nvSpPr>
          <p:cNvPr id="140" name="Google Shape;140;p21"/>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pic>
        <p:nvPicPr>
          <p:cNvPr id="3" name="Picture 2" descr="A screenshot of a computer&#10;&#10;Description automatically generated">
            <a:extLst>
              <a:ext uri="{FF2B5EF4-FFF2-40B4-BE49-F238E27FC236}">
                <a16:creationId xmlns:a16="http://schemas.microsoft.com/office/drawing/2014/main" id="{2154B273-DF61-486E-BDF8-6317B4032628}"/>
              </a:ext>
            </a:extLst>
          </p:cNvPr>
          <p:cNvPicPr>
            <a:picLocks noChangeAspect="1"/>
          </p:cNvPicPr>
          <p:nvPr/>
        </p:nvPicPr>
        <p:blipFill>
          <a:blip r:embed="rId3"/>
          <a:stretch>
            <a:fillRect/>
          </a:stretch>
        </p:blipFill>
        <p:spPr>
          <a:xfrm>
            <a:off x="2213469" y="1360762"/>
            <a:ext cx="7464788" cy="532565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3"/>
          <p:cNvSpPr txBox="1">
            <a:spLocks noGrp="1"/>
          </p:cNvSpPr>
          <p:nvPr>
            <p:ph type="title"/>
          </p:nvPr>
        </p:nvSpPr>
        <p:spPr>
          <a:xfrm>
            <a:off x="9144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Application Screenshot - Admin Page</a:t>
            </a:r>
            <a:endParaRPr/>
          </a:p>
        </p:txBody>
      </p:sp>
      <p:sp>
        <p:nvSpPr>
          <p:cNvPr id="154" name="Google Shape;154;p2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pic>
        <p:nvPicPr>
          <p:cNvPr id="155" name="Google Shape;155;p23"/>
          <p:cNvPicPr preferRelativeResize="0"/>
          <p:nvPr/>
        </p:nvPicPr>
        <p:blipFill>
          <a:blip r:embed="rId3">
            <a:alphaModFix/>
          </a:blip>
          <a:stretch>
            <a:fillRect/>
          </a:stretch>
        </p:blipFill>
        <p:spPr>
          <a:xfrm>
            <a:off x="1035838" y="1690825"/>
            <a:ext cx="10120327" cy="4694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5"/>
          <p:cNvSpPr txBox="1">
            <a:spLocks noGrp="1"/>
          </p:cNvSpPr>
          <p:nvPr>
            <p:ph type="title"/>
          </p:nvPr>
        </p:nvSpPr>
        <p:spPr>
          <a:xfrm>
            <a:off x="709650" y="20797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400"/>
              <a:buFont typeface="Calibri"/>
              <a:buNone/>
            </a:pPr>
            <a:r>
              <a:rPr lang="en-US"/>
              <a:t>Issues &amp; Resolutions</a:t>
            </a:r>
            <a:endParaRPr/>
          </a:p>
        </p:txBody>
      </p:sp>
      <p:sp>
        <p:nvSpPr>
          <p:cNvPr id="168" name="Google Shape;168;p25"/>
          <p:cNvSpPr txBox="1">
            <a:spLocks noGrp="1"/>
          </p:cNvSpPr>
          <p:nvPr>
            <p:ph type="body" idx="1"/>
          </p:nvPr>
        </p:nvSpPr>
        <p:spPr>
          <a:xfrm>
            <a:off x="709650" y="996225"/>
            <a:ext cx="10515600" cy="4351200"/>
          </a:xfrm>
          <a:prstGeom prst="rect">
            <a:avLst/>
          </a:prstGeom>
        </p:spPr>
        <p:txBody>
          <a:bodyPr spcFirstLastPara="1" wrap="square" lIns="91425" tIns="45700" rIns="91425" bIns="45700" anchor="t" anchorCtr="0">
            <a:noAutofit/>
          </a:bodyPr>
          <a:lstStyle/>
          <a:p>
            <a:pPr marL="457200" lvl="0" indent="-342900" algn="l" rtl="0">
              <a:lnSpc>
                <a:spcPct val="100000"/>
              </a:lnSpc>
              <a:spcBef>
                <a:spcPts val="1000"/>
              </a:spcBef>
              <a:spcAft>
                <a:spcPts val="0"/>
              </a:spcAft>
              <a:buSzPts val="1800"/>
              <a:buFont typeface="Times New Roman"/>
              <a:buChar char="●"/>
            </a:pPr>
            <a:r>
              <a:rPr lang="en-US" dirty="0">
                <a:latin typeface="Times New Roman"/>
                <a:ea typeface="Times New Roman"/>
                <a:cs typeface="Times New Roman"/>
                <a:sym typeface="Times New Roman"/>
              </a:rPr>
              <a:t>Took time for project setup as we had to learn WordPress.</a:t>
            </a:r>
            <a:endParaRPr dirty="0">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Font typeface="Times New Roman"/>
              <a:buChar char="●"/>
            </a:pPr>
            <a:r>
              <a:rPr lang="en-US" dirty="0">
                <a:latin typeface="Times New Roman"/>
                <a:ea typeface="Times New Roman"/>
                <a:cs typeface="Times New Roman"/>
                <a:sym typeface="Times New Roman"/>
              </a:rPr>
              <a:t>As our </a:t>
            </a:r>
            <a:r>
              <a:rPr lang="en-US" dirty="0" err="1">
                <a:latin typeface="Times New Roman"/>
                <a:ea typeface="Times New Roman"/>
                <a:cs typeface="Times New Roman"/>
                <a:sym typeface="Times New Roman"/>
              </a:rPr>
              <a:t>Cse</a:t>
            </a:r>
            <a:r>
              <a:rPr lang="en-US" dirty="0">
                <a:latin typeface="Times New Roman"/>
                <a:ea typeface="Times New Roman"/>
                <a:cs typeface="Times New Roman"/>
                <a:sym typeface="Times New Roman"/>
              </a:rPr>
              <a:t> machines runs on lower version of php, so we are unable to get the latest version plugins.</a:t>
            </a:r>
            <a:endParaRPr dirty="0">
              <a:latin typeface="Times New Roman"/>
              <a:ea typeface="Times New Roman"/>
              <a:cs typeface="Times New Roman"/>
              <a:sym typeface="Times New Roman"/>
            </a:endParaRPr>
          </a:p>
          <a:p>
            <a:pPr marL="0" lvl="0" indent="0" algn="l" rtl="0">
              <a:lnSpc>
                <a:spcPct val="100000"/>
              </a:lnSpc>
              <a:spcBef>
                <a:spcPts val="1000"/>
              </a:spcBef>
              <a:spcAft>
                <a:spcPts val="0"/>
              </a:spcAft>
              <a:buNone/>
            </a:pPr>
            <a:r>
              <a:rPr lang="en-US" dirty="0">
                <a:latin typeface="Times New Roman"/>
                <a:ea typeface="Times New Roman"/>
                <a:cs typeface="Times New Roman"/>
                <a:sym typeface="Times New Roman"/>
              </a:rPr>
              <a:t>As this phase was mostly focused on the functionality implementation rather than security so it went smooth, but we predict that we might have to deal with any issues in the second phase where we implement security features in our project.</a:t>
            </a:r>
            <a:endParaRPr dirty="0">
              <a:latin typeface="Times New Roman"/>
              <a:ea typeface="Times New Roman"/>
              <a:cs typeface="Times New Roman"/>
              <a:sym typeface="Times New Roman"/>
            </a:endParaRPr>
          </a:p>
          <a:p>
            <a:pPr marL="0" lvl="0" indent="0" algn="l" rtl="0">
              <a:spcBef>
                <a:spcPts val="0"/>
              </a:spcBef>
              <a:spcAft>
                <a:spcPts val="0"/>
              </a:spcAft>
              <a:buNone/>
            </a:pPr>
            <a:r>
              <a:rPr lang="en-US" b="1" dirty="0">
                <a:latin typeface="Times New Roman"/>
                <a:ea typeface="Times New Roman"/>
                <a:cs typeface="Times New Roman"/>
                <a:sym typeface="Times New Roman"/>
              </a:rPr>
              <a:t>Resolutions:</a:t>
            </a:r>
            <a:endParaRPr b="1" dirty="0">
              <a:latin typeface="Times New Roman"/>
              <a:ea typeface="Times New Roman"/>
              <a:cs typeface="Times New Roman"/>
              <a:sym typeface="Times New Roman"/>
            </a:endParaRPr>
          </a:p>
          <a:p>
            <a:pPr marL="0" lvl="0" indent="0">
              <a:spcBef>
                <a:spcPts val="0"/>
              </a:spcBef>
              <a:buNone/>
            </a:pPr>
            <a:r>
              <a:rPr lang="en-US" dirty="0">
                <a:latin typeface="Times New Roman"/>
                <a:ea typeface="Times New Roman"/>
                <a:cs typeface="Times New Roman"/>
                <a:sym typeface="Times New Roman"/>
              </a:rPr>
              <a:t>We took a shot at our engineering and advancements utilized with the end goal that they are doable to execute better security highlights. We will keep exploring our usage example and attempt to anticipate any issues before hand.</a:t>
            </a:r>
            <a:endParaRPr dirty="0">
              <a:latin typeface="Times New Roman"/>
              <a:ea typeface="Times New Roman"/>
              <a:cs typeface="Times New Roman"/>
              <a:sym typeface="Times New Roman"/>
            </a:endParaRPr>
          </a:p>
        </p:txBody>
      </p:sp>
      <p:sp>
        <p:nvSpPr>
          <p:cNvPr id="169" name="Google Shape;169;p25"/>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6"/>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Remaining Work (</a:t>
            </a:r>
            <a:r>
              <a:rPr lang="en-US" i="1"/>
              <a:t>for Phase-2</a:t>
            </a:r>
            <a:r>
              <a:rPr lang="en-US"/>
              <a:t>)</a:t>
            </a:r>
            <a:endParaRPr/>
          </a:p>
        </p:txBody>
      </p:sp>
      <p:sp>
        <p:nvSpPr>
          <p:cNvPr id="175" name="Google Shape;175;p26"/>
          <p:cNvSpPr txBox="1">
            <a:spLocks noGrp="1"/>
          </p:cNvSpPr>
          <p:nvPr>
            <p:ph type="body" idx="1"/>
          </p:nvPr>
        </p:nvSpPr>
        <p:spPr>
          <a:xfrm>
            <a:off x="838200" y="1253400"/>
            <a:ext cx="10515600" cy="4351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a:latin typeface="Times New Roman"/>
                <a:ea typeface="Times New Roman"/>
                <a:cs typeface="Times New Roman"/>
                <a:sym typeface="Times New Roman"/>
              </a:rPr>
              <a:t>Functional requirements are implemented as part of Phase-1. Below is the major component to be implemented in Phase-2:</a:t>
            </a:r>
            <a:endParaRPr>
              <a:latin typeface="Times New Roman"/>
              <a:ea typeface="Times New Roman"/>
              <a:cs typeface="Times New Roman"/>
              <a:sym typeface="Times New Roman"/>
            </a:endParaRPr>
          </a:p>
          <a:p>
            <a:pPr marL="457200" lvl="0" indent="-342900" algn="l" rtl="0">
              <a:spcBef>
                <a:spcPts val="1000"/>
              </a:spcBef>
              <a:spcAft>
                <a:spcPts val="0"/>
              </a:spcAft>
              <a:buSzPts val="1800"/>
              <a:buFont typeface="Times New Roman"/>
              <a:buChar char="●"/>
            </a:pPr>
            <a:r>
              <a:rPr lang="en-US">
                <a:latin typeface="Times New Roman"/>
                <a:ea typeface="Times New Roman"/>
                <a:cs typeface="Times New Roman"/>
                <a:sym typeface="Times New Roman"/>
              </a:rPr>
              <a:t>Security Features</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a:latin typeface="Times New Roman"/>
                <a:ea typeface="Times New Roman"/>
                <a:cs typeface="Times New Roman"/>
                <a:sym typeface="Times New Roman"/>
              </a:rPr>
              <a:t>Paypal Integration</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a:latin typeface="Times New Roman"/>
                <a:ea typeface="Times New Roman"/>
                <a:cs typeface="Times New Roman"/>
                <a:sym typeface="Times New Roman"/>
              </a:rPr>
              <a:t>Disaster Recovery</a:t>
            </a:r>
            <a:endParaRPr>
              <a:latin typeface="Times New Roman"/>
              <a:ea typeface="Times New Roman"/>
              <a:cs typeface="Times New Roman"/>
              <a:sym typeface="Times New Roman"/>
            </a:endParaRPr>
          </a:p>
          <a:p>
            <a:pPr marL="0" lvl="0" indent="0" algn="l" rtl="0">
              <a:spcBef>
                <a:spcPts val="1000"/>
              </a:spcBef>
              <a:spcAft>
                <a:spcPts val="0"/>
              </a:spcAft>
              <a:buNone/>
            </a:pPr>
            <a:r>
              <a:rPr lang="en-US" i="1">
                <a:latin typeface="Times New Roman"/>
                <a:ea typeface="Times New Roman"/>
                <a:cs typeface="Times New Roman"/>
                <a:sym typeface="Times New Roman"/>
              </a:rPr>
              <a:t>If time permits:</a:t>
            </a:r>
            <a:endParaRPr i="1">
              <a:latin typeface="Times New Roman"/>
              <a:ea typeface="Times New Roman"/>
              <a:cs typeface="Times New Roman"/>
              <a:sym typeface="Times New Roman"/>
            </a:endParaRPr>
          </a:p>
          <a:p>
            <a:pPr marL="0" lvl="0" indent="0" algn="l" rtl="0">
              <a:spcBef>
                <a:spcPts val="1000"/>
              </a:spcBef>
              <a:spcAft>
                <a:spcPts val="0"/>
              </a:spcAft>
              <a:buNone/>
            </a:pPr>
            <a:r>
              <a:rPr lang="en-US">
                <a:latin typeface="Times New Roman"/>
                <a:ea typeface="Times New Roman"/>
                <a:cs typeface="Times New Roman"/>
                <a:sym typeface="Times New Roman"/>
              </a:rPr>
              <a:t>Filtering products based on location</a:t>
            </a:r>
            <a:endParaRPr>
              <a:latin typeface="Times New Roman"/>
              <a:ea typeface="Times New Roman"/>
              <a:cs typeface="Times New Roman"/>
              <a:sym typeface="Times New Roman"/>
            </a:endParaRPr>
          </a:p>
          <a:p>
            <a:pPr marL="0" lvl="0" indent="0" algn="l" rtl="0">
              <a:spcBef>
                <a:spcPts val="1000"/>
              </a:spcBef>
              <a:spcAft>
                <a:spcPts val="0"/>
              </a:spcAft>
              <a:buNone/>
            </a:pPr>
            <a:r>
              <a:rPr lang="en-US">
                <a:latin typeface="Times New Roman"/>
                <a:ea typeface="Times New Roman"/>
                <a:cs typeface="Times New Roman"/>
                <a:sym typeface="Times New Roman"/>
              </a:rPr>
              <a:t>Mobile Responsive Check</a:t>
            </a:r>
            <a:endParaRPr>
              <a:latin typeface="Times New Roman"/>
              <a:ea typeface="Times New Roman"/>
              <a:cs typeface="Times New Roman"/>
              <a:sym typeface="Times New Roman"/>
            </a:endParaRPr>
          </a:p>
          <a:p>
            <a:pPr marL="0" lvl="0" indent="0" algn="l" rtl="0">
              <a:spcBef>
                <a:spcPts val="1000"/>
              </a:spcBef>
              <a:spcAft>
                <a:spcPts val="0"/>
              </a:spcAft>
              <a:buNone/>
            </a:pPr>
            <a:endParaRPr>
              <a:latin typeface="Times New Roman"/>
              <a:ea typeface="Times New Roman"/>
              <a:cs typeface="Times New Roman"/>
              <a:sym typeface="Times New Roman"/>
            </a:endParaRPr>
          </a:p>
          <a:p>
            <a:pPr marL="457200" lvl="0" indent="-342900" algn="l" rtl="0">
              <a:spcBef>
                <a:spcPts val="1000"/>
              </a:spcBef>
              <a:spcAft>
                <a:spcPts val="0"/>
              </a:spcAft>
              <a:buSzPts val="1800"/>
              <a:buFont typeface="Times New Roman"/>
              <a:buChar char="★"/>
            </a:pPr>
            <a:r>
              <a:rPr lang="en-US">
                <a:latin typeface="Times New Roman"/>
                <a:ea typeface="Times New Roman"/>
                <a:cs typeface="Times New Roman"/>
                <a:sym typeface="Times New Roman"/>
              </a:rPr>
              <a:t>Review implementation plan before starting Phase-2</a:t>
            </a:r>
            <a:endParaRPr>
              <a:latin typeface="Times New Roman"/>
              <a:ea typeface="Times New Roman"/>
              <a:cs typeface="Times New Roman"/>
              <a:sym typeface="Times New Roman"/>
            </a:endParaRPr>
          </a:p>
        </p:txBody>
      </p:sp>
      <p:sp>
        <p:nvSpPr>
          <p:cNvPr id="176" name="Google Shape;176;p26"/>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dirty="0"/>
              <a:t>Gantt Chart </a:t>
            </a:r>
            <a:r>
              <a:rPr lang="en-US" sz="2400" dirty="0"/>
              <a:t>(</a:t>
            </a:r>
            <a:r>
              <a:rPr lang="en-US" sz="2400" i="1" dirty="0"/>
              <a:t>as of 04/16/2020</a:t>
            </a:r>
            <a:r>
              <a:rPr lang="en-US" sz="2400" dirty="0"/>
              <a:t>)</a:t>
            </a:r>
            <a:endParaRPr sz="2400" dirty="0"/>
          </a:p>
        </p:txBody>
      </p:sp>
      <p:sp>
        <p:nvSpPr>
          <p:cNvPr id="183" name="Google Shape;183;p27"/>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graphicFrame>
        <p:nvGraphicFramePr>
          <p:cNvPr id="4" name="Table 4">
            <a:extLst>
              <a:ext uri="{FF2B5EF4-FFF2-40B4-BE49-F238E27FC236}">
                <a16:creationId xmlns:a16="http://schemas.microsoft.com/office/drawing/2014/main" id="{AFDDBBC9-1F0B-4CDE-AB07-5136C7B05FF7}"/>
              </a:ext>
            </a:extLst>
          </p:cNvPr>
          <p:cNvGraphicFramePr>
            <a:graphicFrameLocks noGrp="1"/>
          </p:cNvGraphicFramePr>
          <p:nvPr>
            <p:extLst>
              <p:ext uri="{D42A27DB-BD31-4B8C-83A1-F6EECF244321}">
                <p14:modId xmlns:p14="http://schemas.microsoft.com/office/powerpoint/2010/main" val="3675847084"/>
              </p:ext>
            </p:extLst>
          </p:nvPr>
        </p:nvGraphicFramePr>
        <p:xfrm>
          <a:off x="575353" y="1995274"/>
          <a:ext cx="5408286" cy="3336144"/>
        </p:xfrm>
        <a:graphic>
          <a:graphicData uri="http://schemas.openxmlformats.org/drawingml/2006/table">
            <a:tbl>
              <a:tblPr firstRow="1" bandRow="1">
                <a:tableStyleId>{5940675A-B579-460E-94D1-54222C63F5DA}</a:tableStyleId>
              </a:tblPr>
              <a:tblGrid>
                <a:gridCol w="1286692">
                  <a:extLst>
                    <a:ext uri="{9D8B030D-6E8A-4147-A177-3AD203B41FA5}">
                      <a16:colId xmlns:a16="http://schemas.microsoft.com/office/drawing/2014/main" val="535289963"/>
                    </a:ext>
                  </a:extLst>
                </a:gridCol>
                <a:gridCol w="1388698">
                  <a:extLst>
                    <a:ext uri="{9D8B030D-6E8A-4147-A177-3AD203B41FA5}">
                      <a16:colId xmlns:a16="http://schemas.microsoft.com/office/drawing/2014/main" val="10865635"/>
                    </a:ext>
                  </a:extLst>
                </a:gridCol>
                <a:gridCol w="1490705">
                  <a:extLst>
                    <a:ext uri="{9D8B030D-6E8A-4147-A177-3AD203B41FA5}">
                      <a16:colId xmlns:a16="http://schemas.microsoft.com/office/drawing/2014/main" val="4002429348"/>
                    </a:ext>
                  </a:extLst>
                </a:gridCol>
                <a:gridCol w="1242191">
                  <a:extLst>
                    <a:ext uri="{9D8B030D-6E8A-4147-A177-3AD203B41FA5}">
                      <a16:colId xmlns:a16="http://schemas.microsoft.com/office/drawing/2014/main" val="2560599496"/>
                    </a:ext>
                  </a:extLst>
                </a:gridCol>
              </a:tblGrid>
              <a:tr h="267909">
                <a:tc>
                  <a:txBody>
                    <a:bodyPr/>
                    <a:lstStyle/>
                    <a:p>
                      <a:r>
                        <a:rPr lang="en-US" dirty="0"/>
                        <a:t>Task</a:t>
                      </a:r>
                    </a:p>
                  </a:txBody>
                  <a:tcPr/>
                </a:tc>
                <a:tc>
                  <a:txBody>
                    <a:bodyPr/>
                    <a:lstStyle/>
                    <a:p>
                      <a:r>
                        <a:rPr lang="en-US" dirty="0"/>
                        <a:t>Deadline</a:t>
                      </a:r>
                    </a:p>
                  </a:txBody>
                  <a:tcPr/>
                </a:tc>
                <a:tc>
                  <a:txBody>
                    <a:bodyPr/>
                    <a:lstStyle/>
                    <a:p>
                      <a:r>
                        <a:rPr lang="en-US"/>
                        <a:t>Estimated Time</a:t>
                      </a:r>
                    </a:p>
                    <a:p>
                      <a:r>
                        <a:rPr lang="en-US"/>
                        <a:t>(In Days)</a:t>
                      </a:r>
                    </a:p>
                  </a:txBody>
                  <a:tcPr/>
                </a:tc>
                <a:tc>
                  <a:txBody>
                    <a:bodyPr/>
                    <a:lstStyle/>
                    <a:p>
                      <a:r>
                        <a:rPr lang="en-US" dirty="0"/>
                        <a:t>Actual Time</a:t>
                      </a:r>
                    </a:p>
                    <a:p>
                      <a:r>
                        <a:rPr lang="en-US" dirty="0"/>
                        <a:t>(In Days)</a:t>
                      </a:r>
                    </a:p>
                  </a:txBody>
                  <a:tcPr/>
                </a:tc>
                <a:extLst>
                  <a:ext uri="{0D108BD9-81ED-4DB2-BD59-A6C34878D82A}">
                    <a16:rowId xmlns:a16="http://schemas.microsoft.com/office/drawing/2014/main" val="1483476721"/>
                  </a:ext>
                </a:extLst>
              </a:tr>
              <a:tr h="0">
                <a:tc>
                  <a:txBody>
                    <a:bodyPr/>
                    <a:lstStyle/>
                    <a:p>
                      <a:r>
                        <a:rPr lang="en-US" dirty="0"/>
                        <a:t>Project Plan</a:t>
                      </a:r>
                    </a:p>
                  </a:txBody>
                  <a:tcPr/>
                </a:tc>
                <a:tc>
                  <a:txBody>
                    <a:bodyPr/>
                    <a:lstStyle/>
                    <a:p>
                      <a:r>
                        <a:rPr lang="en-US" dirty="0"/>
                        <a:t>03/06/2020</a:t>
                      </a:r>
                    </a:p>
                  </a:txBody>
                  <a:tcPr/>
                </a:tc>
                <a:tc>
                  <a:txBody>
                    <a:bodyPr/>
                    <a:lstStyle/>
                    <a:p>
                      <a:r>
                        <a:rPr lang="en-US" dirty="0"/>
                        <a:t>2</a:t>
                      </a:r>
                    </a:p>
                  </a:txBody>
                  <a:tcPr/>
                </a:tc>
                <a:tc>
                  <a:txBody>
                    <a:bodyPr/>
                    <a:lstStyle/>
                    <a:p>
                      <a:r>
                        <a:rPr lang="en-US" dirty="0"/>
                        <a:t>2</a:t>
                      </a:r>
                    </a:p>
                  </a:txBody>
                  <a:tcPr/>
                </a:tc>
                <a:extLst>
                  <a:ext uri="{0D108BD9-81ED-4DB2-BD59-A6C34878D82A}">
                    <a16:rowId xmlns:a16="http://schemas.microsoft.com/office/drawing/2014/main" val="1649284812"/>
                  </a:ext>
                </a:extLst>
              </a:tr>
              <a:tr h="230632">
                <a:tc>
                  <a:txBody>
                    <a:bodyPr/>
                    <a:lstStyle/>
                    <a:p>
                      <a:r>
                        <a:rPr lang="en-US" dirty="0"/>
                        <a:t>Project Setup</a:t>
                      </a:r>
                    </a:p>
                  </a:txBody>
                  <a:tcPr/>
                </a:tc>
                <a:tc>
                  <a:txBody>
                    <a:bodyPr/>
                    <a:lstStyle/>
                    <a:p>
                      <a:r>
                        <a:rPr lang="en-US" dirty="0"/>
                        <a:t>04/09/2020</a:t>
                      </a:r>
                    </a:p>
                  </a:txBody>
                  <a:tcPr/>
                </a:tc>
                <a:tc>
                  <a:txBody>
                    <a:bodyPr/>
                    <a:lstStyle/>
                    <a:p>
                      <a:r>
                        <a:rPr lang="en-US" dirty="0"/>
                        <a:t>3</a:t>
                      </a:r>
                    </a:p>
                  </a:txBody>
                  <a:tcPr/>
                </a:tc>
                <a:tc>
                  <a:txBody>
                    <a:bodyPr/>
                    <a:lstStyle/>
                    <a:p>
                      <a:r>
                        <a:rPr lang="en-US" dirty="0"/>
                        <a:t>3</a:t>
                      </a:r>
                    </a:p>
                  </a:txBody>
                  <a:tcPr/>
                </a:tc>
                <a:extLst>
                  <a:ext uri="{0D108BD9-81ED-4DB2-BD59-A6C34878D82A}">
                    <a16:rowId xmlns:a16="http://schemas.microsoft.com/office/drawing/2014/main" val="2025128992"/>
                  </a:ext>
                </a:extLst>
              </a:tr>
              <a:tr h="156464">
                <a:tc>
                  <a:txBody>
                    <a:bodyPr/>
                    <a:lstStyle/>
                    <a:p>
                      <a:r>
                        <a:rPr lang="en-US" dirty="0"/>
                        <a:t>Phase 1 Development</a:t>
                      </a:r>
                    </a:p>
                  </a:txBody>
                  <a:tcPr/>
                </a:tc>
                <a:tc>
                  <a:txBody>
                    <a:bodyPr/>
                    <a:lstStyle/>
                    <a:p>
                      <a:r>
                        <a:rPr lang="en-US" dirty="0"/>
                        <a:t>04/14/2020</a:t>
                      </a:r>
                    </a:p>
                  </a:txBody>
                  <a:tcPr/>
                </a:tc>
                <a:tc>
                  <a:txBody>
                    <a:bodyPr/>
                    <a:lstStyle/>
                    <a:p>
                      <a:r>
                        <a:rPr lang="en-US" dirty="0"/>
                        <a:t>5</a:t>
                      </a:r>
                    </a:p>
                  </a:txBody>
                  <a:tcPr/>
                </a:tc>
                <a:tc>
                  <a:txBody>
                    <a:bodyPr/>
                    <a:lstStyle/>
                    <a:p>
                      <a:r>
                        <a:rPr lang="en-US" dirty="0"/>
                        <a:t>5</a:t>
                      </a:r>
                    </a:p>
                  </a:txBody>
                  <a:tcPr/>
                </a:tc>
                <a:extLst>
                  <a:ext uri="{0D108BD9-81ED-4DB2-BD59-A6C34878D82A}">
                    <a16:rowId xmlns:a16="http://schemas.microsoft.com/office/drawing/2014/main" val="4172918246"/>
                  </a:ext>
                </a:extLst>
              </a:tr>
              <a:tr h="0">
                <a:tc>
                  <a:txBody>
                    <a:bodyPr/>
                    <a:lstStyle/>
                    <a:p>
                      <a:r>
                        <a:rPr lang="en-US" dirty="0"/>
                        <a:t>Mid Project Status</a:t>
                      </a:r>
                    </a:p>
                  </a:txBody>
                  <a:tcPr/>
                </a:tc>
                <a:tc>
                  <a:txBody>
                    <a:bodyPr/>
                    <a:lstStyle/>
                    <a:p>
                      <a:r>
                        <a:rPr lang="en-US" dirty="0"/>
                        <a:t>04/16/2020</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3417805023"/>
                  </a:ext>
                </a:extLst>
              </a:tr>
              <a:tr h="316706">
                <a:tc>
                  <a:txBody>
                    <a:bodyPr/>
                    <a:lstStyle/>
                    <a:p>
                      <a:r>
                        <a:rPr lang="en-US" dirty="0"/>
                        <a:t>Phase 2 Development</a:t>
                      </a:r>
                    </a:p>
                  </a:txBody>
                  <a:tcPr/>
                </a:tc>
                <a:tc>
                  <a:txBody>
                    <a:bodyPr/>
                    <a:lstStyle/>
                    <a:p>
                      <a:r>
                        <a:rPr lang="en-US" dirty="0"/>
                        <a:t>04/28/2020</a:t>
                      </a:r>
                    </a:p>
                  </a:txBody>
                  <a:tcPr/>
                </a:tc>
                <a:tc>
                  <a:txBody>
                    <a:bodyPr/>
                    <a:lstStyle/>
                    <a:p>
                      <a:r>
                        <a:rPr lang="en-US" dirty="0"/>
                        <a:t>12</a:t>
                      </a:r>
                    </a:p>
                  </a:txBody>
                  <a:tcPr/>
                </a:tc>
                <a:tc>
                  <a:txBody>
                    <a:bodyPr/>
                    <a:lstStyle/>
                    <a:p>
                      <a:endParaRPr lang="en-US" dirty="0"/>
                    </a:p>
                  </a:txBody>
                  <a:tcPr/>
                </a:tc>
                <a:extLst>
                  <a:ext uri="{0D108BD9-81ED-4DB2-BD59-A6C34878D82A}">
                    <a16:rowId xmlns:a16="http://schemas.microsoft.com/office/drawing/2014/main" val="2127030979"/>
                  </a:ext>
                </a:extLst>
              </a:tr>
              <a:tr h="316707">
                <a:tc>
                  <a:txBody>
                    <a:bodyPr/>
                    <a:lstStyle/>
                    <a:p>
                      <a:r>
                        <a:rPr lang="en-US" dirty="0"/>
                        <a:t>Presentation</a:t>
                      </a:r>
                    </a:p>
                  </a:txBody>
                  <a:tcPr/>
                </a:tc>
                <a:tc>
                  <a:txBody>
                    <a:bodyPr/>
                    <a:lstStyle/>
                    <a:p>
                      <a:r>
                        <a:rPr lang="en-US" dirty="0"/>
                        <a:t>04/28/2020</a:t>
                      </a:r>
                    </a:p>
                  </a:txBody>
                  <a:tcPr/>
                </a:tc>
                <a:tc>
                  <a:txBody>
                    <a:bodyPr/>
                    <a:lstStyle/>
                    <a:p>
                      <a:r>
                        <a:rPr lang="en-US" dirty="0"/>
                        <a:t>1</a:t>
                      </a:r>
                    </a:p>
                  </a:txBody>
                  <a:tcPr/>
                </a:tc>
                <a:tc>
                  <a:txBody>
                    <a:bodyPr/>
                    <a:lstStyle/>
                    <a:p>
                      <a:endParaRPr lang="en-US"/>
                    </a:p>
                  </a:txBody>
                  <a:tcPr/>
                </a:tc>
                <a:extLst>
                  <a:ext uri="{0D108BD9-81ED-4DB2-BD59-A6C34878D82A}">
                    <a16:rowId xmlns:a16="http://schemas.microsoft.com/office/drawing/2014/main" val="3229405504"/>
                  </a:ext>
                </a:extLst>
              </a:tr>
              <a:tr h="337197">
                <a:tc>
                  <a:txBody>
                    <a:bodyPr/>
                    <a:lstStyle/>
                    <a:p>
                      <a:r>
                        <a:rPr lang="en-US" dirty="0"/>
                        <a:t>Hackathon</a:t>
                      </a:r>
                    </a:p>
                  </a:txBody>
                  <a:tcPr/>
                </a:tc>
                <a:tc>
                  <a:txBody>
                    <a:bodyPr/>
                    <a:lstStyle/>
                    <a:p>
                      <a:r>
                        <a:rPr lang="en-US" dirty="0"/>
                        <a:t>04/30/2020</a:t>
                      </a:r>
                    </a:p>
                  </a:txBody>
                  <a:tcPr/>
                </a:tc>
                <a:tc>
                  <a:txBody>
                    <a:bodyPr/>
                    <a:lstStyle/>
                    <a:p>
                      <a:r>
                        <a:rPr lang="en-US" dirty="0"/>
                        <a:t>1</a:t>
                      </a:r>
                    </a:p>
                  </a:txBody>
                  <a:tcPr/>
                </a:tc>
                <a:tc>
                  <a:txBody>
                    <a:bodyPr/>
                    <a:lstStyle/>
                    <a:p>
                      <a:endParaRPr lang="en-US" dirty="0"/>
                    </a:p>
                  </a:txBody>
                  <a:tcPr/>
                </a:tc>
                <a:extLst>
                  <a:ext uri="{0D108BD9-81ED-4DB2-BD59-A6C34878D82A}">
                    <a16:rowId xmlns:a16="http://schemas.microsoft.com/office/drawing/2014/main" val="2271642694"/>
                  </a:ext>
                </a:extLst>
              </a:tr>
            </a:tbl>
          </a:graphicData>
        </a:graphic>
      </p:graphicFrame>
      <p:graphicFrame>
        <p:nvGraphicFramePr>
          <p:cNvPr id="11" name="Chart 10">
            <a:extLst>
              <a:ext uri="{FF2B5EF4-FFF2-40B4-BE49-F238E27FC236}">
                <a16:creationId xmlns:a16="http://schemas.microsoft.com/office/drawing/2014/main" id="{3AAE5FA2-B277-43C9-8270-9D1E33A4D0E3}"/>
              </a:ext>
            </a:extLst>
          </p:cNvPr>
          <p:cNvGraphicFramePr/>
          <p:nvPr>
            <p:extLst>
              <p:ext uri="{D42A27DB-BD31-4B8C-83A1-F6EECF244321}">
                <p14:modId xmlns:p14="http://schemas.microsoft.com/office/powerpoint/2010/main" val="290168164"/>
              </p:ext>
            </p:extLst>
          </p:nvPr>
        </p:nvGraphicFramePr>
        <p:xfrm>
          <a:off x="5983639" y="1203218"/>
          <a:ext cx="6826607" cy="492025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7" name="Google Shape;197;p29"/>
          <p:cNvSpPr txBox="1">
            <a:spLocks noGrp="1"/>
          </p:cNvSpPr>
          <p:nvPr>
            <p:ph type="body" idx="1"/>
          </p:nvPr>
        </p:nvSpPr>
        <p:spPr>
          <a:xfrm>
            <a:off x="684087" y="981908"/>
            <a:ext cx="10515600" cy="4351200"/>
          </a:xfrm>
          <a:prstGeom prst="rect">
            <a:avLst/>
          </a:prstGeom>
        </p:spPr>
        <p:txBody>
          <a:bodyPr spcFirstLastPara="1" wrap="square" lIns="91425" tIns="45700" rIns="91425" bIns="45700" anchor="t" anchorCtr="0">
            <a:noAutofit/>
          </a:bodyPr>
          <a:lstStyle/>
          <a:p>
            <a:pPr marL="0" lvl="0" indent="0" algn="ctr" rtl="0">
              <a:spcBef>
                <a:spcPts val="1000"/>
              </a:spcBef>
              <a:spcAft>
                <a:spcPts val="0"/>
              </a:spcAft>
              <a:buNone/>
            </a:pPr>
            <a:endParaRPr lang="en-US" sz="7200" i="1" dirty="0">
              <a:solidFill>
                <a:schemeClr val="accent6"/>
              </a:solidFill>
              <a:latin typeface="Pristina" panose="020B0604020202020204" pitchFamily="66" charset="0"/>
              <a:ea typeface="Pacifico"/>
              <a:cs typeface="Pacifico"/>
              <a:sym typeface="Pacifico"/>
            </a:endParaRPr>
          </a:p>
          <a:p>
            <a:pPr marL="0" lvl="0" indent="0" algn="ctr" rtl="0">
              <a:spcBef>
                <a:spcPts val="1000"/>
              </a:spcBef>
              <a:spcAft>
                <a:spcPts val="0"/>
              </a:spcAft>
              <a:buNone/>
            </a:pPr>
            <a:r>
              <a:rPr lang="en-US" sz="7200" i="1" dirty="0">
                <a:solidFill>
                  <a:schemeClr val="accent6"/>
                </a:solidFill>
                <a:latin typeface="Pristina" panose="020B0604020202020204" pitchFamily="66" charset="0"/>
                <a:ea typeface="Pacifico"/>
                <a:cs typeface="Pacifico"/>
                <a:sym typeface="Pacifico"/>
              </a:rPr>
              <a:t>Thank you</a:t>
            </a:r>
          </a:p>
          <a:p>
            <a:pPr marL="0" lvl="0" indent="0" algn="ctr" rtl="0">
              <a:spcBef>
                <a:spcPts val="1000"/>
              </a:spcBef>
              <a:spcAft>
                <a:spcPts val="0"/>
              </a:spcAft>
              <a:buNone/>
            </a:pPr>
            <a:r>
              <a:rPr lang="en-US" sz="7200" i="1" dirty="0">
                <a:solidFill>
                  <a:schemeClr val="accent6"/>
                </a:solidFill>
                <a:latin typeface="Pristina" panose="020B0604020202020204" pitchFamily="66" charset="0"/>
                <a:ea typeface="Pacifico"/>
                <a:cs typeface="Pacifico"/>
                <a:sym typeface="Pacifico"/>
              </a:rPr>
              <a:t>Have a nice day!</a:t>
            </a:r>
          </a:p>
          <a:p>
            <a:pPr marL="0" lvl="0" indent="0" algn="l" rtl="0">
              <a:spcBef>
                <a:spcPts val="1000"/>
              </a:spcBef>
              <a:spcAft>
                <a:spcPts val="0"/>
              </a:spcAft>
              <a:buNone/>
            </a:pPr>
            <a:endParaRPr sz="7200" i="1" dirty="0">
              <a:solidFill>
                <a:schemeClr val="accent6"/>
              </a:solidFill>
              <a:latin typeface="Pristina" panose="020B0604020202020204" pitchFamily="66" charset="0"/>
              <a:ea typeface="Pacifico"/>
              <a:cs typeface="Pacifico"/>
              <a:sym typeface="Pacifico"/>
            </a:endParaRPr>
          </a:p>
        </p:txBody>
      </p:sp>
      <p:sp>
        <p:nvSpPr>
          <p:cNvPr id="198" name="Google Shape;198;p29"/>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Content</a:t>
            </a:r>
            <a:endParaRPr/>
          </a:p>
        </p:txBody>
      </p:sp>
      <p:sp>
        <p:nvSpPr>
          <p:cNvPr id="91" name="Google Shape;91;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457200" lvl="0" indent="-342900" algn="l" rtl="0">
              <a:lnSpc>
                <a:spcPct val="90000"/>
              </a:lnSpc>
              <a:spcBef>
                <a:spcPts val="0"/>
              </a:spcBef>
              <a:spcAft>
                <a:spcPts val="0"/>
              </a:spcAft>
              <a:buSzPts val="1800"/>
              <a:buFont typeface="Times New Roman"/>
              <a:buChar char="●"/>
            </a:pPr>
            <a:r>
              <a:rPr lang="en-US" dirty="0">
                <a:latin typeface="Times New Roman"/>
                <a:ea typeface="Times New Roman"/>
                <a:cs typeface="Times New Roman"/>
                <a:sym typeface="Times New Roman"/>
              </a:rPr>
              <a:t>Team Members</a:t>
            </a:r>
            <a:endParaRPr dirty="0">
              <a:latin typeface="Times New Roman"/>
              <a:ea typeface="Times New Roman"/>
              <a:cs typeface="Times New Roman"/>
              <a:sym typeface="Times New Roman"/>
            </a:endParaRPr>
          </a:p>
          <a:p>
            <a:pPr marL="457200" lvl="0" indent="-342900" algn="l" rtl="0">
              <a:lnSpc>
                <a:spcPct val="90000"/>
              </a:lnSpc>
              <a:spcBef>
                <a:spcPts val="0"/>
              </a:spcBef>
              <a:spcAft>
                <a:spcPts val="0"/>
              </a:spcAft>
              <a:buSzPts val="1800"/>
              <a:buFont typeface="Times New Roman"/>
              <a:buChar char="●"/>
            </a:pPr>
            <a:r>
              <a:rPr lang="en-US" dirty="0">
                <a:latin typeface="Times New Roman"/>
                <a:ea typeface="Times New Roman"/>
                <a:cs typeface="Times New Roman"/>
                <a:sym typeface="Times New Roman"/>
              </a:rPr>
              <a:t>Brief Introduction</a:t>
            </a:r>
            <a:endParaRPr dirty="0">
              <a:latin typeface="Times New Roman"/>
              <a:ea typeface="Times New Roman"/>
              <a:cs typeface="Times New Roman"/>
              <a:sym typeface="Times New Roman"/>
            </a:endParaRPr>
          </a:p>
          <a:p>
            <a:pPr marL="457200" lvl="0" indent="-342900" algn="l" rtl="0">
              <a:lnSpc>
                <a:spcPct val="90000"/>
              </a:lnSpc>
              <a:spcBef>
                <a:spcPts val="0"/>
              </a:spcBef>
              <a:spcAft>
                <a:spcPts val="0"/>
              </a:spcAft>
              <a:buSzPts val="1800"/>
              <a:buFont typeface="Times New Roman"/>
              <a:buChar char="●"/>
            </a:pPr>
            <a:r>
              <a:rPr lang="en-US" dirty="0">
                <a:latin typeface="Times New Roman"/>
                <a:ea typeface="Times New Roman"/>
                <a:cs typeface="Times New Roman"/>
                <a:sym typeface="Times New Roman"/>
              </a:rPr>
              <a:t>Technologies Used</a:t>
            </a:r>
            <a:endParaRPr dirty="0">
              <a:latin typeface="Times New Roman"/>
              <a:ea typeface="Times New Roman"/>
              <a:cs typeface="Times New Roman"/>
              <a:sym typeface="Times New Roman"/>
            </a:endParaRPr>
          </a:p>
          <a:p>
            <a:pPr marL="457200" lvl="0" indent="-342900" algn="l" rtl="0">
              <a:lnSpc>
                <a:spcPct val="90000"/>
              </a:lnSpc>
              <a:spcBef>
                <a:spcPts val="0"/>
              </a:spcBef>
              <a:spcAft>
                <a:spcPts val="0"/>
              </a:spcAft>
              <a:buSzPts val="1800"/>
              <a:buFont typeface="Times New Roman"/>
              <a:buChar char="●"/>
            </a:pPr>
            <a:r>
              <a:rPr lang="en-US" dirty="0">
                <a:latin typeface="Times New Roman"/>
                <a:ea typeface="Times New Roman"/>
                <a:cs typeface="Times New Roman"/>
                <a:sym typeface="Times New Roman"/>
              </a:rPr>
              <a:t>Tasks Implemented - Phase 1</a:t>
            </a:r>
            <a:endParaRPr dirty="0">
              <a:latin typeface="Times New Roman"/>
              <a:ea typeface="Times New Roman"/>
              <a:cs typeface="Times New Roman"/>
              <a:sym typeface="Times New Roman"/>
            </a:endParaRPr>
          </a:p>
          <a:p>
            <a:pPr marL="457200" lvl="0" indent="-342900" algn="l" rtl="0">
              <a:lnSpc>
                <a:spcPct val="90000"/>
              </a:lnSpc>
              <a:spcBef>
                <a:spcPts val="0"/>
              </a:spcBef>
              <a:spcAft>
                <a:spcPts val="0"/>
              </a:spcAft>
              <a:buSzPts val="1800"/>
              <a:buFont typeface="Times New Roman"/>
              <a:buChar char="●"/>
            </a:pPr>
            <a:r>
              <a:rPr lang="en-US" dirty="0">
                <a:latin typeface="Times New Roman"/>
                <a:ea typeface="Times New Roman"/>
                <a:cs typeface="Times New Roman"/>
                <a:sym typeface="Times New Roman"/>
              </a:rPr>
              <a:t>Application Screenshots</a:t>
            </a:r>
            <a:endParaRPr dirty="0">
              <a:latin typeface="Times New Roman"/>
              <a:ea typeface="Times New Roman"/>
              <a:cs typeface="Times New Roman"/>
              <a:sym typeface="Times New Roman"/>
            </a:endParaRPr>
          </a:p>
          <a:p>
            <a:pPr marL="457200" lvl="0" indent="-342900" algn="l" rtl="0">
              <a:lnSpc>
                <a:spcPct val="90000"/>
              </a:lnSpc>
              <a:spcBef>
                <a:spcPts val="0"/>
              </a:spcBef>
              <a:spcAft>
                <a:spcPts val="0"/>
              </a:spcAft>
              <a:buSzPts val="1800"/>
              <a:buFont typeface="Times New Roman"/>
              <a:buChar char="●"/>
            </a:pPr>
            <a:r>
              <a:rPr lang="en-US" dirty="0">
                <a:latin typeface="Times New Roman"/>
                <a:ea typeface="Times New Roman"/>
                <a:cs typeface="Times New Roman"/>
                <a:sym typeface="Times New Roman"/>
              </a:rPr>
              <a:t>Problems Faced &amp; Action Items</a:t>
            </a:r>
            <a:endParaRPr dirty="0">
              <a:latin typeface="Times New Roman"/>
              <a:ea typeface="Times New Roman"/>
              <a:cs typeface="Times New Roman"/>
              <a:sym typeface="Times New Roman"/>
            </a:endParaRPr>
          </a:p>
          <a:p>
            <a:pPr marL="457200" lvl="0" indent="-342900" algn="l" rtl="0">
              <a:lnSpc>
                <a:spcPct val="90000"/>
              </a:lnSpc>
              <a:spcBef>
                <a:spcPts val="0"/>
              </a:spcBef>
              <a:spcAft>
                <a:spcPts val="0"/>
              </a:spcAft>
              <a:buSzPts val="1800"/>
              <a:buFont typeface="Times New Roman"/>
              <a:buChar char="●"/>
            </a:pPr>
            <a:r>
              <a:rPr lang="en-US" dirty="0">
                <a:latin typeface="Times New Roman"/>
                <a:ea typeface="Times New Roman"/>
                <a:cs typeface="Times New Roman"/>
                <a:sym typeface="Times New Roman"/>
              </a:rPr>
              <a:t>Remaining Work (for Phase-2)</a:t>
            </a:r>
            <a:endParaRPr dirty="0">
              <a:latin typeface="Times New Roman"/>
              <a:ea typeface="Times New Roman"/>
              <a:cs typeface="Times New Roman"/>
              <a:sym typeface="Times New Roman"/>
            </a:endParaRPr>
          </a:p>
          <a:p>
            <a:pPr marL="457200" lvl="0" indent="-342900" algn="l" rtl="0">
              <a:lnSpc>
                <a:spcPct val="90000"/>
              </a:lnSpc>
              <a:spcBef>
                <a:spcPts val="0"/>
              </a:spcBef>
              <a:spcAft>
                <a:spcPts val="0"/>
              </a:spcAft>
              <a:buSzPts val="1800"/>
              <a:buFont typeface="Times New Roman"/>
              <a:buChar char="●"/>
            </a:pPr>
            <a:r>
              <a:rPr lang="en-US" dirty="0">
                <a:latin typeface="Times New Roman"/>
                <a:ea typeface="Times New Roman"/>
                <a:cs typeface="Times New Roman"/>
                <a:sym typeface="Times New Roman"/>
              </a:rPr>
              <a:t>Gantt Chart (Updated as of 04/16/2019)</a:t>
            </a:r>
            <a:endParaRPr dirty="0">
              <a:latin typeface="Times New Roman"/>
              <a:ea typeface="Times New Roman"/>
              <a:cs typeface="Times New Roman"/>
              <a:sym typeface="Times New Roman"/>
            </a:endParaRPr>
          </a:p>
        </p:txBody>
      </p:sp>
      <p:sp>
        <p:nvSpPr>
          <p:cNvPr id="92" name="Google Shape;92;p14"/>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a:t>Team Members</a:t>
            </a:r>
            <a:endParaRPr/>
          </a:p>
        </p:txBody>
      </p:sp>
      <p:sp>
        <p:nvSpPr>
          <p:cNvPr id="98" name="Google Shape;98;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Font typeface="Times New Roman"/>
              <a:buChar char="•"/>
            </a:pPr>
            <a:r>
              <a:rPr lang="en-US" dirty="0">
                <a:latin typeface="Times New Roman"/>
                <a:ea typeface="Times New Roman"/>
                <a:cs typeface="Times New Roman"/>
                <a:sym typeface="Times New Roman"/>
              </a:rPr>
              <a:t>Dhaman Kumar Kakke (Manager)</a:t>
            </a:r>
            <a:endParaRPr dirty="0">
              <a:latin typeface="Times New Roman"/>
              <a:ea typeface="Times New Roman"/>
              <a:cs typeface="Times New Roman"/>
              <a:sym typeface="Times New Roman"/>
            </a:endParaRPr>
          </a:p>
          <a:p>
            <a:pPr marL="228600" indent="-228600">
              <a:buSzPts val="2800"/>
              <a:buFont typeface="Times New Roman"/>
              <a:buChar char="•"/>
            </a:pPr>
            <a:r>
              <a:rPr lang="en-US" dirty="0" err="1">
                <a:latin typeface="Times New Roman"/>
                <a:ea typeface="Times New Roman"/>
                <a:cs typeface="Times New Roman"/>
                <a:sym typeface="Times New Roman"/>
              </a:rPr>
              <a:t>Raviteja</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Sankuratri</a:t>
            </a:r>
            <a:endParaRPr lang="en-US" dirty="0">
              <a:latin typeface="Times New Roman"/>
              <a:ea typeface="Times New Roman"/>
              <a:cs typeface="Times New Roman"/>
              <a:sym typeface="Times New Roman"/>
            </a:endParaRPr>
          </a:p>
          <a:p>
            <a:pPr marL="228600" indent="-228600">
              <a:buSzPts val="2800"/>
              <a:buFont typeface="Times New Roman"/>
              <a:buChar char="•"/>
            </a:pPr>
            <a:r>
              <a:rPr lang="en-US" dirty="0">
                <a:latin typeface="Times New Roman" panose="02020603050405020304" pitchFamily="18" charset="0"/>
                <a:cs typeface="Times New Roman" panose="02020603050405020304" pitchFamily="18" charset="0"/>
              </a:rPr>
              <a:t>Sai Krishna Abburi</a:t>
            </a:r>
            <a:endParaRPr dirty="0">
              <a:latin typeface="Times New Roman" panose="02020603050405020304" pitchFamily="18" charset="0"/>
              <a:ea typeface="Times New Roman"/>
              <a:cs typeface="Times New Roman" panose="02020603050405020304" pitchFamily="18" charset="0"/>
              <a:sym typeface="Times New Roman"/>
            </a:endParaRPr>
          </a:p>
          <a:p>
            <a:pPr marL="228600" indent="-228600">
              <a:buSzPts val="2800"/>
              <a:buFont typeface="Times New Roman"/>
              <a:buChar char="•"/>
            </a:pPr>
            <a:r>
              <a:rPr lang="en-US" dirty="0">
                <a:latin typeface="Times New Roman" panose="02020603050405020304" pitchFamily="18" charset="0"/>
                <a:cs typeface="Times New Roman" panose="02020603050405020304" pitchFamily="18" charset="0"/>
              </a:rPr>
              <a:t>Venkata Sai Bhargava Reddy </a:t>
            </a:r>
            <a:r>
              <a:rPr lang="en-US" dirty="0" err="1">
                <a:latin typeface="Times New Roman" panose="02020603050405020304" pitchFamily="18" charset="0"/>
                <a:cs typeface="Times New Roman" panose="02020603050405020304" pitchFamily="18" charset="0"/>
              </a:rPr>
              <a:t>Cheruku</a:t>
            </a:r>
            <a:endParaRPr lang="en-US" dirty="0">
              <a:latin typeface="Times New Roman" panose="02020603050405020304" pitchFamily="18" charset="0"/>
              <a:cs typeface="Times New Roman" panose="02020603050405020304" pitchFamily="18" charset="0"/>
            </a:endParaRPr>
          </a:p>
          <a:p>
            <a:pPr marL="228600" indent="-228600">
              <a:buSzPts val="2800"/>
              <a:buFont typeface="Times New Roman"/>
              <a:buChar char="•"/>
            </a:pPr>
            <a:r>
              <a:rPr lang="en-US" dirty="0">
                <a:latin typeface="Times New Roman" panose="02020603050405020304" pitchFamily="18" charset="0"/>
                <a:cs typeface="Times New Roman" panose="02020603050405020304" pitchFamily="18" charset="0"/>
              </a:rPr>
              <a:t>Harshith </a:t>
            </a:r>
            <a:r>
              <a:rPr lang="en-US" dirty="0" err="1">
                <a:latin typeface="Times New Roman" panose="02020603050405020304" pitchFamily="18" charset="0"/>
                <a:cs typeface="Times New Roman" panose="02020603050405020304" pitchFamily="18" charset="0"/>
              </a:rPr>
              <a:t>Rapala</a:t>
            </a:r>
            <a:endParaRPr dirty="0">
              <a:latin typeface="Times New Roman" panose="02020603050405020304" pitchFamily="18" charset="0"/>
              <a:ea typeface="Times New Roman"/>
              <a:cs typeface="Times New Roman" panose="02020603050405020304" pitchFamily="18" charset="0"/>
              <a:sym typeface="Times New Roman"/>
            </a:endParaRPr>
          </a:p>
        </p:txBody>
      </p:sp>
      <p:sp>
        <p:nvSpPr>
          <p:cNvPr id="99" name="Google Shape;99;p15"/>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Brief Introduction</a:t>
            </a:r>
            <a:endParaRPr/>
          </a:p>
        </p:txBody>
      </p:sp>
      <p:sp>
        <p:nvSpPr>
          <p:cNvPr id="105" name="Google Shape;105;p16"/>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457200" lvl="0" indent="-342900" algn="l" rtl="0">
              <a:lnSpc>
                <a:spcPct val="115000"/>
              </a:lnSpc>
              <a:spcBef>
                <a:spcPts val="0"/>
              </a:spcBef>
              <a:spcAft>
                <a:spcPts val="0"/>
              </a:spcAft>
              <a:buSzPts val="1800"/>
              <a:buFont typeface="Times New Roman"/>
              <a:buChar char="●"/>
            </a:pPr>
            <a:r>
              <a:rPr lang="en-US" dirty="0">
                <a:latin typeface="Times New Roman"/>
                <a:ea typeface="Times New Roman"/>
                <a:cs typeface="Times New Roman"/>
                <a:sym typeface="Times New Roman"/>
              </a:rPr>
              <a:t>Our website is an organic grocery store, which enables anyone to open an account and order the products.</a:t>
            </a:r>
          </a:p>
          <a:p>
            <a:pPr marL="457200" lvl="0" indent="-342900" algn="l" rtl="0">
              <a:lnSpc>
                <a:spcPct val="115000"/>
              </a:lnSpc>
              <a:spcBef>
                <a:spcPts val="0"/>
              </a:spcBef>
              <a:spcAft>
                <a:spcPts val="0"/>
              </a:spcAft>
              <a:buSzPts val="1800"/>
              <a:buFont typeface="Times New Roman"/>
              <a:buChar char="●"/>
            </a:pPr>
            <a:r>
              <a:rPr lang="en-US" dirty="0">
                <a:latin typeface="Times New Roman"/>
                <a:ea typeface="Times New Roman"/>
                <a:cs typeface="Times New Roman"/>
                <a:sym typeface="Times New Roman"/>
              </a:rPr>
              <a:t>Our customers have ability to order products, add products to cart for future ordering.</a:t>
            </a:r>
            <a:endParaRPr dirty="0">
              <a:latin typeface="Times New Roman"/>
              <a:ea typeface="Times New Roman"/>
              <a:cs typeface="Times New Roman"/>
              <a:sym typeface="Times New Roman"/>
            </a:endParaRPr>
          </a:p>
          <a:p>
            <a:pPr marL="457200" lvl="0" indent="-342900" algn="l" rtl="0">
              <a:lnSpc>
                <a:spcPct val="115000"/>
              </a:lnSpc>
              <a:spcBef>
                <a:spcPts val="0"/>
              </a:spcBef>
              <a:spcAft>
                <a:spcPts val="0"/>
              </a:spcAft>
              <a:buSzPts val="1800"/>
              <a:buFont typeface="Times New Roman"/>
              <a:buChar char="●"/>
            </a:pPr>
            <a:r>
              <a:rPr lang="en-US" dirty="0">
                <a:latin typeface="Times New Roman"/>
                <a:ea typeface="Times New Roman"/>
                <a:cs typeface="Times New Roman"/>
                <a:sym typeface="Times New Roman"/>
              </a:rPr>
              <a:t>For now, our website contains organic products and can be extended to other product types.</a:t>
            </a:r>
            <a:endParaRPr dirty="0">
              <a:latin typeface="Times New Roman"/>
              <a:ea typeface="Times New Roman"/>
              <a:cs typeface="Times New Roman"/>
              <a:sym typeface="Times New Roman"/>
            </a:endParaRPr>
          </a:p>
        </p:txBody>
      </p:sp>
      <p:sp>
        <p:nvSpPr>
          <p:cNvPr id="106" name="Google Shape;106;p16"/>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Technology used</a:t>
            </a:r>
            <a:endParaRPr/>
          </a:p>
        </p:txBody>
      </p:sp>
      <p:sp>
        <p:nvSpPr>
          <p:cNvPr id="112" name="Google Shape;112;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Font typeface="Times New Roman"/>
              <a:buChar char="•"/>
            </a:pPr>
            <a:r>
              <a:rPr lang="en-US" dirty="0">
                <a:latin typeface="Times New Roman"/>
                <a:ea typeface="Times New Roman"/>
                <a:cs typeface="Times New Roman"/>
                <a:sym typeface="Times New Roman"/>
              </a:rPr>
              <a:t>WordPress</a:t>
            </a:r>
            <a:endParaRPr dirty="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800"/>
              <a:buFont typeface="Times New Roman"/>
              <a:buChar char="•"/>
            </a:pPr>
            <a:r>
              <a:rPr lang="en-US" dirty="0">
                <a:latin typeface="Times New Roman"/>
                <a:ea typeface="Times New Roman"/>
                <a:cs typeface="Times New Roman"/>
                <a:sym typeface="Times New Roman"/>
              </a:rPr>
              <a:t>Other plugins to avoid/safeguard for :</a:t>
            </a:r>
            <a:endParaRPr dirty="0">
              <a:latin typeface="Times New Roman"/>
              <a:ea typeface="Times New Roman"/>
              <a:cs typeface="Times New Roman"/>
              <a:sym typeface="Times New Roman"/>
            </a:endParaRPr>
          </a:p>
          <a:p>
            <a:pPr marL="914400" lvl="0" indent="-342900" algn="l" rtl="0">
              <a:lnSpc>
                <a:spcPct val="90000"/>
              </a:lnSpc>
              <a:spcBef>
                <a:spcPts val="0"/>
              </a:spcBef>
              <a:spcAft>
                <a:spcPts val="0"/>
              </a:spcAft>
              <a:buSzPts val="1800"/>
              <a:buFont typeface="Times New Roman"/>
              <a:buChar char="-"/>
            </a:pPr>
            <a:r>
              <a:rPr lang="en-US" dirty="0">
                <a:latin typeface="Times New Roman"/>
                <a:ea typeface="Times New Roman"/>
                <a:cs typeface="Times New Roman"/>
                <a:sym typeface="Times New Roman"/>
              </a:rPr>
              <a:t>SQL injection, HTTPS, XSS, and payment gateway etc. </a:t>
            </a:r>
            <a:endParaRPr dirty="0">
              <a:latin typeface="Times New Roman"/>
              <a:ea typeface="Times New Roman"/>
              <a:cs typeface="Times New Roman"/>
              <a:sym typeface="Times New Roman"/>
            </a:endParaRPr>
          </a:p>
          <a:p>
            <a:pPr marL="914400" lvl="0" indent="-342900" algn="l" rtl="0">
              <a:lnSpc>
                <a:spcPct val="90000"/>
              </a:lnSpc>
              <a:spcBef>
                <a:spcPts val="0"/>
              </a:spcBef>
              <a:spcAft>
                <a:spcPts val="0"/>
              </a:spcAft>
              <a:buSzPts val="1800"/>
              <a:buFont typeface="Times New Roman"/>
              <a:buChar char="-"/>
            </a:pPr>
            <a:r>
              <a:rPr lang="en-US" dirty="0">
                <a:latin typeface="Times New Roman"/>
                <a:ea typeface="Times New Roman"/>
                <a:cs typeface="Times New Roman"/>
                <a:sym typeface="Times New Roman"/>
              </a:rPr>
              <a:t>Disaster Recovery.</a:t>
            </a:r>
            <a:endParaRPr dirty="0">
              <a:latin typeface="Times New Roman"/>
              <a:ea typeface="Times New Roman"/>
              <a:cs typeface="Times New Roman"/>
              <a:sym typeface="Times New Roman"/>
            </a:endParaRPr>
          </a:p>
        </p:txBody>
      </p:sp>
      <p:sp>
        <p:nvSpPr>
          <p:cNvPr id="113" name="Google Shape;113;p17"/>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Tasks Implemented - Phase 1 (</a:t>
            </a:r>
            <a:r>
              <a:rPr lang="en-US" i="1"/>
              <a:t>Current Status</a:t>
            </a:r>
            <a:r>
              <a:rPr lang="en-US"/>
              <a:t>)</a:t>
            </a:r>
            <a:endParaRPr/>
          </a:p>
        </p:txBody>
      </p:sp>
      <p:sp>
        <p:nvSpPr>
          <p:cNvPr id="119" name="Google Shape;119;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457200" lvl="0" indent="-342900" algn="l" rtl="0">
              <a:lnSpc>
                <a:spcPct val="90000"/>
              </a:lnSpc>
              <a:spcBef>
                <a:spcPts val="1000"/>
              </a:spcBef>
              <a:spcAft>
                <a:spcPts val="0"/>
              </a:spcAft>
              <a:buSzPts val="1800"/>
              <a:buFont typeface="Times New Roman"/>
              <a:buChar char="●"/>
            </a:pPr>
            <a:r>
              <a:rPr lang="en-US" dirty="0">
                <a:latin typeface="Times New Roman"/>
                <a:ea typeface="Times New Roman"/>
                <a:cs typeface="Times New Roman"/>
                <a:sym typeface="Times New Roman"/>
              </a:rPr>
              <a:t>Project Setup</a:t>
            </a:r>
            <a:endParaRPr dirty="0">
              <a:latin typeface="Times New Roman"/>
              <a:ea typeface="Times New Roman"/>
              <a:cs typeface="Times New Roman"/>
              <a:sym typeface="Times New Roman"/>
            </a:endParaRPr>
          </a:p>
          <a:p>
            <a:pPr marL="457200" lvl="0" indent="-342900" algn="l" rtl="0">
              <a:lnSpc>
                <a:spcPct val="90000"/>
              </a:lnSpc>
              <a:spcBef>
                <a:spcPts val="0"/>
              </a:spcBef>
              <a:spcAft>
                <a:spcPts val="0"/>
              </a:spcAft>
              <a:buSzPts val="1800"/>
              <a:buFont typeface="Times New Roman"/>
              <a:buChar char="●"/>
            </a:pPr>
            <a:r>
              <a:rPr lang="en-US" dirty="0">
                <a:latin typeface="Times New Roman"/>
                <a:ea typeface="Times New Roman"/>
                <a:cs typeface="Times New Roman"/>
                <a:sym typeface="Times New Roman"/>
              </a:rPr>
              <a:t>Created user interface that allows admins to post products with their details</a:t>
            </a:r>
            <a:endParaRPr dirty="0">
              <a:latin typeface="Times New Roman"/>
              <a:ea typeface="Times New Roman"/>
              <a:cs typeface="Times New Roman"/>
              <a:sym typeface="Times New Roman"/>
            </a:endParaRPr>
          </a:p>
          <a:p>
            <a:pPr marL="457200" lvl="0" indent="-342900" algn="l" rtl="0">
              <a:lnSpc>
                <a:spcPct val="90000"/>
              </a:lnSpc>
              <a:spcBef>
                <a:spcPts val="0"/>
              </a:spcBef>
              <a:spcAft>
                <a:spcPts val="0"/>
              </a:spcAft>
              <a:buSzPts val="1800"/>
              <a:buFont typeface="Times New Roman"/>
              <a:buChar char="●"/>
            </a:pPr>
            <a:r>
              <a:rPr lang="en-US" dirty="0">
                <a:latin typeface="Times New Roman"/>
                <a:ea typeface="Times New Roman"/>
                <a:cs typeface="Times New Roman"/>
                <a:sym typeface="Times New Roman"/>
              </a:rPr>
              <a:t>UI for user to access products and make purchases</a:t>
            </a:r>
            <a:endParaRPr dirty="0">
              <a:latin typeface="Times New Roman"/>
              <a:ea typeface="Times New Roman"/>
              <a:cs typeface="Times New Roman"/>
              <a:sym typeface="Times New Roman"/>
            </a:endParaRPr>
          </a:p>
          <a:p>
            <a:pPr marL="457200" lvl="0" indent="-342900" algn="l" rtl="0">
              <a:lnSpc>
                <a:spcPct val="90000"/>
              </a:lnSpc>
              <a:spcBef>
                <a:spcPts val="0"/>
              </a:spcBef>
              <a:spcAft>
                <a:spcPts val="0"/>
              </a:spcAft>
              <a:buSzPts val="1800"/>
              <a:buFont typeface="Times New Roman"/>
              <a:buChar char="●"/>
            </a:pPr>
            <a:r>
              <a:rPr lang="en-US" dirty="0">
                <a:latin typeface="Times New Roman"/>
                <a:ea typeface="Times New Roman"/>
                <a:cs typeface="Times New Roman"/>
                <a:sym typeface="Times New Roman"/>
              </a:rPr>
              <a:t>Filtering the products based on their category</a:t>
            </a:r>
            <a:endParaRPr dirty="0">
              <a:latin typeface="Times New Roman"/>
              <a:ea typeface="Times New Roman"/>
              <a:cs typeface="Times New Roman"/>
              <a:sym typeface="Times New Roman"/>
            </a:endParaRPr>
          </a:p>
          <a:p>
            <a:pPr marL="457200" lvl="0" indent="-342900" algn="l" rtl="0">
              <a:lnSpc>
                <a:spcPct val="90000"/>
              </a:lnSpc>
              <a:spcBef>
                <a:spcPts val="0"/>
              </a:spcBef>
              <a:spcAft>
                <a:spcPts val="0"/>
              </a:spcAft>
              <a:buSzPts val="1800"/>
              <a:buFont typeface="Times New Roman"/>
              <a:buChar char="●"/>
            </a:pPr>
            <a:r>
              <a:rPr lang="en-US" dirty="0">
                <a:latin typeface="Times New Roman"/>
                <a:ea typeface="Times New Roman"/>
                <a:cs typeface="Times New Roman"/>
                <a:sym typeface="Times New Roman"/>
              </a:rPr>
              <a:t>Implemented Cart and Checkout features</a:t>
            </a:r>
            <a:endParaRPr dirty="0">
              <a:latin typeface="Times New Roman"/>
              <a:ea typeface="Times New Roman"/>
              <a:cs typeface="Times New Roman"/>
              <a:sym typeface="Times New Roman"/>
            </a:endParaRPr>
          </a:p>
          <a:p>
            <a:pPr marL="457200" lvl="0" indent="-342900" algn="l" rtl="0">
              <a:lnSpc>
                <a:spcPct val="90000"/>
              </a:lnSpc>
              <a:spcBef>
                <a:spcPts val="0"/>
              </a:spcBef>
              <a:spcAft>
                <a:spcPts val="0"/>
              </a:spcAft>
              <a:buSzPts val="1800"/>
              <a:buFont typeface="Times New Roman"/>
              <a:buChar char="●"/>
            </a:pPr>
            <a:r>
              <a:rPr lang="en-US" dirty="0">
                <a:latin typeface="Times New Roman"/>
                <a:ea typeface="Times New Roman"/>
                <a:cs typeface="Times New Roman"/>
                <a:sym typeface="Times New Roman"/>
              </a:rPr>
              <a:t>Implemented validations during the checkout process.</a:t>
            </a:r>
            <a:endParaRPr dirty="0">
              <a:latin typeface="Times New Roman"/>
              <a:ea typeface="Times New Roman"/>
              <a:cs typeface="Times New Roman"/>
              <a:sym typeface="Times New Roman"/>
            </a:endParaRPr>
          </a:p>
        </p:txBody>
      </p:sp>
      <p:sp>
        <p:nvSpPr>
          <p:cNvPr id="120" name="Google Shape;120;p18"/>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C169B-2F7F-4486-99C0-F17C4BF9B3C4}"/>
              </a:ext>
            </a:extLst>
          </p:cNvPr>
          <p:cNvSpPr>
            <a:spLocks noGrp="1"/>
          </p:cNvSpPr>
          <p:nvPr>
            <p:ph type="title"/>
          </p:nvPr>
        </p:nvSpPr>
        <p:spPr/>
        <p:txBody>
          <a:bodyPr/>
          <a:lstStyle/>
          <a:p>
            <a:r>
              <a:rPr lang="en-US" dirty="0"/>
              <a:t>Application Screenshot - User Login Page</a:t>
            </a:r>
          </a:p>
        </p:txBody>
      </p:sp>
      <p:sp>
        <p:nvSpPr>
          <p:cNvPr id="4" name="Slide Number Placeholder 3">
            <a:extLst>
              <a:ext uri="{FF2B5EF4-FFF2-40B4-BE49-F238E27FC236}">
                <a16:creationId xmlns:a16="http://schemas.microsoft.com/office/drawing/2014/main" id="{3A2320A4-9229-4A0B-9DBE-87486F0F8BF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6" name="Picture 5" descr="A screenshot of a cell phone&#10;&#10;Description automatically generated">
            <a:extLst>
              <a:ext uri="{FF2B5EF4-FFF2-40B4-BE49-F238E27FC236}">
                <a16:creationId xmlns:a16="http://schemas.microsoft.com/office/drawing/2014/main" id="{D5A2EAEC-305F-4568-AEBE-792049C958E8}"/>
              </a:ext>
            </a:extLst>
          </p:cNvPr>
          <p:cNvPicPr>
            <a:picLocks noChangeAspect="1"/>
          </p:cNvPicPr>
          <p:nvPr/>
        </p:nvPicPr>
        <p:blipFill>
          <a:blip r:embed="rId2"/>
          <a:stretch>
            <a:fillRect/>
          </a:stretch>
        </p:blipFill>
        <p:spPr>
          <a:xfrm>
            <a:off x="1923149" y="1463689"/>
            <a:ext cx="8571732" cy="5119661"/>
          </a:xfrm>
          <a:prstGeom prst="rect">
            <a:avLst/>
          </a:prstGeom>
        </p:spPr>
      </p:pic>
    </p:spTree>
    <p:extLst>
      <p:ext uri="{BB962C8B-B14F-4D97-AF65-F5344CB8AC3E}">
        <p14:creationId xmlns:p14="http://schemas.microsoft.com/office/powerpoint/2010/main" val="2603261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dirty="0"/>
              <a:t>Application Screenshots - User Home</a:t>
            </a:r>
            <a:endParaRPr dirty="0"/>
          </a:p>
        </p:txBody>
      </p:sp>
      <p:sp>
        <p:nvSpPr>
          <p:cNvPr id="126" name="Google Shape;126;p19"/>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pic>
        <p:nvPicPr>
          <p:cNvPr id="3" name="Picture 2" descr="A picture containing lotion, food&#10;&#10;Description automatically generated">
            <a:extLst>
              <a:ext uri="{FF2B5EF4-FFF2-40B4-BE49-F238E27FC236}">
                <a16:creationId xmlns:a16="http://schemas.microsoft.com/office/drawing/2014/main" id="{E6C02628-B404-405F-B081-3FF9781331BF}"/>
              </a:ext>
            </a:extLst>
          </p:cNvPr>
          <p:cNvPicPr>
            <a:picLocks noChangeAspect="1"/>
          </p:cNvPicPr>
          <p:nvPr/>
        </p:nvPicPr>
        <p:blipFill>
          <a:blip r:embed="rId3"/>
          <a:stretch>
            <a:fillRect/>
          </a:stretch>
        </p:blipFill>
        <p:spPr>
          <a:xfrm>
            <a:off x="1462579" y="1288520"/>
            <a:ext cx="8647192" cy="52503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DD2D5-1345-494F-A04F-69FC96AE2A28}"/>
              </a:ext>
            </a:extLst>
          </p:cNvPr>
          <p:cNvSpPr>
            <a:spLocks noGrp="1"/>
          </p:cNvSpPr>
          <p:nvPr>
            <p:ph type="title"/>
          </p:nvPr>
        </p:nvSpPr>
        <p:spPr/>
        <p:txBody>
          <a:bodyPr/>
          <a:lstStyle/>
          <a:p>
            <a:r>
              <a:rPr lang="en-US" dirty="0"/>
              <a:t>Application Screenshot - Products</a:t>
            </a:r>
          </a:p>
        </p:txBody>
      </p:sp>
      <p:sp>
        <p:nvSpPr>
          <p:cNvPr id="4" name="Slide Number Placeholder 3">
            <a:extLst>
              <a:ext uri="{FF2B5EF4-FFF2-40B4-BE49-F238E27FC236}">
                <a16:creationId xmlns:a16="http://schemas.microsoft.com/office/drawing/2014/main" id="{258926B0-B53A-4E62-AEC7-658A1FD3C30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pic>
        <p:nvPicPr>
          <p:cNvPr id="6" name="Picture 5" descr="A picture containing items, refrigerator&#10;&#10;Description automatically generated">
            <a:extLst>
              <a:ext uri="{FF2B5EF4-FFF2-40B4-BE49-F238E27FC236}">
                <a16:creationId xmlns:a16="http://schemas.microsoft.com/office/drawing/2014/main" id="{95159CC6-31B6-4DDF-B91E-6D4F5A74ACDE}"/>
              </a:ext>
            </a:extLst>
          </p:cNvPr>
          <p:cNvPicPr>
            <a:picLocks noChangeAspect="1"/>
          </p:cNvPicPr>
          <p:nvPr/>
        </p:nvPicPr>
        <p:blipFill>
          <a:blip r:embed="rId2"/>
          <a:stretch>
            <a:fillRect/>
          </a:stretch>
        </p:blipFill>
        <p:spPr>
          <a:xfrm>
            <a:off x="2589087" y="1309509"/>
            <a:ext cx="6759096" cy="5428021"/>
          </a:xfrm>
          <a:prstGeom prst="rect">
            <a:avLst/>
          </a:prstGeom>
        </p:spPr>
      </p:pic>
    </p:spTree>
    <p:extLst>
      <p:ext uri="{BB962C8B-B14F-4D97-AF65-F5344CB8AC3E}">
        <p14:creationId xmlns:p14="http://schemas.microsoft.com/office/powerpoint/2010/main" val="367612479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490</Words>
  <Application>Microsoft Office PowerPoint</Application>
  <PresentationFormat>Widescreen</PresentationFormat>
  <Paragraphs>112</Paragraphs>
  <Slides>16</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Pristina</vt:lpstr>
      <vt:lpstr>Times New Roman</vt:lpstr>
      <vt:lpstr>Calibri</vt:lpstr>
      <vt:lpstr>Office Theme</vt:lpstr>
      <vt:lpstr>Mid-Project Status Report  Group-L (www.ShopfromHome.com)</vt:lpstr>
      <vt:lpstr>Content</vt:lpstr>
      <vt:lpstr>Team Members</vt:lpstr>
      <vt:lpstr>Brief Introduction</vt:lpstr>
      <vt:lpstr>Technology used</vt:lpstr>
      <vt:lpstr>Tasks Implemented - Phase 1 (Current Status)</vt:lpstr>
      <vt:lpstr>Application Screenshot - User Login Page</vt:lpstr>
      <vt:lpstr>Application Screenshots - User Home</vt:lpstr>
      <vt:lpstr>Application Screenshot - Products</vt:lpstr>
      <vt:lpstr>Application Screenshots - Cart</vt:lpstr>
      <vt:lpstr>Application Screenshots - Checkout</vt:lpstr>
      <vt:lpstr>Application Screenshot - Admin Page</vt:lpstr>
      <vt:lpstr>Issues &amp; Resolutions</vt:lpstr>
      <vt:lpstr>Remaining Work (for Phase-2)</vt:lpstr>
      <vt:lpstr>Gantt Chart (as of 04/16/2020)</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Mid-Project Status Report  Group-L (www.ShopfromHome.com)</dc:title>
  <dc:creator>Dhaman Kumar Kakke</dc:creator>
  <cp:lastModifiedBy>Kakke, Dhaman Kumar</cp:lastModifiedBy>
  <cp:revision>12</cp:revision>
  <dcterms:modified xsi:type="dcterms:W3CDTF">2020-04-17T05:58:39Z</dcterms:modified>
</cp:coreProperties>
</file>