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90" r:id="rId4"/>
    <p:sldId id="288" r:id="rId5"/>
    <p:sldId id="292" r:id="rId6"/>
    <p:sldId id="291" r:id="rId7"/>
    <p:sldId id="295" r:id="rId8"/>
    <p:sldId id="318" r:id="rId9"/>
    <p:sldId id="298" r:id="rId10"/>
    <p:sldId id="296" r:id="rId11"/>
    <p:sldId id="297" r:id="rId12"/>
    <p:sldId id="303" r:id="rId13"/>
    <p:sldId id="301" r:id="rId14"/>
    <p:sldId id="302" r:id="rId15"/>
    <p:sldId id="300" r:id="rId16"/>
    <p:sldId id="319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5" r:id="rId26"/>
    <p:sldId id="321" r:id="rId27"/>
    <p:sldId id="314" r:id="rId28"/>
    <p:sldId id="313" r:id="rId29"/>
    <p:sldId id="316" r:id="rId30"/>
    <p:sldId id="317" r:id="rId31"/>
    <p:sldId id="320" r:id="rId32"/>
  </p:sldIdLst>
  <p:sldSz cx="9144000" cy="5143500" type="screen16x9"/>
  <p:notesSz cx="6858000" cy="9144000"/>
  <p:defaultTextStyle>
    <a:defPPr>
      <a:defRPr lang="fi-FI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za Ghabcheloo" initials="RG" lastIdx="1" clrIdx="0">
    <p:extLst>
      <p:ext uri="{19B8F6BF-5375-455C-9EA6-DF929625EA0E}">
        <p15:presenceInfo xmlns:p15="http://schemas.microsoft.com/office/powerpoint/2012/main" userId="S-1-5-21-2848224991-410741525-331976621-10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58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44A029-9F48-4295-85C1-704A36ED6631}" type="datetimeFigureOut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 smtClean="0"/>
              <a:t>Muokkaa tekstin perustyylejä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10FEEC-76D5-4671-919A-099001FB7A1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941476"/>
            <a:ext cx="7772400" cy="138227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582365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746E-BF22-4064-95B4-DE58B6865D71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B3C9-0E86-424D-958B-8D33D1C24F5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595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E375-3515-4E52-B66F-D51519EC49B1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091AB-A054-4560-BB45-8260C8B96AC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160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F084C-4DA4-4A8B-BFAF-592AD42B8EC6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1595E-3607-44DD-987E-7D05D546B31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61323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471083"/>
            <a:ext cx="1863441" cy="45351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471083"/>
            <a:ext cx="5863062" cy="4535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23019" y="4017169"/>
            <a:ext cx="59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A84DF-E6E0-4D27-89C8-35FF397A1017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385762" y="3013075"/>
            <a:ext cx="1412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65882" y="4569619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C45D-3967-4AF0-8972-963BC4DD5E4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3141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7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59BC-32A0-458A-8A6E-6DF80C3C4D55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2F22-F110-4F98-9986-82F4F0E968C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420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9E01-C3B6-49AE-BAED-FDAF292107C4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A48D3-E263-453E-9E50-13973533803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066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67F7-E08E-4327-AA72-01FF33B2E5C9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80AC2-3141-468B-B95C-721DC8C5E99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25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C26E1-ACC9-4925-9796-F77D9BBDFE39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24B13-C965-4072-927E-65D09D9680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31976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8C69-38D9-40C2-A11B-B35B4697D296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D5BC-4A5D-4539-A934-B8B4440D8CC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3711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1C497-D4EB-4B6D-BD67-64539A95A947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6BC0-91EC-4DC3-AD50-5DCCD83B6D8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88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C001-92DC-4041-B536-F04CAF331BC2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8275-A547-4EBD-91F4-3255124D9AB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82941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ED46-B271-4842-8EC3-F1106ADB8D70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35-0E98-4027-960D-1CC26CAFA69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08750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526C-373E-41A2-94EA-2A5CEB8A9A84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1DF04-5D0C-4D64-A696-5C4632BDFB2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3161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D90D8-0E60-4BB9-BAAB-D4523797C316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47FF-2D9D-40D3-BE42-B7DF3D2DD068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08273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C3FA5-2B39-4601-A64E-AB551C78BEAE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F3769-6D0B-453B-BDC0-58939FD3FC9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657402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8483-63F4-4E0C-877A-ADBFA90B88A2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9773F-F0E2-4AA1-90FB-33D82582F75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31912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95BAB-BC6F-40D3-AEEF-0006DDC9EF8A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3EA0A-C4DE-4084-B9D5-86D04AFACEA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914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0713" y="342900"/>
            <a:ext cx="620236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20713" y="1372792"/>
            <a:ext cx="6202363" cy="33170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3"/>
          </p:nvPr>
        </p:nvSpPr>
        <p:spPr>
          <a:xfrm>
            <a:off x="6962775" y="0"/>
            <a:ext cx="2181225" cy="514350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27E5-F80E-4215-B680-039EE06517FB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799E3-FE94-485F-9BE6-8EC1886669E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336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812862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005939"/>
            <a:ext cx="812862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6E3F1-5FCE-4DA5-9CAB-7B125CF71568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359-7F58-4E38-A8B4-6A270FE7785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678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284416"/>
            <a:ext cx="8206752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200151"/>
            <a:ext cx="389099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200151"/>
            <a:ext cx="4179208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A0D30-CCC7-47A8-AB3F-B5F14ABABBC9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B207-1928-423C-A524-7DE18CF5288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1585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22891"/>
            <a:ext cx="8229600" cy="7769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151335"/>
            <a:ext cx="387605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1631156"/>
            <a:ext cx="38760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2" y="1151335"/>
            <a:ext cx="409885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2" y="1631156"/>
            <a:ext cx="409885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0488-742D-4254-9BD9-B42365BCC91A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A5B05-8124-4C46-87E4-4B30B988C39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994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2663-5707-407F-BE64-2107D12A355D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EBB7B-8F7D-467D-9E5F-2904778ACC2F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16972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2E8C-A0CA-4FE7-B641-337622584AAC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395-97B8-4294-A7CC-DCE7AEB91DB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90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04787"/>
            <a:ext cx="289877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2758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9" y="1076326"/>
            <a:ext cx="289877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81F3F-8A7D-44DA-9CC2-C1A68299C689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DDD76-9E0E-4572-AC06-FF56C7B7990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852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3429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373188"/>
            <a:ext cx="8229600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4767263"/>
            <a:ext cx="10556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0D85B8D-8B90-4DA7-BEE0-91A11DE85B56}" type="datetime1">
              <a:rPr lang="fi-FI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4767263"/>
            <a:ext cx="333533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4767263"/>
            <a:ext cx="67945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7A0AD1-14BF-42E9-8379-18268AB656D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34" r:id="rId12"/>
    <p:sldLayoutId id="2147483835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8E417D-CFE7-404B-9F76-35193575ADF0}" type="datetime1">
              <a:rPr lang="fi-FI"/>
              <a:pPr>
                <a:defRPr/>
              </a:pPr>
              <a:t>29.8.2018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57102EC-5827-40E3-BBDF-D1733D0F59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7938"/>
            <a:ext cx="184150" cy="3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i-FI" smtClean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tsikko 5"/>
          <p:cNvSpPr>
            <a:spLocks noGrp="1"/>
          </p:cNvSpPr>
          <p:nvPr>
            <p:ph type="ctrTitle"/>
          </p:nvPr>
        </p:nvSpPr>
        <p:spPr>
          <a:xfrm>
            <a:off x="685800" y="941388"/>
            <a:ext cx="7772400" cy="1382712"/>
          </a:xfrm>
        </p:spPr>
        <p:txBody>
          <a:bodyPr/>
          <a:lstStyle/>
          <a:p>
            <a:pPr eaLnBrk="1" hangingPunct="1"/>
            <a:r>
              <a:rPr lang="fi-FI" altLang="fi-FI" dirty="0" err="1" smtClean="0">
                <a:cs typeface="Arial" panose="020B0604020202020204" pitchFamily="34" charset="0"/>
              </a:rPr>
              <a:t>Motion</a:t>
            </a:r>
            <a:r>
              <a:rPr lang="fi-FI" altLang="fi-FI" dirty="0" smtClean="0">
                <a:cs typeface="Arial" panose="020B0604020202020204" pitchFamily="34" charset="0"/>
              </a:rPr>
              <a:t> Control</a:t>
            </a:r>
            <a:br>
              <a:rPr lang="fi-FI" altLang="fi-FI" dirty="0" smtClean="0">
                <a:cs typeface="Arial" panose="020B0604020202020204" pitchFamily="34" charset="0"/>
              </a:rPr>
            </a:br>
            <a:r>
              <a:rPr lang="fi-FI" altLang="fi-FI" dirty="0" smtClean="0">
                <a:cs typeface="Arial" panose="020B0604020202020204" pitchFamily="34" charset="0"/>
              </a:rPr>
              <a:t>(</a:t>
            </a:r>
            <a:r>
              <a:rPr lang="fi-FI" altLang="fi-FI" dirty="0" err="1" smtClean="0">
                <a:cs typeface="Arial" panose="020B0604020202020204" pitchFamily="34" charset="0"/>
              </a:rPr>
              <a:t>kinematic</a:t>
            </a:r>
            <a:r>
              <a:rPr lang="fi-FI" altLang="fi-FI" dirty="0" smtClean="0">
                <a:cs typeface="Arial" panose="020B0604020202020204" pitchFamily="34" charset="0"/>
              </a:rPr>
              <a:t> </a:t>
            </a:r>
            <a:r>
              <a:rPr lang="fi-FI" altLang="fi-FI" dirty="0" err="1" smtClean="0">
                <a:cs typeface="Arial" panose="020B0604020202020204" pitchFamily="34" charset="0"/>
              </a:rPr>
              <a:t>control</a:t>
            </a:r>
            <a:r>
              <a:rPr lang="fi-FI" altLang="fi-FI" dirty="0" smtClean="0">
                <a:cs typeface="Arial" panose="020B0604020202020204" pitchFamily="34" charset="0"/>
              </a:rPr>
              <a:t>)</a:t>
            </a:r>
            <a:endParaRPr lang="fi-FI" altLang="fi-FI" dirty="0" smtClean="0">
              <a:cs typeface="Arial" panose="020B0604020202020204" pitchFamily="34" charset="0"/>
            </a:endParaRPr>
          </a:p>
        </p:txBody>
      </p:sp>
      <p:sp>
        <p:nvSpPr>
          <p:cNvPr id="7171" name="Alaotsikko 6"/>
          <p:cNvSpPr>
            <a:spLocks noGrp="1"/>
          </p:cNvSpPr>
          <p:nvPr>
            <p:ph type="subTitle" idx="1"/>
          </p:nvPr>
        </p:nvSpPr>
        <p:spPr>
          <a:xfrm>
            <a:off x="1371600" y="2582863"/>
            <a:ext cx="6400800" cy="1314450"/>
          </a:xfrm>
        </p:spPr>
        <p:txBody>
          <a:bodyPr/>
          <a:lstStyle/>
          <a:p>
            <a:pPr eaLnBrk="1" hangingPunct="1"/>
            <a:r>
              <a:rPr lang="fi-FI" alt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Reza Ghabcheloo</a:t>
            </a:r>
          </a:p>
          <a:p>
            <a:pPr eaLnBrk="1" hangingPunct="1"/>
            <a:r>
              <a:rPr lang="fi-FI" alt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IHA 4306 Moro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robot tracking controller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2000" dirty="0" smtClean="0"/>
                  <a:t>Robot dynamics: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 smtClean="0"/>
                  <a:t> robot position,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000" dirty="0" smtClean="0"/>
                  <a:t> robot velocity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								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10</a:t>
            </a:fld>
            <a:endParaRPr lang="fi-FI" altLang="fi-FI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9887210"/>
                  </p:ext>
                </p:extLst>
              </p:nvPr>
            </p:nvGraphicFramePr>
            <p:xfrm>
              <a:off x="1475140" y="1851164"/>
              <a:ext cx="6096000" cy="2153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63860754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32876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Control law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effect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238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oMath>
                          </a14:m>
                          <a:r>
                            <a:rPr lang="en-US" sz="1800" b="0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oMath>
                          </a14:m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7035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349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𝑠𝑜𝑚𝑒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𝑒𝑟𝑟𝑜𝑟𝑠</m:t>
                              </m:r>
                            </m:oMath>
                          </a14:m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29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oMath>
                          </a14:m>
                          <a:r>
                            <a:rPr lang="en-GB" dirty="0" smtClean="0"/>
                            <a:t>; 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9831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9887210"/>
                  </p:ext>
                </p:extLst>
              </p:nvPr>
            </p:nvGraphicFramePr>
            <p:xfrm>
              <a:off x="1475140" y="1851164"/>
              <a:ext cx="6096000" cy="2153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63860754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3287627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Control law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effect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238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" t="-108197" r="-100798" b="-3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0" t="-108197" r="-1000" b="-3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7035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" t="-208197" r="-100798" b="-2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0" t="-208197" r="-1000" b="-2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349960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" t="-284848" r="-100798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0" t="-284848" r="-1000" b="-1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2915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" t="-241905" r="-10079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0" t="-241905" r="-1000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9831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Arrow 9"/>
          <p:cNvSpPr/>
          <p:nvPr/>
        </p:nvSpPr>
        <p:spPr>
          <a:xfrm rot="19596068">
            <a:off x="1388145" y="3928313"/>
            <a:ext cx="1382070" cy="4676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feedback</a:t>
            </a:r>
            <a:endParaRPr lang="en-GB" sz="1600" dirty="0"/>
          </a:p>
        </p:txBody>
      </p:sp>
      <p:sp>
        <p:nvSpPr>
          <p:cNvPr id="11" name="Right Arrow 10"/>
          <p:cNvSpPr/>
          <p:nvPr/>
        </p:nvSpPr>
        <p:spPr>
          <a:xfrm rot="19596068">
            <a:off x="2644302" y="3950406"/>
            <a:ext cx="1382070" cy="4676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feedfroward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269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Implementation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3241976"/>
                <a:ext cx="8229600" cy="1447499"/>
              </a:xfrm>
            </p:spPr>
            <p:txBody>
              <a:bodyPr/>
              <a:lstStyle/>
              <a:p>
                <a:r>
                  <a:rPr lang="en-US" sz="2400" dirty="0" smtClean="0"/>
                  <a:t>Assumptions:</a:t>
                </a:r>
              </a:p>
              <a:p>
                <a:pPr marL="457200" lvl="1" indent="0">
                  <a:buNone/>
                </a:pP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200" dirty="0" smtClean="0"/>
                  <a:t>, that is, the speed servo is perfect 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, that is, localization is perfect !</a:t>
                </a: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3241976"/>
                <a:ext cx="8229600" cy="1447499"/>
              </a:xfrm>
              <a:blipFill>
                <a:blip r:embed="rId2"/>
                <a:stretch>
                  <a:fillRect l="-1037" t="-29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11</a:t>
            </a:fld>
            <a:endParaRPr lang="fi-FI" altLang="fi-FI"/>
          </a:p>
        </p:txBody>
      </p:sp>
      <p:grpSp>
        <p:nvGrpSpPr>
          <p:cNvPr id="49" name="Group 48"/>
          <p:cNvGrpSpPr/>
          <p:nvPr/>
        </p:nvGrpSpPr>
        <p:grpSpPr>
          <a:xfrm>
            <a:off x="758539" y="973060"/>
            <a:ext cx="7670910" cy="2507365"/>
            <a:chOff x="758539" y="1249152"/>
            <a:chExt cx="7670910" cy="2507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551788" y="2505873"/>
                  <a:ext cx="1877661" cy="537472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Robot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788" y="2505873"/>
                  <a:ext cx="1877661" cy="53747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3406787" y="2359290"/>
                  <a:ext cx="1877661" cy="83063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Feedback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787" y="2359290"/>
                  <a:ext cx="1877661" cy="83063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lowchart: Connector 8"/>
            <p:cNvSpPr/>
            <p:nvPr/>
          </p:nvSpPr>
          <p:spPr>
            <a:xfrm>
              <a:off x="5756020" y="2546009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ounded Rectangle 24"/>
                <p:cNvSpPr/>
                <p:nvPr/>
              </p:nvSpPr>
              <p:spPr>
                <a:xfrm>
                  <a:off x="758539" y="1812725"/>
                  <a:ext cx="1948076" cy="95228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Trajectory generation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GB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Rounded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39" y="1812725"/>
                  <a:ext cx="1948076" cy="95228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8" idx="3"/>
              <a:endCxn id="9" idx="2"/>
            </p:cNvCxnSpPr>
            <p:nvPr/>
          </p:nvCxnSpPr>
          <p:spPr>
            <a:xfrm flipV="1">
              <a:off x="5284448" y="2774609"/>
              <a:ext cx="4715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7" idx="1"/>
            </p:cNvCxnSpPr>
            <p:nvPr/>
          </p:nvCxnSpPr>
          <p:spPr>
            <a:xfrm flipV="1">
              <a:off x="6213220" y="2774609"/>
              <a:ext cx="3385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7" idx="3"/>
              <a:endCxn id="8" idx="1"/>
            </p:cNvCxnSpPr>
            <p:nvPr/>
          </p:nvCxnSpPr>
          <p:spPr>
            <a:xfrm flipH="1">
              <a:off x="3406787" y="2774609"/>
              <a:ext cx="5022662" cy="1"/>
            </a:xfrm>
            <a:prstGeom prst="bentConnector5">
              <a:avLst>
                <a:gd name="adj1" fmla="val -4551"/>
                <a:gd name="adj2" fmla="val 64392000000"/>
                <a:gd name="adj3" fmla="val 10455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706615" y="2428802"/>
              <a:ext cx="700172" cy="1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9" idx="0"/>
            </p:cNvCxnSpPr>
            <p:nvPr/>
          </p:nvCxnSpPr>
          <p:spPr>
            <a:xfrm>
              <a:off x="2689181" y="2069045"/>
              <a:ext cx="3295439" cy="4769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70935" y="1734582"/>
                  <a:ext cx="2383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 smtClean="0"/>
                    <a:t>       feedforward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935" y="1734582"/>
                  <a:ext cx="238385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1279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/>
            <p:cNvSpPr txBox="1"/>
            <p:nvPr/>
          </p:nvSpPr>
          <p:spPr>
            <a:xfrm>
              <a:off x="3202726" y="3387185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feedback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130924" y="2386931"/>
                  <a:ext cx="460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924" y="2386931"/>
                  <a:ext cx="46012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>
              <a:endCxn id="25" idx="0"/>
            </p:cNvCxnSpPr>
            <p:nvPr/>
          </p:nvCxnSpPr>
          <p:spPr>
            <a:xfrm>
              <a:off x="1732577" y="1305289"/>
              <a:ext cx="0" cy="50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68257" y="1249152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 time or clock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24049" y="1828110"/>
                <a:ext cx="780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49" y="1828110"/>
                <a:ext cx="78085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47794" y="2840761"/>
                <a:ext cx="1597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Localization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94" y="2840761"/>
                <a:ext cx="1597489" cy="369332"/>
              </a:xfrm>
              <a:prstGeom prst="rect">
                <a:avLst/>
              </a:prstGeom>
              <a:blipFill>
                <a:blip r:embed="rId9"/>
                <a:stretch>
                  <a:fillRect l="-3435" t="-8197" r="-16794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xplosion 2 25"/>
          <p:cNvSpPr/>
          <p:nvPr/>
        </p:nvSpPr>
        <p:spPr>
          <a:xfrm>
            <a:off x="6129285" y="92377"/>
            <a:ext cx="2955180" cy="1662682"/>
          </a:xfrm>
          <a:prstGeom prst="irregularSeal2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real robot has speed &amp; acceleration limits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099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with integrator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r>
                  <a:rPr lang="en-US" sz="2400" dirty="0" smtClean="0"/>
                  <a:t>Error dynamic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r>
                  <a:rPr lang="en-US" sz="2400" dirty="0" smtClean="0"/>
                  <a:t>Define an integral state: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2400" dirty="0" smtClean="0"/>
                  <a:t> </a:t>
                </a:r>
              </a:p>
              <a:p>
                <a:r>
                  <a:rPr lang="en-US" sz="2400" dirty="0" smtClean="0"/>
                  <a:t>New system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̇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acc>
                            <m:accPr>
                              <m:chr m:val="̇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mr>
                    </m:m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State feedback controller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000" dirty="0" smtClean="0"/>
                  <a:t>   (a PI controller)</a:t>
                </a:r>
                <a:endParaRPr lang="en-GB" sz="2000" dirty="0" smtClean="0"/>
              </a:p>
              <a:p>
                <a:r>
                  <a:rPr lang="en-US" sz="2000" dirty="0" smtClean="0"/>
                  <a:t>Use </a:t>
                </a:r>
                <a:r>
                  <a:rPr lang="en-US" sz="2000" dirty="0" err="1"/>
                  <a:t>M</a:t>
                </a:r>
                <a:r>
                  <a:rPr lang="en-US" sz="2000" dirty="0" err="1" smtClean="0"/>
                  <a:t>atlab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place</a:t>
                </a:r>
                <a:r>
                  <a:rPr lang="en-US" sz="2000" dirty="0" smtClean="0"/>
                  <a:t>(.) or </a:t>
                </a:r>
                <a:r>
                  <a:rPr lang="en-US" sz="2000" i="1" dirty="0" err="1" smtClean="0"/>
                  <a:t>lqr</a:t>
                </a:r>
                <a:r>
                  <a:rPr lang="en-US" sz="2000" dirty="0" smtClean="0"/>
                  <a:t>(.) to design k1 and k2</a:t>
                </a:r>
                <a:endParaRPr lang="en-GB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943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en-US" sz="3200" dirty="0" smtClean="0"/>
              <a:t> (integral term)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3241976"/>
            <a:ext cx="8229600" cy="1447499"/>
          </a:xfrm>
        </p:spPr>
        <p:txBody>
          <a:bodyPr/>
          <a:lstStyle/>
          <a:p>
            <a:r>
              <a:rPr lang="en-US" sz="2200" dirty="0" smtClean="0"/>
              <a:t>There are always imperfections in the control command (wheel misalignment, servo errors, </a:t>
            </a:r>
            <a:r>
              <a:rPr lang="en-US" sz="2200" dirty="0" err="1" smtClean="0"/>
              <a:t>etc</a:t>
            </a:r>
            <a:r>
              <a:rPr lang="en-US" sz="2200" dirty="0" smtClean="0"/>
              <a:t>), integral term will remove such constant errors</a:t>
            </a:r>
          </a:p>
          <a:p>
            <a:pPr marL="0" indent="0">
              <a:buNone/>
            </a:pPr>
            <a:r>
              <a:rPr lang="en-US" sz="2200" dirty="0" smtClean="0"/>
              <a:t>Q: what about sensor misalignment? </a:t>
            </a:r>
            <a:endParaRPr lang="en-GB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  <p:grpSp>
        <p:nvGrpSpPr>
          <p:cNvPr id="49" name="Group 48"/>
          <p:cNvGrpSpPr/>
          <p:nvPr/>
        </p:nvGrpSpPr>
        <p:grpSpPr>
          <a:xfrm>
            <a:off x="758539" y="917220"/>
            <a:ext cx="7670910" cy="1940777"/>
            <a:chOff x="758539" y="1249152"/>
            <a:chExt cx="7670910" cy="1940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551788" y="2505873"/>
                  <a:ext cx="1877661" cy="537472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Robot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788" y="2505873"/>
                  <a:ext cx="1877661" cy="53747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3406787" y="2359290"/>
                  <a:ext cx="1877661" cy="830639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787" y="2359290"/>
                  <a:ext cx="1877661" cy="83063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lowchart: Connector 8"/>
            <p:cNvSpPr/>
            <p:nvPr/>
          </p:nvSpPr>
          <p:spPr>
            <a:xfrm>
              <a:off x="5756020" y="2546009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ounded Rectangle 24"/>
                <p:cNvSpPr/>
                <p:nvPr/>
              </p:nvSpPr>
              <p:spPr>
                <a:xfrm>
                  <a:off x="758539" y="1812725"/>
                  <a:ext cx="1948076" cy="95228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Trajectory generation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GB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Rounded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39" y="1812725"/>
                  <a:ext cx="1948076" cy="952287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8" idx="3"/>
              <a:endCxn id="9" idx="2"/>
            </p:cNvCxnSpPr>
            <p:nvPr/>
          </p:nvCxnSpPr>
          <p:spPr>
            <a:xfrm flipV="1">
              <a:off x="5284448" y="2774609"/>
              <a:ext cx="4715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7" idx="1"/>
            </p:cNvCxnSpPr>
            <p:nvPr/>
          </p:nvCxnSpPr>
          <p:spPr>
            <a:xfrm flipV="1">
              <a:off x="6213220" y="2774609"/>
              <a:ext cx="3385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7" idx="3"/>
              <a:endCxn id="8" idx="1"/>
            </p:cNvCxnSpPr>
            <p:nvPr/>
          </p:nvCxnSpPr>
          <p:spPr>
            <a:xfrm flipH="1">
              <a:off x="3406787" y="2774609"/>
              <a:ext cx="5022662" cy="1"/>
            </a:xfrm>
            <a:prstGeom prst="bentConnector5">
              <a:avLst>
                <a:gd name="adj1" fmla="val -4551"/>
                <a:gd name="adj2" fmla="val 64392000000"/>
                <a:gd name="adj3" fmla="val 10455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706615" y="2428802"/>
              <a:ext cx="700172" cy="1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9" idx="0"/>
            </p:cNvCxnSpPr>
            <p:nvPr/>
          </p:nvCxnSpPr>
          <p:spPr>
            <a:xfrm>
              <a:off x="2689181" y="2069045"/>
              <a:ext cx="3295439" cy="4769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70935" y="1734582"/>
                  <a:ext cx="2383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 smtClean="0"/>
                    <a:t>       feedforward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935" y="1734582"/>
                  <a:ext cx="238385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1279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130924" y="2386931"/>
                  <a:ext cx="460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924" y="2386931"/>
                  <a:ext cx="46012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>
              <a:endCxn id="25" idx="0"/>
            </p:cNvCxnSpPr>
            <p:nvPr/>
          </p:nvCxnSpPr>
          <p:spPr>
            <a:xfrm>
              <a:off x="1732577" y="1305289"/>
              <a:ext cx="0" cy="507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68257" y="1249152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 time or clock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24049" y="1828110"/>
                <a:ext cx="780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49" y="1828110"/>
                <a:ext cx="78085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47794" y="2840761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94" y="2840761"/>
                <a:ext cx="379206" cy="369332"/>
              </a:xfrm>
              <a:prstGeom prst="rect">
                <a:avLst/>
              </a:prstGeom>
              <a:blipFill>
                <a:blip r:embed="rId8"/>
                <a:stretch>
                  <a:fillRect t="-4918" r="-1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292402" y="2156905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402" y="2156905"/>
                <a:ext cx="47359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1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Omni directional robot</a:t>
            </a:r>
            <a:br>
              <a:rPr lang="en-US" dirty="0" smtClean="0"/>
            </a:br>
            <a:r>
              <a:rPr lang="en-US" dirty="0" smtClean="0"/>
              <a:t>Trajectory tracking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Robot dynamic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𝑧𝐵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r>
                  <a:rPr lang="en-GB" sz="2400" dirty="0" smtClean="0"/>
                  <a:t> </a:t>
                </a:r>
              </a:p>
              <a:p>
                <a:r>
                  <a:rPr lang="en-GB" sz="2400" dirty="0"/>
                  <a:t>A</a:t>
                </a:r>
                <a:r>
                  <a:rPr lang="en-GB" sz="2400" dirty="0" smtClean="0"/>
                  <a:t>ll independently controlled servos/degrees of freedom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𝐵𝑑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400" dirty="0" smtClean="0"/>
                  <a:t> and the derivatives are given</a:t>
                </a:r>
              </a:p>
              <a:p>
                <a:r>
                  <a:rPr lang="en-US" sz="2400" dirty="0" smtClean="0"/>
                  <a:t>Run three independent tracking controllers !</a:t>
                </a:r>
                <a:endParaRPr lang="en-GB" sz="2400" dirty="0" smtClean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855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design and implementation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the error</a:t>
            </a:r>
          </a:p>
          <a:p>
            <a:r>
              <a:rPr lang="en-US" sz="2800" dirty="0" smtClean="0"/>
              <a:t>Calculate the feedback and feedforward terms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It is the same for steps for differential drive, but far more complex, because of kinematic constraints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3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drive, TT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func>
                        </m:e>
                      </m:mr>
                      <m:m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func>
                        </m:e>
                      </m:mr>
                      <m:m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mr>
                    </m:m>
                  </m:oMath>
                </a14:m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1800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1800" dirty="0"/>
                              <m:t>admissible</m:t>
                            </m:r>
                            <m:r>
                              <m:rPr>
                                <m:nor/>
                              </m:rPr>
                              <a:rPr lang="en-GB" sz="1800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1800" dirty="0"/>
                              <m:t>trajectory</m:t>
                            </m:r>
                          </m:e>
                        </m:eqArr>
                      </m:e>
                    </m:groupChr>
                  </m:oMath>
                </a14:m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GB" sz="28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4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sz="2800" i="1" dirty="0" smtClean="0"/>
              </a:p>
              <a:p>
                <a:r>
                  <a:rPr lang="en-US" sz="2800" dirty="0" smtClean="0"/>
                  <a:t>More convenient to define the error in Body frame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Pre>
                            <m:sPre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8805" y="342900"/>
            <a:ext cx="3055195" cy="221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drive, TT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Pre>
                            <m:sPre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Take derivative and linearize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GB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Now design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using state feedback, done!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17</a:t>
            </a:fld>
            <a:endParaRPr lang="fi-FI" altLang="fi-FI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8805" y="342900"/>
            <a:ext cx="3055195" cy="221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1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drive, TT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+mn-lt"/>
                  </a:rPr>
                  <a:t> vary, it is better to have a analytical solution for control </a:t>
                </a:r>
                <a:r>
                  <a:rPr lang="en-GB" sz="2000" dirty="0" smtClean="0">
                    <a:latin typeface="+mn-lt"/>
                  </a:rPr>
                  <a:t>gains (this is called gain-scheduling):</a:t>
                </a:r>
                <a:endParaRPr lang="en-GB" sz="2000" dirty="0" smtClean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 smtClean="0"/>
                  <a:t> closed loop dynamic: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h𝑎𝑟𝑎𝑐𝑡𝑒𝑟𝑖𝑠𝑡𝑖𝑐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𝑝𝑜𝑙𝑦𝑛𝑜𝑚𝑖𝑎𝑙</m:t>
                            </m:r>
                          </m:e>
                        </m:eqArr>
                      </m:e>
                    </m:groupChr>
                  </m:oMath>
                </a14:m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𝜉𝜆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; 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</m:m>
                  </m:oMath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735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827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Q: Do we have all the ingredients to implement this?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  <p:grpSp>
        <p:nvGrpSpPr>
          <p:cNvPr id="47" name="Group 46"/>
          <p:cNvGrpSpPr/>
          <p:nvPr/>
        </p:nvGrpSpPr>
        <p:grpSpPr>
          <a:xfrm>
            <a:off x="814528" y="1811529"/>
            <a:ext cx="6975874" cy="2378882"/>
            <a:chOff x="814528" y="1811529"/>
            <a:chExt cx="6975874" cy="2378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6305387" y="2383315"/>
                  <a:ext cx="1485015" cy="12735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Robot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387" y="2383315"/>
                  <a:ext cx="1485015" cy="12735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3874040" y="2494876"/>
                  <a:ext cx="1877661" cy="1032405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0" dirty="0" smtClean="0"/>
                    <a:t>Calculate in order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40" y="2494876"/>
                  <a:ext cx="1877661" cy="103240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1113150" y="2228988"/>
                  <a:ext cx="1948076" cy="196142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Trajectory generation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GB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en-US" dirty="0" smtClean="0"/>
                </a:p>
                <a:p>
                  <a:pPr algn="ctr"/>
                  <a:endParaRPr lang="en-GB" dirty="0" smtClean="0"/>
                </a:p>
                <a:p>
                  <a:pPr algn="ctr"/>
                  <a:r>
                    <a:rPr lang="en-US" dirty="0" smtClean="0"/>
                    <a:t>Calculate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GB" dirty="0" smtClean="0"/>
                </a:p>
                <a:p>
                  <a:pPr algn="ctr"/>
                  <a:endParaRPr lang="en-GB" dirty="0"/>
                </a:p>
              </p:txBody>
            </p:sp>
          </mc:Choice>
          <mc:Fallback xmlns="">
            <p:sp>
              <p:nvSpPr>
                <p:cNvPr id="11" name="Rounded 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150" y="2228988"/>
                  <a:ext cx="1948076" cy="196142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endCxn id="8" idx="1"/>
            </p:cNvCxnSpPr>
            <p:nvPr/>
          </p:nvCxnSpPr>
          <p:spPr>
            <a:xfrm>
              <a:off x="5751701" y="3020065"/>
              <a:ext cx="553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87673" y="2650733"/>
                  <a:ext cx="804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673" y="2650733"/>
                  <a:ext cx="8041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endCxn id="11" idx="0"/>
            </p:cNvCxnSpPr>
            <p:nvPr/>
          </p:nvCxnSpPr>
          <p:spPr>
            <a:xfrm>
              <a:off x="2087188" y="1957258"/>
              <a:ext cx="0" cy="271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4528" y="1811529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 time or clock</a:t>
              </a:r>
              <a:endParaRPr lang="en-GB" dirty="0"/>
            </a:p>
          </p:txBody>
        </p:sp>
        <p:cxnSp>
          <p:nvCxnSpPr>
            <p:cNvPr id="29" name="Elbow Connector 28"/>
            <p:cNvCxnSpPr>
              <a:stCxn id="8" idx="3"/>
            </p:cNvCxnSpPr>
            <p:nvPr/>
          </p:nvCxnSpPr>
          <p:spPr>
            <a:xfrm flipH="1">
              <a:off x="3874040" y="3020065"/>
              <a:ext cx="3916362" cy="58124"/>
            </a:xfrm>
            <a:prstGeom prst="bentConnector5">
              <a:avLst>
                <a:gd name="adj1" fmla="val -5837"/>
                <a:gd name="adj2" fmla="val 1488800"/>
                <a:gd name="adj3" fmla="val 11476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061226" y="2739018"/>
              <a:ext cx="812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428618" y="3598124"/>
                  <a:ext cx="1522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localization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8618" y="3598124"/>
                  <a:ext cx="15221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614" t="-8197" r="-18072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498980" y="4019714"/>
            <a:ext cx="6056897" cy="815490"/>
            <a:chOff x="498980" y="4019714"/>
            <a:chExt cx="6056897" cy="81549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980" y="4019714"/>
              <a:ext cx="2087409" cy="815490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2586389" y="4293565"/>
              <a:ext cx="3969488" cy="385372"/>
              <a:chOff x="2603963" y="4174371"/>
              <a:chExt cx="4108786" cy="36933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2536" y="4232411"/>
                <a:ext cx="3710213" cy="27044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603963" y="4174371"/>
                    <a:ext cx="4396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963" y="4174371"/>
                    <a:ext cx="43968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86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35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See Think Act</a:t>
            </a:r>
            <a:br>
              <a:rPr lang="en-US" sz="3200" dirty="0" smtClean="0"/>
            </a:br>
            <a:r>
              <a:rPr lang="en-US" sz="3200" dirty="0" smtClean="0"/>
              <a:t>control architecture</a:t>
            </a:r>
            <a:endParaRPr lang="en-GB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50" y="1200150"/>
            <a:ext cx="6229881" cy="33162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48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following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performance limitations with trajectory tracking: </a:t>
            </a:r>
            <a:r>
              <a:rPr lang="en-US" u="sng" dirty="0" smtClean="0"/>
              <a:t>time escapes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environment and robots with uncertainty, and problems where time is not critical, path following is preferred. </a:t>
            </a:r>
          </a:p>
          <a:p>
            <a:pPr lvl="1"/>
            <a:r>
              <a:rPr lang="en-US" dirty="0" smtClean="0"/>
              <a:t>In ball catching, time is important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673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if the robot canno</a:t>
            </a:r>
            <a:r>
              <a:rPr lang="en-US" sz="3600" dirty="0" smtClean="0"/>
              <a:t>t follow the target closely enough?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a virtual time and modulate its progress as a function of error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US" dirty="0" smtClean="0"/>
                  <a:t>Usually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 smtClean="0"/>
                  <a:t> grows as fast as time</a:t>
                </a:r>
              </a:p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390" b="-2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163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following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3188"/>
                <a:ext cx="5968551" cy="3316287"/>
              </a:xfrm>
            </p:spPr>
            <p:txBody>
              <a:bodyPr/>
              <a:lstStyle/>
              <a:p>
                <a:r>
                  <a:rPr lang="en-US" sz="2400" dirty="0" smtClean="0"/>
                  <a:t>The motion of the target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moving on the path is </a:t>
                </a:r>
                <a:r>
                  <a:rPr lang="en-US" sz="2400" u="sng" dirty="0" smtClean="0"/>
                  <a:t>not</a:t>
                </a:r>
                <a:r>
                  <a:rPr lang="en-US" sz="2400" dirty="0" smtClean="0"/>
                  <a:t> attached to time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400" dirty="0" smtClean="0"/>
                  <a:t> can be closest point on the path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400" dirty="0" smtClean="0"/>
                  <a:t> motion may have a designed dynamics</a:t>
                </a:r>
              </a:p>
              <a:p>
                <a:pPr marL="0" indent="0">
                  <a:buNone/>
                </a:pPr>
                <a:r>
                  <a:rPr lang="en-US" sz="2400" dirty="0"/>
                  <a:t>Use angular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to steer the robot to the path,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will </a:t>
                </a:r>
                <a:r>
                  <a:rPr lang="en-US" sz="2400" dirty="0" smtClean="0"/>
                  <a:t>! </a:t>
                </a:r>
                <a:endParaRPr lang="en-US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3188"/>
                <a:ext cx="5968551" cy="3316287"/>
              </a:xfrm>
              <a:blipFill>
                <a:blip r:embed="rId2"/>
                <a:stretch>
                  <a:fillRect l="-1634" t="-1287" r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22</a:t>
            </a:fld>
            <a:endParaRPr lang="fi-FI" altLang="fi-FI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0638" y="1081922"/>
            <a:ext cx="3403362" cy="24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8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Path following, error dynamics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3188"/>
                <a:ext cx="5849889" cy="33162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Pre>
                            <m:sPre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2400" i="1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2400" dirty="0" smtClean="0"/>
                  <a:t> defined by a free parameter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sz="2400" dirty="0" smtClean="0"/>
              </a:p>
              <a:p>
                <a:r>
                  <a:rPr lang="en-US" sz="2400" dirty="0" smtClean="0"/>
                  <a:t>Error dynamic: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3188"/>
                <a:ext cx="5849889" cy="3316287"/>
              </a:xfrm>
              <a:blipFill>
                <a:blip r:embed="rId2"/>
                <a:stretch>
                  <a:fillRect l="-1460" b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23</a:t>
            </a:fld>
            <a:endParaRPr lang="fi-FI" altLang="fi-FI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6975" y="2059144"/>
            <a:ext cx="3403362" cy="24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226920" y="1295400"/>
            <a:ext cx="521636" cy="166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67387" y="10851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8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</a:t>
            </a:r>
            <a:r>
              <a:rPr lang="en-US" sz="3600" dirty="0" smtClean="0"/>
              <a:t>rror dynamics, P closest point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3188"/>
                <a:ext cx="5849889" cy="33162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If P is the closest point,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800" dirty="0" smtClean="0"/>
                  <a:t>-&gt;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groupChr>
                      <m:groupChrPr>
                        <m:chr m:val="→"/>
                        <m:vertJc m:val="bot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𝑖𝑛𝑒𝑎𝑟𝑖𝑧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groupChr>
                  </m:oMath>
                </a14:m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1800" b="0" dirty="0" smtClean="0"/>
              </a:p>
              <a:p>
                <a:r>
                  <a:rPr lang="en-US" sz="1800" b="0" dirty="0" smtClean="0"/>
                  <a:t>Characteristics </a:t>
                </a:r>
                <a:r>
                  <a:rPr lang="en-US" sz="1800" dirty="0" err="1" smtClean="0"/>
                  <a:t>p</a:t>
                </a:r>
                <a:r>
                  <a:rPr lang="en-US" sz="1800" b="0" dirty="0" err="1" smtClean="0"/>
                  <a:t>olyn</a:t>
                </a:r>
                <a:r>
                  <a:rPr lang="en-US" sz="1800" b="0" dirty="0" smtClean="0"/>
                  <a:t>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Q. Can we rewrite the error dynamic to normalize for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dirty="0" smtClean="0"/>
                  <a:t>?</a:t>
                </a:r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3188"/>
                <a:ext cx="5849889" cy="3316287"/>
              </a:xfrm>
              <a:blipFill>
                <a:blip r:embed="rId2"/>
                <a:stretch>
                  <a:fillRect l="-938" r="-2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24</a:t>
            </a:fld>
            <a:endParaRPr lang="fi-FI" altLang="fi-FI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8938" y="2108005"/>
            <a:ext cx="3403362" cy="24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w.r.t. Length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time constant vs length constant 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GB" dirty="0" smtClean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 smtClean="0"/>
                  <a:t> assume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mr>
                    </m:m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105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 dynamics, P </a:t>
            </a:r>
            <a:r>
              <a:rPr lang="en-US" sz="3200" dirty="0" smtClean="0"/>
              <a:t>obeys given dynamics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3188"/>
                <a:ext cx="5849889" cy="3316287"/>
              </a:xfrm>
            </p:spPr>
            <p:txBody>
              <a:bodyPr/>
              <a:lstStyle/>
              <a:p>
                <a:r>
                  <a:rPr lang="en-US" sz="1600" dirty="0" smtClean="0">
                    <a:latin typeface="+mn-lt"/>
                  </a:rPr>
                  <a:t>One suggestion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+mn-lt"/>
                  </a:rPr>
                  <a:t> dynamic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600" dirty="0" smtClean="0"/>
              </a:p>
              <a:p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600" dirty="0" smtClean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Recall </a:t>
                </a:r>
                <a:r>
                  <a:rPr lang="en-US" sz="1600" dirty="0"/>
                  <a:t>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; so feedforward 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600" dirty="0" smtClean="0">
                  <a:ea typeface="Cambria Math" panose="02040503050406030204" pitchFamily="18" charset="0"/>
                </a:endParaRPr>
              </a:p>
              <a:p>
                <a:r>
                  <a:rPr lang="en-US" sz="1600" dirty="0" smtClean="0"/>
                  <a:t>Pole placement is not as straight forward as before</a:t>
                </a:r>
                <a:endParaRPr lang="en-GB" sz="1600" dirty="0"/>
              </a:p>
              <a:p>
                <a:endParaRPr lang="en-GB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3188"/>
                <a:ext cx="5849889" cy="3316287"/>
              </a:xfrm>
              <a:blipFill>
                <a:blip r:embed="rId2"/>
                <a:stretch>
                  <a:fillRect l="-417" t="-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26</a:t>
            </a:fld>
            <a:endParaRPr lang="fi-FI" altLang="fi-FI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2927" y="1031070"/>
            <a:ext cx="2778450" cy="201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7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Controlability</a:t>
            </a:r>
            <a:r>
              <a:rPr lang="en-US" dirty="0" smtClean="0"/>
              <a:t> and pole placement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One of the modes of the system is not controllable: you cannot move the pole </a:t>
                </a:r>
                <a:r>
                  <a:rPr lang="en-US" sz="2400" dirty="0"/>
                  <a:t>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 smtClean="0"/>
                  <a:t> using angular speed, specially for straight lines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)!</a:t>
                </a:r>
              </a:p>
              <a:p>
                <a:r>
                  <a:rPr lang="en-US" sz="2400" dirty="0" smtClean="0"/>
                  <a:t>But, the good news is that the un-controllable pole is stable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 for straight line the pole =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r>
                  <a:rPr lang="en-US" sz="2400" dirty="0" err="1" smtClean="0"/>
                  <a:t>Matlab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ctrb</a:t>
                </a:r>
                <a:r>
                  <a:rPr lang="en-US" sz="2400" dirty="0" smtClean="0"/>
                  <a:t>(.)</a:t>
                </a:r>
              </a:p>
              <a:p>
                <a:r>
                  <a:rPr lang="en-US" sz="2400" dirty="0" smtClean="0"/>
                  <a:t>When pole placing, choose one of the desired poles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1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831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Q: Do we have all the ingredients to implement this?</a:t>
                </a:r>
              </a:p>
              <a:p>
                <a:r>
                  <a:rPr lang="en-US" sz="2400" dirty="0" smtClean="0"/>
                  <a:t>You need to find s: closest point or integrate</a:t>
                </a:r>
              </a:p>
              <a:p>
                <a:r>
                  <a:rPr lang="en-US" sz="2400" dirty="0" smtClean="0"/>
                  <a:t>You will need to calculate the curvature at s given the desired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You need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Don’t forget time scale separation when choosing the gains. Even if servos can follow the commands, friction would not be enough to generate requested accelerations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287" b="-1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4952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to see beforehand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Self study before the classes of week 44 and 45: </a:t>
            </a:r>
            <a:r>
              <a:rPr lang="en-US" sz="3200" dirty="0"/>
              <a:t>selected video lectures </a:t>
            </a:r>
            <a:r>
              <a:rPr lang="en-US" sz="3200" dirty="0" smtClean="0"/>
              <a:t>from </a:t>
            </a:r>
          </a:p>
          <a:p>
            <a:pPr lvl="1"/>
            <a:r>
              <a:rPr lang="en-US" sz="3000" dirty="0" smtClean="0"/>
              <a:t>ASE-7536</a:t>
            </a:r>
            <a:r>
              <a:rPr lang="en-US" sz="3000" dirty="0"/>
              <a:t>, Model-Based </a:t>
            </a:r>
            <a:r>
              <a:rPr lang="en-US" sz="3000" dirty="0" smtClean="0"/>
              <a:t>Estimation</a:t>
            </a:r>
          </a:p>
          <a:p>
            <a:pPr marL="57150" indent="0">
              <a:buNone/>
            </a:pPr>
            <a:r>
              <a:rPr lang="en-US" dirty="0" smtClean="0"/>
              <a:t>on </a:t>
            </a:r>
            <a:r>
              <a:rPr lang="en-US" dirty="0" err="1"/>
              <a:t>Kalman</a:t>
            </a:r>
            <a:r>
              <a:rPr lang="en-US" dirty="0"/>
              <a:t> filtering (w44) and Particle filtering (w45)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29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121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motion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Trajectory tracking</a:t>
            </a:r>
          </a:p>
          <a:p>
            <a:r>
              <a:rPr lang="en-US" dirty="0"/>
              <a:t>P</a:t>
            </a:r>
            <a:r>
              <a:rPr lang="en-US" dirty="0" smtClean="0"/>
              <a:t>ath following</a:t>
            </a:r>
          </a:p>
          <a:p>
            <a:r>
              <a:rPr lang="en-US" dirty="0" smtClean="0"/>
              <a:t>Starting from 1D robot!</a:t>
            </a:r>
          </a:p>
          <a:p>
            <a:pPr marL="0" indent="0">
              <a:buNone/>
            </a:pPr>
            <a:r>
              <a:rPr lang="en-US" dirty="0" smtClean="0"/>
              <a:t>From now on, I will drop the frames for clarity of presentation. They will become important when actually implementing these controllers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3873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to see beforehand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/>
              <a:t>Video 1 part 1 and 2</a:t>
            </a:r>
            <a:r>
              <a:rPr lang="en-US" sz="2400" dirty="0"/>
              <a:t>: good background if you want to refresh Bayes theory, mathematical articulation of random variables and probability (expectation, conditional probability, </a:t>
            </a:r>
            <a:r>
              <a:rPr lang="en-US" sz="2400" dirty="0" err="1"/>
              <a:t>etc</a:t>
            </a:r>
            <a:r>
              <a:rPr lang="en-US" sz="2400" dirty="0"/>
              <a:t>) and general problem of estimation</a:t>
            </a:r>
          </a:p>
          <a:p>
            <a:pPr marL="0" indent="0">
              <a:buNone/>
            </a:pPr>
            <a:r>
              <a:rPr lang="en-US" sz="2400" u="sng" dirty="0"/>
              <a:t>Video 3 (min 45)</a:t>
            </a:r>
            <a:r>
              <a:rPr lang="en-US" sz="2400" dirty="0"/>
              <a:t>: </a:t>
            </a:r>
            <a:r>
              <a:rPr lang="en-US" sz="2400" dirty="0" err="1"/>
              <a:t>Hiden</a:t>
            </a:r>
            <a:r>
              <a:rPr lang="en-US" sz="2400" dirty="0"/>
              <a:t> Markov Models and Linear </a:t>
            </a:r>
            <a:r>
              <a:rPr lang="en-US" sz="2400" dirty="0" err="1"/>
              <a:t>Kalman</a:t>
            </a:r>
            <a:r>
              <a:rPr lang="en-US" sz="2400" dirty="0"/>
              <a:t> Filter</a:t>
            </a:r>
          </a:p>
          <a:p>
            <a:pPr marL="0" indent="0">
              <a:buNone/>
            </a:pPr>
            <a:r>
              <a:rPr lang="en-US" sz="2400" u="sng" dirty="0"/>
              <a:t>Video 7</a:t>
            </a:r>
            <a:r>
              <a:rPr lang="en-US" sz="2400" dirty="0"/>
              <a:t> : Extended KF and other linear </a:t>
            </a:r>
            <a:r>
              <a:rPr lang="en-US" sz="2400" dirty="0" err="1"/>
              <a:t>approximators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u="sng" dirty="0"/>
              <a:t>Video 8</a:t>
            </a:r>
            <a:r>
              <a:rPr lang="en-US" sz="2400" dirty="0"/>
              <a:t>: Particle filter and Monte Carlo method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30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6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Path is a set of ordered geometrical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 smtClean="0"/>
                  <a:t>=(</a:t>
                </a:r>
                <a:r>
                  <a:rPr lang="en-US" sz="2400" dirty="0" err="1" smtClean="0"/>
                  <a:t>x,y</a:t>
                </a:r>
                <a:r>
                  <a:rPr lang="en-US" sz="2400" dirty="0" smtClean="0"/>
                  <a:t>), possibly parameterized by a parameter, let say, the path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, or just indexed by natural numbers in the case of discrete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Trajectory is a path indexed by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1287" r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5894" y="2457208"/>
            <a:ext cx="2974419" cy="215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7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3188"/>
                <a:ext cx="5818187" cy="3316287"/>
              </a:xfrm>
            </p:spPr>
            <p:txBody>
              <a:bodyPr/>
              <a:lstStyle/>
              <a:p>
                <a:r>
                  <a:rPr lang="en-US" sz="1800" dirty="0" smtClean="0"/>
                  <a:t>PF and TT; Objectives</a:t>
                </a:r>
              </a:p>
              <a:p>
                <a:pPr lvl="1"/>
                <a:r>
                  <a:rPr lang="en-US" sz="1600" dirty="0" smtClean="0"/>
                  <a:t>Velocity frame V (or </a:t>
                </a:r>
                <a:r>
                  <a:rPr lang="en-US" sz="1600" dirty="0" err="1" smtClean="0"/>
                  <a:t>Bv</a:t>
                </a:r>
                <a:r>
                  <a:rPr lang="en-US" sz="1600" dirty="0" smtClean="0"/>
                  <a:t> in this figure) follows tangent frame T </a:t>
                </a:r>
              </a:p>
              <a:p>
                <a:pPr lvl="1"/>
                <a:r>
                  <a:rPr lang="en-US" sz="1600" dirty="0" smtClean="0"/>
                  <a:t>Body frame B (robot heading) follows a desired </a:t>
                </a:r>
                <a:r>
                  <a:rPr lang="en-US" sz="1600" dirty="0" err="1" smtClean="0"/>
                  <a:t>Bd</a:t>
                </a:r>
                <a:r>
                  <a:rPr lang="en-US" sz="1600" dirty="0" smtClean="0"/>
                  <a:t> (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r>
                  <a:rPr lang="en-US" sz="1800" dirty="0" smtClean="0"/>
                  <a:t>Differential drive: B and V are the same; </a:t>
                </a:r>
                <a:r>
                  <a:rPr lang="en-US" sz="1800" dirty="0" err="1" smtClean="0"/>
                  <a:t>Bd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T are the same; no need to define </a:t>
                </a:r>
                <a:r>
                  <a:rPr lang="en-US" sz="1800" dirty="0" err="1" smtClean="0"/>
                  <a:t>Bd</a:t>
                </a:r>
                <a:endParaRPr lang="en-US" sz="1800" dirty="0" smtClean="0"/>
              </a:p>
              <a:p>
                <a:r>
                  <a:rPr lang="en-US" sz="1800" dirty="0" smtClean="0"/>
                  <a:t>Omnidirectional: </a:t>
                </a:r>
                <a:r>
                  <a:rPr lang="en-US" sz="1800" dirty="0" err="1" smtClean="0"/>
                  <a:t>Bd</a:t>
                </a:r>
                <a:r>
                  <a:rPr lang="en-US" sz="1800" dirty="0" smtClean="0"/>
                  <a:t> is defined as well as </a:t>
                </a:r>
                <a:r>
                  <a:rPr lang="en-US" sz="1800" dirty="0" err="1" smtClean="0"/>
                  <a:t>Pd</a:t>
                </a:r>
                <a:endParaRPr lang="en-US" sz="1800" dirty="0" smtClean="0"/>
              </a:p>
              <a:p>
                <a:r>
                  <a:rPr lang="en-US" sz="1800" dirty="0" smtClean="0"/>
                  <a:t>TT: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 smtClean="0"/>
                  <a:t> at time t is 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 smtClean="0"/>
              </a:p>
              <a:p>
                <a:r>
                  <a:rPr lang="en-US" sz="1800" dirty="0" smtClean="0"/>
                  <a:t>PF: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800" dirty="0" smtClean="0"/>
                  <a:t> is free; one may also define a desired speed on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3188"/>
                <a:ext cx="5818187" cy="3316287"/>
              </a:xfrm>
              <a:blipFill>
                <a:blip r:embed="rId2"/>
                <a:stretch>
                  <a:fillRect l="-943" t="-919" b="-42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4440" y="543736"/>
            <a:ext cx="4099560" cy="296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9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following and Trajectory tracking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3188"/>
                <a:ext cx="5818187" cy="331628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Q: Is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 smtClean="0"/>
                  <a:t> and pair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) define the same problem?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3188"/>
                <a:ext cx="5818187" cy="3316287"/>
              </a:xfrm>
              <a:blipFill>
                <a:blip r:embed="rId2"/>
                <a:stretch>
                  <a:fillRect l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4440" y="543736"/>
            <a:ext cx="4099560" cy="296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242" y="1001077"/>
            <a:ext cx="2276475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Differential drive kinematics/control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1" y="1373188"/>
                <a:ext cx="6709729" cy="33162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</m:fName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𝑥𝐵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𝑧𝐵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18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𝑧𝐵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+mn-lt"/>
                  </a:rPr>
                  <a:t> are robot control commands</a:t>
                </a:r>
              </a:p>
              <a:p>
                <a:r>
                  <a:rPr lang="en-US" sz="1800" dirty="0" smtClean="0">
                    <a:latin typeface="+mn-lt"/>
                  </a:rPr>
                  <a:t>Control design objective: </a:t>
                </a:r>
                <a:r>
                  <a:rPr lang="en-US" sz="1600" dirty="0" smtClean="0">
                    <a:latin typeface="+mn-lt"/>
                  </a:rPr>
                  <a:t>Design feedback control laws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𝑧𝐵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n-lt"/>
                  </a:rPr>
                  <a:t> for a desired behavior (e.g. follow a path)</a:t>
                </a:r>
              </a:p>
              <a:p>
                <a:pPr marL="400050"/>
                <a:r>
                  <a:rPr lang="en-US" sz="1800" dirty="0" smtClean="0">
                    <a:latin typeface="+mn-lt"/>
                  </a:rPr>
                  <a:t>This assumes robot actuators (wheels motors) have speed servos</a:t>
                </a:r>
              </a:p>
              <a:p>
                <a:pPr marL="400050"/>
                <a:r>
                  <a:rPr lang="en-US" sz="1800" dirty="0" smtClean="0">
                    <a:latin typeface="+mn-lt"/>
                  </a:rPr>
                  <a:t>Some actuator servos may set to position servo or torque servo modes</a:t>
                </a:r>
                <a:r>
                  <a:rPr lang="en-US" sz="2000" dirty="0" smtClean="0">
                    <a:latin typeface="+mn-lt"/>
                  </a:rPr>
                  <a:t> </a:t>
                </a:r>
              </a:p>
              <a:p>
                <a:pPr marL="400050"/>
                <a:endParaRPr lang="en-US" sz="20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1" y="1373188"/>
                <a:ext cx="6709729" cy="3316287"/>
              </a:xfr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212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43" y="1104024"/>
            <a:ext cx="3240950" cy="302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Inner outer loop</a:t>
            </a:r>
            <a:br>
              <a:rPr lang="en-US" sz="3600" dirty="0" smtClean="0"/>
            </a:br>
            <a:r>
              <a:rPr lang="en-US" sz="3600" dirty="0" smtClean="0"/>
              <a:t>time scale separation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2" y="1241208"/>
                <a:ext cx="4645058" cy="3169800"/>
              </a:xfrm>
            </p:spPr>
            <p:txBody>
              <a:bodyPr/>
              <a:lstStyle/>
              <a:p>
                <a:r>
                  <a:rPr lang="en-US" sz="1800" dirty="0" smtClean="0"/>
                  <a:t>Feedback control system is composed of many inner-outer loops</a:t>
                </a:r>
              </a:p>
              <a:p>
                <a:r>
                  <a:rPr lang="en-US" sz="1800" dirty="0" smtClean="0"/>
                  <a:t>Divide and conquer approach assumes time scale separation: inner loop dynamic </a:t>
                </a:r>
                <a:r>
                  <a:rPr lang="en-US" sz="1800" dirty="0" smtClean="0"/>
                  <a:t>is </a:t>
                </a:r>
                <a:r>
                  <a:rPr lang="en-US" sz="1800" dirty="0" smtClean="0"/>
                  <a:t>much faster than outer loop</a:t>
                </a:r>
              </a:p>
              <a:p>
                <a:r>
                  <a:rPr lang="en-US" sz="1800" dirty="0" smtClean="0"/>
                  <a:t>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as control input, assumes the inner-loop tracks “infinitely fast</a:t>
                </a:r>
                <a:r>
                  <a:rPr lang="en-US" sz="1800" dirty="0" smtClean="0"/>
                  <a:t>”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2" y="1241208"/>
                <a:ext cx="4645058" cy="3169800"/>
              </a:xfrm>
              <a:blipFill>
                <a:blip r:embed="rId4"/>
                <a:stretch>
                  <a:fillRect l="-919" t="-1154" r="-1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CA970-FB26-437B-8E91-E1A1DF853D89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E1A83-5E80-43DC-B886-811C19EEB2A4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2253733" y="3874172"/>
            <a:ext cx="5979541" cy="573137"/>
            <a:chOff x="315927" y="4399027"/>
            <a:chExt cx="7972720" cy="772145"/>
          </a:xfrm>
        </p:grpSpPr>
        <p:sp>
          <p:nvSpPr>
            <p:cNvPr id="8" name="Rectangle 7"/>
            <p:cNvSpPr/>
            <p:nvPr/>
          </p:nvSpPr>
          <p:spPr>
            <a:xfrm>
              <a:off x="6844216" y="4463540"/>
              <a:ext cx="725536" cy="707632"/>
            </a:xfrm>
            <a:prstGeom prst="rect">
              <a:avLst/>
            </a:prstGeom>
            <a:noFill/>
            <a:ln w="698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906" y="4446210"/>
              <a:ext cx="60529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F0"/>
                  </a:solidFill>
                </a:rPr>
                <a:t>ep</a:t>
              </a:r>
              <a:endParaRPr lang="en-US" b="1" i="1" dirty="0">
                <a:solidFill>
                  <a:srgbClr val="00B0F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908576" y="4658593"/>
              <a:ext cx="313385" cy="32489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99360" y="4596539"/>
              <a:ext cx="643553" cy="449006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72817" y="4455578"/>
              <a:ext cx="725536" cy="707632"/>
            </a:xfrm>
            <a:prstGeom prst="rect">
              <a:avLst/>
            </a:prstGeom>
            <a:noFill/>
            <a:ln w="698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17852" y="4589167"/>
              <a:ext cx="643553" cy="449006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633390" y="4665091"/>
              <a:ext cx="313385" cy="32489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12" idx="6"/>
              <a:endCxn id="24" idx="1"/>
            </p:cNvCxnSpPr>
            <p:nvPr/>
          </p:nvCxnSpPr>
          <p:spPr>
            <a:xfrm flipV="1">
              <a:off x="4221961" y="4813670"/>
              <a:ext cx="295892" cy="7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83354" y="4439971"/>
              <a:ext cx="60529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xL</a:t>
              </a:r>
              <a:endParaRPr lang="en-US" b="1" i="1" dirty="0"/>
            </a:p>
          </p:txBody>
        </p:sp>
        <p:cxnSp>
          <p:nvCxnSpPr>
            <p:cNvPr id="46" name="Straight Arrow Connector 45"/>
            <p:cNvCxnSpPr>
              <a:stCxn id="24" idx="3"/>
              <a:endCxn id="20" idx="1"/>
            </p:cNvCxnSpPr>
            <p:nvPr/>
          </p:nvCxnSpPr>
          <p:spPr>
            <a:xfrm flipV="1">
              <a:off x="5115519" y="4809394"/>
              <a:ext cx="457298" cy="42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4" idx="3"/>
              <a:endCxn id="12" idx="2"/>
            </p:cNvCxnSpPr>
            <p:nvPr/>
          </p:nvCxnSpPr>
          <p:spPr>
            <a:xfrm>
              <a:off x="2997028" y="4821042"/>
              <a:ext cx="911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997028" y="4494046"/>
              <a:ext cx="1084057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chemeClr val="accent2">
                      <a:lumMod val="75000"/>
                    </a:schemeClr>
                  </a:solidFill>
                </a:rPr>
                <a:t>ep ref</a:t>
              </a:r>
              <a:endParaRPr lang="en-US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28" idx="6"/>
              <a:endCxn id="14" idx="1"/>
            </p:cNvCxnSpPr>
            <p:nvPr/>
          </p:nvCxnSpPr>
          <p:spPr>
            <a:xfrm flipV="1">
              <a:off x="1946775" y="4821042"/>
              <a:ext cx="452586" cy="6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28" idx="2"/>
            </p:cNvCxnSpPr>
            <p:nvPr/>
          </p:nvCxnSpPr>
          <p:spPr>
            <a:xfrm>
              <a:off x="1357317" y="4827540"/>
              <a:ext cx="2760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15927" y="4416304"/>
              <a:ext cx="1945897" cy="49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 smtClean="0"/>
                <a:t>…</a:t>
              </a:r>
              <a:r>
                <a:rPr lang="en-US" b="1" i="1" dirty="0" err="1" smtClean="0"/>
                <a:t>xL</a:t>
              </a:r>
              <a:r>
                <a:rPr lang="en-US" b="1" i="1" dirty="0" smtClean="0"/>
                <a:t> ref</a:t>
              </a:r>
              <a:endParaRPr lang="en-US" b="1" i="1" dirty="0"/>
            </a:p>
          </p:txBody>
        </p:sp>
        <p:cxnSp>
          <p:nvCxnSpPr>
            <p:cNvPr id="81" name="Straight Arrow Connector 80"/>
            <p:cNvCxnSpPr>
              <a:stCxn id="20" idx="3"/>
              <a:endCxn id="8" idx="1"/>
            </p:cNvCxnSpPr>
            <p:nvPr/>
          </p:nvCxnSpPr>
          <p:spPr>
            <a:xfrm>
              <a:off x="6298353" y="4809394"/>
              <a:ext cx="545863" cy="7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" idx="3"/>
            </p:cNvCxnSpPr>
            <p:nvPr/>
          </p:nvCxnSpPr>
          <p:spPr>
            <a:xfrm>
              <a:off x="7569752" y="4817356"/>
              <a:ext cx="522401" cy="69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endCxn id="28" idx="4"/>
            </p:cNvCxnSpPr>
            <p:nvPr/>
          </p:nvCxnSpPr>
          <p:spPr>
            <a:xfrm rot="10800000" flipV="1">
              <a:off x="1790084" y="4845739"/>
              <a:ext cx="6040869" cy="144250"/>
            </a:xfrm>
            <a:prstGeom prst="bentConnector4">
              <a:avLst>
                <a:gd name="adj1" fmla="val -548"/>
                <a:gd name="adj2" fmla="val 52338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endCxn id="12" idx="4"/>
            </p:cNvCxnSpPr>
            <p:nvPr/>
          </p:nvCxnSpPr>
          <p:spPr>
            <a:xfrm rot="10800000" flipV="1">
              <a:off x="4065269" y="4852087"/>
              <a:ext cx="2457774" cy="131403"/>
            </a:xfrm>
            <a:prstGeom prst="bentConnector4">
              <a:avLst>
                <a:gd name="adj1" fmla="val -388"/>
                <a:gd name="adj2" fmla="val 4089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113127" y="4399027"/>
              <a:ext cx="60529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sp</a:t>
              </a:r>
              <a:endParaRPr lang="en-US" b="1" i="1" dirty="0"/>
            </a:p>
          </p:txBody>
        </p:sp>
      </p:grpSp>
      <p:graphicFrame>
        <p:nvGraphicFramePr>
          <p:cNvPr id="3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9738"/>
              </p:ext>
            </p:extLst>
          </p:nvPr>
        </p:nvGraphicFramePr>
        <p:xfrm>
          <a:off x="4658163" y="1656494"/>
          <a:ext cx="2552797" cy="154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Visio" r:id="rId5" imgW="2222574" imgH="1396825" progId="Visio.Drawing.11">
                  <p:embed/>
                </p:oleObj>
              </mc:Choice>
              <mc:Fallback>
                <p:oleObj name="Visio" r:id="rId5" imgW="2222574" imgH="1396825" progId="Visio.Drawing.11">
                  <p:embed/>
                  <p:pic>
                    <p:nvPicPr>
                      <p:cNvPr id="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163" y="1656494"/>
                        <a:ext cx="2552797" cy="1549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53646"/>
              </p:ext>
            </p:extLst>
          </p:nvPr>
        </p:nvGraphicFramePr>
        <p:xfrm>
          <a:off x="6573113" y="9329"/>
          <a:ext cx="2333036" cy="119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Document" r:id="rId7" imgW="2839493" imgH="1457332" progId="Word.Document.12">
                  <p:embed/>
                </p:oleObj>
              </mc:Choice>
              <mc:Fallback>
                <p:oleObj name="Document" r:id="rId7" imgW="2839493" imgH="1457332" progId="Word.Document.12">
                  <p:embed/>
                  <p:pic>
                    <p:nvPicPr>
                      <p:cNvPr id="9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113" y="9329"/>
                        <a:ext cx="2333036" cy="1190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615817" y="3195931"/>
            <a:ext cx="1528183" cy="7132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</a:t>
            </a:r>
            <a:r>
              <a:rPr lang="en-US" sz="1200" dirty="0" err="1" smtClean="0"/>
              <a:t>hyd</a:t>
            </a:r>
            <a:r>
              <a:rPr lang="en-US" sz="1200" dirty="0" smtClean="0"/>
              <a:t> circuit is not for steering, just an example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912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Review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s </a:t>
                </a:r>
                <a:r>
                  <a:rPr lang="en-US" u="sng" dirty="0" smtClean="0"/>
                  <a:t>stable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will </a:t>
                </a:r>
                <a:r>
                  <a:rPr lang="en-US" u="sng" dirty="0" smtClean="0"/>
                  <a:t>converge</a:t>
                </a:r>
                <a:r>
                  <a:rPr lang="en-US" dirty="0" smtClean="0"/>
                  <a:t> from any initial condition to zero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The larger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 smtClean="0"/>
                  <a:t>, the faster convergence.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EC001-92DC-4041-B536-F04CAF331BC2}" type="datetime1">
              <a:rPr lang="fi-FI" smtClean="0"/>
              <a:pPr>
                <a:defRPr/>
              </a:pPr>
              <a:t>29.8.2018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48275-A547-4EBD-91F4-3255124D9AB8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956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T_esityspohja_16-9.pptx [Read-Only]" id="{343CFE07-A4BB-47FC-BB41-6DB4F1A0429C}" vid="{9C883C59-830D-400D-ACEF-D2DCA5805838}"/>
    </a:ext>
  </a:extLst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T_esityspohja_16-9.pptx [Read-Only]" id="{343CFE07-A4BB-47FC-BB41-6DB4F1A0429C}" vid="{1BA9D1C7-999E-4B92-9696-1E5190DFD79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TUT_Presentation_16-9_with_graphic_elements</Template>
  <TotalTime>6788</TotalTime>
  <Words>705</Words>
  <Application>Microsoft Office PowerPoint</Application>
  <PresentationFormat>On-screen Show (16:9)</PresentationFormat>
  <Paragraphs>273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Cambria Math</vt:lpstr>
      <vt:lpstr>Wingdings</vt:lpstr>
      <vt:lpstr>TUT_esityspohja</vt:lpstr>
      <vt:lpstr>Mukautettu suunnittelumalli</vt:lpstr>
      <vt:lpstr>Visio</vt:lpstr>
      <vt:lpstr>Document</vt:lpstr>
      <vt:lpstr>Motion Control (kinematic control)</vt:lpstr>
      <vt:lpstr>See Think Act control architecture</vt:lpstr>
      <vt:lpstr>Robot motion control</vt:lpstr>
      <vt:lpstr>Definitions</vt:lpstr>
      <vt:lpstr>Definitions</vt:lpstr>
      <vt:lpstr>Path following and Trajectory tracking</vt:lpstr>
      <vt:lpstr>Differential drive kinematics/control</vt:lpstr>
      <vt:lpstr>Inner outer loop time scale separation</vt:lpstr>
      <vt:lpstr>Dynamic systems</vt:lpstr>
      <vt:lpstr>1D robot tracking controller</vt:lpstr>
      <vt:lpstr>Implementation</vt:lpstr>
      <vt:lpstr>Controller with integrator</vt:lpstr>
      <vt:lpstr>Implementation (integral term)</vt:lpstr>
      <vt:lpstr>Omni directional robot Trajectory tracking</vt:lpstr>
      <vt:lpstr>Control design and implementation steps</vt:lpstr>
      <vt:lpstr>Differential drive, TT</vt:lpstr>
      <vt:lpstr>Differential drive, TT</vt:lpstr>
      <vt:lpstr>Differential drive, TT</vt:lpstr>
      <vt:lpstr>Implementation</vt:lpstr>
      <vt:lpstr>Path following</vt:lpstr>
      <vt:lpstr>What if the robot cannot follow the target closely enough?</vt:lpstr>
      <vt:lpstr>Path following</vt:lpstr>
      <vt:lpstr>Path following, error dynamics</vt:lpstr>
      <vt:lpstr>Error dynamics, P closest point</vt:lpstr>
      <vt:lpstr>Derivatives w.r.t. Length  time constant vs length constant !</vt:lpstr>
      <vt:lpstr>Error dynamics, P obeys given dynamics</vt:lpstr>
      <vt:lpstr>Controlability and pole placement</vt:lpstr>
      <vt:lpstr>Implementation</vt:lpstr>
      <vt:lpstr>Videos to see beforehand</vt:lpstr>
      <vt:lpstr>Videos to see beforehand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frames and systems</dc:title>
  <dc:creator>Reza Ghabcheloo</dc:creator>
  <cp:lastModifiedBy>Reza Ghabcheloo</cp:lastModifiedBy>
  <cp:revision>161</cp:revision>
  <dcterms:created xsi:type="dcterms:W3CDTF">2017-09-06T14:58:41Z</dcterms:created>
  <dcterms:modified xsi:type="dcterms:W3CDTF">2018-08-29T13:53:17Z</dcterms:modified>
</cp:coreProperties>
</file>