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54"/>
  </p:notesMasterIdLst>
  <p:sldIdLst>
    <p:sldId id="256" r:id="rId3"/>
    <p:sldId id="268" r:id="rId4"/>
    <p:sldId id="286" r:id="rId5"/>
    <p:sldId id="269" r:id="rId6"/>
    <p:sldId id="290" r:id="rId7"/>
    <p:sldId id="306" r:id="rId8"/>
    <p:sldId id="332" r:id="rId9"/>
    <p:sldId id="318" r:id="rId10"/>
    <p:sldId id="274" r:id="rId11"/>
    <p:sldId id="289" r:id="rId12"/>
    <p:sldId id="300" r:id="rId13"/>
    <p:sldId id="301" r:id="rId14"/>
    <p:sldId id="288" r:id="rId15"/>
    <p:sldId id="302" r:id="rId16"/>
    <p:sldId id="303" r:id="rId17"/>
    <p:sldId id="304" r:id="rId18"/>
    <p:sldId id="305" r:id="rId19"/>
    <p:sldId id="307" r:id="rId20"/>
    <p:sldId id="319" r:id="rId21"/>
    <p:sldId id="270" r:id="rId22"/>
    <p:sldId id="272" r:id="rId23"/>
    <p:sldId id="308" r:id="rId24"/>
    <p:sldId id="292" r:id="rId25"/>
    <p:sldId id="312" r:id="rId26"/>
    <p:sldId id="313" r:id="rId27"/>
    <p:sldId id="324" r:id="rId28"/>
    <p:sldId id="325" r:id="rId29"/>
    <p:sldId id="326" r:id="rId30"/>
    <p:sldId id="327" r:id="rId31"/>
    <p:sldId id="328" r:id="rId32"/>
    <p:sldId id="320" r:id="rId33"/>
    <p:sldId id="311" r:id="rId34"/>
    <p:sldId id="335" r:id="rId35"/>
    <p:sldId id="336" r:id="rId36"/>
    <p:sldId id="299" r:id="rId37"/>
    <p:sldId id="339" r:id="rId38"/>
    <p:sldId id="329" r:id="rId39"/>
    <p:sldId id="337" r:id="rId40"/>
    <p:sldId id="338" r:id="rId41"/>
    <p:sldId id="340" r:id="rId42"/>
    <p:sldId id="330" r:id="rId43"/>
    <p:sldId id="331" r:id="rId44"/>
    <p:sldId id="341" r:id="rId45"/>
    <p:sldId id="314" r:id="rId46"/>
    <p:sldId id="309" r:id="rId47"/>
    <p:sldId id="322" r:id="rId48"/>
    <p:sldId id="321" r:id="rId49"/>
    <p:sldId id="333" r:id="rId50"/>
    <p:sldId id="342" r:id="rId51"/>
    <p:sldId id="334" r:id="rId52"/>
    <p:sldId id="323" r:id="rId53"/>
  </p:sldIdLst>
  <p:sldSz cx="9144000" cy="5143500" type="screen16x9"/>
  <p:notesSz cx="6858000" cy="9144000"/>
  <p:defaultTextStyle>
    <a:defPPr>
      <a:defRPr lang="fi-FI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za Ghabcheloo" initials="RG" lastIdx="1" clrIdx="0">
    <p:extLst>
      <p:ext uri="{19B8F6BF-5375-455C-9EA6-DF929625EA0E}">
        <p15:presenceInfo xmlns:p15="http://schemas.microsoft.com/office/powerpoint/2012/main" userId="S-1-5-21-2848224991-410741525-331976621-107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580" y="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444A029-9F48-4295-85C1-704A36ED6631}" type="datetimeFigureOut">
              <a:rPr lang="fi-FI"/>
              <a:pPr>
                <a:defRPr/>
              </a:pPr>
              <a:t>26.11.2018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i-FI" noProof="0" smtClean="0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noProof="0" smtClean="0"/>
              <a:t>Muokkaa tekstin perustyylejä</a:t>
            </a:r>
          </a:p>
          <a:p>
            <a:pPr lvl="1"/>
            <a:r>
              <a:rPr lang="fi-FI" noProof="0" smtClean="0"/>
              <a:t>toinen taso</a:t>
            </a:r>
          </a:p>
          <a:p>
            <a:pPr lvl="2"/>
            <a:r>
              <a:rPr lang="fi-FI" noProof="0" smtClean="0"/>
              <a:t>kolmas taso</a:t>
            </a:r>
          </a:p>
          <a:p>
            <a:pPr lvl="3"/>
            <a:r>
              <a:rPr lang="fi-FI" noProof="0" smtClean="0"/>
              <a:t>neljäs taso</a:t>
            </a:r>
          </a:p>
          <a:p>
            <a:pPr lvl="4"/>
            <a:r>
              <a:rPr lang="fi-FI" noProof="0" smtClean="0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C10FEEC-76D5-4671-919A-099001FB7A1C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941476"/>
            <a:ext cx="7772400" cy="138227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2582365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B746E-BF22-4064-95B4-DE58B6865D71}" type="datetime1">
              <a:rPr lang="fi-FI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0B3C9-0E86-424D-958B-8D33D1C24F5C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55958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2065396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2065396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i-FI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2065396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2E375-3515-4E52-B66F-D51519EC49B1}" type="datetime1">
              <a:rPr lang="fi-FI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091AB-A054-4560-BB45-8260C8B96AC7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61608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F084C-4DA4-4A8B-BFAF-592AD42B8EC6}" type="datetime1">
              <a:rPr lang="fi-FI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1595E-3607-44DD-987E-7D05D546B31B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61323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untainen otsikko 1"/>
          <p:cNvSpPr>
            <a:spLocks noGrp="1"/>
          </p:cNvSpPr>
          <p:nvPr>
            <p:ph type="title" orient="vert"/>
          </p:nvPr>
        </p:nvSpPr>
        <p:spPr>
          <a:xfrm>
            <a:off x="6963269" y="471083"/>
            <a:ext cx="1863441" cy="45351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609600" y="471083"/>
            <a:ext cx="5863062" cy="453514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>
          <a:xfrm rot="5400000">
            <a:off x="23019" y="4017169"/>
            <a:ext cx="595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A84DF-E6E0-4D27-89C8-35FF397A1017}" type="datetime1">
              <a:rPr lang="fi-FI"/>
              <a:pPr>
                <a:defRPr/>
              </a:pPr>
              <a:t>26.11.2018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>
          <a:xfrm rot="5400000">
            <a:off x="-385762" y="3013075"/>
            <a:ext cx="14128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>
          <a:xfrm rot="5400000">
            <a:off x="65882" y="4569619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6C45D-3967-4AF0-8972-963BC4DD5E45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731414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72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859BC-32A0-458A-8A6E-6DF80C3C4D55}" type="datetime1">
              <a:rPr lang="fi-FI"/>
              <a:pPr>
                <a:defRPr/>
              </a:pPr>
              <a:t>26.11.2018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E2F22-F110-4F98-9986-82F4F0E968C3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94208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F9E01-C3B6-49AE-BAED-FDAF292107C4}" type="datetime1">
              <a:rPr lang="fi-FI"/>
              <a:pPr>
                <a:defRPr/>
              </a:pPr>
              <a:t>26.11.2018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A48D3-E263-453E-9E50-139735338030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00667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467F7-E08E-4327-AA72-01FF33B2E5C9}" type="datetime1">
              <a:rPr lang="fi-FI"/>
              <a:pPr>
                <a:defRPr/>
              </a:pPr>
              <a:t>26.11.2018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80AC2-3141-468B-B95C-721DC8C5E990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87255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C26E1-ACC9-4925-9796-F77D9BBDFE39}" type="datetime1">
              <a:rPr lang="fi-FI"/>
              <a:pPr>
                <a:defRPr/>
              </a:pPr>
              <a:t>26.11.2018</a:t>
            </a:fld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24B13-C965-4072-927E-65D09D96809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5319761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68C69-38D9-40C2-A11B-B35B4697D296}" type="datetime1">
              <a:rPr lang="fi-FI"/>
              <a:pPr>
                <a:defRPr/>
              </a:pPr>
              <a:t>26.11.2018</a:t>
            </a:fld>
            <a:endParaRPr lang="fi-FI"/>
          </a:p>
        </p:txBody>
      </p:sp>
      <p:sp>
        <p:nvSpPr>
          <p:cNvPr id="8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9D5BC-4A5D-4539-A934-B8B4440D8CC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5371172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1C497-D4EB-4B6D-BD67-64539A95A947}" type="datetime1">
              <a:rPr lang="fi-FI"/>
              <a:pPr>
                <a:defRPr/>
              </a:pPr>
              <a:t>26.11.2018</a:t>
            </a:fld>
            <a:endParaRPr lang="fi-FI"/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76BC0-91EC-4DC3-AD50-5DCCD83B6D81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1888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EC001-92DC-4041-B536-F04CAF331BC2}" type="datetime1">
              <a:rPr lang="fi-FI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48275-A547-4EBD-91F4-3255124D9AB8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282941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7ED46-B271-4842-8EC3-F1106ADB8D70}" type="datetime1">
              <a:rPr lang="fi-FI"/>
              <a:pPr>
                <a:defRPr/>
              </a:pPr>
              <a:t>26.11.2018</a:t>
            </a:fld>
            <a:endParaRPr lang="fi-FI"/>
          </a:p>
        </p:txBody>
      </p:sp>
      <p:sp>
        <p:nvSpPr>
          <p:cNvPr id="3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11135-0E98-4027-960D-1CC26CAFA69A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5087506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F526C-373E-41A2-94EA-2A5CEB8A9A84}" type="datetime1">
              <a:rPr lang="fi-FI"/>
              <a:pPr>
                <a:defRPr/>
              </a:pPr>
              <a:t>26.11.2018</a:t>
            </a:fld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1DF04-5D0C-4D64-A696-5C4632BDFB2E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6316148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i-FI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D90D8-0E60-4BB9-BAAB-D4523797C316}" type="datetime1">
              <a:rPr lang="fi-FI"/>
              <a:pPr>
                <a:defRPr/>
              </a:pPr>
              <a:t>26.11.2018</a:t>
            </a:fld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847FF-2D9D-40D3-BE42-B7DF3D2DD068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7082739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C3FA5-2B39-4601-A64E-AB551C78BEAE}" type="datetime1">
              <a:rPr lang="fi-FI"/>
              <a:pPr>
                <a:defRPr/>
              </a:pPr>
              <a:t>26.11.2018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F3769-6D0B-453B-BDC0-58939FD3FC9E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6574024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untainen otsikko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08483-63F4-4E0C-877A-ADBFA90B88A2}" type="datetime1">
              <a:rPr lang="fi-FI"/>
              <a:pPr>
                <a:defRPr/>
              </a:pPr>
              <a:t>26.11.2018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9773F-F0E2-4AA1-90FB-33D82582F75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3319128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95BAB-BC6F-40D3-AEEF-0006DDC9EF8A}" type="datetime1">
              <a:rPr lang="fi-FI"/>
              <a:pPr>
                <a:defRPr/>
              </a:pPr>
              <a:t>26.11.2018</a:t>
            </a:fld>
            <a:endParaRPr lang="fi-FI"/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3EA0A-C4DE-4084-B9D5-86D04AFACEAD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29145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20713" y="342900"/>
            <a:ext cx="6202363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620713" y="1372792"/>
            <a:ext cx="6202363" cy="33170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8" name="Kuvan paikkamerkki 7"/>
          <p:cNvSpPr>
            <a:spLocks noGrp="1"/>
          </p:cNvSpPr>
          <p:nvPr>
            <p:ph type="pic" sz="quarter" idx="13"/>
          </p:nvPr>
        </p:nvSpPr>
        <p:spPr>
          <a:xfrm>
            <a:off x="6962775" y="0"/>
            <a:ext cx="2181225" cy="5143500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fi-FI" noProof="0"/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E27E5-F80E-4215-B680-039EE06517FB}" type="datetime1">
              <a:rPr lang="fi-FI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799E3-FE94-485F-9BE6-8EC1886669E4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5336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8128621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005939"/>
            <a:ext cx="8128621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6E3F1-5FCE-4DA5-9CAB-7B125CF71568}" type="datetime1">
              <a:rPr lang="fi-FI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8F359-7F58-4E38-A8B4-6A270FE7785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4678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69915" y="284416"/>
            <a:ext cx="8206752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669915" y="1200151"/>
            <a:ext cx="389099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97459" y="1200151"/>
            <a:ext cx="4179208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A0D30-CCC7-47A8-AB3F-B5F14ABABBC9}" type="datetime1">
              <a:rPr lang="fi-FI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9B207-1928-423C-A524-7DE18CF5288D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15853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21334" y="122891"/>
            <a:ext cx="8229600" cy="77697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621334" y="1151335"/>
            <a:ext cx="387605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21334" y="1631156"/>
            <a:ext cx="387605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752082" y="1151335"/>
            <a:ext cx="4098853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752082" y="1631156"/>
            <a:ext cx="4098853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C0488-742D-4254-9BD9-B42365BCC91A}" type="datetime1">
              <a:rPr lang="fi-FI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8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A5B05-8124-4C46-87E4-4B30B988C396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09949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22663-5707-407F-BE64-2107D12A355D}" type="datetime1">
              <a:rPr lang="fi-FI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EBB7B-8F7D-467D-9E5F-2904778ACC2F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16972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22E8C-A0CA-4FE7-B641-337622584AAC}" type="datetime1">
              <a:rPr lang="fi-FI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3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6C395-97B8-4294-A7CC-DCE7AEB91DBD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8904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566738" y="204787"/>
            <a:ext cx="2898776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04788"/>
            <a:ext cx="5275884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566739" y="1076326"/>
            <a:ext cx="2898775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81F3F-8A7D-44DA-9CC2-C1A68299C689}" type="datetime1">
              <a:rPr lang="fi-FI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DDD76-9E0E-4572-AC06-FF56C7B79907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48526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Otsikon paikkamerkki 1"/>
          <p:cNvSpPr>
            <a:spLocks noGrp="1"/>
          </p:cNvSpPr>
          <p:nvPr>
            <p:ph type="title"/>
          </p:nvPr>
        </p:nvSpPr>
        <p:spPr bwMode="auto">
          <a:xfrm>
            <a:off x="620713" y="34290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 smtClean="0"/>
              <a:t>Muokkaa perustyylejä naps.</a:t>
            </a:r>
          </a:p>
        </p:txBody>
      </p:sp>
      <p:sp>
        <p:nvSpPr>
          <p:cNvPr id="1027" name="Tekstin paikkamerkki 2"/>
          <p:cNvSpPr>
            <a:spLocks noGrp="1"/>
          </p:cNvSpPr>
          <p:nvPr>
            <p:ph type="body" idx="1"/>
          </p:nvPr>
        </p:nvSpPr>
        <p:spPr bwMode="auto">
          <a:xfrm>
            <a:off x="620713" y="1373188"/>
            <a:ext cx="8229600" cy="331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 smtClean="0"/>
              <a:t>Muokkaa tekstin perustyylejä napsauttamalla</a:t>
            </a:r>
          </a:p>
          <a:p>
            <a:pPr lvl="1"/>
            <a:r>
              <a:rPr lang="fi-FI" altLang="fi-FI" smtClean="0"/>
              <a:t>toinen taso</a:t>
            </a:r>
          </a:p>
          <a:p>
            <a:pPr lvl="2"/>
            <a:r>
              <a:rPr lang="fi-FI" altLang="fi-FI" smtClean="0"/>
              <a:t>kolmas taso</a:t>
            </a:r>
          </a:p>
          <a:p>
            <a:pPr lvl="3"/>
            <a:r>
              <a:rPr lang="fi-FI" altLang="fi-FI" smtClean="0"/>
              <a:t>neljäs taso</a:t>
            </a:r>
          </a:p>
          <a:p>
            <a:pPr lvl="4"/>
            <a:r>
              <a:rPr lang="fi-FI" altLang="fi-FI" smtClean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6962775" y="4767263"/>
            <a:ext cx="105568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E0D85B8D-8B90-4DA7-BEE0-91A11DE85B56}" type="datetime1">
              <a:rPr lang="fi-FI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487738" y="4767263"/>
            <a:ext cx="3335337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170863" y="4767263"/>
            <a:ext cx="67945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A7A0AD1-14BF-42E9-8379-18268AB656D3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34" r:id="rId12"/>
    <p:sldLayoutId id="2147483835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 Black" pitchFamily="34" charset="0"/>
          <a:ea typeface="+mj-ea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Otsikon paikkamerkki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 smtClean="0"/>
              <a:t>Muokkaa perustyylejä naps.</a:t>
            </a:r>
          </a:p>
        </p:txBody>
      </p:sp>
      <p:sp>
        <p:nvSpPr>
          <p:cNvPr id="2051" name="Tekstin paikkamerkki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 smtClean="0"/>
              <a:t>Muokkaa tekstin perustyylejä napsauttamalla</a:t>
            </a:r>
          </a:p>
          <a:p>
            <a:pPr lvl="1"/>
            <a:r>
              <a:rPr lang="fi-FI" altLang="fi-FI" smtClean="0"/>
              <a:t>toinen taso</a:t>
            </a:r>
          </a:p>
          <a:p>
            <a:pPr lvl="2"/>
            <a:r>
              <a:rPr lang="fi-FI" altLang="fi-FI" smtClean="0"/>
              <a:t>kolmas taso</a:t>
            </a:r>
          </a:p>
          <a:p>
            <a:pPr lvl="3"/>
            <a:r>
              <a:rPr lang="fi-FI" altLang="fi-FI" smtClean="0"/>
              <a:t>neljäs taso</a:t>
            </a:r>
          </a:p>
          <a:p>
            <a:pPr lvl="4"/>
            <a:r>
              <a:rPr lang="fi-FI" altLang="fi-FI" smtClean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8E417D-CFE7-404B-9F76-35193575ADF0}" type="datetime1">
              <a:rPr lang="fi-FI"/>
              <a:pPr>
                <a:defRPr/>
              </a:pPr>
              <a:t>26.11.2018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57102EC-5827-40E3-BBDF-D1733D0F5901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  <p:sp>
        <p:nvSpPr>
          <p:cNvPr id="2055" name="Tekstiruutu 6"/>
          <p:cNvSpPr txBox="1">
            <a:spLocks noChangeArrowheads="1"/>
          </p:cNvSpPr>
          <p:nvPr/>
        </p:nvSpPr>
        <p:spPr bwMode="auto">
          <a:xfrm>
            <a:off x="6996113" y="-7938"/>
            <a:ext cx="184150" cy="368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i-FI" smtClean="0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0.png"/><Relationship Id="rId4" Type="http://schemas.openxmlformats.org/officeDocument/2006/relationships/image" Target="../media/image36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robots.stanford.edu/movies/Sampling2.avi" TargetMode="External"/><Relationship Id="rId2" Type="http://schemas.openxmlformats.org/officeDocument/2006/relationships/hyperlink" Target="http://robots.stanford.edu/movies/sca80a0.avi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se.mathworks.com/help/robotics/ref/robotics.occupancygrid-clas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tsikko 5"/>
          <p:cNvSpPr>
            <a:spLocks noGrp="1"/>
          </p:cNvSpPr>
          <p:nvPr>
            <p:ph type="ctrTitle"/>
          </p:nvPr>
        </p:nvSpPr>
        <p:spPr>
          <a:xfrm>
            <a:off x="685800" y="941388"/>
            <a:ext cx="7772400" cy="1382712"/>
          </a:xfrm>
        </p:spPr>
        <p:txBody>
          <a:bodyPr/>
          <a:lstStyle/>
          <a:p>
            <a:pPr eaLnBrk="1" hangingPunct="1"/>
            <a:r>
              <a:rPr lang="en-US" altLang="fi-FI" dirty="0" smtClean="0">
                <a:cs typeface="Arial" panose="020B0604020202020204" pitchFamily="34" charset="0"/>
              </a:rPr>
              <a:t>EKF-SLAM </a:t>
            </a:r>
            <a:br>
              <a:rPr lang="en-US" altLang="fi-FI" dirty="0" smtClean="0">
                <a:cs typeface="Arial" panose="020B0604020202020204" pitchFamily="34" charset="0"/>
              </a:rPr>
            </a:br>
            <a:r>
              <a:rPr lang="en-US" altLang="fi-FI" dirty="0" smtClean="0">
                <a:cs typeface="Arial" panose="020B0604020202020204" pitchFamily="34" charset="0"/>
              </a:rPr>
              <a:t>Monte Carlo Localization</a:t>
            </a:r>
            <a:endParaRPr lang="en-US" altLang="fi-FI" sz="3200" dirty="0" smtClean="0">
              <a:cs typeface="Arial" panose="020B0604020202020204" pitchFamily="34" charset="0"/>
            </a:endParaRPr>
          </a:p>
        </p:txBody>
      </p:sp>
      <p:sp>
        <p:nvSpPr>
          <p:cNvPr id="7171" name="Alaotsikko 6"/>
          <p:cNvSpPr>
            <a:spLocks noGrp="1"/>
          </p:cNvSpPr>
          <p:nvPr>
            <p:ph type="subTitle" idx="1"/>
          </p:nvPr>
        </p:nvSpPr>
        <p:spPr>
          <a:xfrm>
            <a:off x="1371600" y="2582863"/>
            <a:ext cx="6400800" cy="1314450"/>
          </a:xfrm>
        </p:spPr>
        <p:txBody>
          <a:bodyPr/>
          <a:lstStyle/>
          <a:p>
            <a:pPr eaLnBrk="1" hangingPunct="1"/>
            <a:r>
              <a:rPr lang="fi-FI" alt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Reza Ghabcheloo</a:t>
            </a:r>
          </a:p>
          <a:p>
            <a:pPr eaLnBrk="1" hangingPunct="1"/>
            <a:r>
              <a:rPr lang="fi-FI" alt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IHA 4306 Moro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association, algorith</a:t>
            </a:r>
            <a:r>
              <a:rPr lang="en-US" dirty="0"/>
              <a:t>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most fit feature from the map</a:t>
            </a:r>
          </a:p>
          <a:p>
            <a:r>
              <a:rPr lang="en-US" dirty="0" smtClean="0"/>
              <a:t>Use the feature for localization</a:t>
            </a:r>
            <a:endParaRPr lang="en-GB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EKF review…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10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04713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EKF: </a:t>
            </a:r>
            <a:r>
              <a:rPr lang="fi-FI" dirty="0" err="1" smtClean="0"/>
              <a:t>nonlinear</a:t>
            </a:r>
            <a:r>
              <a:rPr lang="fi-FI" dirty="0" smtClean="0"/>
              <a:t> </a:t>
            </a:r>
            <a:r>
              <a:rPr lang="fi-FI" dirty="0" err="1" smtClean="0"/>
              <a:t>filter</a:t>
            </a:r>
            <a:r>
              <a:rPr lang="fi-FI" dirty="0" smtClean="0"/>
              <a:t> 1/3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fi-FI" b="0" dirty="0" smtClean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i-FI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fi-FI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fi-FI" b="0" i="1" smtClean="0">
                            <a:latin typeface="Cambria Math"/>
                          </a:rPr>
                          <m:t>𝑘</m:t>
                        </m:r>
                        <m:r>
                          <a:rPr lang="fi-FI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i-FI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i-FI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fi-FI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fi-FI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i-FI" i="1">
                            <a:latin typeface="Cambria Math"/>
                            <a:ea typeface="Cambria Math"/>
                          </a:rPr>
                          <m:t>𝜖</m:t>
                        </m:r>
                      </m:e>
                      <m:sub>
                        <m:r>
                          <a:rPr lang="fi-FI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fi-FI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fi-FI" i="1" dirty="0" smtClean="0">
                    <a:latin typeface="Cambria Math"/>
                    <a:ea typeface="Cambria Math"/>
                  </a:rPr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𝜖</m:t>
                        </m:r>
                      </m:e>
                      <m:sub>
                        <m:r>
                          <a:rPr lang="fi-FI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𝒩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fi-FI" i="1">
                            <a:latin typeface="Cambria Math"/>
                            <a:ea typeface="Cambria Math"/>
                          </a:rPr>
                          <m:t>0,</m:t>
                        </m:r>
                        <m:sSub>
                          <m:sSubPr>
                            <m:ctrlPr>
                              <a:rPr lang="fi-FI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i-FI" i="1">
                                <a:latin typeface="Cambria Math"/>
                                <a:ea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fi-FI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fi-FI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fi-FI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fi-FI" i="1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i-FI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fi-FI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i-FI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fi-FI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m:rPr>
                          <m:nor/>
                        </m:rPr>
                        <a:rPr lang="fi-FI" i="1" dirty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fi-FI" b="0" i="1" dirty="0" smtClean="0">
                          <a:latin typeface="Cambria Math"/>
                          <a:ea typeface="Cambria Math"/>
                        </a:rPr>
                        <m:t>      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/>
                        </a:rPr>
                        <m:t>       </m:t>
                      </m:r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i-FI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fi-FI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fi-FI" i="1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𝒩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fi-FI" i="1">
                              <a:latin typeface="Cambria Math"/>
                              <a:ea typeface="Cambria Math"/>
                            </a:rPr>
                            <m:t>0,</m:t>
                          </m:r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i-FI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i-FI" b="0" i="1" dirty="0" smtClean="0">
                  <a:latin typeface="Cambria Math"/>
                </a:endParaRPr>
              </a:p>
              <a:p>
                <a:r>
                  <a:rPr lang="en-US" dirty="0" smtClean="0"/>
                  <a:t>Prediction </a:t>
                </a:r>
                <a:endParaRPr lang="fi-FI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i-FI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i-FI" b="0" i="1" dirty="0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fi-FI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b="0" i="1" dirty="0" smtClean="0">
                              <a:latin typeface="Cambria Math"/>
                            </a:rPr>
                            <m:t>−</m:t>
                          </m:r>
                        </m:e>
                      </m:d>
                      <m:r>
                        <a:rPr lang="fi-FI" b="0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i-FI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b="0" i="1" dirty="0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fi-FI" b="0" i="1" dirty="0" smtClean="0">
                              <a:latin typeface="Cambria Math"/>
                            </a:rPr>
                            <m:t>𝑘</m:t>
                          </m:r>
                          <m:r>
                            <a:rPr lang="fi-FI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fi-FI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i-FI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i-FI" b="0" i="1" dirty="0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fi-FI" b="0" i="1" dirty="0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fi-FI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i-FI" b="0" i="1" dirty="0" smtClean="0">
                                  <a:latin typeface="Cambria Math"/>
                                </a:rPr>
                                <m:t>+</m:t>
                              </m:r>
                            </m:e>
                          </m:d>
                        </m:e>
                      </m:d>
                      <m:r>
                        <a:rPr lang="fi-FI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fi-FI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i-FI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fi-FI" b="0" i="1" dirty="0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fi-FI" b="0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i-FI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b="0" i="1" dirty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fi-FI" b="0" i="1" dirty="0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fi-FI" b="0" i="1" dirty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fi-FI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i-FI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i-FI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i-FI" b="0" i="1" dirty="0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fi-FI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b="0" i="1" dirty="0" smtClean="0">
                              <a:latin typeface="Cambria Math"/>
                            </a:rPr>
                            <m:t>−</m:t>
                          </m:r>
                        </m:e>
                      </m:d>
                      <m:r>
                        <a:rPr lang="fi-FI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i-FI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b="0" i="0" smtClean="0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fi-FI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fi-FI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fi-FI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i-FI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fi-FI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fi-FI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sSub>
                        <m:sSubPr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fi-FI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fi-FI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i-FI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fi-FI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fi-FI" b="0" i="1" smtClean="0">
                              <a:latin typeface="Cambria Math"/>
                            </a:rPr>
                            <m:t>(+)</m:t>
                          </m:r>
                        </m:sub>
                      </m:sSub>
                      <m:r>
                        <a:rPr lang="fi-FI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fi-FI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fi-FI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i-FI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fi-FI" i="1">
                              <a:latin typeface="Cambria Math"/>
                            </a:rPr>
                            <m:t>𝜕</m:t>
                          </m:r>
                          <m:r>
                            <a:rPr lang="fi-FI" i="1">
                              <a:latin typeface="Cambria Math"/>
                            </a:rPr>
                            <m:t>𝑥</m:t>
                          </m:r>
                        </m:den>
                      </m:f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fi-FI" i="1">
                              <a:latin typeface="Cambria Math"/>
                            </a:rPr>
                            <m:t>𝑥</m:t>
                          </m:r>
                          <m:r>
                            <a:rPr lang="fi-FI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i-FI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fi-FI" i="1">
                              <a:latin typeface="Cambria Math"/>
                            </a:rPr>
                            <m:t>(</m:t>
                          </m:r>
                          <m:r>
                            <a:rPr lang="fi-FI" b="0" i="1" smtClean="0">
                              <a:latin typeface="Cambria Math"/>
                            </a:rPr>
                            <m:t>−</m:t>
                          </m:r>
                          <m:r>
                            <a:rPr lang="fi-FI" i="1">
                              <a:latin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i-FI" b="0" i="1" dirty="0" smtClean="0">
                  <a:latin typeface="Cambria Math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8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Callout 2 3"/>
          <p:cNvSpPr/>
          <p:nvPr/>
        </p:nvSpPr>
        <p:spPr>
          <a:xfrm>
            <a:off x="446729" y="2961529"/>
            <a:ext cx="1626377" cy="1086959"/>
          </a:xfrm>
          <a:prstGeom prst="borderCallout2">
            <a:avLst>
              <a:gd name="adj1" fmla="val 31250"/>
              <a:gd name="adj2" fmla="val 100288"/>
              <a:gd name="adj3" fmla="val 31355"/>
              <a:gd name="adj4" fmla="val 125902"/>
              <a:gd name="adj5" fmla="val 50253"/>
              <a:gd name="adj6" fmla="val 178042"/>
            </a:avLst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Expected measurement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With known landmarks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70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EKF: </a:t>
            </a:r>
            <a:r>
              <a:rPr lang="fi-FI" dirty="0" err="1" smtClean="0"/>
              <a:t>nonlinear</a:t>
            </a:r>
            <a:r>
              <a:rPr lang="fi-FI" dirty="0" smtClean="0"/>
              <a:t> </a:t>
            </a:r>
            <a:r>
              <a:rPr lang="fi-FI" dirty="0" err="1" smtClean="0"/>
              <a:t>filter</a:t>
            </a:r>
            <a:r>
              <a:rPr lang="fi-FI" dirty="0" smtClean="0"/>
              <a:t> 2/3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b="0" dirty="0" smtClean="0"/>
                  <a:t>Covariance of state estimation error, a prior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fi-FI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b="0" i="1" smtClean="0">
                              <a:latin typeface="Cambria Math"/>
                            </a:rPr>
                            <m:t>−</m:t>
                          </m:r>
                        </m:e>
                      </m:d>
                      <m:r>
                        <a:rPr lang="fi-FI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b="0" i="0" smtClean="0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fi-FI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fi-FI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fi-FI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fi-FI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b="0" i="1" smtClean="0">
                              <a:latin typeface="Cambria Math"/>
                            </a:rPr>
                            <m:t>+</m:t>
                          </m:r>
                        </m:e>
                      </m:d>
                      <m:sSubSup>
                        <m:sSubSupPr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i-FI" b="0" i="0" smtClean="0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fi-FI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fi-FI" b="0" i="1" smtClean="0">
                              <a:latin typeface="Cambria Math"/>
                            </a:rPr>
                            <m:t>−1</m:t>
                          </m:r>
                        </m:sub>
                        <m:sup>
                          <m:r>
                            <a:rPr lang="fi-FI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fi-FI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fi-FI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fi-FI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fi-FI" dirty="0" smtClean="0"/>
                  <a:t>Kalman </a:t>
                </a:r>
                <a:r>
                  <a:rPr lang="fi-FI" dirty="0" err="1"/>
                  <a:t>gain</a:t>
                </a:r>
                <a:endParaRPr lang="fi-FI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i-FI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fi-FI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fi-FI" i="1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i="1">
                              <a:latin typeface="Cambria Math"/>
                            </a:rPr>
                            <m:t>−</m:t>
                          </m:r>
                        </m:e>
                      </m:d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fi-FI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fi-FI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sSup>
                        <m:s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i-FI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i-FI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i-FI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i-FI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fi-FI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i-FI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fi-FI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fi-FI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i-FI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fi-FI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Posterior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fi-FI" i="1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i="1">
                              <a:latin typeface="Cambria Math"/>
                            </a:rPr>
                            <m:t>+</m:t>
                          </m:r>
                        </m:e>
                      </m:d>
                      <m:r>
                        <a:rPr lang="fi-FI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i="1">
                              <a:latin typeface="Cambria Math"/>
                            </a:rPr>
                            <m:t>𝐼</m:t>
                          </m:r>
                          <m:r>
                            <a:rPr lang="fi-FI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i-FI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i-FI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fi-FI" i="1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i="1">
                              <a:latin typeface="Cambria Math"/>
                            </a:rPr>
                            <m:t>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i-FI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i-FI" i="1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i="1">
                              <a:latin typeface="Cambria Math"/>
                            </a:rPr>
                            <m:t>+</m:t>
                          </m:r>
                        </m:e>
                      </m:d>
                      <m:r>
                        <a:rPr lang="fi-FI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i-FI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i-FI" i="1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i="1">
                              <a:latin typeface="Cambria Math"/>
                            </a:rPr>
                            <m:t>−</m:t>
                          </m:r>
                        </m:e>
                      </m:d>
                      <m:r>
                        <a:rPr lang="fi-FI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i-FI" i="1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i-FI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fi-FI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i-FI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fi-FI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 t="-18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ine Callout 2 4"/>
          <p:cNvSpPr/>
          <p:nvPr/>
        </p:nvSpPr>
        <p:spPr>
          <a:xfrm>
            <a:off x="7601386" y="2278272"/>
            <a:ext cx="1542614" cy="729027"/>
          </a:xfrm>
          <a:prstGeom prst="borderCallout2">
            <a:avLst>
              <a:gd name="adj1" fmla="val 40812"/>
              <a:gd name="adj2" fmla="val 245"/>
              <a:gd name="adj3" fmla="val 42541"/>
              <a:gd name="adj4" fmla="val -48995"/>
              <a:gd name="adj5" fmla="val 82922"/>
              <a:gd name="adj6" fmla="val -80294"/>
            </a:avLst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Covariance of innovation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6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most fit feature from the </a:t>
            </a:r>
            <a:r>
              <a:rPr lang="en-US" dirty="0" smtClean="0"/>
              <a:t>map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Innovation with known correspondence </a:t>
                </a:r>
                <a:r>
                  <a:rPr lang="en-US" sz="1800" dirty="0" smtClean="0"/>
                  <a:t>(time index is dropped)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fi-FI" i="1">
                          <a:latin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fi-FI" i="1" dirty="0">
                          <a:latin typeface="Cambria Math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fi-FI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i="1" dirty="0">
                              <a:latin typeface="Cambria Math"/>
                            </a:rPr>
                            <m:t>−</m:t>
                          </m:r>
                        </m:e>
                      </m:d>
                      <m:r>
                        <a:rPr lang="fi-FI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i-FI" i="1" dirty="0" smtClean="0">
                  <a:latin typeface="Cambria Math"/>
                </a:endParaRPr>
              </a:p>
              <a:p>
                <a:r>
                  <a:rPr lang="fi-FI" sz="2000" dirty="0" err="1" smtClean="0">
                    <a:latin typeface="+mn-lt"/>
                  </a:rPr>
                  <a:t>Landmark</a:t>
                </a:r>
                <a:r>
                  <a:rPr lang="fi-FI" sz="280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∈ 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b="0" dirty="0" smtClean="0">
                    <a:latin typeface="+mn-lt"/>
                  </a:rPr>
                  <a:t>; </a:t>
                </a:r>
                <a:r>
                  <a:rPr lang="fi-FI" sz="2000" dirty="0" smtClean="0">
                    <a:latin typeface="+mn-lt"/>
                  </a:rPr>
                  <a:t>Measurement</a:t>
                </a:r>
                <a:r>
                  <a:rPr lang="fi-FI" sz="280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∈ </m:t>
                    </m:r>
                    <m:d>
                      <m:dPr>
                        <m:begChr m:val="{"/>
                        <m:endChr m:val="}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fi-FI" dirty="0" smtClean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The difference between actual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the measurement</a:t>
                </a:r>
                <a:r>
                  <a:rPr lang="fi-FI" sz="2400" dirty="0"/>
                  <a:t> </a:t>
                </a:r>
                <a:r>
                  <a:rPr lang="fi-FI" sz="2400" dirty="0" err="1"/>
                  <a:t>we</a:t>
                </a:r>
                <a:r>
                  <a:rPr lang="fi-FI" sz="2400" dirty="0"/>
                  <a:t> </a:t>
                </a:r>
                <a:r>
                  <a:rPr lang="fi-FI" sz="2400" dirty="0" err="1"/>
                  <a:t>would</a:t>
                </a:r>
                <a:r>
                  <a:rPr lang="fi-FI" sz="2400" dirty="0"/>
                  <a:t> </a:t>
                </a:r>
                <a:r>
                  <a:rPr lang="fi-FI" sz="2400" dirty="0" err="1"/>
                  <a:t>expect</a:t>
                </a:r>
                <a:r>
                  <a:rPr lang="fi-FI" sz="2400" dirty="0"/>
                  <a:t> </a:t>
                </a:r>
                <a:r>
                  <a:rPr lang="fi-FI" sz="2400" dirty="0" err="1"/>
                  <a:t>if</a:t>
                </a:r>
                <a:r>
                  <a:rPr lang="fi-FI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i-FI" sz="2400" dirty="0"/>
                  <a:t> </a:t>
                </a:r>
                <a:r>
                  <a:rPr lang="fi-FI" sz="2400" dirty="0" err="1"/>
                  <a:t>correspond</a:t>
                </a:r>
                <a:r>
                  <a:rPr lang="fi-FI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fi-FI" sz="2400" dirty="0" err="1"/>
                  <a:t>th</a:t>
                </a:r>
                <a:r>
                  <a:rPr lang="fi-FI" sz="2400" dirty="0"/>
                  <a:t> </a:t>
                </a:r>
                <a:r>
                  <a:rPr lang="fi-FI" sz="2400" dirty="0" err="1" smtClean="0"/>
                  <a:t>landmark</a:t>
                </a:r>
                <a:r>
                  <a:rPr lang="fi-FI" sz="24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i-FI" i="1" dirty="0">
                        <a:latin typeface="Cambria Math"/>
                      </a:rPr>
                      <m:t>(</m:t>
                    </m:r>
                    <m:acc>
                      <m:accPr>
                        <m:chr m:val="̂"/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fi-FI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i="1" dirty="0">
                            <a:latin typeface="Cambria Math"/>
                          </a:rPr>
                          <m:t>−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fi-FI" i="1" dirty="0">
                        <a:latin typeface="Cambria Math"/>
                      </a:rPr>
                      <m:t>)</m:t>
                    </m:r>
                  </m:oMath>
                </a14:m>
                <a:endParaRPr lang="fi-FI" i="1" dirty="0">
                  <a:latin typeface="Cambria Math"/>
                </a:endParaRPr>
              </a:p>
              <a:p>
                <a:endParaRPr lang="fi-FI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1287" r="-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13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22220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i-FI" sz="3200" i="1" dirty="0">
                          <a:latin typeface="Cambria Math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fi-FI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fi-FI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sz="3200" i="1" dirty="0">
                              <a:latin typeface="Cambria Math"/>
                            </a:rPr>
                            <m:t>−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i-FI" sz="32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i-FI" sz="32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i-FI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̂"/>
                            <m:ctrlPr>
                              <a:rPr lang="fi-FI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fi-FI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i-FI" sz="2400" i="1" dirty="0">
                                <a:latin typeface="Cambria Math"/>
                              </a:rPr>
                              <m:t>−</m:t>
                            </m:r>
                          </m:e>
                        </m:d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fi-FI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fi-FI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acc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fi-FI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fi-FI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GB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i-FI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̂"/>
                            <m:ctrlPr>
                              <a:rPr lang="fi-FI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fi-FI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i-FI" sz="2400" i="1" dirty="0">
                                <a:latin typeface="Cambria Math"/>
                              </a:rPr>
                              <m:t>−</m:t>
                            </m:r>
                          </m:e>
                        </m:d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fi-FI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fi-FI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acc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atan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𝑖𝑥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fi-FI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𝑖𝑦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fi-FI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fi-FI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acc>
                      </m:e>
                    </m:func>
                  </m:oMath>
                </a14:m>
                <a:endParaRPr lang="en-GB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fi-FI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fi-FI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i-FI" sz="2800" i="1" dirty="0">
                                <a:latin typeface="Cambria Math"/>
                              </a:rPr>
                              <m:t>−</m:t>
                            </m:r>
                          </m:e>
                        </m:d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GB" sz="28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i-FI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8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i-FI" sz="2800" i="1">
                            <a:latin typeface="Cambria Math"/>
                          </a:rPr>
                          <m:t>𝜕</m:t>
                        </m:r>
                        <m:r>
                          <a:rPr lang="fi-FI" sz="2800" i="1">
                            <a:latin typeface="Cambria Math"/>
                          </a:rPr>
                          <m:t>𝑥</m:t>
                        </m:r>
                      </m:den>
                    </m:f>
                    <m:sSub>
                      <m:sSubPr>
                        <m:ctrlPr>
                          <a:rPr lang="fi-FI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i-FI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fi-FI" sz="2800" i="1">
                            <a:latin typeface="Cambria Math"/>
                          </a:rPr>
                          <m:t>𝑥</m:t>
                        </m:r>
                        <m:r>
                          <a:rPr lang="fi-FI" sz="2800" i="1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fi-FI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fi-FI" sz="2800" i="1">
                            <a:latin typeface="Cambria Math"/>
                          </a:rPr>
                          <m:t>(−)</m:t>
                        </m:r>
                      </m:sub>
                    </m:sSub>
                  </m:oMath>
                </a14:m>
                <a:endParaRPr lang="en-GB" sz="2800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14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17951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association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i-FI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fi-FI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fi-FI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i-FI" sz="3200" i="1" dirty="0">
                                  <a:latin typeface="Cambria Math"/>
                                </a:rPr>
                                <m:t>−</m:t>
                              </m:r>
                            </m:e>
                          </m:d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320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fi-FI" sz="3200" dirty="0" err="1" smtClean="0">
                    <a:latin typeface="+mn-lt"/>
                  </a:rPr>
                  <a:t>The</a:t>
                </a:r>
                <a:r>
                  <a:rPr lang="fi-FI" sz="3200" dirty="0" smtClean="0">
                    <a:latin typeface="+mn-lt"/>
                  </a:rPr>
                  <a:t> </a:t>
                </a:r>
                <a:r>
                  <a:rPr lang="fi-FI" sz="3200" dirty="0" err="1" smtClean="0">
                    <a:latin typeface="+mn-lt"/>
                  </a:rPr>
                  <a:t>smaller</a:t>
                </a:r>
                <a:r>
                  <a:rPr lang="fi-FI" sz="3200" dirty="0" smtClean="0">
                    <a:latin typeface="+mn-lt"/>
                  </a:rPr>
                  <a:t> </a:t>
                </a:r>
                <a:r>
                  <a:rPr lang="fi-FI" sz="3200" dirty="0" err="1" smtClean="0">
                    <a:latin typeface="+mn-lt"/>
                  </a:rPr>
                  <a:t>the</a:t>
                </a:r>
                <a:r>
                  <a:rPr lang="fi-FI" sz="3200" dirty="0" smtClean="0">
                    <a:latin typeface="+mn-lt"/>
                  </a:rPr>
                  <a:t> </a:t>
                </a:r>
                <a:r>
                  <a:rPr lang="fi-FI" sz="3200" dirty="0" err="1" smtClean="0">
                    <a:latin typeface="+mn-lt"/>
                  </a:rPr>
                  <a:t>error</a:t>
                </a:r>
                <a:r>
                  <a:rPr lang="fi-FI" sz="320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fi-FI" sz="3200" dirty="0" smtClean="0">
                    <a:latin typeface="+mn-lt"/>
                  </a:rPr>
                  <a:t>, </a:t>
                </a:r>
                <a:r>
                  <a:rPr lang="fi-FI" sz="3200" dirty="0" err="1" smtClean="0">
                    <a:latin typeface="+mn-lt"/>
                  </a:rPr>
                  <a:t>the</a:t>
                </a:r>
                <a:r>
                  <a:rPr lang="fi-FI" sz="3200" dirty="0" smtClean="0">
                    <a:latin typeface="+mn-lt"/>
                  </a:rPr>
                  <a:t> </a:t>
                </a:r>
                <a:r>
                  <a:rPr lang="fi-FI" sz="3200" dirty="0" err="1" smtClean="0">
                    <a:latin typeface="+mn-lt"/>
                  </a:rPr>
                  <a:t>more</a:t>
                </a:r>
                <a:r>
                  <a:rPr lang="fi-FI" sz="3200" dirty="0" smtClean="0">
                    <a:latin typeface="+mn-lt"/>
                  </a:rPr>
                  <a:t> </a:t>
                </a:r>
                <a:r>
                  <a:rPr lang="fi-FI" sz="3200" dirty="0" err="1" smtClean="0">
                    <a:latin typeface="+mn-lt"/>
                  </a:rPr>
                  <a:t>likely</a:t>
                </a:r>
                <a:r>
                  <a:rPr lang="fi-FI" sz="3200" dirty="0" smtClean="0">
                    <a:latin typeface="+mn-lt"/>
                  </a:rPr>
                  <a:t> it is </a:t>
                </a:r>
                <a:r>
                  <a:rPr lang="fi-FI" sz="3200" dirty="0" err="1" smtClean="0">
                    <a:latin typeface="+mn-lt"/>
                  </a:rPr>
                  <a:t>that</a:t>
                </a:r>
                <a:r>
                  <a:rPr lang="fi-FI" sz="3200" dirty="0" smtClean="0">
                    <a:latin typeface="+mn-lt"/>
                  </a:rPr>
                  <a:t> </a:t>
                </a:r>
                <a:r>
                  <a:rPr lang="fi-FI" sz="3200" dirty="0" err="1" smtClean="0">
                    <a:latin typeface="+mn-lt"/>
                  </a:rPr>
                  <a:t>the</a:t>
                </a:r>
                <a:r>
                  <a:rPr lang="fi-FI" sz="3200" dirty="0" smtClean="0">
                    <a:latin typeface="+mn-lt"/>
                  </a:rPr>
                  <a:t> </a:t>
                </a:r>
                <a:r>
                  <a:rPr lang="fi-FI" sz="3200" dirty="0" err="1" smtClean="0">
                    <a:latin typeface="+mn-lt"/>
                  </a:rPr>
                  <a:t>measurement</a:t>
                </a:r>
                <a:r>
                  <a:rPr lang="fi-FI" sz="320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fi-FI" sz="3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i-FI" sz="3200" dirty="0" smtClean="0">
                    <a:latin typeface="+mn-lt"/>
                  </a:rPr>
                  <a:t> </a:t>
                </a:r>
                <a:r>
                  <a:rPr lang="fi-FI" sz="3200" dirty="0" err="1" smtClean="0">
                    <a:latin typeface="+mn-lt"/>
                  </a:rPr>
                  <a:t>corresponds</a:t>
                </a:r>
                <a:r>
                  <a:rPr lang="fi-FI" sz="3200" dirty="0" smtClean="0">
                    <a:latin typeface="+mn-lt"/>
                  </a:rPr>
                  <a:t> to </a:t>
                </a:r>
                <a:r>
                  <a:rPr lang="fi-FI" sz="3200" dirty="0" err="1" smtClean="0">
                    <a:latin typeface="+mn-lt"/>
                  </a:rPr>
                  <a:t>landmark</a:t>
                </a:r>
                <a:r>
                  <a:rPr lang="fi-FI" sz="320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fi-FI" sz="3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fi-FI" sz="3200" dirty="0" smtClean="0">
                  <a:latin typeface="+mn-lt"/>
                </a:endParaRPr>
              </a:p>
              <a:p>
                <a:pPr marL="0" indent="0">
                  <a:buNone/>
                </a:pPr>
                <a:r>
                  <a:rPr lang="fi-FI" sz="3200" dirty="0" err="1" smtClean="0">
                    <a:latin typeface="+mn-lt"/>
                  </a:rPr>
                  <a:t>however</a:t>
                </a:r>
                <a:r>
                  <a:rPr lang="fi-FI" sz="3200" dirty="0" smtClean="0">
                    <a:latin typeface="+mn-lt"/>
                  </a:rPr>
                  <a:t>, </a:t>
                </a:r>
                <a:r>
                  <a:rPr lang="fi-FI" sz="3200" dirty="0" err="1" smtClean="0">
                    <a:latin typeface="+mn-lt"/>
                  </a:rPr>
                  <a:t>not</a:t>
                </a:r>
                <a:r>
                  <a:rPr lang="fi-FI" sz="3200" dirty="0" smtClean="0">
                    <a:latin typeface="+mn-lt"/>
                  </a:rPr>
                  <a:t> </a:t>
                </a:r>
                <a:r>
                  <a:rPr lang="fi-FI" sz="3200" dirty="0" err="1" smtClean="0">
                    <a:latin typeface="+mn-lt"/>
                  </a:rPr>
                  <a:t>all</a:t>
                </a:r>
                <a:r>
                  <a:rPr lang="fi-FI" sz="3200" dirty="0" smtClean="0">
                    <a:latin typeface="+mn-lt"/>
                  </a:rPr>
                  <a:t> </a:t>
                </a:r>
                <a:r>
                  <a:rPr lang="fi-FI" sz="3200" dirty="0" err="1" smtClean="0">
                    <a:latin typeface="+mn-lt"/>
                  </a:rPr>
                  <a:t>the</a:t>
                </a:r>
                <a:r>
                  <a:rPr lang="fi-FI" sz="3200" dirty="0" smtClean="0">
                    <a:latin typeface="+mn-lt"/>
                  </a:rPr>
                  <a:t> </a:t>
                </a:r>
                <a:r>
                  <a:rPr lang="fi-FI" sz="3200" dirty="0" err="1" smtClean="0">
                    <a:latin typeface="+mn-lt"/>
                  </a:rPr>
                  <a:t>measurements</a:t>
                </a:r>
                <a:r>
                  <a:rPr lang="fi-FI" sz="3200" dirty="0" smtClean="0">
                    <a:latin typeface="+mn-lt"/>
                  </a:rPr>
                  <a:t> </a:t>
                </a:r>
                <a:r>
                  <a:rPr lang="fi-FI" sz="3200" dirty="0" err="1" smtClean="0">
                    <a:latin typeface="+mn-lt"/>
                  </a:rPr>
                  <a:t>are</a:t>
                </a:r>
                <a:r>
                  <a:rPr lang="fi-FI" sz="3200" dirty="0" smtClean="0">
                    <a:latin typeface="+mn-lt"/>
                  </a:rPr>
                  <a:t> </a:t>
                </a:r>
                <a:r>
                  <a:rPr lang="fi-FI" sz="3200" dirty="0" err="1" smtClean="0">
                    <a:latin typeface="+mn-lt"/>
                  </a:rPr>
                  <a:t>equally</a:t>
                </a:r>
                <a:r>
                  <a:rPr lang="fi-FI" sz="3200" dirty="0" smtClean="0">
                    <a:latin typeface="+mn-lt"/>
                  </a:rPr>
                  <a:t> </a:t>
                </a:r>
                <a:r>
                  <a:rPr lang="fi-FI" sz="3200" dirty="0" err="1" smtClean="0">
                    <a:latin typeface="+mn-lt"/>
                  </a:rPr>
                  <a:t>certain</a:t>
                </a:r>
                <a:r>
                  <a:rPr lang="fi-FI" sz="3200" dirty="0" smtClean="0">
                    <a:latin typeface="+mn-lt"/>
                  </a:rPr>
                  <a:t>…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r="-2741" b="-60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15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10747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Cambria Math" panose="02040503050406030204" pitchFamily="18" charset="0"/>
              </a:rPr>
              <a:t>Using </a:t>
            </a:r>
            <a:r>
              <a:rPr lang="en-US" dirty="0" err="1" smtClean="0">
                <a:ea typeface="Cambria Math" panose="02040503050406030204" pitchFamily="18" charset="0"/>
              </a:rPr>
              <a:t>Mahalanobis</a:t>
            </a:r>
            <a:r>
              <a:rPr lang="en-US" dirty="0" smtClean="0"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distance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200" b="0" dirty="0" smtClean="0">
                    <a:latin typeface="+mn-lt"/>
                    <a:ea typeface="Cambria Math" panose="02040503050406030204" pitchFamily="18" charset="0"/>
                  </a:rPr>
                  <a:t>The notion of small weighted or normalized by </a:t>
                </a:r>
                <a:r>
                  <a:rPr lang="en-US" sz="3200" dirty="0" smtClean="0">
                    <a:latin typeface="+mn-lt"/>
                    <a:ea typeface="Cambria Math" panose="02040503050406030204" pitchFamily="18" charset="0"/>
                  </a:rPr>
                  <a:t>prediction </a:t>
                </a:r>
                <a:r>
                  <a:rPr lang="en-US" sz="3200" b="0" dirty="0" smtClean="0">
                    <a:latin typeface="+mn-lt"/>
                    <a:ea typeface="Cambria Math" panose="02040503050406030204" pitchFamily="18" charset="0"/>
                  </a:rPr>
                  <a:t>uncertainty, that is, </a:t>
                </a:r>
                <a:r>
                  <a:rPr lang="en-US" sz="3200" b="0" dirty="0" err="1" smtClean="0">
                    <a:latin typeface="+mn-lt"/>
                    <a:ea typeface="Cambria Math" panose="02040503050406030204" pitchFamily="18" charset="0"/>
                  </a:rPr>
                  <a:t>Mahalanobis</a:t>
                </a:r>
                <a:r>
                  <a:rPr lang="en-US" sz="3200" b="0" dirty="0" smtClean="0">
                    <a:latin typeface="+mn-lt"/>
                    <a:ea typeface="Cambria Math" panose="02040503050406030204" pitchFamily="18" charset="0"/>
                  </a:rPr>
                  <a:t>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fi-FI" sz="3200" dirty="0" smtClean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fi-FI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fi-FI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i-FI" sz="3200" i="1" dirty="0">
                                  <a:latin typeface="Cambria Math"/>
                                </a:rPr>
                                <m:t>−</m:t>
                              </m:r>
                            </m:e>
                          </m:d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sSub>
                        <m:sSubPr>
                          <m:ctrlPr>
                            <a:rPr lang="fi-FI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sz="32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fi-FI" sz="32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fi-FI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sz="3200" i="1">
                              <a:latin typeface="Cambria Math"/>
                            </a:rPr>
                            <m:t>−</m:t>
                          </m:r>
                        </m:e>
                      </m:d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fi-FI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fi-FI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sz="3200" i="1" dirty="0">
                              <a:latin typeface="Cambria Math"/>
                            </a:rPr>
                            <m:t>−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i-FI" sz="3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i-FI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sz="32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i-FI" sz="32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fi-FI" sz="3200" dirty="0" smtClean="0">
                  <a:latin typeface="+mn-lt"/>
                </a:endParaRPr>
              </a:p>
              <a:p>
                <a:pPr marL="0" indent="0">
                  <a:buNone/>
                </a:pPr>
                <a:r>
                  <a:rPr lang="fi-FI" sz="3200" dirty="0" err="1" smtClean="0">
                    <a:latin typeface="+mn-lt"/>
                  </a:rPr>
                  <a:t>Then</a:t>
                </a:r>
                <a:r>
                  <a:rPr lang="fi-FI" sz="3200" dirty="0" smtClean="0">
                    <a:latin typeface="+mn-lt"/>
                  </a:rPr>
                  <a:t> </a:t>
                </a:r>
                <a:r>
                  <a:rPr lang="fi-FI" sz="3200" dirty="0" err="1" smtClean="0">
                    <a:latin typeface="+mn-lt"/>
                  </a:rPr>
                  <a:t>find</a:t>
                </a:r>
                <a:r>
                  <a:rPr lang="fi-FI" sz="3200" dirty="0" smtClean="0">
                    <a:latin typeface="+mn-lt"/>
                  </a:rPr>
                  <a:t> </a:t>
                </a:r>
                <a:r>
                  <a:rPr lang="fi-FI" sz="3200" dirty="0" err="1" smtClean="0">
                    <a:latin typeface="+mn-lt"/>
                  </a:rPr>
                  <a:t>the</a:t>
                </a:r>
                <a:r>
                  <a:rPr lang="fi-FI" sz="320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fi-FI" sz="3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fi-FI" sz="3200" dirty="0" smtClean="0">
                    <a:latin typeface="+mn-lt"/>
                  </a:rPr>
                  <a:t> </a:t>
                </a:r>
                <a:r>
                  <a:rPr lang="fi-FI" sz="3200" dirty="0" err="1" smtClean="0">
                    <a:latin typeface="+mn-lt"/>
                  </a:rPr>
                  <a:t>that</a:t>
                </a:r>
                <a:r>
                  <a:rPr lang="fi-FI" sz="3200" dirty="0" smtClean="0">
                    <a:latin typeface="+mn-lt"/>
                  </a:rPr>
                  <a:t> </a:t>
                </a:r>
                <a:r>
                  <a:rPr lang="fi-FI" sz="3200" dirty="0" err="1" smtClean="0">
                    <a:latin typeface="+mn-lt"/>
                  </a:rPr>
                  <a:t>minimizes</a:t>
                </a:r>
                <a:r>
                  <a:rPr lang="fi-FI" sz="320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i-FI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fi-FI" sz="3200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2390" b="-45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16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31553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143" y="1796588"/>
            <a:ext cx="4297858" cy="3223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Mahalanobis</a:t>
            </a:r>
            <a:r>
              <a:rPr lang="en-US" dirty="0" smtClean="0"/>
              <a:t> distance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b="0" i="1" dirty="0" smtClean="0"/>
                  <a:t>Mahalanobis distance</a:t>
                </a:r>
                <a:r>
                  <a:rPr lang="en-US" b="0" dirty="0" smtClean="0"/>
                  <a:t> indicates how far away the 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 smtClean="0"/>
                  <a:t> is from the mean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b="0" dirty="0" smtClean="0"/>
                  <a:t> in units of standard deviation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dirty="0" smtClean="0"/>
                  <a:t>)=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dirty="0" smtClean="0"/>
                  <a:t> is the covariance matrix</a:t>
                </a:r>
              </a:p>
              <a:p>
                <a:endParaRPr lang="en-GB" dirty="0" smtClean="0"/>
              </a:p>
              <a:p>
                <a:r>
                  <a:rPr lang="en-US" dirty="0" err="1" smtClean="0"/>
                  <a:t>Matlab</a:t>
                </a: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GB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mvnrnd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(.) </a:t>
                </a:r>
              </a:p>
              <a:p>
                <a:pPr marL="0" indent="0">
                  <a:buNone/>
                </a:pPr>
                <a:r>
                  <a:rPr lang="en-GB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mahal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(.) </a:t>
                </a:r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Note: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=0.4545</a:t>
                </a:r>
                <a:endParaRPr lang="en-GB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3493" r="-5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11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association, summary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the most fit feature from the map, by </a:t>
                </a:r>
                <a:r>
                  <a:rPr lang="fi-FI" sz="2800" dirty="0" err="1" smtClean="0"/>
                  <a:t>finding</a:t>
                </a:r>
                <a:r>
                  <a:rPr lang="fi-FI" sz="2800" dirty="0" smtClean="0"/>
                  <a:t> </a:t>
                </a:r>
                <a:r>
                  <a:rPr lang="fi-FI" sz="2800" dirty="0" err="1"/>
                  <a:t>the</a:t>
                </a:r>
                <a:r>
                  <a:rPr lang="fi-FI" sz="2800" dirty="0"/>
                  <a:t> </a:t>
                </a:r>
                <a14:m>
                  <m:oMath xmlns:m="http://schemas.openxmlformats.org/officeDocument/2006/math">
                    <m:r>
                      <a:rPr lang="fi-FI" sz="28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fi-FI" sz="2800" dirty="0"/>
                  <a:t> </a:t>
                </a:r>
                <a:r>
                  <a:rPr lang="fi-FI" sz="2800" dirty="0" err="1"/>
                  <a:t>that</a:t>
                </a:r>
                <a:r>
                  <a:rPr lang="fi-FI" sz="2800" dirty="0"/>
                  <a:t> </a:t>
                </a:r>
                <a:r>
                  <a:rPr lang="fi-FI" sz="2800" dirty="0" err="1"/>
                  <a:t>minimizes</a:t>
                </a:r>
                <a:r>
                  <a:rPr lang="fi-FI" sz="2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i-FI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, call 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sz="320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Use feature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for localization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i-FI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fi-FI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fi-FI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i-FI" sz="2800" i="1" dirty="0">
                                  <a:latin typeface="Cambria Math"/>
                                </a:rPr>
                                <m:t>−</m:t>
                              </m:r>
                            </m:e>
                          </m:d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 t="-23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18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66248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EKF SLAM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19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7742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association</a:t>
            </a:r>
          </a:p>
          <a:p>
            <a:r>
              <a:rPr lang="en-US" dirty="0" smtClean="0"/>
              <a:t>Simultaneous Localization and Mapping (SLAM); focus EKF-SLAM</a:t>
            </a:r>
          </a:p>
          <a:p>
            <a:r>
              <a:rPr lang="en-US" dirty="0" smtClean="0"/>
              <a:t>Monte Carlo Localization (MCL)</a:t>
            </a:r>
          </a:p>
          <a:p>
            <a:pPr marL="0" indent="0">
              <a:buNone/>
            </a:pPr>
            <a:r>
              <a:rPr lang="en-US" sz="1800" dirty="0" smtClean="0"/>
              <a:t>Ref:</a:t>
            </a:r>
          </a:p>
          <a:p>
            <a:pPr marL="0" indent="0">
              <a:buNone/>
            </a:pPr>
            <a:r>
              <a:rPr lang="en-US" sz="1800" i="1" dirty="0"/>
              <a:t>Principles of Robot Motion: Theory, Algorithms, and Implementation</a:t>
            </a:r>
          </a:p>
          <a:p>
            <a:pPr marL="0" indent="0">
              <a:buNone/>
            </a:pPr>
            <a:r>
              <a:rPr lang="en-US" sz="1800" i="1" dirty="0"/>
              <a:t>by Howie </a:t>
            </a:r>
            <a:r>
              <a:rPr lang="en-US" sz="1800" i="1" dirty="0" err="1"/>
              <a:t>Choset</a:t>
            </a:r>
            <a:r>
              <a:rPr lang="en-US" sz="1800" i="1" dirty="0"/>
              <a:t> et al</a:t>
            </a:r>
            <a:r>
              <a:rPr lang="en-US" sz="1800" i="1" dirty="0" smtClean="0"/>
              <a:t>.</a:t>
            </a:r>
          </a:p>
          <a:p>
            <a:pPr marL="0" indent="0">
              <a:buNone/>
            </a:pPr>
            <a:r>
              <a:rPr lang="en-US" sz="1800" i="1" dirty="0" smtClean="0"/>
              <a:t>Intro to Autonomous Mobile Robots, R. </a:t>
            </a:r>
            <a:r>
              <a:rPr lang="en-US" sz="1800" i="1" dirty="0" err="1" smtClean="0"/>
              <a:t>Siegwart</a:t>
            </a:r>
            <a:r>
              <a:rPr lang="en-US" sz="1800" i="1" dirty="0" smtClean="0"/>
              <a:t> et al</a:t>
            </a:r>
            <a:endParaRPr lang="en-GB" sz="1800" i="1" dirty="0"/>
          </a:p>
          <a:p>
            <a:pPr marL="0" indent="0">
              <a:buNone/>
            </a:pPr>
            <a:endParaRPr lang="en-US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2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57354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034" y="1430932"/>
            <a:ext cx="3973363" cy="3258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713" y="1373188"/>
            <a:ext cx="5940631" cy="3316287"/>
          </a:xfrm>
        </p:spPr>
        <p:txBody>
          <a:bodyPr/>
          <a:lstStyle/>
          <a:p>
            <a:r>
              <a:rPr lang="en-US" sz="2800" dirty="0" smtClean="0"/>
              <a:t>Build a map and localize yourself in that map concurrently</a:t>
            </a:r>
          </a:p>
          <a:p>
            <a:r>
              <a:rPr lang="en-US" sz="2800" dirty="0" smtClean="0"/>
              <a:t>In this lecture: </a:t>
            </a:r>
          </a:p>
          <a:p>
            <a:pPr marL="457200" lvl="1" indent="0">
              <a:buNone/>
            </a:pPr>
            <a:r>
              <a:rPr lang="en-US" sz="2600" dirty="0" smtClean="0"/>
              <a:t>online EKF SLAM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20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1742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for planning and obstacle avoidance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Landmark maps not useful for planning</a:t>
            </a:r>
          </a:p>
          <a:p>
            <a:r>
              <a:rPr lang="en-US" sz="3200" dirty="0" smtClean="0"/>
              <a:t>A common approach is two stage solution: Perform </a:t>
            </a:r>
          </a:p>
          <a:p>
            <a:pPr lvl="1"/>
            <a:r>
              <a:rPr lang="en-US" dirty="0" smtClean="0"/>
              <a:t>SLAM to build a landmark map; then</a:t>
            </a:r>
          </a:p>
          <a:p>
            <a:pPr lvl="1"/>
            <a:r>
              <a:rPr lang="en-US" dirty="0" smtClean="0"/>
              <a:t>Occupancy grid map with know pose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21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35770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for planning and obstacle avoidance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85" y="1373188"/>
            <a:ext cx="3825645" cy="3316287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000" dirty="0" smtClean="0"/>
              <a:t>One common solution is to build a feature map (SLAM) and then knowing the pose build an “occupancy grid map with know pose”</a:t>
            </a:r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22</a:t>
            </a:fld>
            <a:endParaRPr lang="fi-FI" altLang="fi-FI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389" y="1277938"/>
            <a:ext cx="4968434" cy="33940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96789" y="1619394"/>
            <a:ext cx="159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map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139230" y="1548430"/>
            <a:ext cx="159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Occupancy grid map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610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EKF,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713" y="1373188"/>
            <a:ext cx="3860545" cy="3316287"/>
          </a:xfrm>
        </p:spPr>
        <p:txBody>
          <a:bodyPr/>
          <a:lstStyle/>
          <a:p>
            <a:r>
              <a:rPr lang="en-US" dirty="0" smtClean="0"/>
              <a:t>Uncertainties are unimodal: ellipsoids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23</a:t>
            </a:fld>
            <a:endParaRPr lang="fi-FI" altLang="fi-FI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258" y="1373188"/>
            <a:ext cx="4354800" cy="3432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146" y="2389684"/>
            <a:ext cx="2803004" cy="220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EKF SLAM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713" y="1373188"/>
            <a:ext cx="3281192" cy="3316287"/>
          </a:xfrm>
        </p:spPr>
        <p:txBody>
          <a:bodyPr/>
          <a:lstStyle/>
          <a:p>
            <a:r>
              <a:rPr lang="en-US" sz="1800" dirty="0" smtClean="0"/>
              <a:t>Blue dots are landmarks (initially unknown)</a:t>
            </a:r>
          </a:p>
          <a:p>
            <a:r>
              <a:rPr lang="en-US" sz="1800" dirty="0" smtClean="0"/>
              <a:t>Dash line: robot path</a:t>
            </a:r>
          </a:p>
          <a:p>
            <a:r>
              <a:rPr lang="en-US" sz="1800" dirty="0" smtClean="0"/>
              <a:t>Gray: robot pose belief</a:t>
            </a:r>
          </a:p>
          <a:p>
            <a:r>
              <a:rPr lang="en-US" sz="1800" dirty="0" smtClean="0"/>
              <a:t>Red: landmarks position belief</a:t>
            </a:r>
          </a:p>
          <a:p>
            <a:pPr marL="0" indent="0">
              <a:buNone/>
            </a:pPr>
            <a:r>
              <a:rPr lang="en-US" sz="1800" dirty="0" smtClean="0"/>
              <a:t>Uncertainty of all the landmarks and the robot pose is reduced, as soon as the first landmark is revisited! </a:t>
            </a:r>
            <a:endParaRPr lang="en-GB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24</a:t>
            </a:fld>
            <a:endParaRPr lang="fi-FI" altLang="fi-FI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575" y="41243"/>
            <a:ext cx="5432425" cy="500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1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EKF SLAM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8933" y="1219057"/>
            <a:ext cx="4306257" cy="156289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Left column: the robot and the landmarks</a:t>
            </a:r>
          </a:p>
          <a:p>
            <a:pPr marL="0" indent="0">
              <a:buNone/>
            </a:pPr>
            <a:r>
              <a:rPr lang="en-US" sz="2000" dirty="0" smtClean="0"/>
              <a:t>Right column : covariance matrix</a:t>
            </a:r>
          </a:p>
          <a:p>
            <a:pPr marL="0" indent="0">
              <a:buNone/>
            </a:pPr>
            <a:r>
              <a:rPr lang="en-US" sz="2000" dirty="0" smtClean="0"/>
              <a:t>After a while all the landmark locations become correlated</a:t>
            </a:r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25</a:t>
            </a:fld>
            <a:endParaRPr lang="fi-FI" altLang="fi-FI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13" y="1213978"/>
            <a:ext cx="3923343" cy="36906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933" y="3031331"/>
            <a:ext cx="3931655" cy="186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7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EKF SLAM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State vector includes: robot pose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landmark positions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𝑗𝑦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/>
                  <a:t>Motion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GB" dirty="0"/>
              </a:p>
              <a:p>
                <a:r>
                  <a:rPr lang="en-US" dirty="0" smtClean="0"/>
                  <a:t>Robot motion models and range and bearing measurements the same as in localization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 t="-2390" r="-8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26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97878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EKF: </a:t>
            </a:r>
            <a:r>
              <a:rPr lang="fi-FI" dirty="0" err="1" smtClean="0"/>
              <a:t>nonlinear</a:t>
            </a:r>
            <a:r>
              <a:rPr lang="fi-FI" dirty="0" smtClean="0"/>
              <a:t> </a:t>
            </a:r>
            <a:r>
              <a:rPr lang="fi-FI" dirty="0" err="1" smtClean="0"/>
              <a:t>filter</a:t>
            </a:r>
            <a:r>
              <a:rPr lang="fi-FI" dirty="0" smtClean="0"/>
              <a:t> 1/3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fi-FI" b="0" dirty="0" smtClean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i-FI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fi-FI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fi-FI" b="0" i="1" smtClean="0">
                            <a:latin typeface="Cambria Math"/>
                          </a:rPr>
                          <m:t>𝑘</m:t>
                        </m:r>
                        <m:r>
                          <a:rPr lang="fi-FI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i-FI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i-FI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fi-FI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fi-FI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i-FI" i="1">
                            <a:latin typeface="Cambria Math"/>
                            <a:ea typeface="Cambria Math"/>
                          </a:rPr>
                          <m:t>𝜖</m:t>
                        </m:r>
                      </m:e>
                      <m:sub>
                        <m:r>
                          <a:rPr lang="fi-FI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fi-FI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fi-FI" i="1" dirty="0" smtClean="0">
                    <a:latin typeface="Cambria Math"/>
                    <a:ea typeface="Cambria Math"/>
                  </a:rPr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𝜖</m:t>
                        </m:r>
                      </m:e>
                      <m:sub>
                        <m:r>
                          <a:rPr lang="fi-FI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𝒩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fi-FI" i="1">
                            <a:latin typeface="Cambria Math"/>
                            <a:ea typeface="Cambria Math"/>
                          </a:rPr>
                          <m:t>0,</m:t>
                        </m:r>
                        <m:sSub>
                          <m:sSubPr>
                            <m:ctrlPr>
                              <a:rPr lang="fi-FI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i-FI" i="1">
                                <a:latin typeface="Cambria Math"/>
                                <a:ea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fi-FI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fi-FI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fi-FI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fi-FI" i="1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i-FI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fi-FI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i-FI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fi-FI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m:rPr>
                          <m:nor/>
                        </m:rPr>
                        <a:rPr lang="fi-FI" i="1" dirty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fi-FI" b="0" i="1" dirty="0" smtClean="0">
                          <a:latin typeface="Cambria Math"/>
                          <a:ea typeface="Cambria Math"/>
                        </a:rPr>
                        <m:t>      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/>
                        </a:rPr>
                        <m:t>       </m:t>
                      </m:r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i-FI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fi-FI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fi-FI" i="1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𝒩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fi-FI" i="1">
                              <a:latin typeface="Cambria Math"/>
                              <a:ea typeface="Cambria Math"/>
                            </a:rPr>
                            <m:t>0,</m:t>
                          </m:r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i-FI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i-FI" b="0" i="1" dirty="0" smtClean="0">
                  <a:latin typeface="Cambria Math"/>
                </a:endParaRPr>
              </a:p>
              <a:p>
                <a:r>
                  <a:rPr lang="en-US" dirty="0" smtClean="0"/>
                  <a:t>Prediction </a:t>
                </a:r>
                <a:endParaRPr lang="fi-FI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i-FI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i-FI" b="0" i="1" dirty="0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fi-FI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b="0" i="1" dirty="0" smtClean="0">
                              <a:latin typeface="Cambria Math"/>
                            </a:rPr>
                            <m:t>−</m:t>
                          </m:r>
                        </m:e>
                      </m:d>
                      <m:r>
                        <a:rPr lang="fi-FI" b="0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i-FI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b="0" i="1" dirty="0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fi-FI" b="0" i="1" dirty="0" smtClean="0">
                              <a:latin typeface="Cambria Math"/>
                            </a:rPr>
                            <m:t>𝑘</m:t>
                          </m:r>
                          <m:r>
                            <a:rPr lang="fi-FI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fi-FI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i-FI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i-FI" b="0" i="1" dirty="0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fi-FI" b="0" i="1" dirty="0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fi-FI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i-FI" b="0" i="1" dirty="0" smtClean="0">
                                  <a:latin typeface="Cambria Math"/>
                                </a:rPr>
                                <m:t>+</m:t>
                              </m:r>
                            </m:e>
                          </m:d>
                        </m:e>
                      </m:d>
                      <m:r>
                        <a:rPr lang="fi-FI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fi-FI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i-FI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fi-FI" b="0" i="1" dirty="0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fi-FI" b="0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i-FI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b="0" i="1" dirty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fi-FI" b="0" i="1" dirty="0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fi-FI" b="0" i="1" dirty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fi-FI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i-FI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i-FI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i-FI" b="0" i="1" dirty="0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fi-FI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b="0" i="1" dirty="0" smtClean="0">
                              <a:latin typeface="Cambria Math"/>
                            </a:rPr>
                            <m:t>−</m:t>
                          </m:r>
                        </m:e>
                      </m:d>
                      <m:r>
                        <a:rPr lang="fi-FI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i-FI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b="0" i="0" smtClean="0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fi-FI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fi-FI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fi-FI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i-FI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fi-FI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fi-FI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sSub>
                        <m:sSubPr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fi-FI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fi-FI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i-FI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fi-FI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fi-FI" b="0" i="1" smtClean="0">
                              <a:latin typeface="Cambria Math"/>
                            </a:rPr>
                            <m:t>(+)</m:t>
                          </m:r>
                        </m:sub>
                      </m:sSub>
                      <m:r>
                        <a:rPr lang="fi-FI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fi-FI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fi-FI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i-FI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fi-FI" i="1">
                              <a:latin typeface="Cambria Math"/>
                            </a:rPr>
                            <m:t>𝜕</m:t>
                          </m:r>
                          <m:r>
                            <a:rPr lang="fi-FI" i="1">
                              <a:latin typeface="Cambria Math"/>
                            </a:rPr>
                            <m:t>𝑥</m:t>
                          </m:r>
                        </m:den>
                      </m:f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fi-FI" i="1">
                              <a:latin typeface="Cambria Math"/>
                            </a:rPr>
                            <m:t>𝑥</m:t>
                          </m:r>
                          <m:r>
                            <a:rPr lang="fi-FI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i-FI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fi-FI" i="1">
                              <a:latin typeface="Cambria Math"/>
                            </a:rPr>
                            <m:t>(</m:t>
                          </m:r>
                          <m:r>
                            <a:rPr lang="fi-FI" b="0" i="1" smtClean="0">
                              <a:latin typeface="Cambria Math"/>
                            </a:rPr>
                            <m:t>−</m:t>
                          </m:r>
                          <m:r>
                            <a:rPr lang="fi-FI" i="1">
                              <a:latin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i-FI" b="0" i="1" dirty="0" smtClean="0">
                  <a:latin typeface="Cambria Math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8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Line Callout 2 3"/>
              <p:cNvSpPr/>
              <p:nvPr/>
            </p:nvSpPr>
            <p:spPr>
              <a:xfrm>
                <a:off x="474650" y="2840923"/>
                <a:ext cx="2073106" cy="1116824"/>
              </a:xfrm>
              <a:prstGeom prst="borderCallout2">
                <a:avLst>
                  <a:gd name="adj1" fmla="val 625"/>
                  <a:gd name="adj2" fmla="val 37225"/>
                  <a:gd name="adj3" fmla="val -66145"/>
                  <a:gd name="adj4" fmla="val 38381"/>
                  <a:gd name="adj5" fmla="val -89115"/>
                  <a:gd name="adj6" fmla="val 54840"/>
                </a:avLst>
              </a:prstGeom>
              <a:noFill/>
              <a:ln w="28575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The state vector is now much larger!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So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i-FI">
                            <a:solidFill>
                              <a:schemeClr val="tx1"/>
                            </a:solidFill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fi-FI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fi-FI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i-FI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fi-FI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fi-FI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 smtClean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fi-FI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 smtClean="0">
                    <a:solidFill>
                      <a:schemeClr val="tx1"/>
                    </a:solidFill>
                  </a:rPr>
                  <a:t> 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Line Callout 2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50" y="2840923"/>
                <a:ext cx="2073106" cy="1116824"/>
              </a:xfrm>
              <a:prstGeom prst="borderCallout2">
                <a:avLst>
                  <a:gd name="adj1" fmla="val 625"/>
                  <a:gd name="adj2" fmla="val 37225"/>
                  <a:gd name="adj3" fmla="val -66145"/>
                  <a:gd name="adj4" fmla="val 38381"/>
                  <a:gd name="adj5" fmla="val -89115"/>
                  <a:gd name="adj6" fmla="val 54840"/>
                </a:avLst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03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EKF: </a:t>
            </a:r>
            <a:r>
              <a:rPr lang="fi-FI" dirty="0" err="1" smtClean="0"/>
              <a:t>nonlinear</a:t>
            </a:r>
            <a:r>
              <a:rPr lang="fi-FI" dirty="0" smtClean="0"/>
              <a:t> </a:t>
            </a:r>
            <a:r>
              <a:rPr lang="fi-FI" dirty="0" err="1" smtClean="0"/>
              <a:t>filter</a:t>
            </a:r>
            <a:r>
              <a:rPr lang="fi-FI" dirty="0" smtClean="0"/>
              <a:t> 2/3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b="0" dirty="0" smtClean="0"/>
                  <a:t>Covariance of state estimation error, a prior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fi-FI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b="0" i="1" smtClean="0">
                              <a:latin typeface="Cambria Math"/>
                            </a:rPr>
                            <m:t>−</m:t>
                          </m:r>
                        </m:e>
                      </m:d>
                      <m:r>
                        <a:rPr lang="fi-FI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b="0" i="0" smtClean="0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fi-FI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fi-FI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fi-FI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fi-FI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b="0" i="1" smtClean="0">
                              <a:latin typeface="Cambria Math"/>
                            </a:rPr>
                            <m:t>+</m:t>
                          </m:r>
                        </m:e>
                      </m:d>
                      <m:sSubSup>
                        <m:sSubSupPr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i-FI" b="0" i="0" smtClean="0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fi-FI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fi-FI" b="0" i="1" smtClean="0">
                              <a:latin typeface="Cambria Math"/>
                            </a:rPr>
                            <m:t>−1</m:t>
                          </m:r>
                        </m:sub>
                        <m:sup>
                          <m:r>
                            <a:rPr lang="fi-FI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fi-FI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fi-FI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fi-FI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fi-FI" dirty="0" smtClean="0"/>
                  <a:t>Kalman </a:t>
                </a:r>
                <a:r>
                  <a:rPr lang="fi-FI" dirty="0" err="1"/>
                  <a:t>gain</a:t>
                </a:r>
                <a:endParaRPr lang="fi-FI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i-FI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fi-FI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fi-FI" i="1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i="1">
                              <a:latin typeface="Cambria Math"/>
                            </a:rPr>
                            <m:t>−</m:t>
                          </m:r>
                        </m:e>
                      </m:d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fi-FI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fi-FI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sSup>
                        <m:s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i-FI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fi-FI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fi-FI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Posterior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fi-FI" i="1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i="1">
                              <a:latin typeface="Cambria Math"/>
                            </a:rPr>
                            <m:t>+</m:t>
                          </m:r>
                        </m:e>
                      </m:d>
                      <m:r>
                        <a:rPr lang="fi-FI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i="1">
                              <a:latin typeface="Cambria Math"/>
                            </a:rPr>
                            <m:t>𝐼</m:t>
                          </m:r>
                          <m:r>
                            <a:rPr lang="fi-FI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i-FI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i-FI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fi-FI" i="1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i="1">
                              <a:latin typeface="Cambria Math"/>
                            </a:rPr>
                            <m:t>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i-FI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i-FI" i="1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i="1">
                              <a:latin typeface="Cambria Math"/>
                            </a:rPr>
                            <m:t>+</m:t>
                          </m:r>
                        </m:e>
                      </m:d>
                      <m:r>
                        <a:rPr lang="fi-FI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i-FI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i-FI" i="1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i="1">
                              <a:latin typeface="Cambria Math"/>
                            </a:rPr>
                            <m:t>−</m:t>
                          </m:r>
                        </m:e>
                      </m:d>
                      <m:r>
                        <a:rPr lang="fi-FI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i-FI" i="1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i-FI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fi-FI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i-FI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fi-FI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 t="-18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72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EKF SLAM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Q: If there are 3 landmarks in the map </a:t>
                </a:r>
                <a:r>
                  <a:rPr lang="en-US" u="sng" dirty="0" smtClean="0"/>
                  <a:t>so far</a:t>
                </a:r>
                <a:r>
                  <a:rPr lang="en-US" dirty="0" smtClean="0"/>
                  <a:t>, what are the sizes of the state vector and the other matrices of the algorithm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i-FI"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fi-FI" i="1">
                            <a:latin typeface="Cambria Math"/>
                          </a:rPr>
                          <m:t>𝑘</m:t>
                        </m:r>
                        <m:r>
                          <a:rPr lang="fi-FI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i-FI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fi-FI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fi-FI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fi-FI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dirty="0" smtClean="0"/>
                  <a:t>Q: Let’s calculate one row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i-FI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fi-FI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 smtClean="0"/>
                  <a:t> as an example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t="-2390" r="-5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29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26740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Question, localization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Q. We have an </a:t>
            </a:r>
            <a:r>
              <a:rPr lang="en-US" dirty="0" err="1" smtClean="0"/>
              <a:t>omni</a:t>
            </a:r>
            <a:r>
              <a:rPr lang="en-US" dirty="0"/>
              <a:t>-</a:t>
            </a:r>
            <a:r>
              <a:rPr lang="en-US" dirty="0" smtClean="0"/>
              <a:t>directional robot moving on a line on a plane. </a:t>
            </a:r>
            <a:r>
              <a:rPr lang="en-US" dirty="0" err="1" smtClean="0"/>
              <a:t>Odomtery</a:t>
            </a:r>
            <a:r>
              <a:rPr lang="en-US" dirty="0" smtClean="0"/>
              <a:t> uncertainties are the same in all the x, y, heading. If we measure distance to a wall, plot the localization uncertainty progress.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3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13324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EKF SLAM Algorithm	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Initialize the SLAM vector with the robot 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𝑟𝑜𝑏𝑜𝑡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𝑝𝑜𝑠𝑒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=[0,0,0]</m:t>
                    </m:r>
                  </m:oMath>
                </a14:m>
                <a:r>
                  <a:rPr lang="en-US" dirty="0" smtClean="0"/>
                  <a:t> the center of the map! </a:t>
                </a:r>
                <a:r>
                  <a:rPr lang="en-US" i="1" dirty="0" smtClean="0"/>
                  <a:t>That is arbitrary</a:t>
                </a:r>
                <a:endParaRPr lang="en-US" dirty="0"/>
              </a:p>
              <a:p>
                <a:r>
                  <a:rPr lang="en-US" dirty="0" smtClean="0"/>
                  <a:t>Augment the landmark position to the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 smtClean="0"/>
                  <a:t> as soon as it is seen, and construct the corresponding matrices and augment/modify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i-FI"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fi-FI" i="1">
                            <a:latin typeface="Cambria Math"/>
                          </a:rPr>
                          <m:t>𝑘</m:t>
                        </m:r>
                        <m:r>
                          <a:rPr lang="fi-FI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i-FI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fi-FI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fi-FI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fi-FI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i-FI" i="1">
                            <a:latin typeface="Cambria Math"/>
                            <a:ea typeface="Cambria Math"/>
                          </a:rPr>
                          <m:t>𝑄</m:t>
                        </m:r>
                      </m:e>
                      <m:sub>
                        <m:r>
                          <a:rPr lang="fi-FI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fi-FI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 t="-2390" r="-1926" b="-77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30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35864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713" y="342899"/>
            <a:ext cx="8229600" cy="906547"/>
          </a:xfrm>
        </p:spPr>
        <p:txBody>
          <a:bodyPr/>
          <a:lstStyle/>
          <a:p>
            <a:r>
              <a:rPr lang="en-US" sz="3200" dirty="0" smtClean="0"/>
              <a:t>Adding new landmark to the map, when the landmarks are not distinguishable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Calculate the innovation for </a:t>
            </a:r>
            <a:r>
              <a:rPr lang="en-US" sz="2000" dirty="0"/>
              <a:t>each combination of landmarks </a:t>
            </a:r>
            <a:r>
              <a:rPr lang="en-US" sz="2000" dirty="0" smtClean="0"/>
              <a:t>(already in the map) and measurements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Check the minimum against </a:t>
            </a:r>
            <a:r>
              <a:rPr lang="en-US" sz="2000" dirty="0"/>
              <a:t>an </a:t>
            </a:r>
            <a:r>
              <a:rPr lang="en-US" sz="2000" dirty="0" smtClean="0"/>
              <a:t>acceptance threshold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If </a:t>
            </a:r>
            <a:r>
              <a:rPr lang="en-US" sz="2000" dirty="0"/>
              <a:t>the minimum </a:t>
            </a:r>
            <a:r>
              <a:rPr lang="en-US" sz="2000" dirty="0" smtClean="0"/>
              <a:t>is </a:t>
            </a:r>
            <a:r>
              <a:rPr lang="en-US" sz="2000" dirty="0"/>
              <a:t>above a high threshold, </a:t>
            </a:r>
            <a:r>
              <a:rPr lang="en-US" sz="2000" dirty="0" smtClean="0"/>
              <a:t>initialize </a:t>
            </a:r>
            <a:r>
              <a:rPr lang="en-US" sz="2000" dirty="0"/>
              <a:t>and </a:t>
            </a:r>
            <a:r>
              <a:rPr lang="en-US" sz="2000" dirty="0" smtClean="0"/>
              <a:t>add the landmark to the </a:t>
            </a:r>
            <a:r>
              <a:rPr lang="en-US" sz="2000" dirty="0"/>
              <a:t>map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16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localization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 filter review…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32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58653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filter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2225" y="1249447"/>
                <a:ext cx="5434856" cy="236932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200" dirty="0" smtClean="0"/>
                  <a:t> 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𝐵𝑒𝑙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𝐵𝑒𝑙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1200" dirty="0" smtClean="0"/>
              </a:p>
              <a:p>
                <a:pPr marL="0" indent="0">
                  <a:buNone/>
                </a:pPr>
                <a:r>
                  <a:rPr lang="en-US" sz="1200" dirty="0" smtClean="0"/>
                  <a:t>Sequentially solved in two steps:</a:t>
                </a:r>
              </a:p>
              <a:p>
                <a:pPr marL="0" indent="0">
                  <a:buNone/>
                </a:pPr>
                <a:r>
                  <a:rPr lang="en-US" sz="1200" dirty="0" smtClean="0"/>
                  <a:t>Prediction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𝐵𝑒𝑙</m:t>
                        </m:r>
                      </m:e>
                    </m:acc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𝐵𝑒𝑙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1200" dirty="0"/>
              </a:p>
              <a:p>
                <a:pPr marL="0" indent="0">
                  <a:buNone/>
                </a:pPr>
                <a:r>
                  <a:rPr lang="en-US" sz="1200" dirty="0" smtClean="0"/>
                  <a:t>Update 	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𝐵𝑒𝑙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acc>
                      <m:accPr>
                        <m:chr m:val="̅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𝐵𝑒𝑙</m:t>
                        </m:r>
                      </m:e>
                    </m:acc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200" dirty="0" smtClean="0"/>
              </a:p>
              <a:p>
                <a:pPr marL="214313" indent="-214313">
                  <a:buFontTx/>
                  <a:buChar char="-"/>
                </a:pPr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2225" y="1249447"/>
                <a:ext cx="5434856" cy="2369326"/>
              </a:xfrm>
              <a:blipFill>
                <a:blip r:embed="rId2"/>
                <a:stretch>
                  <a:fillRect l="-112" t="-143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DF5050-CDCD-473E-8AE5-B83E8A2D4C64}" type="slidenum">
              <a:rPr lang="en-US" smtClean="0"/>
              <a:pPr>
                <a:defRPr/>
              </a:pPr>
              <a:t>33</a:t>
            </a:fld>
            <a:endParaRPr lang="en-US">
              <a:latin typeface="Times" pitchFamily="-11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FF3BDF23-5286-4527-8F35-B943C4217A25}" type="datetime1">
              <a:rPr lang="fi-FI" smtClean="0"/>
              <a:pPr>
                <a:defRPr/>
              </a:pPr>
              <a:t>26.11.2018</a:t>
            </a:fld>
            <a:endParaRPr lang="fi-FI"/>
          </a:p>
        </p:txBody>
      </p:sp>
      <p:pic>
        <p:nvPicPr>
          <p:cNvPr id="65538" name="Picture 2" descr="https://lh4.googleusercontent.com/bTTl7XQlYgygbwfcUzGD4wJHHnLGCEEWSFclAjodVaHv15OOtmtRUvIfdb1Q4teDEpNiKNw3-JeXosQFPczq2tBsX-OFJrNnj_cSNv_KbrvAI53oDPY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507" y="125411"/>
            <a:ext cx="2956380" cy="477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317588" y="2224705"/>
            <a:ext cx="5482919" cy="2461575"/>
            <a:chOff x="317588" y="2224705"/>
            <a:chExt cx="5482919" cy="2461575"/>
          </a:xfrm>
        </p:grpSpPr>
        <p:pic>
          <p:nvPicPr>
            <p:cNvPr id="8" name="Picture 5" descr="pGivenOA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588" y="2858641"/>
              <a:ext cx="5482919" cy="1827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pGivenO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175" y="2244290"/>
              <a:ext cx="5301906" cy="1047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ounded Rectangle 6"/>
            <p:cNvSpPr/>
            <p:nvPr/>
          </p:nvSpPr>
          <p:spPr>
            <a:xfrm>
              <a:off x="4632138" y="2224705"/>
              <a:ext cx="917084" cy="41880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MCL</a:t>
              </a:r>
              <a:endParaRPr lang="en-GB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63994" y="3311214"/>
            <a:ext cx="2803179" cy="971208"/>
            <a:chOff x="2463994" y="3311214"/>
            <a:chExt cx="2803179" cy="971208"/>
          </a:xfrm>
        </p:grpSpPr>
        <p:sp>
          <p:nvSpPr>
            <p:cNvPr id="11" name="TextBox 10"/>
            <p:cNvSpPr txBox="1"/>
            <p:nvPr/>
          </p:nvSpPr>
          <p:spPr>
            <a:xfrm>
              <a:off x="3110813" y="3311214"/>
              <a:ext cx="21563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Notice the difference, </a:t>
              </a:r>
            </a:p>
            <a:p>
              <a:r>
                <a:rPr lang="en-US" sz="1400" dirty="0" smtClean="0"/>
                <a:t>we will come back to this</a:t>
              </a:r>
              <a:endParaRPr lang="en-GB" sz="1400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463994" y="3392354"/>
              <a:ext cx="760839" cy="890068"/>
              <a:chOff x="2463994" y="3392354"/>
              <a:chExt cx="760839" cy="890068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H="1" flipV="1">
                <a:off x="2463994" y="3392354"/>
                <a:ext cx="760838" cy="2757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>
                <a:off x="2533795" y="3772460"/>
                <a:ext cx="691038" cy="5099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0966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Distributions representation of belief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Discrete space: Histogram filter</a:t>
            </a:r>
          </a:p>
          <a:p>
            <a:r>
              <a:rPr lang="en-US" dirty="0" smtClean="0"/>
              <a:t>Particles: MC (Monte Carlo) filter</a:t>
            </a:r>
          </a:p>
          <a:p>
            <a:r>
              <a:rPr lang="en-US" dirty="0" smtClean="0"/>
              <a:t>Parametric: (Extended </a:t>
            </a:r>
            <a:r>
              <a:rPr lang="en-US" dirty="0" err="1" smtClean="0"/>
              <a:t>Kalman</a:t>
            </a:r>
            <a:r>
              <a:rPr lang="en-US" dirty="0" smtClean="0"/>
              <a:t> Filter) EKF</a:t>
            </a:r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140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localization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Monte Carlo sampling</a:t>
            </a:r>
          </a:p>
          <a:p>
            <a:r>
              <a:rPr lang="en-US" dirty="0" smtClean="0"/>
              <a:t>Also called Particle filter localization</a:t>
            </a:r>
          </a:p>
          <a:p>
            <a:r>
              <a:rPr lang="en-US" dirty="0" smtClean="0"/>
              <a:t>Survival of the fittest</a:t>
            </a:r>
          </a:p>
          <a:p>
            <a:r>
              <a:rPr lang="en-US" dirty="0" smtClean="0"/>
              <a:t>Can represent non Gaussian distributions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35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85215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Localization (MCL), notation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N: Number of samples</a:t>
                </a:r>
              </a:p>
              <a:p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(+)</m:t>
                        </m:r>
                      </m:e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(−),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latin typeface="+mn-lt"/>
                  </a:rPr>
                  <a:t> Motion model</a:t>
                </a:r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sSub>
                          <m:sSubPr>
                            <m:ctrlPr>
                              <a:rPr lang="en-US" sz="280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 err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800" dirty="0" smtClean="0"/>
                  <a:t>:  probability of measuring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sz="2800" dirty="0" smtClean="0"/>
                  <a:t>, if the robot was at particles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800" dirty="0" smtClean="0"/>
              </a:p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 smtClean="0"/>
                  <a:t> the time index</a:t>
                </a:r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/>
                  <a:t> set of samples (particles) and their importance</a:t>
                </a:r>
                <a:endParaRPr lang="en-GB" sz="2800" dirty="0" smtClean="0"/>
              </a:p>
              <a:p>
                <a:endParaRPr lang="en-GB" sz="2800" dirty="0" smtClean="0"/>
              </a:p>
              <a:p>
                <a:endParaRPr lang="en-GB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838" r="-2444" b="-82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36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01682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Particles representing distributions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0713" y="1373188"/>
                <a:ext cx="3539458" cy="33162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In MCL, posterior is represented by a set M of pairs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 smtClean="0"/>
                  <a:t>samples (particles) and their importance weight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713" y="1373188"/>
                <a:ext cx="3539458" cy="3316287"/>
              </a:xfrm>
              <a:blipFill>
                <a:blip r:embed="rId2"/>
                <a:stretch>
                  <a:fillRect l="-2759" t="-1287" r="-13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37</a:t>
            </a:fld>
            <a:endParaRPr lang="fi-FI" altLang="fi-FI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550" y="975320"/>
            <a:ext cx="4242502" cy="370673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85667" y="1184626"/>
            <a:ext cx="25597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 smtClean="0"/>
              <a:t>Gaussian </a:t>
            </a:r>
            <a:r>
              <a:rPr lang="en-US" sz="1400" dirty="0"/>
              <a:t>is mapped </a:t>
            </a:r>
            <a:r>
              <a:rPr lang="en-US" sz="1400" dirty="0" smtClean="0"/>
              <a:t>using </a:t>
            </a:r>
            <a:r>
              <a:rPr lang="en-US" sz="1400" dirty="0"/>
              <a:t>function g</a:t>
            </a:r>
            <a:r>
              <a:rPr lang="en-US" sz="1400" dirty="0" smtClean="0"/>
              <a:t>(.) --&gt; Not Gaussian anymore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6574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approximation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0712" y="1373189"/>
                <a:ext cx="3853565" cy="9589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dirty="0" smtClean="0"/>
                  <a:t>Samples from a uniform distribution and importance weight proportional to the probability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1600" dirty="0"/>
              </a:p>
              <a:p>
                <a:endParaRPr lang="en-GB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712" y="1373189"/>
                <a:ext cx="3853565" cy="958974"/>
              </a:xfrm>
              <a:blipFill>
                <a:blip r:embed="rId2"/>
                <a:stretch>
                  <a:fillRect l="-949" t="-1899" r="-316" b="-462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38</a:t>
            </a:fld>
            <a:endParaRPr lang="fi-FI" altLang="fi-FI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091" y="2505202"/>
            <a:ext cx="3118372" cy="23413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42" y="2472173"/>
            <a:ext cx="3118371" cy="23413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 bwMode="auto">
              <a:xfrm>
                <a:off x="4877496" y="1373189"/>
                <a:ext cx="3630200" cy="9589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 smtClean="0"/>
                  <a:t>More samples drawn from intervals with higher probabilities </a:t>
                </a:r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  <a:p>
                <a:endParaRPr lang="en-GB" sz="1600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7496" y="1373189"/>
                <a:ext cx="3630200" cy="958974"/>
              </a:xfrm>
              <a:prstGeom prst="rect">
                <a:avLst/>
              </a:prstGeom>
              <a:blipFill>
                <a:blip r:embed="rId5"/>
                <a:stretch>
                  <a:fillRect l="-839" t="-1899" b="-170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545917" y="299571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385001" y="299571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14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Resampling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86479" y="1507713"/>
                <a:ext cx="8318303" cy="31465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Resampling is the problem of: given the set of samples (A) with importance </a:t>
                </a:r>
              </a:p>
              <a:p>
                <a:r>
                  <a:rPr lang="en-US" dirty="0" smtClean="0"/>
                  <a:t>weight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{(</m:t>
                    </m:r>
                    <m:sSub>
                      <m:sSubPr>
                        <m:ctrlPr>
                          <a:rPr lang="en-US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 how to generate samples (B) equally important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1" dirty="0" smtClean="0"/>
                  <a:t>,</a:t>
                </a:r>
                <a:r>
                  <a:rPr lang="en-US" dirty="0" smtClean="0"/>
                  <a:t> representing the original function. In other words, probability </a:t>
                </a:r>
                <a:r>
                  <a:rPr lang="en-US" dirty="0"/>
                  <a:t>of </a:t>
                </a:r>
                <a:endParaRPr lang="en-US" dirty="0" smtClean="0"/>
              </a:p>
              <a:p>
                <a:r>
                  <a:rPr lang="en-US" dirty="0" smtClean="0"/>
                  <a:t>the sample is </a:t>
                </a:r>
                <a:r>
                  <a:rPr lang="en-US" dirty="0"/>
                  <a:t>proportional </a:t>
                </a:r>
                <a:r>
                  <a:rPr lang="en-US" dirty="0" smtClean="0"/>
                  <a:t>to its weight: </a:t>
                </a:r>
                <a:r>
                  <a:rPr lang="en-US" i="1" dirty="0" smtClean="0"/>
                  <a:t>survival of the fittest</a:t>
                </a:r>
              </a:p>
              <a:p>
                <a:r>
                  <a:rPr lang="en-US" dirty="0" smtClean="0"/>
                  <a:t>Resampling is expensive, so resample only when the number of effective</a:t>
                </a:r>
              </a:p>
              <a:p>
                <a:r>
                  <a:rPr lang="en-US" dirty="0" smtClean="0"/>
                  <a:t>number of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under a threshold (say N/10)</a:t>
                </a:r>
                <a:endParaRPr lang="en-US" dirty="0"/>
              </a:p>
              <a:p>
                <a:r>
                  <a:rPr lang="en-US" dirty="0" smtClean="0"/>
                  <a:t>Q: Can you come up with an algorithm to do resampling, given we know </a:t>
                </a:r>
              </a:p>
              <a:p>
                <a:r>
                  <a:rPr lang="en-US" dirty="0"/>
                  <a:t>h</a:t>
                </a:r>
                <a:r>
                  <a:rPr lang="en-US" dirty="0" smtClean="0"/>
                  <a:t>ow to draw samples from uniform distribution?</a:t>
                </a:r>
              </a:p>
              <a:p>
                <a:endParaRPr lang="en-US" dirty="0"/>
              </a:p>
              <a:p>
                <a:r>
                  <a:rPr lang="en-GB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Matlab</a:t>
                </a:r>
                <a:r>
                  <a:rPr lang="en-GB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: </a:t>
                </a:r>
                <a:r>
                  <a:rPr lang="en-GB" dirty="0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xi= </a:t>
                </a:r>
                <a:r>
                  <a:rPr lang="en-GB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datasample</a:t>
                </a:r>
                <a:r>
                  <a:rPr lang="en-GB" dirty="0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(xi,…,'weights</a:t>
                </a:r>
                <a:r>
                  <a:rPr lang="en-GB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', </a:t>
                </a:r>
                <a:r>
                  <a:rPr lang="en-GB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wi’s</a:t>
                </a:r>
                <a:r>
                  <a:rPr lang="en-GB" dirty="0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</a:t>
                </a:r>
                <a:endParaRPr lang="en-GB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79" y="1507713"/>
                <a:ext cx="8318303" cy="3146567"/>
              </a:xfrm>
              <a:prstGeom prst="rect">
                <a:avLst/>
              </a:prstGeom>
              <a:blipFill>
                <a:blip r:embed="rId2"/>
                <a:stretch>
                  <a:fillRect l="-586" t="-969" b="-21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73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064779" y="151901"/>
            <a:ext cx="2553782" cy="28219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713" y="1012122"/>
            <a:ext cx="3444066" cy="1793899"/>
          </a:xfrm>
        </p:spPr>
        <p:txBody>
          <a:bodyPr/>
          <a:lstStyle/>
          <a:p>
            <a:r>
              <a:rPr lang="en-US" sz="1600" dirty="0" smtClean="0"/>
              <a:t>A topological representation </a:t>
            </a:r>
            <a:r>
              <a:rPr lang="en-US" sz="1600" dirty="0" smtClean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en-US" sz="1600" dirty="0" smtClean="0">
                <a:sym typeface="Wingdings" panose="05000000000000000000" pitchFamily="2" charset="2"/>
              </a:rPr>
              <a:t>Significant places of the environment (discrete state space)</a:t>
            </a:r>
          </a:p>
          <a:p>
            <a:r>
              <a:rPr lang="en-US" sz="1600" dirty="0" smtClean="0">
                <a:sym typeface="Wingdings" panose="05000000000000000000" pitchFamily="2" charset="2"/>
              </a:rPr>
              <a:t>Metric representation: </a:t>
            </a:r>
          </a:p>
          <a:p>
            <a:pPr marL="0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F</a:t>
            </a:r>
            <a:r>
              <a:rPr lang="en-US" sz="1600" dirty="0" smtClean="0">
                <a:sym typeface="Wingdings" panose="05000000000000000000" pitchFamily="2" charset="2"/>
              </a:rPr>
              <a:t>ine grid (10-30cm, 2-10deg)</a:t>
            </a:r>
          </a:p>
          <a:p>
            <a:pPr marL="0" indent="0">
              <a:buNone/>
            </a:pPr>
            <a:r>
              <a:rPr lang="en-US" sz="1600" dirty="0" smtClean="0">
                <a:sym typeface="Wingdings" panose="05000000000000000000" pitchFamily="2" charset="2"/>
              </a:rPr>
              <a:t>Features (continuous state space)</a:t>
            </a:r>
          </a:p>
          <a:p>
            <a:pPr lvl="1"/>
            <a:endParaRPr lang="en-GB" sz="1400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396255" y="1101922"/>
            <a:ext cx="2405063" cy="328612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81687" y="2757055"/>
            <a:ext cx="3931877" cy="17970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333" y="2673534"/>
            <a:ext cx="2821987" cy="211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6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MCL, algorithm</a:t>
            </a:r>
            <a:r>
              <a:rPr lang="en-US" dirty="0"/>
              <a:t> </a:t>
            </a:r>
            <a:r>
              <a:rPr lang="en-US" dirty="0" smtClean="0"/>
              <a:t>at time k</a:t>
            </a:r>
            <a:br>
              <a:rPr lang="en-US" dirty="0" smtClean="0"/>
            </a:br>
            <a:r>
              <a:rPr lang="en-US" dirty="0" smtClean="0"/>
              <a:t>also called bootstrap filter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0712" y="1373188"/>
                <a:ext cx="8338989" cy="3316287"/>
              </a:xfrm>
            </p:spPr>
            <p:txBody>
              <a:bodyPr/>
              <a:lstStyle/>
              <a:p>
                <a:r>
                  <a:rPr lang="en-US" sz="1600" dirty="0" smtClean="0"/>
                  <a:t>For i=1:N</a:t>
                </a:r>
              </a:p>
              <a:p>
                <a:pPr marL="0" indent="0">
                  <a:buNone/>
                </a:pPr>
                <a:r>
                  <a:rPr lang="en-US" sz="1600" dirty="0" smtClean="0">
                    <a:latin typeface="+mn-lt"/>
                  </a:rPr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+mn-lt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−1),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1600" dirty="0" smtClean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sz="1600" dirty="0" smtClean="0"/>
                  <a:t>Compute importance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1600" dirty="0" smtClean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sz="1600" dirty="0" smtClean="0"/>
                  <a:t> Add the particle to the set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−1)∪{</m:t>
                    </m:r>
                    <m:d>
                      <m:d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 err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 err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600" dirty="0" smtClean="0">
                  <a:latin typeface="+mn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+mn-lt"/>
                  </a:rPr>
                  <a:t> </a:t>
                </a:r>
              </a:p>
              <a:p>
                <a:r>
                  <a:rPr lang="en-US" sz="1600" dirty="0" err="1" smtClean="0">
                    <a:latin typeface="+mn-lt"/>
                  </a:rPr>
                  <a:t>Endfor</a:t>
                </a:r>
                <a:endParaRPr lang="en-US" sz="1600" dirty="0" smtClean="0">
                  <a:latin typeface="+mn-lt"/>
                </a:endParaRPr>
              </a:p>
              <a:p>
                <a:r>
                  <a:rPr lang="en-US" sz="1600" dirty="0" smtClean="0">
                    <a:latin typeface="+mn-lt"/>
                  </a:rPr>
                  <a:t>For i=1:N</a:t>
                </a:r>
              </a:p>
              <a:p>
                <a:pPr marL="0" indent="0">
                  <a:buNone/>
                </a:pPr>
                <a:r>
                  <a:rPr lang="en-US" sz="1600" dirty="0" smtClean="0">
                    <a:latin typeface="+mn-lt"/>
                  </a:rPr>
                  <a:t>Normalize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sz="1600" dirty="0" smtClean="0">
                  <a:latin typeface="+mn-lt"/>
                </a:endParaRPr>
              </a:p>
              <a:p>
                <a:r>
                  <a:rPr lang="en-US" sz="1600" dirty="0" err="1" smtClean="0">
                    <a:latin typeface="+mn-lt"/>
                  </a:rPr>
                  <a:t>Endfor</a:t>
                </a:r>
                <a:endParaRPr lang="en-US" sz="1600" dirty="0" smtClean="0">
                  <a:latin typeface="+mn-lt"/>
                </a:endParaRPr>
              </a:p>
              <a:p>
                <a:r>
                  <a:rPr lang="en-US" sz="1600" dirty="0" smtClean="0">
                    <a:latin typeface="+mn-lt"/>
                  </a:rPr>
                  <a:t>Resample if needed: </a:t>
                </a:r>
                <a:r>
                  <a:rPr lang="en-US" sz="1400" dirty="0" smtClean="0">
                    <a:latin typeface="+mn-lt"/>
                  </a:rPr>
                  <a:t>after resampling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1400" dirty="0" smtClean="0">
                    <a:latin typeface="+mn-lt"/>
                  </a:rPr>
                  <a:t>; weights remain unchanged if no resampling done</a:t>
                </a:r>
              </a:p>
              <a:p>
                <a:r>
                  <a:rPr lang="en-US" sz="1600" dirty="0" smtClean="0">
                    <a:latin typeface="+mn-lt"/>
                  </a:rPr>
                  <a:t>Return M(k):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 smtClean="0">
                  <a:latin typeface="+mn-lt"/>
                </a:endParaRPr>
              </a:p>
              <a:p>
                <a:pPr marL="0" indent="0">
                  <a:buNone/>
                </a:pPr>
                <a:endParaRPr lang="en-US" sz="1600" dirty="0" smtClean="0">
                  <a:latin typeface="+mn-lt"/>
                </a:endParaRPr>
              </a:p>
              <a:p>
                <a:pPr marL="0" indent="0">
                  <a:buNone/>
                </a:pPr>
                <a:endParaRPr lang="en-US" sz="1600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712" y="1373188"/>
                <a:ext cx="8338989" cy="3316287"/>
              </a:xfrm>
              <a:blipFill>
                <a:blip r:embed="rId2"/>
                <a:stretch>
                  <a:fillRect l="-439" t="-551" b="-193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40</a:t>
            </a:fld>
            <a:endParaRPr lang="fi-FI" altLang="fi-FI"/>
          </a:p>
        </p:txBody>
      </p:sp>
      <p:sp>
        <p:nvSpPr>
          <p:cNvPr id="7" name="Rounded Rectangle 6"/>
          <p:cNvSpPr/>
          <p:nvPr/>
        </p:nvSpPr>
        <p:spPr>
          <a:xfrm>
            <a:off x="3724070" y="2699657"/>
            <a:ext cx="3660664" cy="11627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Three main parts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Sample from motion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Calculate the importance weight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Resample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55401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423" y="1065497"/>
            <a:ext cx="5155740" cy="39316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229" y="1200150"/>
            <a:ext cx="4460838" cy="331628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Map ={1,…,6}</a:t>
            </a:r>
          </a:p>
          <a:p>
            <a:pPr marL="0" indent="0">
              <a:buNone/>
            </a:pPr>
            <a:r>
              <a:rPr lang="en-US" sz="2400" dirty="0" smtClean="0"/>
              <a:t>Resampling:</a:t>
            </a:r>
          </a:p>
          <a:p>
            <a:pPr>
              <a:buFontTx/>
              <a:buChar char="-"/>
            </a:pPr>
            <a:r>
              <a:rPr lang="en-US" sz="2400" dirty="0" smtClean="0"/>
              <a:t>Ensures that the particles survive only in meaningful parts of the state space (where the weights are not negligible)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41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23258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713" y="1373188"/>
            <a:ext cx="3651140" cy="3316287"/>
          </a:xfrm>
        </p:spPr>
        <p:txBody>
          <a:bodyPr/>
          <a:lstStyle/>
          <a:p>
            <a:r>
              <a:rPr lang="en-US" dirty="0" smtClean="0"/>
              <a:t>MCL capable of global localization</a:t>
            </a:r>
          </a:p>
          <a:p>
            <a:pPr marL="0" indent="0">
              <a:buNone/>
            </a:pPr>
            <a:r>
              <a:rPr lang="en-US" dirty="0" smtClean="0"/>
              <a:t>in contract to EKF</a:t>
            </a:r>
          </a:p>
          <a:p>
            <a:r>
              <a:rPr lang="en-US" dirty="0" smtClean="0"/>
              <a:t>It also does pose tracking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42</a:t>
            </a:fld>
            <a:endParaRPr lang="fi-FI" altLang="fi-FI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853" y="0"/>
            <a:ext cx="4836358" cy="489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3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weights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GB" sz="2800" dirty="0" smtClean="0"/>
              </a:p>
              <a:p>
                <a:r>
                  <a:rPr lang="en-US" sz="2800" dirty="0" smtClean="0"/>
                  <a:t>It is easy if observation model and uncertainties are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sz="28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fi-FI" sz="28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fi-FI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i-FI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sz="28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fi-FI" sz="28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fi-FI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i-FI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i-FI" sz="28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fi-FI" sz="2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i-FI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i-FI" sz="28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fi-FI" sz="28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m:rPr>
                          <m:nor/>
                        </m:rPr>
                        <a:rPr lang="fi-FI" sz="2800" i="1" dirty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fi-FI" sz="2800" i="1" dirty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/>
                        </a:rPr>
                        <m:t>    </m:t>
                      </m:r>
                      <m:sSub>
                        <m:sSubPr>
                          <m:ctrlPr>
                            <a:rPr lang="fi-FI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i-FI" sz="28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fi-FI" sz="28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fi-FI" sz="2800" i="1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𝒩</m:t>
                      </m:r>
                      <m:d>
                        <m:dPr>
                          <m:ctrlPr>
                            <a:rPr lang="fi-FI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fi-FI" sz="2800" i="1">
                              <a:latin typeface="Cambria Math"/>
                              <a:ea typeface="Cambria Math"/>
                            </a:rPr>
                            <m:t>0,</m:t>
                          </m:r>
                          <m:sSub>
                            <m:sSubPr>
                              <m:ctrlPr>
                                <a:rPr lang="fi-FI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i-FI" sz="2800" i="1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i-FI" sz="28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i-FI" sz="28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GB" sz="2800" dirty="0" smtClean="0"/>
                  <a:t>=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𝑔𝑎𝑢𝑠𝑠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i="1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2800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800" b="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 err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2800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8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8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)),</m:t>
                    </m:r>
                    <m:sSub>
                      <m:sSubPr>
                        <m:ctrlPr>
                          <a:rPr lang="en-GB" sz="28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 err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2800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800" dirty="0" smtClean="0"/>
              </a:p>
              <a:p>
                <a:pPr marL="0" indent="0">
                  <a:buNone/>
                </a:pPr>
                <a:r>
                  <a:rPr lang="en-US" sz="2400" dirty="0"/>
                  <a:t>Q</a:t>
                </a:r>
                <a:r>
                  <a:rPr lang="en-US" sz="2400" dirty="0" smtClean="0"/>
                  <a:t>: What if there are two independent measurements?</a:t>
                </a:r>
                <a:r>
                  <a:rPr lang="en-US" sz="2800" dirty="0" smtClean="0"/>
                  <a:t> </a:t>
                </a:r>
                <a:endParaRPr lang="en-GB" sz="2800" dirty="0" smtClean="0"/>
              </a:p>
              <a:p>
                <a:pPr marL="0" indent="0">
                  <a:buNone/>
                </a:pPr>
                <a:r>
                  <a:rPr lang="en-US" sz="2800" dirty="0" err="1" smtClean="0"/>
                  <a:t>Matlab</a:t>
                </a:r>
                <a:r>
                  <a:rPr lang="en-US" sz="2800" dirty="0" smtClean="0"/>
                  <a:t>: </a:t>
                </a:r>
                <a:r>
                  <a:rPr lang="en-US" sz="2800" dirty="0" err="1" smtClean="0"/>
                  <a:t>normpdf</a:t>
                </a:r>
                <a:r>
                  <a:rPr lang="en-US" sz="2800" dirty="0" smtClean="0"/>
                  <a:t>(z, mean, </a:t>
                </a:r>
                <a:r>
                  <a:rPr lang="en-US" sz="2800" dirty="0" err="1" smtClean="0"/>
                  <a:t>cov</a:t>
                </a:r>
                <a:r>
                  <a:rPr lang="en-US" sz="2800" dirty="0" smtClean="0"/>
                  <a:t>)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 r="-222" b="-82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43</a:t>
            </a:fld>
            <a:endParaRPr lang="fi-FI" altLang="fi-FI"/>
          </a:p>
        </p:txBody>
      </p:sp>
      <p:sp>
        <p:nvSpPr>
          <p:cNvPr id="7" name="Rounded Rectangle 6"/>
          <p:cNvSpPr/>
          <p:nvPr/>
        </p:nvSpPr>
        <p:spPr>
          <a:xfrm>
            <a:off x="6127028" y="1019157"/>
            <a:ext cx="2853939" cy="7080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Three main parts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Sample from motion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Calculate the importance weight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Resample 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7463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motion model 1/2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Samples can be drawn from Normal distribution and use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𝑟𝑜𝑡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𝑟𝑜𝑡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𝑟𝑜𝑡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𝒩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𝑟𝑜𝑡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𝑡𝑟𝑎𝑛𝑠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𝑡𝑟𝑎𝑛𝑠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𝑟𝑜𝑡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𝑟𝑜𝑡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𝑟𝑜𝑡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𝑟𝑜𝑡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𝑟𝑜𝑡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𝒩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𝑟𝑜𝑡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𝑡𝑟𝑎𝑛𝑠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Matlab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randn</a:t>
                </a:r>
                <a:r>
                  <a:rPr lang="en-US" dirty="0" smtClean="0"/>
                  <a:t>(), </a:t>
                </a:r>
                <a:r>
                  <a:rPr lang="en-US" dirty="0" err="1" smtClean="0"/>
                  <a:t>mvnrnd</a:t>
                </a:r>
                <a:r>
                  <a:rPr lang="en-US" dirty="0" smtClean="0"/>
                  <a:t>()</a:t>
                </a:r>
              </a:p>
              <a:p>
                <a:pPr marL="0" indent="0">
                  <a:buNone/>
                </a:pPr>
                <a:r>
                  <a:rPr lang="en-US" dirty="0" smtClean="0"/>
                  <a:t>Q: What us difference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𝑟𝑜𝑡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𝑟𝑜𝑡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are independent or dependent?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and then calculate a sample predication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𝑡𝑟𝑎𝑛𝑠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𝑟𝑜𝑡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𝑡𝑟𝑎𝑛𝑠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𝑟𝑜𝑡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𝑟𝑜𝑡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𝑟𝑜𝑡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</m:m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7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95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motion model 2/2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913" y="1049344"/>
            <a:ext cx="3997042" cy="29977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4" y="1049344"/>
            <a:ext cx="3725200" cy="2793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6165" y="3385406"/>
            <a:ext cx="7438695" cy="13234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b="1" dirty="0" err="1"/>
              <a:t>robotics.OdometryMotionModel</a:t>
            </a:r>
            <a:r>
              <a:rPr lang="en-GB" sz="1600" b="1" dirty="0"/>
              <a:t> </a:t>
            </a:r>
            <a:r>
              <a:rPr lang="en-GB" sz="1600" b="1" dirty="0" smtClean="0"/>
              <a:t>class; </a:t>
            </a:r>
            <a:r>
              <a:rPr lang="en-US" sz="1600" b="1" dirty="0" smtClean="0"/>
              <a:t>Gaussian </a:t>
            </a:r>
            <a:r>
              <a:rPr lang="en-US" sz="1600" b="1" dirty="0"/>
              <a:t>noise </a:t>
            </a:r>
            <a:r>
              <a:rPr lang="en-US" sz="1600" b="1" dirty="0" smtClean="0"/>
              <a:t>4-element vector</a:t>
            </a:r>
            <a:endParaRPr lang="en-GB" sz="1600" b="1" dirty="0"/>
          </a:p>
          <a:p>
            <a:r>
              <a:rPr lang="en-US" sz="1600" dirty="0" smtClean="0"/>
              <a:t>Rotational </a:t>
            </a:r>
            <a:r>
              <a:rPr lang="en-US" sz="1600" dirty="0"/>
              <a:t>error due to rotational motion</a:t>
            </a:r>
          </a:p>
          <a:p>
            <a:r>
              <a:rPr lang="en-US" sz="1600" dirty="0"/>
              <a:t>Rotational error due to translational motion</a:t>
            </a:r>
          </a:p>
          <a:p>
            <a:r>
              <a:rPr lang="en-US" sz="1600" dirty="0"/>
              <a:t>Translational error due to translation motion</a:t>
            </a:r>
          </a:p>
          <a:p>
            <a:r>
              <a:rPr lang="en-US" sz="1600" dirty="0"/>
              <a:t>Translational error due to rotational </a:t>
            </a:r>
            <a:r>
              <a:rPr lang="en-US" sz="1600" dirty="0" smtClean="0"/>
              <a:t>motion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5772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Conditioning on the obstacle map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tell the filter that is impossible that the robot is inside a wall?</a:t>
            </a:r>
          </a:p>
          <a:p>
            <a:pPr lvl="1"/>
            <a:r>
              <a:rPr lang="en-US" dirty="0" smtClean="0"/>
              <a:t>First sample motion model without map</a:t>
            </a:r>
          </a:p>
          <a:p>
            <a:pPr lvl="1"/>
            <a:r>
              <a:rPr lang="en-US" dirty="0" smtClean="0"/>
              <a:t>Accept only samples that lie in free space</a:t>
            </a:r>
          </a:p>
          <a:p>
            <a:r>
              <a:rPr lang="en-US" dirty="0" smtClean="0"/>
              <a:t>This improves sampling but ignores the case that some sample may pass through the obstacles, if </a:t>
            </a:r>
            <a:r>
              <a:rPr lang="en-US" dirty="0" err="1" smtClean="0"/>
              <a:t>odometry</a:t>
            </a:r>
            <a:r>
              <a:rPr lang="en-US" dirty="0" smtClean="0"/>
              <a:t> translations are large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06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 Carlo Localization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http://robots.stanford.edu/movies/sca80a0.avi</a:t>
            </a:r>
            <a:r>
              <a:rPr lang="en-GB" dirty="0"/>
              <a:t> using Laser range finder</a:t>
            </a:r>
          </a:p>
          <a:p>
            <a:r>
              <a:rPr lang="en-US" dirty="0">
                <a:hlinkClick r:id="rId3"/>
              </a:rPr>
              <a:t>http://robots.stanford.edu/movies/Sampling2.avi</a:t>
            </a:r>
            <a:r>
              <a:rPr lang="en-US" dirty="0"/>
              <a:t> Ceiling maps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47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72720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230612"/>
            <a:ext cx="6680006" cy="36653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Tutorial on Simultaneous Localization and </a:t>
            </a:r>
            <a:r>
              <a:rPr lang="en-US" sz="1600" dirty="0"/>
              <a:t>Mapping: Part I </a:t>
            </a:r>
            <a:r>
              <a:rPr lang="en-US" sz="1600" dirty="0" smtClean="0"/>
              <a:t> and II, 2006</a:t>
            </a:r>
          </a:p>
          <a:p>
            <a:pPr marL="0" indent="0">
              <a:buNone/>
            </a:pPr>
            <a:r>
              <a:rPr lang="en-US" sz="1600" dirty="0"/>
              <a:t>HUGH DURRANT-WHYTE AND TIM </a:t>
            </a:r>
            <a:r>
              <a:rPr lang="en-US" sz="1600" dirty="0" smtClean="0"/>
              <a:t>BAILEY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48</a:t>
            </a:fld>
            <a:endParaRPr lang="fi-FI" altLang="fi-FI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15" y="63950"/>
            <a:ext cx="5610786" cy="425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9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topics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Adding random samples to account for probability of unmolded behaviors/scenarios</a:t>
                </a:r>
              </a:p>
              <a:p>
                <a:r>
                  <a:rPr lang="en-US" sz="2800" dirty="0" smtClean="0"/>
                  <a:t>Detection of failure: average observation likelihood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800" dirty="0" smtClean="0"/>
                  <a:t>, if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800" dirty="0" smtClean="0"/>
                  <a:t>threshold, reinitialize global localization</a:t>
                </a:r>
              </a:p>
              <a:p>
                <a:r>
                  <a:rPr lang="en-US" sz="2800" dirty="0" smtClean="0"/>
                  <a:t>Issues: stationary robot</a:t>
                </a:r>
              </a:p>
              <a:p>
                <a:r>
                  <a:rPr lang="en-US" sz="2800" dirty="0" err="1" smtClean="0"/>
                  <a:t>FastSLAM</a:t>
                </a:r>
                <a:r>
                  <a:rPr lang="en-US" sz="2800" dirty="0"/>
                  <a:t>, Rao-</a:t>
                </a:r>
                <a:r>
                  <a:rPr lang="en-US" sz="2800" dirty="0" err="1"/>
                  <a:t>Blackwellized</a:t>
                </a:r>
                <a:r>
                  <a:rPr lang="en-US" sz="2800" dirty="0"/>
                  <a:t> filter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838" b="-110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49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17605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713" y="2408153"/>
            <a:ext cx="3420795" cy="2281322"/>
          </a:xfrm>
        </p:spPr>
        <p:txBody>
          <a:bodyPr/>
          <a:lstStyle/>
          <a:p>
            <a:r>
              <a:rPr lang="en-US" sz="2000" dirty="0" smtClean="0"/>
              <a:t>Examples from </a:t>
            </a:r>
            <a:r>
              <a:rPr lang="en-US" sz="2000" dirty="0" err="1" smtClean="0"/>
              <a:t>Siegwart</a:t>
            </a:r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5</a:t>
            </a:fld>
            <a:endParaRPr lang="fi-FI" altLang="fi-FI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21" y="153998"/>
            <a:ext cx="5097972" cy="22541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729" y="1373188"/>
            <a:ext cx="4968434" cy="3394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21" y="3131264"/>
            <a:ext cx="3511730" cy="15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FastSLAM</a:t>
            </a:r>
            <a:r>
              <a:rPr lang="en-US" dirty="0" smtClean="0"/>
              <a:t>, Rao-</a:t>
            </a:r>
            <a:r>
              <a:rPr lang="en-US" dirty="0" err="1" smtClean="0"/>
              <a:t>Blackwellized</a:t>
            </a:r>
            <a:r>
              <a:rPr lang="en-US" dirty="0" smtClean="0"/>
              <a:t> filter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Essence: </a:t>
            </a:r>
          </a:p>
          <a:p>
            <a:pPr lvl="1"/>
            <a:r>
              <a:rPr lang="en-US" dirty="0" smtClean="0"/>
              <a:t>motion model represented by Monte Carlo sampling and </a:t>
            </a:r>
          </a:p>
          <a:p>
            <a:pPr lvl="1"/>
            <a:r>
              <a:rPr lang="en-US" dirty="0" smtClean="0"/>
              <a:t>Observation (bearing, range) is linearized</a:t>
            </a:r>
          </a:p>
          <a:p>
            <a:r>
              <a:rPr lang="en-US" dirty="0"/>
              <a:t>b</a:t>
            </a:r>
            <a:r>
              <a:rPr lang="en-US" dirty="0" smtClean="0"/>
              <a:t>enefiting from both EKF and MCL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50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48980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with known pose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Given a point observation (reflection from the environment), how to build a probabilistic map: a grid map, which each of its cell are probability of being occupied.</a:t>
            </a:r>
          </a:p>
          <a:p>
            <a:r>
              <a:rPr lang="en-US" sz="2000" dirty="0" smtClean="0"/>
              <a:t>See </a:t>
            </a:r>
            <a:r>
              <a:rPr lang="en-US" sz="2000" dirty="0" err="1" smtClean="0"/>
              <a:t>Matlab</a:t>
            </a:r>
            <a:r>
              <a:rPr lang="en-US" sz="2000" dirty="0" smtClean="0"/>
              <a:t> function:</a:t>
            </a:r>
          </a:p>
          <a:p>
            <a:pPr marL="0" indent="0">
              <a:buNone/>
            </a:pPr>
            <a:r>
              <a:rPr lang="en-GB" sz="2000" b="1" dirty="0" err="1" smtClean="0"/>
              <a:t>insertRay</a:t>
            </a:r>
            <a:r>
              <a:rPr lang="en-GB" sz="2000" b="1" dirty="0" smtClean="0"/>
              <a:t> (.) from </a:t>
            </a:r>
            <a:endParaRPr lang="en-GB" sz="2000" b="1" dirty="0"/>
          </a:p>
          <a:p>
            <a:pPr marL="0" indent="0">
              <a:buNone/>
            </a:pPr>
            <a:r>
              <a:rPr lang="en-GB" sz="2000" b="1" dirty="0"/>
              <a:t>Class: </a:t>
            </a:r>
            <a:r>
              <a:rPr lang="en-GB" sz="2000" dirty="0" err="1">
                <a:hlinkClick r:id="rId2"/>
              </a:rPr>
              <a:t>robotics.OccupancyGrid</a:t>
            </a:r>
            <a:endParaRPr lang="en-GB" sz="2000" dirty="0"/>
          </a:p>
          <a:p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51</a:t>
            </a:fld>
            <a:endParaRPr lang="fi-FI" altLang="fi-FI"/>
          </a:p>
        </p:txBody>
      </p:sp>
      <p:pic>
        <p:nvPicPr>
          <p:cNvPr id="1026" name="Picture 2" descr="C:\Apps\Matlab\R2016b-64bit\help\robotics\ref\insertray_inverse_sensor_mo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513" y="2078565"/>
            <a:ext cx="3768021" cy="282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62847" y="2331706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Model of one ray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357069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713" y="342900"/>
            <a:ext cx="4111831" cy="857250"/>
          </a:xfrm>
        </p:spPr>
        <p:txBody>
          <a:bodyPr/>
          <a:lstStyle/>
          <a:p>
            <a:r>
              <a:rPr lang="en-US" sz="2800" dirty="0" smtClean="0"/>
              <a:t>Feature / landmark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Raw sensor data</a:t>
            </a:r>
          </a:p>
          <a:p>
            <a:r>
              <a:rPr lang="en-US" dirty="0" smtClean="0"/>
              <a:t>Feature extraction</a:t>
            </a:r>
          </a:p>
          <a:p>
            <a:r>
              <a:rPr lang="en-US" dirty="0" smtClean="0"/>
              <a:t>Uncertainty models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6</a:t>
            </a:fld>
            <a:endParaRPr lang="fi-FI" altLang="fi-FI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683" y="405710"/>
            <a:ext cx="4470630" cy="417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2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7</a:t>
            </a:fld>
            <a:endParaRPr lang="fi-FI" altLang="fi-FI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140" y="537007"/>
            <a:ext cx="4925641" cy="403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association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26.11.2018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8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49766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Association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Localization</a:t>
            </a:r>
            <a:r>
              <a:rPr lang="en-US" dirty="0" smtClean="0"/>
              <a:t>: In </a:t>
            </a:r>
            <a:r>
              <a:rPr lang="en-US" dirty="0"/>
              <a:t>practice, landmarks have similar properties which make them good features but often </a:t>
            </a:r>
            <a:r>
              <a:rPr lang="en-US" dirty="0" smtClean="0"/>
              <a:t>make them </a:t>
            </a:r>
            <a:r>
              <a:rPr lang="en-US" dirty="0"/>
              <a:t>difficult to distinguish one from another. When this happens, we must address the problem of data association, which is the question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FF0000"/>
                </a:solidFill>
              </a:rPr>
              <a:t>which </a:t>
            </a:r>
            <a:r>
              <a:rPr lang="en-US" dirty="0">
                <a:solidFill>
                  <a:srgbClr val="FF0000"/>
                </a:solidFill>
              </a:rPr>
              <a:t>landmark corresponds to a particular </a:t>
            </a:r>
            <a:r>
              <a:rPr lang="en-US" dirty="0" smtClean="0">
                <a:solidFill>
                  <a:srgbClr val="FF0000"/>
                </a:solidFill>
              </a:rPr>
              <a:t>measurement</a:t>
            </a:r>
            <a:r>
              <a:rPr lang="en-US" dirty="0" smtClean="0"/>
              <a:t>. </a:t>
            </a:r>
            <a:r>
              <a:rPr lang="en-US" u="sng" dirty="0" err="1" smtClean="0"/>
              <a:t>Mahalanobis</a:t>
            </a:r>
            <a:r>
              <a:rPr lang="en-US" u="sng" dirty="0" smtClean="0"/>
              <a:t> </a:t>
            </a:r>
            <a:r>
              <a:rPr lang="en-US" u="sng" dirty="0"/>
              <a:t>norm</a:t>
            </a:r>
            <a:r>
              <a:rPr lang="en-US" dirty="0"/>
              <a:t>: the fittest landmark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bg2">
                    <a:lumMod val="65000"/>
                  </a:schemeClr>
                </a:solidFill>
              </a:rPr>
              <a:t>SLAM</a:t>
            </a:r>
            <a:r>
              <a:rPr lang="en-US" dirty="0" smtClean="0">
                <a:solidFill>
                  <a:schemeClr val="bg2">
                    <a:lumMod val="65000"/>
                  </a:schemeClr>
                </a:solidFill>
              </a:rPr>
              <a:t>: We </a:t>
            </a:r>
            <a:r>
              <a:rPr lang="en-US" dirty="0">
                <a:solidFill>
                  <a:schemeClr val="bg2">
                    <a:lumMod val="65000"/>
                  </a:schemeClr>
                </a:solidFill>
              </a:rPr>
              <a:t>must determine which landmark corresponds to each measurement. We also have to determine when a new landmark has been encountered</a:t>
            </a:r>
            <a:r>
              <a:rPr lang="en-US" dirty="0" smtClean="0">
                <a:solidFill>
                  <a:schemeClr val="bg2">
                    <a:lumMod val="65000"/>
                  </a:schemeClr>
                </a:solidFill>
              </a:rPr>
              <a:t>. Adding features to the map as they arrive / become visible</a:t>
            </a:r>
          </a:p>
        </p:txBody>
      </p:sp>
    </p:spTree>
    <p:extLst>
      <p:ext uri="{BB962C8B-B14F-4D97-AF65-F5344CB8AC3E}">
        <p14:creationId xmlns:p14="http://schemas.microsoft.com/office/powerpoint/2010/main" val="389480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T_esityspohja">
  <a:themeElements>
    <a:clrScheme name="TTY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3CBAFF"/>
      </a:accent1>
      <a:accent2>
        <a:srgbClr val="A7D908"/>
      </a:accent2>
      <a:accent3>
        <a:srgbClr val="FF8800"/>
      </a:accent3>
      <a:accent4>
        <a:srgbClr val="046A1D"/>
      </a:accent4>
      <a:accent5>
        <a:srgbClr val="0068BA"/>
      </a:accent5>
      <a:accent6>
        <a:srgbClr val="C0002A"/>
      </a:accent6>
      <a:hlink>
        <a:srgbClr val="34B9FF"/>
      </a:hlink>
      <a:folHlink>
        <a:srgbClr val="A6DB00"/>
      </a:folHlink>
    </a:clrScheme>
    <a:fontScheme name="Office, klassinen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UT_esityspohja_16-9.pptx [Read-Only]" id="{343CFE07-A4BB-47FC-BB41-6DB4F1A0429C}" vid="{9C883C59-830D-400D-ACEF-D2DCA5805838}"/>
    </a:ext>
  </a:extLst>
</a:theme>
</file>

<file path=ppt/theme/theme2.xml><?xml version="1.0" encoding="utf-8"?>
<a:theme xmlns:a="http://schemas.openxmlformats.org/drawingml/2006/main" name="Mukautettu suunnittelumalli">
  <a:themeElements>
    <a:clrScheme name="Mukautett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B7F26"/>
      </a:accent1>
      <a:accent2>
        <a:srgbClr val="2C357E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994F07"/>
      </a:hlink>
      <a:folHlink>
        <a:srgbClr val="6C9200"/>
      </a:folHlink>
    </a:clrScheme>
    <a:fontScheme name="Office, klassinen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UT_esityspohja_16-9.pptx [Read-Only]" id="{343CFE07-A4BB-47FC-BB41-6DB4F1A0429C}" vid="{1BA9D1C7-999E-4B92-9696-1E5190DFD79A}"/>
    </a:ext>
  </a:extLst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TUT_Presentation_16-9_with_graphic_elements</Template>
  <TotalTime>9749</TotalTime>
  <Words>1225</Words>
  <Application>Microsoft Office PowerPoint</Application>
  <PresentationFormat>On-screen Show (16:9)</PresentationFormat>
  <Paragraphs>336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Arial Black</vt:lpstr>
      <vt:lpstr>Calibri</vt:lpstr>
      <vt:lpstr>Cambria Math</vt:lpstr>
      <vt:lpstr>Courier New</vt:lpstr>
      <vt:lpstr>Times</vt:lpstr>
      <vt:lpstr>Wingdings</vt:lpstr>
      <vt:lpstr>TUT_esityspohja</vt:lpstr>
      <vt:lpstr>Mukautettu suunnittelumalli</vt:lpstr>
      <vt:lpstr>EKF-SLAM  Monte Carlo Localization</vt:lpstr>
      <vt:lpstr>Content</vt:lpstr>
      <vt:lpstr>Question, localization</vt:lpstr>
      <vt:lpstr>Map</vt:lpstr>
      <vt:lpstr>PowerPoint Presentation</vt:lpstr>
      <vt:lpstr>Feature / landmark</vt:lpstr>
      <vt:lpstr>SLAM</vt:lpstr>
      <vt:lpstr>Data association</vt:lpstr>
      <vt:lpstr>Data Association</vt:lpstr>
      <vt:lpstr>Data association, algorithm</vt:lpstr>
      <vt:lpstr>EKF: nonlinear filter 1/3</vt:lpstr>
      <vt:lpstr>EKF: nonlinear filter 2/3</vt:lpstr>
      <vt:lpstr>Find the most fit feature from the map</vt:lpstr>
      <vt:lpstr>Example</vt:lpstr>
      <vt:lpstr>Data association </vt:lpstr>
      <vt:lpstr>Using Mahalanobis distance</vt:lpstr>
      <vt:lpstr>Mahalanobis distance</vt:lpstr>
      <vt:lpstr>Data association, summary</vt:lpstr>
      <vt:lpstr>EKF SLAM</vt:lpstr>
      <vt:lpstr>SLAM</vt:lpstr>
      <vt:lpstr>Maps for planning and obstacle avoidance</vt:lpstr>
      <vt:lpstr>Maps for planning and obstacle avoidance</vt:lpstr>
      <vt:lpstr>EKF, review</vt:lpstr>
      <vt:lpstr>EKF SLAM</vt:lpstr>
      <vt:lpstr>EKF SLAM</vt:lpstr>
      <vt:lpstr>EKF SLAM</vt:lpstr>
      <vt:lpstr>EKF: nonlinear filter 1/3</vt:lpstr>
      <vt:lpstr>EKF: nonlinear filter 2/3</vt:lpstr>
      <vt:lpstr>EKF SLAM</vt:lpstr>
      <vt:lpstr>EKF SLAM Algorithm </vt:lpstr>
      <vt:lpstr>Adding new landmark to the map, when the landmarks are not distinguishable</vt:lpstr>
      <vt:lpstr>Monte Carlo localization</vt:lpstr>
      <vt:lpstr>Bayes filter</vt:lpstr>
      <vt:lpstr>Distributions representation of belief</vt:lpstr>
      <vt:lpstr>Monte Carlo localization</vt:lpstr>
      <vt:lpstr>Monte Carlo Localization (MCL), notation</vt:lpstr>
      <vt:lpstr>Particles representing distributions</vt:lpstr>
      <vt:lpstr>Function approximation</vt:lpstr>
      <vt:lpstr>Resampling</vt:lpstr>
      <vt:lpstr>MCL, algorithm at time k also called bootstrap filter</vt:lpstr>
      <vt:lpstr>MCL</vt:lpstr>
      <vt:lpstr>PowerPoint Presentation</vt:lpstr>
      <vt:lpstr>Importance weights</vt:lpstr>
      <vt:lpstr>Sampling motion model 1/2</vt:lpstr>
      <vt:lpstr>Sampling motion model 2/2</vt:lpstr>
      <vt:lpstr>Conditioning on the obstacle map</vt:lpstr>
      <vt:lpstr>Mont Carlo Localization</vt:lpstr>
      <vt:lpstr>PowerPoint Presentation</vt:lpstr>
      <vt:lpstr>Other topics</vt:lpstr>
      <vt:lpstr>FastSLAM, Rao-Blackwellized filter</vt:lpstr>
      <vt:lpstr>Mapping with known pose</vt:lpstr>
    </vt:vector>
  </TitlesOfParts>
  <Company>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Coordinate frames and systems</dc:title>
  <dc:creator>Reza Ghabcheloo</dc:creator>
  <cp:lastModifiedBy>Reza Ghabcheloo</cp:lastModifiedBy>
  <cp:revision>306</cp:revision>
  <dcterms:created xsi:type="dcterms:W3CDTF">2017-09-06T14:58:41Z</dcterms:created>
  <dcterms:modified xsi:type="dcterms:W3CDTF">2018-11-26T08:12:48Z</dcterms:modified>
</cp:coreProperties>
</file>