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5" r:id="rId5"/>
    <p:sldId id="258" r:id="rId6"/>
    <p:sldId id="260" r:id="rId7"/>
    <p:sldId id="261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4" r:id="rId20"/>
    <p:sldId id="273" r:id="rId21"/>
    <p:sldId id="276" r:id="rId22"/>
    <p:sldId id="262" r:id="rId23"/>
  </p:sldIdLst>
  <p:sldSz cx="9144000" cy="5143500" type="screen16x9"/>
  <p:notesSz cx="6858000" cy="9144000"/>
  <p:defaultTextStyle>
    <a:defPPr>
      <a:defRPr lang="fi-FI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 Ghabcheloo" initials="RG" lastIdx="1" clrIdx="0">
    <p:extLst>
      <p:ext uri="{19B8F6BF-5375-455C-9EA6-DF929625EA0E}">
        <p15:presenceInfo xmlns:p15="http://schemas.microsoft.com/office/powerpoint/2012/main" userId="S-1-5-21-2848224991-410741525-331976621-10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8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44A029-9F48-4295-85C1-704A36ED6631}" type="datetimeFigureOut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 smtClean="0"/>
              <a:t>Muokkaa tekstin perustyylejä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10FEEC-76D5-4671-919A-099001FB7A1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941476"/>
            <a:ext cx="7772400" cy="138227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582365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746E-BF22-4064-95B4-DE58B6865D71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B3C9-0E86-424D-958B-8D33D1C24F5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595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E375-3515-4E52-B66F-D51519EC49B1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091AB-A054-4560-BB45-8260C8B96AC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160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F084C-4DA4-4A8B-BFAF-592AD42B8EC6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1595E-3607-44DD-987E-7D05D546B31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61323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471083"/>
            <a:ext cx="1863441" cy="45351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471083"/>
            <a:ext cx="5863062" cy="4535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23019" y="4017169"/>
            <a:ext cx="59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84DF-E6E0-4D27-89C8-35FF397A1017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385762" y="3013075"/>
            <a:ext cx="1412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65882" y="4569619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C45D-3967-4AF0-8972-963BC4DD5E4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3141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59BC-32A0-458A-8A6E-6DF80C3C4D55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2F22-F110-4F98-9986-82F4F0E968C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420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9E01-C3B6-49AE-BAED-FDAF292107C4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A48D3-E263-453E-9E50-13973533803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066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67F7-E08E-4327-AA72-01FF33B2E5C9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0AC2-3141-468B-B95C-721DC8C5E99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25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C26E1-ACC9-4925-9796-F77D9BBDFE39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4B13-C965-4072-927E-65D09D9680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31976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8C69-38D9-40C2-A11B-B35B4697D296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D5BC-4A5D-4539-A934-B8B4440D8CC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3711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1C497-D4EB-4B6D-BD67-64539A95A947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6BC0-91EC-4DC3-AD50-5DCCD83B6D8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88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C001-92DC-4041-B536-F04CAF331BC2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8275-A547-4EBD-91F4-3255124D9AB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8294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ED46-B271-4842-8EC3-F1106ADB8D70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35-0E98-4027-960D-1CC26CAFA69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08750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526C-373E-41A2-94EA-2A5CEB8A9A84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1DF04-5D0C-4D64-A696-5C4632BDFB2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3161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D90D8-0E60-4BB9-BAAB-D4523797C316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47FF-2D9D-40D3-BE42-B7DF3D2DD06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08273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C3FA5-2B39-4601-A64E-AB551C78BEAE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F3769-6D0B-453B-BDC0-58939FD3FC9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5740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8483-63F4-4E0C-877A-ADBFA90B88A2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9773F-F0E2-4AA1-90FB-33D82582F75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31912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95BAB-BC6F-40D3-AEEF-0006DDC9EF8A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EA0A-C4DE-4084-B9D5-86D04AFACEA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914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0713" y="342900"/>
            <a:ext cx="620236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20713" y="1372792"/>
            <a:ext cx="6202363" cy="33170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3"/>
          </p:nvPr>
        </p:nvSpPr>
        <p:spPr>
          <a:xfrm>
            <a:off x="6962775" y="0"/>
            <a:ext cx="2181225" cy="51435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27E5-F80E-4215-B680-039EE06517FB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799E3-FE94-485F-9BE6-8EC1886669E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336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812862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005939"/>
            <a:ext cx="812862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6E3F1-5FCE-4DA5-9CAB-7B125CF71568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359-7F58-4E38-A8B4-6A270FE7785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678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284416"/>
            <a:ext cx="8206752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200151"/>
            <a:ext cx="389099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200151"/>
            <a:ext cx="4179208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A0D30-CCC7-47A8-AB3F-B5F14ABABBC9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B207-1928-423C-A524-7DE18CF5288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585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22891"/>
            <a:ext cx="8229600" cy="7769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151335"/>
            <a:ext cx="387605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1631156"/>
            <a:ext cx="38760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2" y="1151335"/>
            <a:ext cx="409885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2" y="1631156"/>
            <a:ext cx="409885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0488-742D-4254-9BD9-B42365BCC91A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A5B05-8124-4C46-87E4-4B30B988C39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994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2663-5707-407F-BE64-2107D12A355D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EBB7B-8F7D-467D-9E5F-2904778ACC2F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6972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2E8C-A0CA-4FE7-B641-337622584AAC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395-97B8-4294-A7CC-DCE7AEB91DB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90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04787"/>
            <a:ext cx="289877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2758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9" y="1076326"/>
            <a:ext cx="289877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1F3F-8A7D-44DA-9CC2-C1A68299C689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DDD76-9E0E-4572-AC06-FF56C7B7990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852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3429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373188"/>
            <a:ext cx="8229600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4767263"/>
            <a:ext cx="10556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0D85B8D-8B90-4DA7-BEE0-91A11DE85B56}" type="datetime1">
              <a:rPr lang="fi-FI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4767263"/>
            <a:ext cx="33353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4767263"/>
            <a:ext cx="67945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7A0AD1-14BF-42E9-8379-18268AB656D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34" r:id="rId12"/>
    <p:sldLayoutId id="214748383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8E417D-CFE7-404B-9F76-35193575ADF0}" type="datetime1">
              <a:rPr lang="fi-FI"/>
              <a:pPr>
                <a:defRPr/>
              </a:pPr>
              <a:t>11.10.2018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57102EC-5827-40E3-BBDF-D1733D0F59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7938"/>
            <a:ext cx="184150" cy="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i-FI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tsikko 5"/>
          <p:cNvSpPr>
            <a:spLocks noGrp="1"/>
          </p:cNvSpPr>
          <p:nvPr>
            <p:ph type="ctrTitle"/>
          </p:nvPr>
        </p:nvSpPr>
        <p:spPr>
          <a:xfrm>
            <a:off x="685800" y="941388"/>
            <a:ext cx="7772400" cy="1382712"/>
          </a:xfrm>
        </p:spPr>
        <p:txBody>
          <a:bodyPr/>
          <a:lstStyle/>
          <a:p>
            <a:pPr eaLnBrk="1" hangingPunct="1"/>
            <a:r>
              <a:rPr lang="en-US" altLang="fi-FI" dirty="0" smtClean="0">
                <a:cs typeface="Arial" panose="020B0604020202020204" pitchFamily="34" charset="0"/>
              </a:rPr>
              <a:t>Trajectory Generation</a:t>
            </a:r>
          </a:p>
        </p:txBody>
      </p:sp>
      <p:sp>
        <p:nvSpPr>
          <p:cNvPr id="7171" name="Alaotsikko 6"/>
          <p:cNvSpPr>
            <a:spLocks noGrp="1"/>
          </p:cNvSpPr>
          <p:nvPr>
            <p:ph type="subTitle" idx="1"/>
          </p:nvPr>
        </p:nvSpPr>
        <p:spPr>
          <a:xfrm>
            <a:off x="1371600" y="2582863"/>
            <a:ext cx="6400800" cy="1314450"/>
          </a:xfrm>
        </p:spPr>
        <p:txBody>
          <a:bodyPr/>
          <a:lstStyle/>
          <a:p>
            <a:pPr eaLnBrk="1" hangingPunct="1"/>
            <a:r>
              <a:rPr lang="fi-FI" alt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Reza Ghabcheloo</a:t>
            </a:r>
          </a:p>
          <a:p>
            <a:pPr eaLnBrk="1" hangingPunct="1"/>
            <a:r>
              <a:rPr lang="fi-FI" alt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IHA 4306 Moro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ways points, generate a smooth trajectory that passes close to the way points, and satisfies constraints such as </a:t>
            </a:r>
          </a:p>
          <a:p>
            <a:pPr lvl="1"/>
            <a:r>
              <a:rPr lang="en-US" dirty="0" smtClean="0"/>
              <a:t>Exact start and end configuration</a:t>
            </a:r>
          </a:p>
          <a:p>
            <a:pPr lvl="1"/>
            <a:r>
              <a:rPr lang="en-US" dirty="0" smtClean="0"/>
              <a:t>Continuous jerk</a:t>
            </a:r>
          </a:p>
          <a:p>
            <a:pPr lvl="1"/>
            <a:r>
              <a:rPr lang="en-US" dirty="0" smtClean="0"/>
              <a:t>Bounded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</a:t>
            </a:r>
            <a:r>
              <a:rPr lang="en-US" dirty="0" smtClean="0"/>
              <a:t>, and jerk</a:t>
            </a:r>
          </a:p>
          <a:p>
            <a:pPr lvl="1"/>
            <a:r>
              <a:rPr lang="en-US" dirty="0" err="1" smtClean="0"/>
              <a:t>etc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197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It turns out that we can formulate the problem as  a quadratic program</a:t>
            </a:r>
          </a:p>
          <a:p>
            <a:r>
              <a:rPr lang="en-US" sz="2800" dirty="0" smtClean="0"/>
              <a:t>Core idea: </a:t>
            </a:r>
          </a:p>
          <a:p>
            <a:pPr lvl="1"/>
            <a:r>
              <a:rPr lang="en-US" sz="2400" dirty="0" smtClean="0"/>
              <a:t>Represent the entire trajectory with segments</a:t>
            </a:r>
          </a:p>
          <a:p>
            <a:pPr lvl="1"/>
            <a:r>
              <a:rPr lang="en-US" sz="2400" dirty="0" smtClean="0"/>
              <a:t>Each segment is represented by polynomials</a:t>
            </a:r>
            <a:r>
              <a:rPr lang="en-US" sz="2400" dirty="0"/>
              <a:t>, Bezier curves and B-Splines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Make sure segments are smooth at joints</a:t>
            </a:r>
          </a:p>
          <a:p>
            <a:pPr lvl="1"/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693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program</a:t>
            </a:r>
            <a:endParaRPr lang="en-GB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b="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sz="3200" dirty="0"/>
                  <a:t>See </a:t>
                </a:r>
                <a:r>
                  <a:rPr lang="en-US" sz="3200" dirty="0" err="1"/>
                  <a:t>Matlab</a:t>
                </a:r>
                <a:r>
                  <a:rPr lang="en-US" sz="3200" dirty="0"/>
                  <a:t> </a:t>
                </a:r>
                <a:r>
                  <a:rPr lang="en-GB" sz="3200" i="1" dirty="0" err="1" smtClean="0"/>
                  <a:t>quadprog</a:t>
                </a:r>
                <a:r>
                  <a:rPr lang="en-GB" sz="3200" i="1" dirty="0" smtClean="0"/>
                  <a:t>(.)</a:t>
                </a:r>
                <a:r>
                  <a:rPr lang="en-GB" sz="3200" dirty="0" smtClean="0"/>
                  <a:t> and example therein</a:t>
                </a:r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84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Trajectory segments and </a:t>
            </a:r>
            <a:br>
              <a:rPr lang="en-US" sz="2800" dirty="0" smtClean="0"/>
            </a:br>
            <a:r>
              <a:rPr lang="en-US" sz="2800" dirty="0" smtClean="0"/>
              <a:t>Polynomial example for each segment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GB" sz="22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GB" sz="2200" dirty="0" smtClean="0"/>
                  <a:t> </a:t>
                </a:r>
              </a:p>
              <a:p>
                <a:r>
                  <a:rPr lang="en-US" sz="2200" dirty="0" smtClean="0"/>
                  <a:t>If constraints and costs are independent for each coordinate variable, one may solve two smaller problems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200" dirty="0" smtClean="0"/>
              </a:p>
              <a:p>
                <a:r>
                  <a:rPr lang="en-US" sz="2200" dirty="0" smtClean="0"/>
                  <a:t>Minimum number of parameter depends on equality constraints</a:t>
                </a: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03" b="-6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318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and the Cost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Core idea: </a:t>
                </a:r>
              </a:p>
              <a:p>
                <a:r>
                  <a:rPr lang="en-US" dirty="0" smtClean="0"/>
                  <a:t>Discretize each segment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parts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; same for as the desired path</a:t>
                </a:r>
              </a:p>
              <a:p>
                <a:r>
                  <a:rPr lang="en-US" b="0" dirty="0" smtClean="0"/>
                  <a:t>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Jer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tracking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⃛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229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b="0" dirty="0" smtClean="0">
                    <a:latin typeface="+mn-lt"/>
                  </a:rPr>
                  <a:t>smoother the trajectory, if there are enough parameters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i="1" dirty="0" smtClean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 smtClean="0">
                    <a:latin typeface="+mn-lt"/>
                  </a:rPr>
                  <a:t>number of segments</a:t>
                </a:r>
                <a:endParaRPr lang="en-US" sz="2800" b="0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+mn-lt"/>
                  </a:rPr>
                  <a:t>  </a:t>
                </a:r>
                <a:r>
                  <a:rPr lang="en-US" sz="2800" dirty="0" smtClean="0">
                    <a:latin typeface="+mn-lt"/>
                  </a:rPr>
                  <a:t>discretization of each segment</a:t>
                </a:r>
                <a:endParaRPr lang="en-US" sz="2800" dirty="0">
                  <a:latin typeface="+mn-lt"/>
                </a:endParaRPr>
              </a:p>
              <a:p>
                <a:r>
                  <a:rPr lang="en-US" sz="3200" dirty="0" smtClean="0"/>
                  <a:t>Desired trajectory </a:t>
                </a:r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390" r="-1185" b="-7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06207" y="472011"/>
                <a:ext cx="4889992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⃛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𝜟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𝜟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07" y="472011"/>
                <a:ext cx="4889992" cy="799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suitable for </a:t>
            </a:r>
            <a:r>
              <a:rPr lang="en-US" i="1" dirty="0" err="1" smtClean="0"/>
              <a:t>quadprog</a:t>
            </a:r>
            <a:endParaRPr lang="en-GB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𝑄𝑥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⃛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sz="3200" dirty="0" smtClean="0"/>
              </a:p>
              <a:p>
                <a:r>
                  <a:rPr lang="en-US" sz="3200" dirty="0" smtClean="0"/>
                  <a:t>What are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3200" dirty="0" smtClean="0"/>
                  <a:t>?</a:t>
                </a:r>
              </a:p>
              <a:p>
                <a:r>
                  <a:rPr lang="en-US" sz="3200" dirty="0" smtClean="0"/>
                  <a:t>Let’s assume (indexes are dropped)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3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24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0,0,0,6,12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7738" y="4689475"/>
            <a:ext cx="3335337" cy="274637"/>
          </a:xfrm>
        </p:spPr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30412" y="417783"/>
                <a:ext cx="2962478" cy="417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Let’s start with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⃛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𝜟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412" y="417783"/>
                <a:ext cx="2962478" cy="417358"/>
              </a:xfrm>
              <a:prstGeom prst="rect">
                <a:avLst/>
              </a:prstGeom>
              <a:blipFill>
                <a:blip r:embed="rId3"/>
                <a:stretch>
                  <a:fillRect l="-1852" t="-102941" b="-15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257621" y="836813"/>
                <a:ext cx="203645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21" y="836813"/>
                <a:ext cx="203645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1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𝑡𝑟𝑎𝑐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𝑡𝑟𝑎𝑐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7738" y="4689475"/>
            <a:ext cx="3335337" cy="274637"/>
          </a:xfrm>
        </p:spPr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92185" y="140506"/>
                <a:ext cx="2710101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85" y="140506"/>
                <a:ext cx="2710101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301120" y="784680"/>
                <a:ext cx="203645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20" y="784680"/>
                <a:ext cx="203645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Examples: </a:t>
                </a:r>
              </a:p>
              <a:p>
                <a:pPr lvl="1"/>
                <a:r>
                  <a:rPr lang="en-US" dirty="0" smtClean="0"/>
                  <a:t>Start at the first way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Smoothness at junction points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dirty="0" smtClean="0"/>
                  <a:t>, …</a:t>
                </a: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vector of optimization variable of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390" b="-15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7738" y="4689475"/>
            <a:ext cx="3335337" cy="274637"/>
          </a:xfrm>
        </p:spPr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17473" y="373945"/>
                <a:ext cx="135812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73" y="373945"/>
                <a:ext cx="1358128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(or more) robot configurations, generate a </a:t>
            </a:r>
            <a:r>
              <a:rPr lang="en-US" u="sng" dirty="0" smtClean="0"/>
              <a:t>feasible</a:t>
            </a:r>
            <a:r>
              <a:rPr lang="en-US" dirty="0" smtClean="0"/>
              <a:t> trajectory connecting those configurations </a:t>
            </a:r>
          </a:p>
          <a:p>
            <a:r>
              <a:rPr lang="en-US" dirty="0" smtClean="0"/>
              <a:t>Satisfying certain </a:t>
            </a:r>
            <a:r>
              <a:rPr lang="en-US" u="sng" dirty="0" smtClean="0"/>
              <a:t>constraints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582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scaling revisited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After the trajectories are designed, one can add constraints on speed, acceleration, or jerk, </a:t>
                </a:r>
                <a:r>
                  <a:rPr lang="en-US" sz="1800" dirty="0" err="1" smtClean="0"/>
                  <a:t>etc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 smtClean="0"/>
                  <a:t>,…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1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18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GB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smtClean="0"/>
                  <a:t>?</a:t>
                </a:r>
                <a:endParaRPr lang="en-GB" sz="1800" dirty="0"/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6728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MODERN ROBOTICS: MECHANICS, PLANNING, AND CONTROL </a:t>
            </a:r>
            <a:r>
              <a:rPr lang="en-US" sz="3200" dirty="0"/>
              <a:t>by Kevin M. Lynch and Frank C. Park, 2017 </a:t>
            </a:r>
            <a:r>
              <a:rPr lang="en-US" sz="3200" dirty="0">
                <a:solidFill>
                  <a:srgbClr val="FF0000"/>
                </a:solidFill>
              </a:rPr>
              <a:t>(Sec 10.6)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8423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Kinematics: joint/workspace speed</a:t>
            </a:r>
            <a:r>
              <a:rPr lang="en-US" dirty="0"/>
              <a:t>, </a:t>
            </a:r>
            <a:r>
              <a:rPr lang="en-US" dirty="0" smtClean="0"/>
              <a:t>acceleration, jerk limits</a:t>
            </a:r>
          </a:p>
          <a:p>
            <a:r>
              <a:rPr lang="en-US" dirty="0" smtClean="0"/>
              <a:t>Dynamics: joint torques/force limits</a:t>
            </a:r>
          </a:p>
          <a:p>
            <a:r>
              <a:rPr lang="en-US" dirty="0" smtClean="0"/>
              <a:t>Geometric: joint/workspace limits, obstacles</a:t>
            </a:r>
          </a:p>
          <a:p>
            <a:r>
              <a:rPr lang="en-US" dirty="0" smtClean="0"/>
              <a:t>Temporal: reaching a given configuration in a given time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294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 line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GB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GB" sz="18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GB" sz="2000" dirty="0" smtClean="0"/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It can be similarly defined in work space,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more care is needed to be taken into account: twist, singularities,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13" y="0"/>
            <a:ext cx="3996044" cy="3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scaling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800" dirty="0" smtClean="0"/>
                  <a:t> where t is the real time defines actual velocity and accelerations which robot goes under during execution of the path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400" dirty="0" smtClean="0"/>
                  <a:t> 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 smtClean="0"/>
                  <a:t> for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r>
                  <a:rPr lang="en-US" sz="28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800" dirty="0" smtClean="0"/>
                  <a:t> has been decided,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is set to guarantee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sz="2800" dirty="0" smtClean="0"/>
                  <a:t> satisfy robot dynamics</a:t>
                </a:r>
              </a:p>
              <a:p>
                <a:r>
                  <a:rPr lang="en-US" sz="2800" dirty="0" smtClean="0"/>
                  <a:t>Similarly for acceleration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8" b="-10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7159" y="342900"/>
                <a:ext cx="36315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Line parameterized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59" y="342900"/>
                <a:ext cx="3631507" cy="646331"/>
              </a:xfrm>
              <a:prstGeom prst="rect">
                <a:avLst/>
              </a:prstGeom>
              <a:blipFill>
                <a:blip r:embed="rId3"/>
                <a:stretch>
                  <a:fillRect l="-1342" t="-4717"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8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s(t) is designed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/>
              <a:t>s(t</a:t>
            </a:r>
            <a:r>
              <a:rPr lang="en-US" dirty="0" smtClean="0"/>
              <a:t>) functions (ex. </a:t>
            </a:r>
            <a:r>
              <a:rPr lang="en-US" dirty="0"/>
              <a:t>s</a:t>
            </a:r>
            <a:r>
              <a:rPr lang="en-US" dirty="0" smtClean="0"/>
              <a:t> constant, cubic, trapezoidal, </a:t>
            </a:r>
            <a:r>
              <a:rPr lang="en-US" dirty="0" err="1" smtClean="0"/>
              <a:t>etc</a:t>
            </a:r>
            <a:r>
              <a:rPr lang="en-US" dirty="0" smtClean="0"/>
              <a:t>), closed-form functions can be found between polynomial parameters and robot </a:t>
            </a:r>
            <a:r>
              <a:rPr lang="en-US" dirty="0" err="1" smtClean="0"/>
              <a:t>vel</a:t>
            </a:r>
            <a:r>
              <a:rPr lang="en-US" dirty="0" smtClean="0"/>
              <a:t> and </a:t>
            </a:r>
            <a:r>
              <a:rPr lang="en-US" dirty="0" err="1" smtClean="0"/>
              <a:t>acc</a:t>
            </a:r>
            <a:r>
              <a:rPr lang="en-US" dirty="0" smtClean="0"/>
              <a:t> limits</a:t>
            </a:r>
          </a:p>
          <a:p>
            <a:pPr marL="0" indent="0">
              <a:buNone/>
            </a:pPr>
            <a:r>
              <a:rPr lang="en-US" sz="2000" dirty="0" smtClean="0"/>
              <a:t>Further reading:</a:t>
            </a:r>
          </a:p>
          <a:p>
            <a:pPr marL="0" indent="0">
              <a:buNone/>
            </a:pPr>
            <a:r>
              <a:rPr lang="en-US" sz="2000" dirty="0" smtClean="0"/>
              <a:t>Reference 1, Sec. 9.2</a:t>
            </a:r>
          </a:p>
          <a:p>
            <a:pPr marL="0" indent="0">
              <a:buNone/>
            </a:pPr>
            <a:r>
              <a:rPr lang="en-US" sz="2000" dirty="0" smtClean="0"/>
              <a:t>ASE-9407 </a:t>
            </a:r>
            <a:r>
              <a:rPr lang="en-US" sz="2000" dirty="0"/>
              <a:t>Robot Manipulators</a:t>
            </a:r>
            <a:endParaRPr lang="en-US" sz="2000" dirty="0" smtClean="0"/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33" y="3287652"/>
            <a:ext cx="4837867" cy="13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robot torques limits, time optimal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b="0" dirty="0" smtClean="0"/>
                  <a:t>You can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)&lt;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sz="2000" dirty="0"/>
                  <a:t>Further reading:</a:t>
                </a:r>
              </a:p>
              <a:p>
                <a:pPr marL="0" indent="0">
                  <a:buNone/>
                </a:pPr>
                <a:r>
                  <a:rPr lang="en-US" sz="2000" dirty="0"/>
                  <a:t>Reference 1, Sec. </a:t>
                </a:r>
                <a:r>
                  <a:rPr lang="en-US" sz="2000" dirty="0" smtClean="0"/>
                  <a:t>9.4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R. Oftadeh PhD thesis</a:t>
                </a:r>
                <a:endParaRPr lang="en-US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b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13" y="2980063"/>
            <a:ext cx="4324572" cy="153042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845692" y="181484"/>
            <a:ext cx="1214393" cy="6142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Bonus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3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411797"/>
            <a:ext cx="8229600" cy="1291360"/>
          </a:xfrm>
        </p:spPr>
        <p:txBody>
          <a:bodyPr/>
          <a:lstStyle/>
          <a:p>
            <a:r>
              <a:rPr lang="en-US" sz="2400" dirty="0" smtClean="0"/>
              <a:t>Reference generation on the fly</a:t>
            </a:r>
            <a:r>
              <a:rPr lang="en-US" sz="2400" dirty="0"/>
              <a:t> </a:t>
            </a:r>
            <a:r>
              <a:rPr lang="en-US" sz="2400" dirty="0" smtClean="0"/>
              <a:t>or</a:t>
            </a:r>
            <a:br>
              <a:rPr lang="en-US" sz="2400" dirty="0" smtClean="0"/>
            </a:br>
            <a:r>
              <a:rPr lang="en-US" sz="2400" dirty="0" smtClean="0"/>
              <a:t>feedback planner: </a:t>
            </a:r>
            <a:r>
              <a:rPr lang="en-US" sz="1600" dirty="0" smtClean="0"/>
              <a:t>what if the start and end configurations are not known a priory, such as in tele-operation, or the robot is exposed to jumpy sensor data (e.g. due to human presence)</a:t>
            </a:r>
            <a:br>
              <a:rPr lang="en-US" sz="16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CA970-FB26-437B-8E91-E1A1DF853D89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E1A83-5E80-43DC-B886-811C19EEB2A4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09546" y="2020806"/>
            <a:ext cx="5884028" cy="2083926"/>
            <a:chOff x="888728" y="2694408"/>
            <a:chExt cx="7845370" cy="277856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28" y="2694408"/>
              <a:ext cx="7845370" cy="2778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4732581" y="3919736"/>
              <a:ext cx="3348946" cy="867143"/>
              <a:chOff x="4732581" y="3919736"/>
              <a:chExt cx="3348946" cy="86714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32581" y="3925104"/>
                <a:ext cx="945930" cy="86177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</a:t>
                </a:r>
                <a:r>
                  <a:rPr lang="en-US" dirty="0" err="1" smtClean="0"/>
                  <a:t>cc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lim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53779" y="3919736"/>
                <a:ext cx="945930" cy="86177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lim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35597" y="3925104"/>
                <a:ext cx="945930" cy="86177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lim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2" y="1372792"/>
                <a:ext cx="7964875" cy="3203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100" dirty="0"/>
                  <a:t>Given reference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100" i="1" dirty="0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100" dirty="0"/>
                  <a:t>, you can generate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/>
                      </a:rPr>
                      <m:t>𝑥</m:t>
                    </m:r>
                    <m:r>
                      <a:rPr lang="en-US" sz="2100" i="1" dirty="0">
                        <a:latin typeface="Cambria Math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sz="2100" i="1" dirty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i-FI" sz="2100" i="1" dirty="0">
                        <a:latin typeface="Cambria Math"/>
                      </a:rPr>
                      <m:t>,</m:t>
                    </m:r>
                    <m:r>
                      <a:rPr lang="en-US" sz="2100" i="1" dirty="0">
                        <a:latin typeface="Cambria Math"/>
                      </a:rPr>
                      <m:t> </m:t>
                    </m:r>
                    <m:acc>
                      <m:accPr>
                        <m:chr m:val="̈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sz="2100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100" dirty="0"/>
                  <a:t> that satisfy position, speed, and acceleration limits as well as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100" i="1" dirty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100" i="1" dirty="0" err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100" i="1" dirty="0">
                        <a:latin typeface="Cambria Math"/>
                      </a:rPr>
                      <m:t> </m:t>
                    </m:r>
                  </m:oMath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1800" dirty="0"/>
                  <a:t>Q: what is the 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800" i="1">
                            <a:latin typeface="Cambria Math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fi-FI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i-FI" sz="1800" i="1">
                                <a:latin typeface="Cambria Math"/>
                              </a:rPr>
                              <m:t>𝑟𝑒𝑓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, neglect saturations</a:t>
                </a:r>
                <a:r>
                  <a:rPr lang="en-US" sz="1800" dirty="0" smtClean="0"/>
                  <a:t>?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2" y="1372792"/>
                <a:ext cx="7964875" cy="3203150"/>
              </a:xfrm>
              <a:blipFill>
                <a:blip r:embed="rId3"/>
                <a:stretch>
                  <a:fillRect l="-919" t="-1331" b="-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 path and way points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11.10.2018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6" y="1062118"/>
            <a:ext cx="2861916" cy="2148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89" y="1099626"/>
            <a:ext cx="2762002" cy="2073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0" y="2466780"/>
            <a:ext cx="3113963" cy="233799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6" y="996290"/>
            <a:ext cx="4221583" cy="3169603"/>
          </a:xfrm>
        </p:spPr>
      </p:pic>
      <p:sp>
        <p:nvSpPr>
          <p:cNvPr id="3" name="Rectangle 2"/>
          <p:cNvSpPr/>
          <p:nvPr/>
        </p:nvSpPr>
        <p:spPr>
          <a:xfrm>
            <a:off x="437398" y="4097246"/>
            <a:ext cx="4826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Q: what </a:t>
            </a:r>
            <a:r>
              <a:rPr lang="en-US" dirty="0" smtClean="0"/>
              <a:t>would the output of feedback planner</a:t>
            </a:r>
          </a:p>
          <a:p>
            <a:r>
              <a:rPr lang="en-US" dirty="0" smtClean="0"/>
              <a:t>to this way-point signal?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UT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T_esityspohja_16-9.pptx [Read-Only]" id="{343CFE07-A4BB-47FC-BB41-6DB4F1A0429C}" vid="{9C883C59-830D-400D-ACEF-D2DCA5805838}"/>
    </a:ext>
  </a:extLst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T_esityspohja_16-9.pptx [Read-Only]" id="{343CFE07-A4BB-47FC-BB41-6DB4F1A0429C}" vid="{1BA9D1C7-999E-4B92-9696-1E5190DFD79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TUT_Presentation_16-9_with_graphic_elements</Template>
  <TotalTime>8417</TotalTime>
  <Words>408</Words>
  <Application>Microsoft Office PowerPoint</Application>
  <PresentationFormat>On-screen Show (16:9)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Wingdings</vt:lpstr>
      <vt:lpstr>TUT_esityspohja</vt:lpstr>
      <vt:lpstr>Mukautettu suunnittelumalli</vt:lpstr>
      <vt:lpstr>Trajectory Generation</vt:lpstr>
      <vt:lpstr>Problem</vt:lpstr>
      <vt:lpstr>Constraints</vt:lpstr>
      <vt:lpstr>Straight line</vt:lpstr>
      <vt:lpstr>Time scaling</vt:lpstr>
      <vt:lpstr>How s(t) is designed</vt:lpstr>
      <vt:lpstr>Satisfying robot torques limits, time optimal</vt:lpstr>
      <vt:lpstr>Reference generation on the fly or feedback planner: what if the start and end configurations are not known a priory, such as in tele-operation, or the robot is exposed to jumpy sensor data (e.g. due to human presence) </vt:lpstr>
      <vt:lpstr>Smooth path and way points</vt:lpstr>
      <vt:lpstr>Problem definition</vt:lpstr>
      <vt:lpstr>Formulating the problem</vt:lpstr>
      <vt:lpstr>Quadratic program</vt:lpstr>
      <vt:lpstr>Trajectory segments and  Polynomial example for each segment</vt:lpstr>
      <vt:lpstr>Formulation and the Cost</vt:lpstr>
      <vt:lpstr>Cost</vt:lpstr>
      <vt:lpstr>Cost suitable for quadprog</vt:lpstr>
      <vt:lpstr>Some maths</vt:lpstr>
      <vt:lpstr>Some maths</vt:lpstr>
      <vt:lpstr>Some maths constraints</vt:lpstr>
      <vt:lpstr>Time scaling revisited</vt:lpstr>
      <vt:lpstr>Main references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frames and systems</dc:title>
  <dc:creator>Reza Ghabcheloo</dc:creator>
  <cp:lastModifiedBy>Reza Ghabcheloo</cp:lastModifiedBy>
  <cp:revision>145</cp:revision>
  <dcterms:created xsi:type="dcterms:W3CDTF">2017-09-06T14:58:41Z</dcterms:created>
  <dcterms:modified xsi:type="dcterms:W3CDTF">2018-10-11T12:34:49Z</dcterms:modified>
</cp:coreProperties>
</file>