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60" r:id="rId7"/>
    <p:sldId id="261" r:id="rId8"/>
    <p:sldId id="259" r:id="rId9"/>
    <p:sldId id="263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61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52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4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878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68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52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98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19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216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23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11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C11D-2347-4B4C-8052-5B6F39665ABA}" type="datetimeFigureOut">
              <a:rPr lang="fi-FI" smtClean="0"/>
              <a:t>23.9.2018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A26A-7EFC-4C5E-90DF-E5069DA3544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80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fJwBU51Rri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uncertainties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Risto Ritala</a:t>
            </a:r>
          </a:p>
          <a:p>
            <a:r>
              <a:rPr lang="fi-FI" dirty="0" err="1" smtClean="0"/>
              <a:t>Sept</a:t>
            </a:r>
            <a:r>
              <a:rPr lang="fi-FI" dirty="0" smtClean="0"/>
              <a:t> </a:t>
            </a:r>
            <a:r>
              <a:rPr lang="fi-FI" dirty="0" smtClean="0"/>
              <a:t>24, 2018</a:t>
            </a:r>
            <a:endParaRPr lang="fi-FI" dirty="0" smtClean="0"/>
          </a:p>
          <a:p>
            <a:r>
              <a:rPr lang="fi-FI" dirty="0" smtClean="0"/>
              <a:t>IHA-4306 Fundamentals of mobile </a:t>
            </a:r>
            <a:r>
              <a:rPr lang="fi-FI" dirty="0" err="1" smtClean="0"/>
              <a:t>robotics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962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err="1" smtClean="0"/>
              <a:t>Consequences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pPr lvl="1"/>
            <a:r>
              <a:rPr lang="fi-FI" dirty="0" err="1" smtClean="0"/>
              <a:t>Probabilistic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endParaRPr lang="fi-FI" dirty="0" smtClean="0"/>
          </a:p>
          <a:p>
            <a:pPr lvl="1"/>
            <a:r>
              <a:rPr lang="fi-FI" dirty="0" smtClean="0"/>
              <a:t>No </a:t>
            </a:r>
            <a:r>
              <a:rPr lang="fi-FI" dirty="0" err="1" smtClean="0"/>
              <a:t>model</a:t>
            </a:r>
            <a:r>
              <a:rPr lang="fi-FI" dirty="0" smtClean="0"/>
              <a:t> at </a:t>
            </a:r>
            <a:r>
              <a:rPr lang="fi-FI" dirty="0" err="1" smtClean="0"/>
              <a:t>all</a:t>
            </a:r>
            <a:endParaRPr lang="fi-FI" dirty="0" smtClean="0"/>
          </a:p>
          <a:p>
            <a:r>
              <a:rPr lang="fi-FI" dirty="0" err="1" smtClean="0"/>
              <a:t>Costs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r>
              <a:rPr lang="fi-FI" dirty="0" err="1" smtClean="0"/>
              <a:t>Sensing</a:t>
            </a:r>
            <a:r>
              <a:rPr lang="fi-FI" dirty="0" smtClean="0"/>
              <a:t> </a:t>
            </a:r>
            <a:r>
              <a:rPr lang="fi-FI" dirty="0" err="1" smtClean="0"/>
              <a:t>capabilities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</a:t>
            </a:r>
            <a:endParaRPr lang="fi-FI" dirty="0" smtClean="0"/>
          </a:p>
          <a:p>
            <a:pPr lvl="1"/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(</a:t>
            </a:r>
            <a:r>
              <a:rPr lang="fi-FI" dirty="0" err="1" smtClean="0"/>
              <a:t>localization</a:t>
            </a:r>
            <a:r>
              <a:rPr lang="fi-FI" dirty="0" smtClean="0"/>
              <a:t> </a:t>
            </a:r>
            <a:r>
              <a:rPr lang="fi-FI" dirty="0" err="1" smtClean="0"/>
              <a:t>problem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Map</a:t>
            </a:r>
            <a:r>
              <a:rPr lang="fi-FI" dirty="0" smtClean="0"/>
              <a:t> of </a:t>
            </a:r>
            <a:r>
              <a:rPr lang="fi-FI" dirty="0" err="1" smtClean="0"/>
              <a:t>environment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r>
              <a:rPr lang="fi-FI" dirty="0" err="1" smtClean="0"/>
              <a:t>Communication</a:t>
            </a:r>
            <a:r>
              <a:rPr lang="fi-FI" dirty="0" smtClean="0"/>
              <a:t> in </a:t>
            </a:r>
            <a:r>
              <a:rPr lang="fi-FI" dirty="0" err="1" smtClean="0"/>
              <a:t>multi-robot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r>
              <a:rPr lang="fi-FI" dirty="0" smtClean="0"/>
              <a:t> </a:t>
            </a:r>
            <a:r>
              <a:rPr lang="fi-FI" dirty="0" err="1" smtClean="0"/>
              <a:t>reliable</a:t>
            </a:r>
            <a:endParaRPr lang="fi-FI" dirty="0" smtClean="0"/>
          </a:p>
          <a:p>
            <a:pPr lvl="1"/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cannot</a:t>
            </a:r>
            <a:r>
              <a:rPr lang="fi-FI" dirty="0" smtClean="0"/>
              <a:t> </a:t>
            </a:r>
            <a:r>
              <a:rPr lang="fi-FI" dirty="0" err="1" smtClean="0"/>
              <a:t>communicate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and </a:t>
            </a:r>
            <a:r>
              <a:rPr lang="fi-FI" dirty="0" err="1" smtClean="0"/>
              <a:t>thus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</a:p>
          <a:p>
            <a:pPr lvl="1"/>
            <a:r>
              <a:rPr lang="fi-FI" dirty="0" err="1" smtClean="0"/>
              <a:t>Consequences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/>
              <a:t> </a:t>
            </a:r>
            <a:r>
              <a:rPr lang="fi-FI" dirty="0" smtClean="0"/>
              <a:t>(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Single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&amp; </a:t>
            </a:r>
            <a:r>
              <a:rPr lang="fi-FI" dirty="0" err="1" smtClean="0"/>
              <a:t>incomplete</a:t>
            </a:r>
            <a:r>
              <a:rPr lang="fi-FI" dirty="0" smtClean="0"/>
              <a:t> </a:t>
            </a:r>
            <a:r>
              <a:rPr lang="fi-FI" dirty="0" err="1" smtClean="0"/>
              <a:t>sensing</a:t>
            </a:r>
            <a:endParaRPr lang="fi-FI" dirty="0"/>
          </a:p>
          <a:p>
            <a:pPr lvl="1"/>
            <a:r>
              <a:rPr lang="fi-FI" dirty="0" err="1" smtClean="0"/>
              <a:t>Mapping</a:t>
            </a:r>
            <a:endParaRPr lang="fi-FI" dirty="0" smtClean="0"/>
          </a:p>
          <a:p>
            <a:pPr lvl="1"/>
            <a:r>
              <a:rPr lang="fi-FI" dirty="0" smtClean="0"/>
              <a:t>Intro to </a:t>
            </a:r>
            <a:r>
              <a:rPr lang="fi-FI" dirty="0" err="1" smtClean="0"/>
              <a:t>simultaneous</a:t>
            </a:r>
            <a:r>
              <a:rPr lang="fi-FI" dirty="0" smtClean="0"/>
              <a:t> </a:t>
            </a:r>
            <a:r>
              <a:rPr lang="fi-FI" dirty="0" err="1" smtClean="0"/>
              <a:t>localization</a:t>
            </a:r>
            <a:r>
              <a:rPr lang="fi-FI" dirty="0" smtClean="0"/>
              <a:t> and </a:t>
            </a:r>
            <a:r>
              <a:rPr lang="fi-FI" dirty="0" err="1" smtClean="0"/>
              <a:t>mapping</a:t>
            </a:r>
            <a:r>
              <a:rPr lang="fi-FI" dirty="0" smtClean="0"/>
              <a:t> (SLAM) and </a:t>
            </a:r>
            <a:r>
              <a:rPr lang="fi-FI" dirty="0" err="1" smtClean="0"/>
              <a:t>decision</a:t>
            </a:r>
            <a:r>
              <a:rPr lang="fi-FI" dirty="0" smtClean="0"/>
              <a:t> </a:t>
            </a:r>
            <a:r>
              <a:rPr lang="fi-FI" dirty="0" err="1" smtClean="0"/>
              <a:t>making</a:t>
            </a:r>
            <a:r>
              <a:rPr lang="fi-FI" dirty="0" smtClean="0"/>
              <a:t>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uncertainties</a:t>
            </a:r>
            <a:r>
              <a:rPr lang="fi-FI" dirty="0" smtClean="0"/>
              <a:t> (POMDP)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41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>
            <a:hlinkClick r:id="rId2"/>
          </p:cNvPr>
          <p:cNvSpPr/>
          <p:nvPr/>
        </p:nvSpPr>
        <p:spPr>
          <a:xfrm>
            <a:off x="4660046" y="1810998"/>
            <a:ext cx="435006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71" y="2836831"/>
            <a:ext cx="3439682" cy="343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988" y="2942485"/>
            <a:ext cx="3944023" cy="3228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5829" y="252125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74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443" y="1766656"/>
            <a:ext cx="919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Consider</a:t>
            </a:r>
            <a:r>
              <a:rPr lang="fi-FI" dirty="0" smtClean="0"/>
              <a:t> </a:t>
            </a:r>
            <a:r>
              <a:rPr lang="fi-FI" dirty="0" err="1" smtClean="0"/>
              <a:t>making</a:t>
            </a:r>
            <a:r>
              <a:rPr lang="fi-FI" dirty="0" smtClean="0"/>
              <a:t> an action a (</a:t>
            </a:r>
            <a:r>
              <a:rPr lang="fi-FI" dirty="0" err="1" smtClean="0"/>
              <a:t>such</a:t>
            </a:r>
            <a:r>
              <a:rPr lang="fi-FI" dirty="0" smtClean="0"/>
              <a:t> as </a:t>
            </a:r>
            <a:r>
              <a:rPr lang="fi-FI" dirty="0" err="1" smtClean="0"/>
              <a:t>choosing</a:t>
            </a:r>
            <a:r>
              <a:rPr lang="fi-FI" dirty="0" smtClean="0"/>
              <a:t> an </a:t>
            </a:r>
            <a:r>
              <a:rPr lang="fi-FI" dirty="0" err="1" smtClean="0"/>
              <a:t>edge</a:t>
            </a:r>
            <a:r>
              <a:rPr lang="fi-FI" dirty="0" smtClean="0"/>
              <a:t>) at </a:t>
            </a:r>
            <a:r>
              <a:rPr lang="fi-FI" dirty="0" err="1" smtClean="0"/>
              <a:t>node</a:t>
            </a:r>
            <a:r>
              <a:rPr lang="fi-FI" dirty="0" smtClean="0"/>
              <a:t> n. </a:t>
            </a:r>
            <a:r>
              <a:rPr lang="fi-FI" dirty="0" err="1" smtClean="0"/>
              <a:t>Assume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endParaRPr lang="fi-FI" dirty="0" smtClean="0"/>
          </a:p>
          <a:p>
            <a:r>
              <a:rPr lang="fi-FI" dirty="0" err="1" smtClean="0"/>
              <a:t>exactly</a:t>
            </a:r>
            <a:r>
              <a:rPr lang="fi-FI" dirty="0" smtClean="0"/>
              <a:t> to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action is </a:t>
            </a:r>
            <a:r>
              <a:rPr lang="fi-FI" dirty="0" err="1" smtClean="0"/>
              <a:t>taking</a:t>
            </a:r>
            <a:r>
              <a:rPr lang="fi-FI" dirty="0" smtClean="0"/>
              <a:t> us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: 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35476"/>
              </p:ext>
            </p:extLst>
          </p:nvPr>
        </p:nvGraphicFramePr>
        <p:xfrm>
          <a:off x="1907959" y="2724659"/>
          <a:ext cx="1035652" cy="4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" imgW="457200" imgH="215640" progId="Equation.3">
                  <p:embed/>
                </p:oleObj>
              </mc:Choice>
              <mc:Fallback>
                <p:oleObj name="Equation" r:id="rId3" imgW="457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959" y="2724659"/>
                        <a:ext cx="1035652" cy="489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26276" y="2724659"/>
            <a:ext cx="522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Probability</a:t>
            </a:r>
            <a:r>
              <a:rPr lang="fi-FI" dirty="0" smtClean="0"/>
              <a:t> of </a:t>
            </a:r>
            <a:r>
              <a:rPr lang="fi-FI" dirty="0" err="1" smtClean="0"/>
              <a:t>ending</a:t>
            </a:r>
            <a:r>
              <a:rPr lang="fi-FI" dirty="0" smtClean="0"/>
              <a:t> at n</a:t>
            </a:r>
            <a:r>
              <a:rPr lang="fi-FI" baseline="-25000" dirty="0" smtClean="0"/>
              <a:t>2</a:t>
            </a:r>
            <a:r>
              <a:rPr lang="fi-FI" dirty="0" smtClean="0"/>
              <a:t> as a </a:t>
            </a:r>
            <a:r>
              <a:rPr lang="fi-FI" dirty="0" err="1" smtClean="0"/>
              <a:t>result</a:t>
            </a:r>
            <a:r>
              <a:rPr lang="fi-FI" dirty="0" smtClean="0"/>
              <a:t> of action a at n</a:t>
            </a:r>
            <a:r>
              <a:rPr lang="fi-FI" baseline="-25000" dirty="0"/>
              <a:t>1</a:t>
            </a:r>
            <a:r>
              <a:rPr lang="fi-FI" dirty="0" smtClean="0"/>
              <a:t>.</a:t>
            </a:r>
            <a:endParaRPr lang="fi-FI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12634"/>
              </p:ext>
            </p:extLst>
          </p:nvPr>
        </p:nvGraphicFramePr>
        <p:xfrm>
          <a:off x="1907959" y="3328522"/>
          <a:ext cx="1207448" cy="39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5" imgW="583920" imgH="190440" progId="Equation.3">
                  <p:embed/>
                </p:oleObj>
              </mc:Choice>
              <mc:Fallback>
                <p:oleObj name="Equation" r:id="rId5" imgW="5839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959" y="3328522"/>
                        <a:ext cx="1207448" cy="393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6276" y="3352923"/>
            <a:ext cx="527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Cost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taking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action a at n</a:t>
            </a:r>
            <a:r>
              <a:rPr lang="fi-FI" baseline="-25000" dirty="0" smtClean="0"/>
              <a:t>1</a:t>
            </a:r>
            <a:r>
              <a:rPr lang="fi-FI" dirty="0" smtClean="0"/>
              <a:t> and </a:t>
            </a:r>
            <a:r>
              <a:rPr lang="fi-FI" dirty="0" err="1" smtClean="0"/>
              <a:t>resulting</a:t>
            </a:r>
            <a:r>
              <a:rPr lang="fi-FI" dirty="0" smtClean="0"/>
              <a:t> in n</a:t>
            </a:r>
            <a:r>
              <a:rPr lang="fi-FI" baseline="-25000" dirty="0"/>
              <a:t>2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1189608" y="4228406"/>
            <a:ext cx="62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generalizes</a:t>
            </a:r>
            <a:r>
              <a:rPr lang="fi-FI" dirty="0" smtClean="0"/>
              <a:t> </a:t>
            </a:r>
            <a:r>
              <a:rPr lang="fi-FI" dirty="0" err="1" smtClean="0"/>
              <a:t>straight</a:t>
            </a:r>
            <a:r>
              <a:rPr lang="fi-FI" dirty="0" smtClean="0"/>
              <a:t> </a:t>
            </a:r>
            <a:r>
              <a:rPr lang="fi-FI" dirty="0" err="1" smtClean="0"/>
              <a:t>forwardly</a:t>
            </a:r>
            <a:r>
              <a:rPr lang="fi-FI" dirty="0" smtClean="0"/>
              <a:t> to </a:t>
            </a:r>
            <a:r>
              <a:rPr lang="fi-FI" dirty="0" err="1" smtClean="0"/>
              <a:t>this</a:t>
            </a:r>
            <a:r>
              <a:rPr lang="fi-FI" dirty="0" smtClean="0"/>
              <a:t> case:</a:t>
            </a:r>
            <a:endParaRPr lang="fi-FI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833"/>
              </p:ext>
            </p:extLst>
          </p:nvPr>
        </p:nvGraphicFramePr>
        <p:xfrm>
          <a:off x="743083" y="5153487"/>
          <a:ext cx="4033104" cy="50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7" imgW="2120760" imgH="266400" progId="Equation.3">
                  <p:embed/>
                </p:oleObj>
              </mc:Choice>
              <mc:Fallback>
                <p:oleObj name="Equation" r:id="rId7" imgW="2120760" imgH="2664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083" y="5153487"/>
                        <a:ext cx="4033104" cy="506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5202315" y="5078027"/>
            <a:ext cx="450354" cy="582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61754"/>
              </p:ext>
            </p:extLst>
          </p:nvPr>
        </p:nvGraphicFramePr>
        <p:xfrm>
          <a:off x="5961633" y="5102287"/>
          <a:ext cx="52641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9" imgW="2768400" imgH="355320" progId="Equation.3">
                  <p:embed/>
                </p:oleObj>
              </mc:Choice>
              <mc:Fallback>
                <p:oleObj name="Equation" r:id="rId9" imgW="2768400" imgH="35532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1633" y="5102287"/>
                        <a:ext cx="526415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9608" y="6031506"/>
            <a:ext cx="106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Solving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iteration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as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deterministic</a:t>
            </a:r>
            <a:r>
              <a:rPr lang="fi-FI" dirty="0" smtClean="0"/>
              <a:t> case. </a:t>
            </a:r>
            <a:r>
              <a:rPr lang="fi-FI" dirty="0" err="1" smtClean="0"/>
              <a:t>Dijkstra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A*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generalize</a:t>
            </a:r>
            <a:r>
              <a:rPr lang="fi-FI" dirty="0" smtClean="0"/>
              <a:t> to </a:t>
            </a:r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432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24338" y="206206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Oval 3"/>
          <p:cNvSpPr/>
          <p:nvPr/>
        </p:nvSpPr>
        <p:spPr>
          <a:xfrm>
            <a:off x="1810138" y="206206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11243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18101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traight Arrow Connector 6"/>
          <p:cNvCxnSpPr>
            <a:stCxn id="3" idx="6"/>
            <a:endCxn id="4" idx="2"/>
          </p:cNvCxnSpPr>
          <p:nvPr/>
        </p:nvCxnSpPr>
        <p:spPr>
          <a:xfrm>
            <a:off x="1363824" y="2170922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63824" y="2803075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1409" y="2247895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54966" y="2279779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21409" y="2279779"/>
            <a:ext cx="0" cy="41443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495938" y="206206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/>
          <p:cNvSpPr/>
          <p:nvPr/>
        </p:nvSpPr>
        <p:spPr>
          <a:xfrm>
            <a:off x="3181738" y="2062065"/>
            <a:ext cx="239486" cy="2177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24959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31817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Arrow Connector 15"/>
          <p:cNvCxnSpPr>
            <a:stCxn id="12" idx="6"/>
            <a:endCxn id="13" idx="2"/>
          </p:cNvCxnSpPr>
          <p:nvPr/>
        </p:nvCxnSpPr>
        <p:spPr>
          <a:xfrm>
            <a:off x="2735424" y="2170922"/>
            <a:ext cx="44631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35424" y="2803075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33009" y="2247895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26566" y="2279779"/>
            <a:ext cx="0" cy="41443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93009" y="2279779"/>
            <a:ext cx="0" cy="414439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49624" y="2197731"/>
            <a:ext cx="446314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49624" y="2798002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6867" y="2306053"/>
            <a:ext cx="57108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Action is </a:t>
            </a:r>
            <a:r>
              <a:rPr lang="fi-FI" dirty="0" err="1" smtClean="0"/>
              <a:t>choosing</a:t>
            </a:r>
            <a:r>
              <a:rPr lang="fi-FI" dirty="0" smtClean="0"/>
              <a:t> an </a:t>
            </a:r>
            <a:r>
              <a:rPr lang="fi-FI" dirty="0" err="1" smtClean="0"/>
              <a:t>edge</a:t>
            </a:r>
            <a:r>
              <a:rPr lang="fi-FI" dirty="0" smtClean="0"/>
              <a:t>. </a:t>
            </a:r>
            <a:r>
              <a:rPr lang="fi-FI" dirty="0" err="1" smtClean="0"/>
              <a:t>Result</a:t>
            </a:r>
            <a:r>
              <a:rPr lang="fi-FI" dirty="0" smtClean="0"/>
              <a:t> is </a:t>
            </a:r>
            <a:r>
              <a:rPr lang="fi-FI" dirty="0" err="1" smtClean="0"/>
              <a:t>succesful</a:t>
            </a:r>
            <a:r>
              <a:rPr lang="fi-FI" dirty="0" smtClean="0"/>
              <a:t> </a:t>
            </a:r>
            <a:r>
              <a:rPr lang="fi-FI" dirty="0" err="1" smtClean="0"/>
              <a:t>transition</a:t>
            </a:r>
            <a:endParaRPr lang="fi-FI" dirty="0" smtClean="0"/>
          </a:p>
          <a:p>
            <a:r>
              <a:rPr lang="fi-FI" dirty="0" err="1"/>
              <a:t>o</a:t>
            </a:r>
            <a:r>
              <a:rPr lang="fi-FI" dirty="0" err="1" smtClean="0"/>
              <a:t>r</a:t>
            </a:r>
            <a:r>
              <a:rPr lang="fi-FI" dirty="0" smtClean="0"/>
              <a:t> </a:t>
            </a:r>
            <a:r>
              <a:rPr lang="fi-FI" dirty="0" err="1" smtClean="0"/>
              <a:t>staying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; </a:t>
            </a:r>
            <a:r>
              <a:rPr lang="fi-FI" dirty="0" err="1" smtClean="0"/>
              <a:t>success</a:t>
            </a:r>
            <a:r>
              <a:rPr lang="fi-FI" dirty="0" smtClean="0"/>
              <a:t> </a:t>
            </a:r>
            <a:r>
              <a:rPr lang="fi-FI" dirty="0" err="1" smtClean="0"/>
              <a:t>rate</a:t>
            </a:r>
            <a:r>
              <a:rPr lang="fi-FI" dirty="0" smtClean="0"/>
              <a:t> is </a:t>
            </a:r>
            <a:r>
              <a:rPr lang="fi-FI" dirty="0" err="1" smtClean="0"/>
              <a:t>denoted</a:t>
            </a:r>
            <a:r>
              <a:rPr lang="fi-FI" dirty="0" smtClean="0"/>
              <a:t> p, </a:t>
            </a:r>
            <a:r>
              <a:rPr lang="fi-FI" dirty="0" err="1" smtClean="0"/>
              <a:t>cost</a:t>
            </a:r>
            <a:r>
              <a:rPr lang="fi-FI" dirty="0" smtClean="0"/>
              <a:t> </a:t>
            </a:r>
          </a:p>
          <a:p>
            <a:r>
              <a:rPr lang="fi-FI" dirty="0" err="1"/>
              <a:t>d</a:t>
            </a:r>
            <a:r>
              <a:rPr lang="fi-FI" dirty="0" err="1" smtClean="0"/>
              <a:t>epends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action:</a:t>
            </a:r>
          </a:p>
          <a:p>
            <a:r>
              <a:rPr lang="fi-FI" dirty="0" err="1" smtClean="0"/>
              <a:t>Blue</a:t>
            </a:r>
            <a:r>
              <a:rPr lang="fi-FI" dirty="0" smtClean="0"/>
              <a:t> </a:t>
            </a:r>
            <a:r>
              <a:rPr lang="fi-FI" dirty="0" err="1" smtClean="0"/>
              <a:t>arrows</a:t>
            </a:r>
            <a:r>
              <a:rPr lang="fi-FI" dirty="0" smtClean="0"/>
              <a:t>: p = 0.9, c = 1</a:t>
            </a:r>
          </a:p>
          <a:p>
            <a:r>
              <a:rPr lang="fi-FI" dirty="0" smtClean="0"/>
              <a:t>Green </a:t>
            </a:r>
            <a:r>
              <a:rPr lang="fi-FI" dirty="0" err="1" smtClean="0"/>
              <a:t>arrows</a:t>
            </a:r>
            <a:r>
              <a:rPr lang="fi-FI" dirty="0" smtClean="0"/>
              <a:t>: p = 0.3, c = 0.3</a:t>
            </a:r>
          </a:p>
          <a:p>
            <a:r>
              <a:rPr lang="fi-FI" dirty="0" smtClean="0"/>
              <a:t>Red </a:t>
            </a:r>
            <a:r>
              <a:rPr lang="fi-FI" dirty="0" err="1" smtClean="0"/>
              <a:t>arrows</a:t>
            </a:r>
            <a:r>
              <a:rPr lang="fi-FI" dirty="0" smtClean="0"/>
              <a:t>: p = 0.95, c = 2.5</a:t>
            </a:r>
          </a:p>
          <a:p>
            <a:endParaRPr lang="fi-FI" dirty="0"/>
          </a:p>
          <a:p>
            <a:r>
              <a:rPr lang="fi-FI" dirty="0" smtClean="0"/>
              <a:t>Purple </a:t>
            </a:r>
            <a:r>
              <a:rPr lang="fi-FI" dirty="0" err="1" smtClean="0"/>
              <a:t>node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stay</a:t>
            </a:r>
            <a:r>
              <a:rPr lang="fi-FI" dirty="0" smtClean="0"/>
              <a:t>. </a:t>
            </a:r>
          </a:p>
          <a:p>
            <a:endParaRPr lang="fi-FI" dirty="0"/>
          </a:p>
          <a:p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optimal</a:t>
            </a:r>
            <a:r>
              <a:rPr lang="fi-FI" dirty="0" smtClean="0"/>
              <a:t> action at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sites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25" name="TextBox 24"/>
          <p:cNvSpPr txBox="1"/>
          <p:nvPr/>
        </p:nvSpPr>
        <p:spPr>
          <a:xfrm>
            <a:off x="1059723" y="307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27" name="TextBox 26"/>
          <p:cNvSpPr txBox="1"/>
          <p:nvPr/>
        </p:nvSpPr>
        <p:spPr>
          <a:xfrm>
            <a:off x="3142166" y="311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60867" y="1614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64838" y="3109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0566" y="1619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9038" y="310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3238" y="160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</a:t>
            </a:r>
            <a:endParaRPr lang="fi-FI" dirty="0"/>
          </a:p>
        </p:txBody>
      </p:sp>
      <p:sp>
        <p:nvSpPr>
          <p:cNvPr id="33" name="Oval 32"/>
          <p:cNvSpPr/>
          <p:nvPr/>
        </p:nvSpPr>
        <p:spPr>
          <a:xfrm>
            <a:off x="1080796" y="4925471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1766596" y="4925471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Oval 34"/>
          <p:cNvSpPr/>
          <p:nvPr/>
        </p:nvSpPr>
        <p:spPr>
          <a:xfrm>
            <a:off x="10807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Oval 35"/>
          <p:cNvSpPr/>
          <p:nvPr/>
        </p:nvSpPr>
        <p:spPr>
          <a:xfrm>
            <a:off x="17665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traight Arrow Connector 36"/>
          <p:cNvCxnSpPr>
            <a:stCxn id="33" idx="6"/>
            <a:endCxn id="34" idx="2"/>
          </p:cNvCxnSpPr>
          <p:nvPr/>
        </p:nvCxnSpPr>
        <p:spPr>
          <a:xfrm>
            <a:off x="1320282" y="5034328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20282" y="5666481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452396" y="4925471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3138196" y="4925471"/>
            <a:ext cx="239486" cy="2177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Oval 43"/>
          <p:cNvSpPr/>
          <p:nvPr/>
        </p:nvSpPr>
        <p:spPr>
          <a:xfrm>
            <a:off x="24523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Oval 44"/>
          <p:cNvSpPr/>
          <p:nvPr/>
        </p:nvSpPr>
        <p:spPr>
          <a:xfrm>
            <a:off x="31381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traight Arrow Connector 45"/>
          <p:cNvCxnSpPr>
            <a:stCxn id="42" idx="6"/>
            <a:endCxn id="43" idx="2"/>
          </p:cNvCxnSpPr>
          <p:nvPr/>
        </p:nvCxnSpPr>
        <p:spPr>
          <a:xfrm>
            <a:off x="2691882" y="5034328"/>
            <a:ext cx="44631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691882" y="5666481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249467" y="5143185"/>
            <a:ext cx="0" cy="414439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06082" y="5061137"/>
            <a:ext cx="4463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06082" y="5661408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6181" y="59433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4.4</a:t>
            </a:r>
            <a:endParaRPr lang="fi-FI" dirty="0"/>
          </a:p>
        </p:txBody>
      </p:sp>
      <p:sp>
        <p:nvSpPr>
          <p:cNvPr id="54" name="TextBox 53"/>
          <p:cNvSpPr txBox="1"/>
          <p:nvPr/>
        </p:nvSpPr>
        <p:spPr>
          <a:xfrm>
            <a:off x="3019733" y="59433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1.1</a:t>
            </a:r>
            <a:endParaRPr lang="fi-FI" dirty="0"/>
          </a:p>
        </p:txBody>
      </p:sp>
      <p:sp>
        <p:nvSpPr>
          <p:cNvPr id="55" name="TextBox 54"/>
          <p:cNvSpPr txBox="1"/>
          <p:nvPr/>
        </p:nvSpPr>
        <p:spPr>
          <a:xfrm>
            <a:off x="2417325" y="44782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2.6</a:t>
            </a:r>
            <a:endParaRPr lang="fi-FI" dirty="0"/>
          </a:p>
        </p:txBody>
      </p:sp>
      <p:sp>
        <p:nvSpPr>
          <p:cNvPr id="56" name="TextBox 55"/>
          <p:cNvSpPr txBox="1"/>
          <p:nvPr/>
        </p:nvSpPr>
        <p:spPr>
          <a:xfrm>
            <a:off x="2421296" y="5973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2.2</a:t>
            </a:r>
            <a:endParaRPr lang="fi-FI" dirty="0"/>
          </a:p>
        </p:txBody>
      </p:sp>
      <p:sp>
        <p:nvSpPr>
          <p:cNvPr id="57" name="TextBox 56"/>
          <p:cNvSpPr txBox="1"/>
          <p:nvPr/>
        </p:nvSpPr>
        <p:spPr>
          <a:xfrm>
            <a:off x="1727024" y="44826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</a:t>
            </a:r>
            <a:r>
              <a:rPr lang="fi-FI" dirty="0" smtClean="0"/>
              <a:t>.6</a:t>
            </a:r>
            <a:endParaRPr lang="fi-FI" dirty="0"/>
          </a:p>
        </p:txBody>
      </p:sp>
      <p:sp>
        <p:nvSpPr>
          <p:cNvPr id="58" name="TextBox 57"/>
          <p:cNvSpPr txBox="1"/>
          <p:nvPr/>
        </p:nvSpPr>
        <p:spPr>
          <a:xfrm>
            <a:off x="1735496" y="5965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3.3</a:t>
            </a:r>
            <a:endParaRPr lang="fi-FI" dirty="0"/>
          </a:p>
        </p:txBody>
      </p:sp>
      <p:sp>
        <p:nvSpPr>
          <p:cNvPr id="59" name="TextBox 58"/>
          <p:cNvSpPr txBox="1"/>
          <p:nvPr/>
        </p:nvSpPr>
        <p:spPr>
          <a:xfrm>
            <a:off x="1049696" y="44721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4.7</a:t>
            </a:r>
            <a:endParaRPr lang="fi-FI" dirty="0"/>
          </a:p>
        </p:txBody>
      </p:sp>
      <p:sp>
        <p:nvSpPr>
          <p:cNvPr id="60" name="Down Arrow 59"/>
          <p:cNvSpPr/>
          <p:nvPr/>
        </p:nvSpPr>
        <p:spPr>
          <a:xfrm>
            <a:off x="1694585" y="3712855"/>
            <a:ext cx="1223166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1" name="TextBox 60"/>
          <p:cNvSpPr txBox="1"/>
          <p:nvPr/>
        </p:nvSpPr>
        <p:spPr>
          <a:xfrm>
            <a:off x="3014212" y="3811948"/>
            <a:ext cx="9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optimal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357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Model-free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Q-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-4207"/>
            <a:ext cx="584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smtClean="0"/>
              <a:t>http://mnemstudio.org/path-finding-q-learning-tutorial.htm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850681" y="1501091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endParaRPr lang="fi-FI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22592"/>
              </p:ext>
            </p:extLst>
          </p:nvPr>
        </p:nvGraphicFramePr>
        <p:xfrm>
          <a:off x="3281167" y="1501091"/>
          <a:ext cx="850553" cy="4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457200" imgH="215640" progId="Equation.3">
                  <p:embed/>
                </p:oleObj>
              </mc:Choice>
              <mc:Fallback>
                <p:oleObj name="Equation" r:id="rId3" imgW="4572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1167" y="1501091"/>
                        <a:ext cx="850553" cy="4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1720" y="1517250"/>
            <a:ext cx="6229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o</a:t>
            </a:r>
            <a:r>
              <a:rPr lang="fi-FI" dirty="0" err="1" smtClean="0"/>
              <a:t>r</a:t>
            </a:r>
            <a:r>
              <a:rPr lang="fi-FI" dirty="0" smtClean="0"/>
              <a:t>                         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try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 smtClean="0"/>
              <a:t> and </a:t>
            </a:r>
            <a:r>
              <a:rPr lang="fi-FI" dirty="0" err="1" smtClean="0"/>
              <a:t>see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. </a:t>
            </a:r>
          </a:p>
          <a:p>
            <a:endParaRPr lang="fi-FI" dirty="0" smtClean="0"/>
          </a:p>
          <a:p>
            <a:r>
              <a:rPr lang="fi-FI" dirty="0" err="1" smtClean="0"/>
              <a:t>First</a:t>
            </a:r>
            <a:r>
              <a:rPr lang="fi-FI" dirty="0" smtClean="0"/>
              <a:t> DEFINE:</a:t>
            </a:r>
            <a:endParaRPr lang="fi-FI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97594"/>
              </p:ext>
            </p:extLst>
          </p:nvPr>
        </p:nvGraphicFramePr>
        <p:xfrm>
          <a:off x="2850457" y="2602723"/>
          <a:ext cx="470693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5" imgW="2476440" imgH="749160" progId="Equation.3">
                  <p:embed/>
                </p:oleObj>
              </mc:Choice>
              <mc:Fallback>
                <p:oleObj name="Equation" r:id="rId5" imgW="2476440" imgH="74916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0457" y="2602723"/>
                        <a:ext cx="4706937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1033" y="4243526"/>
            <a:ext cx="1015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Suppose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at </a:t>
            </a:r>
            <a:r>
              <a:rPr lang="fi-FI" dirty="0" err="1" smtClean="0"/>
              <a:t>state</a:t>
            </a:r>
            <a:r>
              <a:rPr lang="fi-FI" dirty="0" smtClean="0"/>
              <a:t> n, </a:t>
            </a:r>
            <a:r>
              <a:rPr lang="fi-FI" dirty="0" err="1" smtClean="0"/>
              <a:t>make</a:t>
            </a:r>
            <a:r>
              <a:rPr lang="fi-FI" dirty="0" smtClean="0"/>
              <a:t> an action a and </a:t>
            </a:r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ourselves</a:t>
            </a:r>
            <a:r>
              <a:rPr lang="fi-FI" dirty="0" smtClean="0"/>
              <a:t> as a </a:t>
            </a:r>
            <a:r>
              <a:rPr lang="fi-FI" dirty="0" err="1" smtClean="0"/>
              <a:t>result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> at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n’.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endParaRPr lang="fi-FI" dirty="0"/>
          </a:p>
          <a:p>
            <a:r>
              <a:rPr lang="fi-FI" dirty="0" err="1" smtClean="0"/>
              <a:t>Observed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corresponding</a:t>
            </a:r>
            <a:r>
              <a:rPr lang="fi-FI" dirty="0" smtClean="0"/>
              <a:t> </a:t>
            </a:r>
            <a:r>
              <a:rPr lang="fi-FI" dirty="0" err="1" smtClean="0"/>
              <a:t>reward</a:t>
            </a:r>
            <a:r>
              <a:rPr lang="fi-FI" dirty="0" smtClean="0"/>
              <a:t> and </a:t>
            </a:r>
            <a:r>
              <a:rPr lang="fi-FI" dirty="0" err="1" smtClean="0"/>
              <a:t>generated</a:t>
            </a:r>
            <a:r>
              <a:rPr lang="fi-FI" dirty="0" smtClean="0"/>
              <a:t> a </a:t>
            </a:r>
            <a:r>
              <a:rPr lang="fi-FI" dirty="0" err="1" smtClean="0"/>
              <a:t>sample</a:t>
            </a:r>
            <a:r>
              <a:rPr lang="fi-FI" dirty="0" smtClean="0"/>
              <a:t> of </a:t>
            </a:r>
            <a:r>
              <a:rPr lang="fi-FI" dirty="0" err="1" smtClean="0"/>
              <a:t>transitions</a:t>
            </a:r>
            <a:r>
              <a:rPr lang="fi-FI" dirty="0" smtClean="0"/>
              <a:t> and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an </a:t>
            </a:r>
            <a:r>
              <a:rPr lang="fi-FI" dirty="0" err="1" smtClean="0"/>
              <a:t>update</a:t>
            </a:r>
            <a:r>
              <a:rPr lang="fi-FI" dirty="0" smtClean="0"/>
              <a:t> as</a:t>
            </a:r>
            <a:endParaRPr lang="fi-FI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538081"/>
              </p:ext>
            </p:extLst>
          </p:nvPr>
        </p:nvGraphicFramePr>
        <p:xfrm>
          <a:off x="1941513" y="5021263"/>
          <a:ext cx="69516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7" imgW="3657600" imgH="368280" progId="Equation.3">
                  <p:embed/>
                </p:oleObj>
              </mc:Choice>
              <mc:Fallback>
                <p:oleObj name="Equation" r:id="rId7" imgW="3657600" imgH="3682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5021263"/>
                        <a:ext cx="6951662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8946" y="5857757"/>
            <a:ext cx="1047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</a:t>
            </a:r>
            <a:r>
              <a:rPr lang="fi-FI" dirty="0" err="1" smtClean="0"/>
              <a:t>here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 side is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earlier</a:t>
            </a:r>
            <a:r>
              <a:rPr lang="fi-FI" dirty="0" smtClean="0"/>
              <a:t> </a:t>
            </a:r>
            <a:r>
              <a:rPr lang="fi-FI" dirty="0" err="1" smtClean="0"/>
              <a:t>estimates</a:t>
            </a:r>
            <a:r>
              <a:rPr lang="fi-FI" dirty="0" smtClean="0"/>
              <a:t> of Q and 0 &lt; </a:t>
            </a:r>
            <a:r>
              <a:rPr lang="fi-FI" dirty="0" smtClean="0">
                <a:latin typeface="Symbol" panose="05050102010706020507" pitchFamily="18" charset="2"/>
              </a:rPr>
              <a:t>g </a:t>
            </a:r>
            <a:r>
              <a:rPr lang="fi-FI" dirty="0" smtClean="0"/>
              <a:t>&lt; 1 is </a:t>
            </a:r>
            <a:r>
              <a:rPr lang="fi-FI" dirty="0" err="1" smtClean="0"/>
              <a:t>the</a:t>
            </a:r>
            <a:r>
              <a:rPr lang="fi-FI" dirty="0" smtClean="0"/>
              <a:t> ”</a:t>
            </a:r>
            <a:r>
              <a:rPr lang="fi-FI" dirty="0" err="1" smtClean="0"/>
              <a:t>learning</a:t>
            </a:r>
            <a:r>
              <a:rPr lang="fi-FI" dirty="0" smtClean="0"/>
              <a:t> </a:t>
            </a:r>
            <a:r>
              <a:rPr lang="fi-FI" dirty="0" err="1" smtClean="0"/>
              <a:t>rate</a:t>
            </a:r>
            <a:r>
              <a:rPr lang="fi-FI" dirty="0" smtClean="0"/>
              <a:t>”.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endParaRPr lang="fi-FI" dirty="0" smtClean="0"/>
          </a:p>
          <a:p>
            <a:r>
              <a:rPr lang="fi-FI" dirty="0" err="1"/>
              <a:t>s</a:t>
            </a:r>
            <a:r>
              <a:rPr lang="fi-FI" dirty="0" err="1" smtClean="0"/>
              <a:t>hown</a:t>
            </a:r>
            <a:r>
              <a:rPr lang="fi-FI" dirty="0" smtClean="0"/>
              <a:t> to </a:t>
            </a:r>
            <a:r>
              <a:rPr lang="fi-FI" dirty="0" err="1" smtClean="0"/>
              <a:t>converge</a:t>
            </a:r>
            <a:r>
              <a:rPr lang="fi-FI" dirty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learning</a:t>
            </a:r>
            <a:r>
              <a:rPr lang="fi-FI" dirty="0" smtClean="0"/>
              <a:t> </a:t>
            </a:r>
            <a:r>
              <a:rPr lang="fi-FI" dirty="0" err="1" smtClean="0"/>
              <a:t>rate</a:t>
            </a:r>
            <a:r>
              <a:rPr lang="fi-FI" dirty="0" smtClean="0"/>
              <a:t> is </a:t>
            </a:r>
            <a:r>
              <a:rPr lang="fi-FI" dirty="0" err="1" smtClean="0"/>
              <a:t>reduced</a:t>
            </a:r>
            <a:r>
              <a:rPr lang="fi-FI" dirty="0" smtClean="0"/>
              <a:t> to </a:t>
            </a:r>
            <a:r>
              <a:rPr lang="fi-FI" dirty="0" err="1" smtClean="0"/>
              <a:t>zero</a:t>
            </a:r>
            <a:r>
              <a:rPr lang="fi-FI" dirty="0" smtClean="0"/>
              <a:t> as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goes</a:t>
            </a:r>
            <a:r>
              <a:rPr lang="fi-FI" dirty="0" smtClean="0"/>
              <a:t> </a:t>
            </a:r>
            <a:r>
              <a:rPr lang="fi-FI" dirty="0" err="1" smtClean="0"/>
              <a:t>infinite</a:t>
            </a:r>
            <a:r>
              <a:rPr lang="fi-FI" dirty="0" smtClean="0"/>
              <a:t>.</a:t>
            </a:r>
            <a:endParaRPr lang="fi-FI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904262"/>
              </p:ext>
            </p:extLst>
          </p:nvPr>
        </p:nvGraphicFramePr>
        <p:xfrm>
          <a:off x="4552631" y="1524767"/>
          <a:ext cx="1060013" cy="34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9" imgW="583920" imgH="190440" progId="Equation.3">
                  <p:embed/>
                </p:oleObj>
              </mc:Choice>
              <mc:Fallback>
                <p:oleObj name="Equation" r:id="rId9" imgW="583920" imgH="1904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52631" y="1524767"/>
                        <a:ext cx="1060013" cy="34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Model-free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Q-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Questions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practical</a:t>
            </a:r>
            <a:r>
              <a:rPr lang="fi-FI" dirty="0" smtClean="0"/>
              <a:t> </a:t>
            </a:r>
            <a:r>
              <a:rPr lang="fi-FI" dirty="0" err="1" smtClean="0"/>
              <a:t>implementations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How to </a:t>
            </a:r>
            <a:r>
              <a:rPr lang="fi-FI" dirty="0" err="1" smtClean="0"/>
              <a:t>initialize</a:t>
            </a:r>
            <a:r>
              <a:rPr lang="fi-FI" dirty="0" smtClean="0"/>
              <a:t> </a:t>
            </a:r>
            <a:r>
              <a:rPr lang="fi-FI" dirty="0" err="1" smtClean="0"/>
              <a:t>Qs</a:t>
            </a:r>
            <a:r>
              <a:rPr lang="fi-FI" dirty="0" smtClean="0"/>
              <a:t>?</a:t>
            </a:r>
          </a:p>
          <a:p>
            <a:pPr lvl="2"/>
            <a:r>
              <a:rPr lang="fi-FI" dirty="0" smtClean="0"/>
              <a:t>One </a:t>
            </a:r>
            <a:r>
              <a:rPr lang="fi-FI" dirty="0" err="1" smtClean="0"/>
              <a:t>approach</a:t>
            </a:r>
            <a:r>
              <a:rPr lang="fi-FI" dirty="0" smtClean="0"/>
              <a:t>: set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zero</a:t>
            </a:r>
            <a:r>
              <a:rPr lang="fi-FI" dirty="0"/>
              <a:t>.</a:t>
            </a:r>
            <a:endParaRPr lang="fi-FI" dirty="0" smtClean="0"/>
          </a:p>
          <a:p>
            <a:pPr lvl="1"/>
            <a:r>
              <a:rPr lang="fi-FI" dirty="0" smtClean="0"/>
              <a:t>How to </a:t>
            </a:r>
            <a:r>
              <a:rPr lang="fi-FI" dirty="0" err="1" smtClean="0"/>
              <a:t>choose</a:t>
            </a:r>
            <a:r>
              <a:rPr lang="fi-FI" dirty="0" smtClean="0"/>
              <a:t> </a:t>
            </a:r>
            <a:r>
              <a:rPr lang="fi-FI" dirty="0" smtClean="0">
                <a:latin typeface="Symbol" panose="05050102010706020507" pitchFamily="18" charset="2"/>
              </a:rPr>
              <a:t>g</a:t>
            </a:r>
            <a:r>
              <a:rPr lang="fi-FI" dirty="0" smtClean="0"/>
              <a:t>?</a:t>
            </a:r>
          </a:p>
          <a:p>
            <a:pPr lvl="2"/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smtClean="0"/>
              <a:t>commonly</a:t>
            </a:r>
            <a:r>
              <a:rPr lang="fi-FI" dirty="0" smtClean="0"/>
              <a:t> </a:t>
            </a:r>
            <a:r>
              <a:rPr lang="fi-FI" dirty="0" err="1" smtClean="0"/>
              <a:t>chosen</a:t>
            </a:r>
            <a:r>
              <a:rPr lang="fi-FI" dirty="0" smtClean="0"/>
              <a:t> as a </a:t>
            </a:r>
            <a:r>
              <a:rPr lang="fi-FI" dirty="0" err="1" smtClean="0"/>
              <a:t>constant</a:t>
            </a:r>
            <a:r>
              <a:rPr lang="fi-FI" dirty="0" smtClean="0"/>
              <a:t>, </a:t>
            </a:r>
            <a:r>
              <a:rPr lang="fi-FI" dirty="0" err="1" smtClean="0"/>
              <a:t>such</a:t>
            </a:r>
            <a:r>
              <a:rPr lang="fi-FI" dirty="0" smtClean="0"/>
              <a:t> as 0.1</a:t>
            </a:r>
          </a:p>
          <a:p>
            <a:pPr lvl="1"/>
            <a:r>
              <a:rPr lang="fi-FI" dirty="0" smtClean="0"/>
              <a:t>How to </a:t>
            </a:r>
            <a:r>
              <a:rPr lang="fi-FI" dirty="0" err="1" smtClean="0"/>
              <a:t>choose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/>
              <a:t> </a:t>
            </a:r>
            <a:r>
              <a:rPr lang="fi-FI" dirty="0" smtClean="0"/>
              <a:t>to </a:t>
            </a:r>
            <a:r>
              <a:rPr lang="fi-FI" dirty="0" err="1" smtClean="0"/>
              <a:t>obtain</a:t>
            </a:r>
            <a:r>
              <a:rPr lang="fi-FI" dirty="0" smtClean="0"/>
              <a:t> a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decision</a:t>
            </a:r>
            <a:r>
              <a:rPr lang="fi-FI" dirty="0" smtClean="0"/>
              <a:t> </a:t>
            </a:r>
            <a:r>
              <a:rPr lang="fi-FI" dirty="0" err="1" smtClean="0"/>
              <a:t>making</a:t>
            </a:r>
            <a:r>
              <a:rPr lang="fi-FI" dirty="0" smtClean="0"/>
              <a:t>?</a:t>
            </a:r>
          </a:p>
          <a:p>
            <a:pPr lvl="2"/>
            <a:r>
              <a:rPr lang="fi-FI" dirty="0" err="1" smtClean="0"/>
              <a:t>Balance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endParaRPr lang="fi-FI" dirty="0" smtClean="0"/>
          </a:p>
          <a:p>
            <a:pPr lvl="3"/>
            <a:r>
              <a:rPr lang="fi-FI" dirty="0" err="1"/>
              <a:t>e</a:t>
            </a:r>
            <a:r>
              <a:rPr lang="fi-FI" dirty="0" err="1" smtClean="0"/>
              <a:t>xploration</a:t>
            </a:r>
            <a:r>
              <a:rPr lang="fi-FI" dirty="0" smtClean="0"/>
              <a:t> = </a:t>
            </a:r>
            <a:r>
              <a:rPr lang="fi-FI" dirty="0" err="1" smtClean="0"/>
              <a:t>seek</a:t>
            </a:r>
            <a:r>
              <a:rPr lang="fi-FI" dirty="0" smtClean="0"/>
              <a:t> for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opportunities</a:t>
            </a:r>
            <a:endParaRPr lang="fi-FI" dirty="0" smtClean="0"/>
          </a:p>
          <a:p>
            <a:pPr lvl="3"/>
            <a:r>
              <a:rPr lang="fi-FI" dirty="0" err="1"/>
              <a:t>e</a:t>
            </a:r>
            <a:r>
              <a:rPr lang="fi-FI" dirty="0" err="1" smtClean="0"/>
              <a:t>xploitation</a:t>
            </a:r>
            <a:r>
              <a:rPr lang="fi-FI" dirty="0" smtClean="0"/>
              <a:t> = </a:t>
            </a:r>
            <a:r>
              <a:rPr lang="fi-FI" dirty="0" err="1" smtClean="0"/>
              <a:t>choose</a:t>
            </a:r>
            <a:r>
              <a:rPr lang="fi-FI" dirty="0" smtClean="0"/>
              <a:t> an action </a:t>
            </a:r>
            <a:r>
              <a:rPr lang="fi-FI" dirty="0" err="1" smtClean="0"/>
              <a:t>that</a:t>
            </a:r>
            <a:r>
              <a:rPr lang="fi-FI" dirty="0" smtClean="0"/>
              <a:t> is </a:t>
            </a:r>
            <a:r>
              <a:rPr lang="fi-FI" dirty="0" err="1" smtClean="0"/>
              <a:t>deemed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best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current</a:t>
            </a:r>
            <a:r>
              <a:rPr lang="fi-FI" dirty="0" smtClean="0"/>
              <a:t> Q</a:t>
            </a:r>
          </a:p>
          <a:p>
            <a:pPr lvl="1"/>
            <a:r>
              <a:rPr lang="fi-FI" dirty="0" smtClean="0"/>
              <a:t>How to </a:t>
            </a:r>
            <a:r>
              <a:rPr lang="fi-FI" dirty="0" err="1" smtClean="0"/>
              <a:t>deal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systems</a:t>
            </a:r>
            <a:r>
              <a:rPr lang="fi-FI" dirty="0" smtClean="0"/>
              <a:t>?</a:t>
            </a:r>
          </a:p>
          <a:p>
            <a:pPr lvl="2"/>
            <a:r>
              <a:rPr lang="fi-FI" dirty="0" smtClean="0"/>
              <a:t>Q(</a:t>
            </a:r>
            <a:r>
              <a:rPr lang="fi-FI" dirty="0" err="1" smtClean="0"/>
              <a:t>n,a;n</a:t>
            </a:r>
            <a:r>
              <a:rPr lang="fi-FI" baseline="-25000" dirty="0" err="1" smtClean="0"/>
              <a:t>g</a:t>
            </a:r>
            <a:r>
              <a:rPr lang="fi-FI" dirty="0" smtClean="0"/>
              <a:t>)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approximated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neural</a:t>
            </a:r>
            <a:r>
              <a:rPr lang="fi-FI" dirty="0" smtClean="0"/>
              <a:t> </a:t>
            </a:r>
            <a:r>
              <a:rPr lang="fi-FI" dirty="0" err="1" smtClean="0"/>
              <a:t>networks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function</a:t>
            </a:r>
            <a:r>
              <a:rPr lang="fi-FI" dirty="0" smtClean="0"/>
              <a:t> </a:t>
            </a:r>
            <a:r>
              <a:rPr lang="fi-FI" dirty="0" err="1" smtClean="0"/>
              <a:t>approximators</a:t>
            </a:r>
            <a:r>
              <a:rPr lang="fi-FI" dirty="0" smtClean="0"/>
              <a:t> to </a:t>
            </a:r>
            <a:r>
              <a:rPr lang="fi-FI" dirty="0" err="1" smtClean="0"/>
              <a:t>deal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valued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59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1124338" y="206206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1810138" y="206206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11243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18101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63824" y="2170922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3824" y="2803075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61409" y="2247895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54966" y="2279779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21409" y="2279779"/>
            <a:ext cx="0" cy="41443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95938" y="206206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3181738" y="2062065"/>
            <a:ext cx="239486" cy="2177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24959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Oval 15"/>
          <p:cNvSpPr/>
          <p:nvPr/>
        </p:nvSpPr>
        <p:spPr>
          <a:xfrm>
            <a:off x="3181738" y="2694218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" name="Straight Arrow Connector 16"/>
          <p:cNvCxnSpPr>
            <a:stCxn id="13" idx="6"/>
            <a:endCxn id="14" idx="2"/>
          </p:cNvCxnSpPr>
          <p:nvPr/>
        </p:nvCxnSpPr>
        <p:spPr>
          <a:xfrm>
            <a:off x="2735424" y="2170922"/>
            <a:ext cx="44631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35424" y="2803075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33009" y="2247895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26566" y="2279779"/>
            <a:ext cx="0" cy="41443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93009" y="2279779"/>
            <a:ext cx="0" cy="414439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49624" y="2197731"/>
            <a:ext cx="446314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49624" y="2798002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9723" y="307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25" name="TextBox 24"/>
          <p:cNvSpPr txBox="1"/>
          <p:nvPr/>
        </p:nvSpPr>
        <p:spPr>
          <a:xfrm>
            <a:off x="3142166" y="311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0867" y="1614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64838" y="3109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0566" y="1619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9038" y="3102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3238" y="160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</a:t>
            </a:r>
            <a:endParaRPr lang="fi-FI" dirty="0"/>
          </a:p>
        </p:txBody>
      </p:sp>
      <p:sp>
        <p:nvSpPr>
          <p:cNvPr id="31" name="Oval 30"/>
          <p:cNvSpPr/>
          <p:nvPr/>
        </p:nvSpPr>
        <p:spPr>
          <a:xfrm>
            <a:off x="1080796" y="4925471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1766596" y="4925471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10807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17665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5" name="Straight Arrow Connector 34"/>
          <p:cNvCxnSpPr>
            <a:stCxn id="31" idx="6"/>
            <a:endCxn id="32" idx="2"/>
          </p:cNvCxnSpPr>
          <p:nvPr/>
        </p:nvCxnSpPr>
        <p:spPr>
          <a:xfrm>
            <a:off x="1320282" y="5034328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20282" y="5666481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452396" y="4925471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Oval 37"/>
          <p:cNvSpPr/>
          <p:nvPr/>
        </p:nvSpPr>
        <p:spPr>
          <a:xfrm>
            <a:off x="3138196" y="4925471"/>
            <a:ext cx="239486" cy="2177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Oval 38"/>
          <p:cNvSpPr/>
          <p:nvPr/>
        </p:nvSpPr>
        <p:spPr>
          <a:xfrm>
            <a:off x="24523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Oval 39"/>
          <p:cNvSpPr/>
          <p:nvPr/>
        </p:nvSpPr>
        <p:spPr>
          <a:xfrm>
            <a:off x="3138196" y="5557624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2691882" y="5034328"/>
            <a:ext cx="44631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91882" y="5666481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49467" y="5143185"/>
            <a:ext cx="0" cy="414439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06082" y="5061137"/>
            <a:ext cx="4463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06082" y="5661408"/>
            <a:ext cx="44631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6181" y="59433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4.3</a:t>
            </a:r>
            <a:endParaRPr lang="fi-FI" dirty="0"/>
          </a:p>
        </p:txBody>
      </p:sp>
      <p:sp>
        <p:nvSpPr>
          <p:cNvPr id="47" name="TextBox 46"/>
          <p:cNvSpPr txBox="1"/>
          <p:nvPr/>
        </p:nvSpPr>
        <p:spPr>
          <a:xfrm>
            <a:off x="3019733" y="59433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1.2</a:t>
            </a:r>
            <a:endParaRPr lang="fi-FI" dirty="0"/>
          </a:p>
        </p:txBody>
      </p:sp>
      <p:sp>
        <p:nvSpPr>
          <p:cNvPr id="48" name="TextBox 47"/>
          <p:cNvSpPr txBox="1"/>
          <p:nvPr/>
        </p:nvSpPr>
        <p:spPr>
          <a:xfrm>
            <a:off x="2417325" y="44782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2.5</a:t>
            </a:r>
            <a:endParaRPr lang="fi-FI" dirty="0"/>
          </a:p>
        </p:txBody>
      </p:sp>
      <p:sp>
        <p:nvSpPr>
          <p:cNvPr id="49" name="TextBox 48"/>
          <p:cNvSpPr txBox="1"/>
          <p:nvPr/>
        </p:nvSpPr>
        <p:spPr>
          <a:xfrm>
            <a:off x="2373504" y="59445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2.5</a:t>
            </a:r>
            <a:endParaRPr lang="fi-FI" dirty="0"/>
          </a:p>
        </p:txBody>
      </p:sp>
      <p:sp>
        <p:nvSpPr>
          <p:cNvPr id="50" name="TextBox 49"/>
          <p:cNvSpPr txBox="1"/>
          <p:nvPr/>
        </p:nvSpPr>
        <p:spPr>
          <a:xfrm>
            <a:off x="1727024" y="44826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3.5</a:t>
            </a:r>
            <a:endParaRPr lang="fi-FI" dirty="0"/>
          </a:p>
        </p:txBody>
      </p:sp>
      <p:sp>
        <p:nvSpPr>
          <p:cNvPr id="51" name="TextBox 50"/>
          <p:cNvSpPr txBox="1"/>
          <p:nvPr/>
        </p:nvSpPr>
        <p:spPr>
          <a:xfrm>
            <a:off x="1735496" y="5965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3.4</a:t>
            </a:r>
            <a:endParaRPr lang="fi-FI" dirty="0"/>
          </a:p>
        </p:txBody>
      </p:sp>
      <p:sp>
        <p:nvSpPr>
          <p:cNvPr id="52" name="TextBox 51"/>
          <p:cNvSpPr txBox="1"/>
          <p:nvPr/>
        </p:nvSpPr>
        <p:spPr>
          <a:xfrm>
            <a:off x="1049696" y="44721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4.6</a:t>
            </a:r>
            <a:endParaRPr lang="fi-FI" dirty="0"/>
          </a:p>
        </p:txBody>
      </p:sp>
      <p:sp>
        <p:nvSpPr>
          <p:cNvPr id="53" name="Down Arrow 52"/>
          <p:cNvSpPr/>
          <p:nvPr/>
        </p:nvSpPr>
        <p:spPr>
          <a:xfrm>
            <a:off x="1694585" y="3712855"/>
            <a:ext cx="1223166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4" name="TextBox 53"/>
          <p:cNvSpPr txBox="1"/>
          <p:nvPr/>
        </p:nvSpPr>
        <p:spPr>
          <a:xfrm>
            <a:off x="6223518" y="1894114"/>
            <a:ext cx="58381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With</a:t>
            </a:r>
            <a:r>
              <a:rPr lang="fi-FI" dirty="0" smtClean="0"/>
              <a:t> Q-</a:t>
            </a:r>
            <a:r>
              <a:rPr lang="fi-FI" dirty="0" err="1" smtClean="0"/>
              <a:t>learning</a:t>
            </a:r>
            <a:endParaRPr lang="fi-FI" dirty="0" smtClean="0"/>
          </a:p>
          <a:p>
            <a:pPr marL="285750" indent="-285750">
              <a:buFontTx/>
              <a:buChar char="-"/>
            </a:pPr>
            <a:r>
              <a:rPr lang="fi-FI" dirty="0" err="1" smtClean="0"/>
              <a:t>Initialize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Q=0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Set </a:t>
            </a:r>
            <a:r>
              <a:rPr lang="fi-FI" dirty="0" smtClean="0">
                <a:latin typeface="Symbol" panose="05050102010706020507" pitchFamily="18" charset="2"/>
              </a:rPr>
              <a:t>g</a:t>
            </a:r>
            <a:r>
              <a:rPr lang="fi-FI" dirty="0" smtClean="0"/>
              <a:t> = 0.2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At </a:t>
            </a:r>
            <a:r>
              <a:rPr lang="fi-FI" dirty="0" err="1" smtClean="0"/>
              <a:t>node</a:t>
            </a:r>
            <a:r>
              <a:rPr lang="fi-FI" dirty="0" smtClean="0"/>
              <a:t> n set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probabilities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>
              <a:latin typeface="Symbol" panose="05050102010706020507" pitchFamily="18" charset="2"/>
            </a:endParaRPr>
          </a:p>
          <a:p>
            <a:r>
              <a:rPr lang="fi-FI" dirty="0" smtClean="0">
                <a:latin typeface="Symbol" panose="05050102010706020507" pitchFamily="18" charset="2"/>
              </a:rPr>
              <a:t>b</a:t>
            </a:r>
            <a:r>
              <a:rPr lang="fi-FI" dirty="0" smtClean="0"/>
              <a:t>=1; and </a:t>
            </a:r>
            <a:r>
              <a:rPr lang="fi-FI" dirty="0" err="1" smtClean="0"/>
              <a:t>select</a:t>
            </a:r>
            <a:r>
              <a:rPr lang="fi-FI" dirty="0" smtClean="0"/>
              <a:t> action </a:t>
            </a:r>
            <a:r>
              <a:rPr lang="fi-FI" dirty="0" err="1" smtClean="0"/>
              <a:t>according</a:t>
            </a:r>
            <a:r>
              <a:rPr lang="fi-FI" dirty="0" smtClean="0"/>
              <a:t> to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probabilites</a:t>
            </a:r>
            <a:endParaRPr lang="fi-FI" dirty="0" smtClean="0"/>
          </a:p>
          <a:p>
            <a:r>
              <a:rPr lang="fi-FI" dirty="0" smtClean="0"/>
              <a:t>(</a:t>
            </a:r>
            <a:r>
              <a:rPr lang="fi-FI" dirty="0" err="1" smtClean="0"/>
              <a:t>small</a:t>
            </a:r>
            <a:r>
              <a:rPr lang="fi-FI" dirty="0" smtClean="0"/>
              <a:t> </a:t>
            </a:r>
            <a:r>
              <a:rPr lang="fi-FI" dirty="0">
                <a:latin typeface="Symbol" panose="05050102010706020507" pitchFamily="18" charset="2"/>
              </a:rPr>
              <a:t>b</a:t>
            </a:r>
            <a:r>
              <a:rPr lang="fi-FI" dirty="0" smtClean="0"/>
              <a:t>: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almost</a:t>
            </a:r>
            <a:r>
              <a:rPr lang="fi-FI" dirty="0" smtClean="0"/>
              <a:t> </a:t>
            </a:r>
            <a:r>
              <a:rPr lang="fi-FI" dirty="0" err="1" smtClean="0"/>
              <a:t>equally</a:t>
            </a:r>
            <a:r>
              <a:rPr lang="fi-FI" dirty="0" smtClean="0"/>
              <a:t> </a:t>
            </a:r>
            <a:r>
              <a:rPr lang="fi-FI" dirty="0" err="1" smtClean="0"/>
              <a:t>likely</a:t>
            </a:r>
            <a:r>
              <a:rPr lang="fi-FI" dirty="0" smtClean="0"/>
              <a:t>;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>
                <a:latin typeface="Symbol" panose="05050102010706020507" pitchFamily="18" charset="2"/>
              </a:rPr>
              <a:t>b</a:t>
            </a:r>
            <a:r>
              <a:rPr lang="fi-FI" dirty="0" smtClean="0"/>
              <a:t>: </a:t>
            </a:r>
            <a:r>
              <a:rPr lang="fi-FI" dirty="0" err="1" smtClean="0"/>
              <a:t>the</a:t>
            </a:r>
            <a:r>
              <a:rPr lang="fi-FI" dirty="0" smtClean="0"/>
              <a:t> action</a:t>
            </a:r>
          </a:p>
          <a:p>
            <a:r>
              <a:rPr lang="fi-FI" dirty="0" err="1" smtClean="0"/>
              <a:t>Currently</a:t>
            </a:r>
            <a:r>
              <a:rPr lang="fi-FI" dirty="0" smtClean="0"/>
              <a:t> </a:t>
            </a:r>
            <a:r>
              <a:rPr lang="fi-FI" dirty="0" err="1" smtClean="0"/>
              <a:t>considered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optimal</a:t>
            </a:r>
            <a:r>
              <a:rPr lang="fi-FI" dirty="0" smtClean="0"/>
              <a:t> is </a:t>
            </a:r>
            <a:r>
              <a:rPr lang="fi-FI" dirty="0" err="1" smtClean="0"/>
              <a:t>strongly</a:t>
            </a:r>
            <a:r>
              <a:rPr lang="fi-FI" dirty="0" smtClean="0"/>
              <a:t> </a:t>
            </a:r>
            <a:r>
              <a:rPr lang="fi-FI" dirty="0" err="1" smtClean="0"/>
              <a:t>favored</a:t>
            </a:r>
            <a:r>
              <a:rPr lang="fi-FI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i-FI" dirty="0" err="1" smtClean="0"/>
              <a:t>Simulate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point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1..7;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hits</a:t>
            </a:r>
            <a:endParaRPr lang="fi-FI" dirty="0" smtClean="0"/>
          </a:p>
          <a:p>
            <a:r>
              <a:rPr lang="fi-FI" dirty="0" err="1"/>
              <a:t>t</a:t>
            </a:r>
            <a:r>
              <a:rPr lang="fi-FI" dirty="0" err="1" smtClean="0"/>
              <a:t>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8,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again</a:t>
            </a:r>
            <a:r>
              <a:rPr lang="fi-FI" dirty="0" smtClean="0"/>
              <a:t>; 500 </a:t>
            </a:r>
            <a:r>
              <a:rPr lang="fi-FI" dirty="0" err="1" smtClean="0"/>
              <a:t>restarts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 err="1" smtClean="0"/>
              <a:t>Finds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policy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as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model-based</a:t>
            </a:r>
            <a:endParaRPr lang="fi-FI" dirty="0" smtClean="0"/>
          </a:p>
          <a:p>
            <a:r>
              <a:rPr lang="fi-FI" dirty="0"/>
              <a:t>c</a:t>
            </a:r>
            <a:r>
              <a:rPr lang="fi-FI" dirty="0" smtClean="0"/>
              <a:t>ase (</a:t>
            </a:r>
            <a:r>
              <a:rPr lang="fi-FI" dirty="0" err="1" smtClean="0"/>
              <a:t>but</a:t>
            </a:r>
            <a:r>
              <a:rPr lang="fi-FI" dirty="0" smtClean="0"/>
              <a:t> of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requires</a:t>
            </a:r>
            <a:r>
              <a:rPr lang="fi-FI" dirty="0" smtClean="0"/>
              <a:t> </a:t>
            </a:r>
            <a:r>
              <a:rPr lang="fi-FI" dirty="0" err="1" smtClean="0"/>
              <a:t>much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computation</a:t>
            </a:r>
            <a:r>
              <a:rPr lang="fi-FI" dirty="0" smtClean="0"/>
              <a:t>).</a:t>
            </a:r>
          </a:p>
          <a:p>
            <a:r>
              <a:rPr lang="fi-FI" dirty="0" smtClean="0"/>
              <a:t>J-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differ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0.1.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34544"/>
              </p:ext>
            </p:extLst>
          </p:nvPr>
        </p:nvGraphicFramePr>
        <p:xfrm>
          <a:off x="7099300" y="3248025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447560" imgH="495000" progId="Equation.3">
                  <p:embed/>
                </p:oleObj>
              </mc:Choice>
              <mc:Fallback>
                <p:oleObj name="Equation" r:id="rId3" imgW="14475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9300" y="3248025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0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dealt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uncertainties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assumed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at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times</a:t>
            </a:r>
            <a:r>
              <a:rPr lang="fi-FI" dirty="0" smtClean="0"/>
              <a:t>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is </a:t>
            </a:r>
            <a:r>
              <a:rPr lang="fi-FI" dirty="0" err="1" smtClean="0"/>
              <a:t>known</a:t>
            </a:r>
            <a:endParaRPr lang="fi-FI" dirty="0" smtClean="0"/>
          </a:p>
          <a:p>
            <a:r>
              <a:rPr lang="fi-FI" dirty="0" smtClean="0"/>
              <a:t>If </a:t>
            </a:r>
            <a:r>
              <a:rPr lang="fi-FI" dirty="0" err="1" smtClean="0"/>
              <a:t>results</a:t>
            </a:r>
            <a:r>
              <a:rPr lang="fi-FI" dirty="0" smtClean="0"/>
              <a:t> of </a:t>
            </a:r>
            <a:r>
              <a:rPr lang="fi-FI" dirty="0" err="1" smtClean="0"/>
              <a:t>actions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deterministic</a:t>
            </a:r>
            <a:r>
              <a:rPr lang="fi-FI" dirty="0" smtClean="0"/>
              <a:t> and </a:t>
            </a:r>
            <a:r>
              <a:rPr lang="fi-FI" dirty="0" err="1" smtClean="0"/>
              <a:t>there</a:t>
            </a:r>
            <a:r>
              <a:rPr lang="fi-FI" dirty="0" smtClean="0"/>
              <a:t> is a </a:t>
            </a:r>
            <a:r>
              <a:rPr lang="fi-FI" dirty="0" err="1" smtClean="0"/>
              <a:t>probabilistic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endParaRPr lang="fi-FI" dirty="0" smtClean="0"/>
          </a:p>
          <a:p>
            <a:pPr lvl="1"/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generalizes</a:t>
            </a:r>
            <a:r>
              <a:rPr lang="fi-FI" dirty="0" smtClean="0"/>
              <a:t> </a:t>
            </a:r>
            <a:r>
              <a:rPr lang="fi-FI" dirty="0" err="1" smtClean="0"/>
              <a:t>straight</a:t>
            </a:r>
            <a:r>
              <a:rPr lang="fi-FI" dirty="0" smtClean="0"/>
              <a:t> </a:t>
            </a:r>
            <a:r>
              <a:rPr lang="fi-FI" dirty="0" err="1" smtClean="0"/>
              <a:t>forwardly</a:t>
            </a:r>
            <a:endParaRPr lang="fi-FI" dirty="0" smtClean="0"/>
          </a:p>
          <a:p>
            <a:pPr lvl="1"/>
            <a:r>
              <a:rPr lang="fi-FI" dirty="0" err="1" smtClean="0"/>
              <a:t>Dijkstra</a:t>
            </a:r>
            <a:r>
              <a:rPr lang="fi-FI" dirty="0" smtClean="0"/>
              <a:t> and A*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generalize</a:t>
            </a:r>
            <a:r>
              <a:rPr lang="fi-FI" dirty="0" smtClean="0"/>
              <a:t> to </a:t>
            </a:r>
            <a:r>
              <a:rPr lang="fi-FI" dirty="0" err="1" smtClean="0"/>
              <a:t>uncertain</a:t>
            </a:r>
            <a:r>
              <a:rPr lang="fi-FI" dirty="0" smtClean="0"/>
              <a:t> </a:t>
            </a:r>
            <a:r>
              <a:rPr lang="fi-FI" dirty="0" err="1" smtClean="0"/>
              <a:t>actions</a:t>
            </a:r>
            <a:endParaRPr lang="fi-FI" dirty="0" smtClean="0"/>
          </a:p>
          <a:p>
            <a:r>
              <a:rPr lang="fi-FI" dirty="0" smtClean="0"/>
              <a:t>If </a:t>
            </a:r>
            <a:r>
              <a:rPr lang="fi-FI" dirty="0" err="1" smtClean="0"/>
              <a:t>there</a:t>
            </a:r>
            <a:r>
              <a:rPr lang="fi-FI" dirty="0" smtClean="0"/>
              <a:t> is no </a:t>
            </a:r>
            <a:r>
              <a:rPr lang="fi-FI" dirty="0" err="1" smtClean="0"/>
              <a:t>model</a:t>
            </a:r>
            <a:r>
              <a:rPr lang="fi-FI" dirty="0" smtClean="0"/>
              <a:t> </a:t>
            </a:r>
          </a:p>
          <a:p>
            <a:pPr lvl="1"/>
            <a:r>
              <a:rPr lang="fi-FI" dirty="0" smtClean="0"/>
              <a:t>Q-</a:t>
            </a:r>
            <a:r>
              <a:rPr lang="fi-FI" dirty="0" err="1" smtClean="0"/>
              <a:t>learning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requires</a:t>
            </a:r>
            <a:r>
              <a:rPr lang="fi-FI" dirty="0" smtClean="0"/>
              <a:t> a </a:t>
            </a:r>
            <a:r>
              <a:rPr lang="fi-FI" dirty="0" err="1" smtClean="0"/>
              <a:t>simulator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a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real-world</a:t>
            </a:r>
            <a:r>
              <a:rPr lang="fi-FI" dirty="0" smtClean="0"/>
              <a:t> </a:t>
            </a:r>
            <a:r>
              <a:rPr lang="fi-FI" dirty="0" err="1" smtClean="0"/>
              <a:t>experiments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NEXT: </a:t>
            </a:r>
            <a:r>
              <a:rPr lang="fi-FI" dirty="0" err="1" smtClean="0"/>
              <a:t>incomplete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68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725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Equation</vt:lpstr>
      <vt:lpstr>Lecture 6: Path planning and uncertainties</vt:lpstr>
      <vt:lpstr>Sources of uncertainty</vt:lpstr>
      <vt:lpstr>Sources and consequences of uncertainty</vt:lpstr>
      <vt:lpstr>Uncertain actions, known state</vt:lpstr>
      <vt:lpstr>A simple example</vt:lpstr>
      <vt:lpstr>Model-free planning: Q-learning</vt:lpstr>
      <vt:lpstr>Model-free planning: Q-learning</vt:lpstr>
      <vt:lpstr>A simple example</vt:lpstr>
      <vt:lpstr>Main points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Path planning and uncertainties</dc:title>
  <dc:creator>Risto Ritala</dc:creator>
  <cp:lastModifiedBy>Risto Ritala</cp:lastModifiedBy>
  <cp:revision>27</cp:revision>
  <dcterms:created xsi:type="dcterms:W3CDTF">2017-08-23T06:49:43Z</dcterms:created>
  <dcterms:modified xsi:type="dcterms:W3CDTF">2018-09-23T15:07:57Z</dcterms:modified>
</cp:coreProperties>
</file>