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61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52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943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878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681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52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98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619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216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23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11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809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7-8: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Risto Ritala</a:t>
            </a:r>
          </a:p>
          <a:p>
            <a:r>
              <a:rPr lang="fi-FI" dirty="0" err="1" smtClean="0"/>
              <a:t>Oct</a:t>
            </a:r>
            <a:r>
              <a:rPr lang="fi-FI" dirty="0" smtClean="0"/>
              <a:t> 1, 2018</a:t>
            </a:r>
          </a:p>
          <a:p>
            <a:r>
              <a:rPr lang="fi-FI" dirty="0" smtClean="0"/>
              <a:t>IHA-4306 Fundamentals of mobile </a:t>
            </a:r>
            <a:r>
              <a:rPr lang="fi-FI" dirty="0" err="1" smtClean="0"/>
              <a:t>robotics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962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summaries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Representative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endParaRPr lang="fi-FI" dirty="0" smtClean="0"/>
          </a:p>
          <a:p>
            <a:pPr lvl="1"/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likely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Expectation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: 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 smtClean="0"/>
              <a:t>Uncertainty</a:t>
            </a:r>
            <a:endParaRPr lang="fi-FI" dirty="0" smtClean="0"/>
          </a:p>
          <a:p>
            <a:pPr lvl="1"/>
            <a:r>
              <a:rPr lang="fi-FI" dirty="0" err="1" smtClean="0"/>
              <a:t>Covariance</a:t>
            </a:r>
            <a:r>
              <a:rPr lang="fi-FI" dirty="0" smtClean="0"/>
              <a:t>: </a:t>
            </a:r>
          </a:p>
          <a:p>
            <a:pPr lvl="1"/>
            <a:endParaRPr lang="fi-FI" dirty="0"/>
          </a:p>
          <a:p>
            <a:pPr lvl="1"/>
            <a:r>
              <a:rPr lang="fi-FI" dirty="0" err="1" smtClean="0"/>
              <a:t>Entropy</a:t>
            </a:r>
            <a:r>
              <a:rPr lang="fi-FI" dirty="0" smtClean="0"/>
              <a:t> is </a:t>
            </a:r>
            <a:r>
              <a:rPr lang="fi-FI" dirty="0" err="1" smtClean="0"/>
              <a:t>infinite</a:t>
            </a:r>
            <a:r>
              <a:rPr lang="fi-FI" dirty="0" smtClean="0"/>
              <a:t>!</a:t>
            </a:r>
          </a:p>
          <a:p>
            <a:pPr lvl="1"/>
            <a:r>
              <a:rPr lang="fi-FI" dirty="0" err="1" smtClean="0"/>
              <a:t>Differential</a:t>
            </a:r>
            <a:r>
              <a:rPr lang="fi-FI" dirty="0" smtClean="0"/>
              <a:t> </a:t>
            </a:r>
            <a:r>
              <a:rPr lang="fi-FI" dirty="0" err="1" smtClean="0"/>
              <a:t>entropy</a:t>
            </a:r>
            <a:r>
              <a:rPr lang="fi-FI" dirty="0" smtClean="0"/>
              <a:t>:  </a:t>
            </a:r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50583"/>
              </p:ext>
            </p:extLst>
          </p:nvPr>
        </p:nvGraphicFramePr>
        <p:xfrm>
          <a:off x="4175156" y="2328985"/>
          <a:ext cx="1849876" cy="33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1054080" imgH="190440" progId="Equation.3">
                  <p:embed/>
                </p:oleObj>
              </mc:Choice>
              <mc:Fallback>
                <p:oleObj name="Equation" r:id="rId3" imgW="10540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5156" y="2328985"/>
                        <a:ext cx="1849876" cy="33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78806"/>
              </p:ext>
            </p:extLst>
          </p:nvPr>
        </p:nvGraphicFramePr>
        <p:xfrm>
          <a:off x="4177125" y="2682825"/>
          <a:ext cx="2117889" cy="63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5" imgW="1307880" imgH="393480" progId="Equation.3">
                  <p:embed/>
                </p:oleObj>
              </mc:Choice>
              <mc:Fallback>
                <p:oleObj name="Equation" r:id="rId5" imgW="1307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7125" y="2682825"/>
                        <a:ext cx="2117889" cy="637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479008"/>
              </p:ext>
            </p:extLst>
          </p:nvPr>
        </p:nvGraphicFramePr>
        <p:xfrm>
          <a:off x="3422650" y="4000500"/>
          <a:ext cx="4594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7" imgW="2412720" imgH="393480" progId="Equation.3">
                  <p:embed/>
                </p:oleObj>
              </mc:Choice>
              <mc:Fallback>
                <p:oleObj name="Equation" r:id="rId7" imgW="2412720" imgH="3934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2650" y="4000500"/>
                        <a:ext cx="45942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98949"/>
              </p:ext>
            </p:extLst>
          </p:nvPr>
        </p:nvGraphicFramePr>
        <p:xfrm>
          <a:off x="4515173" y="5231844"/>
          <a:ext cx="3280391" cy="78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9" imgW="1638000" imgH="393480" progId="Equation.3">
                  <p:embed/>
                </p:oleObj>
              </mc:Choice>
              <mc:Fallback>
                <p:oleObj name="Equation" r:id="rId9" imgW="1638000" imgH="3934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5173" y="5231844"/>
                        <a:ext cx="3280391" cy="787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9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</a:t>
            </a: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1074198" y="1917577"/>
            <a:ext cx="410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Highly </a:t>
            </a:r>
            <a:r>
              <a:rPr lang="fi-FI" dirty="0" err="1" smtClean="0"/>
              <a:t>useful</a:t>
            </a:r>
            <a:r>
              <a:rPr lang="fi-FI" dirty="0" smtClean="0"/>
              <a:t> and </a:t>
            </a:r>
            <a:r>
              <a:rPr lang="fi-FI" dirty="0" err="1" smtClean="0"/>
              <a:t>versatile</a:t>
            </a:r>
            <a:r>
              <a:rPr lang="fi-FI" dirty="0" smtClean="0"/>
              <a:t> pdf is </a:t>
            </a:r>
            <a:r>
              <a:rPr lang="fi-FI" dirty="0" err="1" smtClean="0"/>
              <a:t>Gaussian</a:t>
            </a:r>
            <a:endParaRPr lang="fi-FI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563912"/>
              </p:ext>
            </p:extLst>
          </p:nvPr>
        </p:nvGraphicFramePr>
        <p:xfrm>
          <a:off x="1367237" y="2735739"/>
          <a:ext cx="6425309" cy="256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2768400" imgH="1104840" progId="Equation.3">
                  <p:embed/>
                </p:oleObj>
              </mc:Choice>
              <mc:Fallback>
                <p:oleObj name="Equation" r:id="rId3" imgW="2768400" imgH="1104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7237" y="2735739"/>
                        <a:ext cx="6425309" cy="2564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lecture5_fig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53" y="3835153"/>
            <a:ext cx="3707167" cy="27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Statistical </a:t>
            </a:r>
            <a:r>
              <a:rPr lang="fi-FI" dirty="0" err="1" smtClean="0"/>
              <a:t>independence</a:t>
            </a:r>
            <a:endParaRPr lang="fi-FI" dirty="0" smtClean="0"/>
          </a:p>
          <a:p>
            <a:pPr lvl="1"/>
            <a:r>
              <a:rPr lang="fi-FI" dirty="0" err="1" smtClean="0"/>
              <a:t>Events</a:t>
            </a:r>
            <a:r>
              <a:rPr lang="fi-FI" dirty="0" smtClean="0"/>
              <a:t> A and B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independent</a:t>
            </a:r>
            <a:r>
              <a:rPr lang="fi-FI" dirty="0" smtClean="0"/>
              <a:t>, </a:t>
            </a:r>
            <a:r>
              <a:rPr lang="fi-FI" dirty="0" err="1" smtClean="0"/>
              <a:t>if</a:t>
            </a:r>
            <a:r>
              <a:rPr lang="fi-FI" dirty="0" smtClean="0"/>
              <a:t> P(A and B) = P(A)P(B)</a:t>
            </a:r>
          </a:p>
          <a:p>
            <a:pPr lvl="1"/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: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occupancies</a:t>
            </a:r>
            <a:r>
              <a:rPr lang="fi-FI" dirty="0" smtClean="0"/>
              <a:t> at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locations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independent</a:t>
            </a:r>
            <a:r>
              <a:rPr lang="fi-FI" dirty="0" smtClean="0"/>
              <a:t>, </a:t>
            </a:r>
            <a:r>
              <a:rPr lang="fi-FI" dirty="0" err="1" smtClean="0"/>
              <a:t>then</a:t>
            </a:r>
            <a:r>
              <a:rPr lang="fi-FI" dirty="0" smtClean="0"/>
              <a:t>  </a:t>
            </a:r>
          </a:p>
          <a:p>
            <a:pPr lvl="1"/>
            <a:endParaRPr lang="fi-FI" dirty="0"/>
          </a:p>
          <a:p>
            <a:pPr lvl="1"/>
            <a:endParaRPr lang="fi-FI" dirty="0" smtClean="0"/>
          </a:p>
          <a:p>
            <a:pPr marL="457200" lvl="1" indent="0">
              <a:buNone/>
            </a:pPr>
            <a:r>
              <a:rPr lang="fi-FI" dirty="0"/>
              <a:t>a</a:t>
            </a:r>
            <a:r>
              <a:rPr lang="fi-FI" dirty="0" smtClean="0"/>
              <a:t>nd </a:t>
            </a:r>
            <a:r>
              <a:rPr lang="fi-FI" dirty="0" err="1" smtClean="0"/>
              <a:t>system</a:t>
            </a:r>
            <a:r>
              <a:rPr lang="fi-FI" dirty="0" smtClean="0"/>
              <a:t> of  N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pixel</a:t>
            </a:r>
            <a:r>
              <a:rPr lang="fi-FI" dirty="0" smtClean="0"/>
              <a:t> is </a:t>
            </a:r>
            <a:r>
              <a:rPr lang="fi-FI" dirty="0" err="1" smtClean="0"/>
              <a:t>characterized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N </a:t>
            </a:r>
            <a:r>
              <a:rPr lang="fi-FI" dirty="0" err="1" smtClean="0"/>
              <a:t>probabilities</a:t>
            </a:r>
            <a:r>
              <a:rPr lang="fi-FI" dirty="0" smtClean="0"/>
              <a:t>, </a:t>
            </a:r>
            <a:r>
              <a:rPr lang="fi-FI" dirty="0" err="1" smtClean="0"/>
              <a:t>rather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2</a:t>
            </a:r>
            <a:r>
              <a:rPr lang="fi-FI" baseline="30000" dirty="0" smtClean="0"/>
              <a:t>N</a:t>
            </a:r>
            <a:r>
              <a:rPr lang="fi-FI" dirty="0" smtClean="0"/>
              <a:t>-1 </a:t>
            </a:r>
            <a:r>
              <a:rPr lang="fi-FI" dirty="0" err="1" smtClean="0"/>
              <a:t>probabilities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general case</a:t>
            </a:r>
          </a:p>
          <a:p>
            <a:pPr marL="457200" lvl="1" indent="0">
              <a:buNone/>
            </a:pPr>
            <a:endParaRPr lang="fi-FI" dirty="0"/>
          </a:p>
          <a:p>
            <a:pPr marL="457200" lvl="1" indent="0">
              <a:buNone/>
            </a:pPr>
            <a:endParaRPr lang="fi-FI" dirty="0" smtClean="0"/>
          </a:p>
          <a:p>
            <a:pPr marL="457200" lvl="1" indent="0">
              <a:buNone/>
            </a:pP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probabilities</a:t>
            </a:r>
            <a:r>
              <a:rPr lang="fi-FI" dirty="0" smtClean="0"/>
              <a:t> on </a:t>
            </a:r>
            <a:r>
              <a:rPr lang="fi-FI" dirty="0" err="1" smtClean="0"/>
              <a:t>slide</a:t>
            </a:r>
            <a:r>
              <a:rPr lang="fi-FI" dirty="0" smtClean="0"/>
              <a:t> 6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describe</a:t>
            </a:r>
            <a:r>
              <a:rPr lang="fi-FI" dirty="0" smtClean="0"/>
              <a:t> </a:t>
            </a:r>
            <a:r>
              <a:rPr lang="fi-FI" dirty="0" err="1" smtClean="0"/>
              <a:t>statistical</a:t>
            </a:r>
            <a:r>
              <a:rPr lang="fi-FI" dirty="0" smtClean="0"/>
              <a:t> </a:t>
            </a:r>
            <a:r>
              <a:rPr lang="fi-FI" dirty="0" err="1" smtClean="0"/>
              <a:t>independence</a:t>
            </a:r>
            <a:endParaRPr lang="fi-FI" dirty="0" smtClean="0"/>
          </a:p>
          <a:p>
            <a:pPr lvl="2"/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04054"/>
              </p:ext>
            </p:extLst>
          </p:nvPr>
        </p:nvGraphicFramePr>
        <p:xfrm>
          <a:off x="2174696" y="3234509"/>
          <a:ext cx="6569254" cy="36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3466800" imgH="190440" progId="Equation.3">
                  <p:embed/>
                </p:oleObj>
              </mc:Choice>
              <mc:Fallback>
                <p:oleObj name="Equation" r:id="rId3" imgW="346680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4696" y="3234509"/>
                        <a:ext cx="6569254" cy="36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633339" y="4991343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2869337" y="4991343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2633339" y="473801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2869337" y="473801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51032"/>
              </p:ext>
            </p:extLst>
          </p:nvPr>
        </p:nvGraphicFramePr>
        <p:xfrm>
          <a:off x="3612988" y="4823366"/>
          <a:ext cx="67611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3568680" imgH="190440" progId="Equation.3">
                  <p:embed/>
                </p:oleObj>
              </mc:Choice>
              <mc:Fallback>
                <p:oleObj name="Equation" r:id="rId5" imgW="3568680" imgH="1904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2988" y="4823366"/>
                        <a:ext cx="67611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6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Conditional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: </a:t>
            </a:r>
            <a:r>
              <a:rPr lang="fi-FI" dirty="0" err="1" smtClean="0"/>
              <a:t>what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event</a:t>
            </a:r>
            <a:r>
              <a:rPr lang="fi-FI" dirty="0" smtClean="0"/>
              <a:t> A </a:t>
            </a:r>
            <a:r>
              <a:rPr lang="fi-FI" dirty="0" err="1" smtClean="0"/>
              <a:t>takes</a:t>
            </a:r>
            <a:r>
              <a:rPr lang="fi-FI" dirty="0" smtClean="0"/>
              <a:t> </a:t>
            </a:r>
            <a:r>
              <a:rPr lang="fi-FI" dirty="0" err="1" smtClean="0"/>
              <a:t>place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know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B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taken</a:t>
            </a:r>
            <a:r>
              <a:rPr lang="fi-FI" dirty="0" smtClean="0"/>
              <a:t> </a:t>
            </a:r>
            <a:r>
              <a:rPr lang="fi-FI" dirty="0" err="1" smtClean="0"/>
              <a:t>place</a:t>
            </a:r>
            <a:endParaRPr lang="fi-FI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: A=</a:t>
            </a:r>
            <a:r>
              <a:rPr lang="fi-FI" dirty="0" err="1" smtClean="0"/>
              <a:t>upper</a:t>
            </a:r>
            <a:r>
              <a:rPr lang="fi-FI" dirty="0" smtClean="0"/>
              <a:t> </a:t>
            </a:r>
            <a:r>
              <a:rPr lang="fi-FI" dirty="0" err="1" smtClean="0"/>
              <a:t>left</a:t>
            </a:r>
            <a:r>
              <a:rPr lang="fi-FI" dirty="0" smtClean="0"/>
              <a:t> is </a:t>
            </a:r>
            <a:r>
              <a:rPr lang="fi-FI" dirty="0" err="1" smtClean="0"/>
              <a:t>occupied</a:t>
            </a:r>
            <a:r>
              <a:rPr lang="fi-FI" dirty="0" smtClean="0"/>
              <a:t>, B= at </a:t>
            </a:r>
            <a:r>
              <a:rPr lang="fi-FI" dirty="0" err="1" smtClean="0"/>
              <a:t>least</a:t>
            </a:r>
            <a:r>
              <a:rPr lang="fi-FI" dirty="0" smtClean="0"/>
              <a:t> </a:t>
            </a:r>
            <a:r>
              <a:rPr lang="fi-FI" dirty="0" err="1" smtClean="0"/>
              <a:t>three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occupied</a:t>
            </a:r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95809"/>
              </p:ext>
            </p:extLst>
          </p:nvPr>
        </p:nvGraphicFramePr>
        <p:xfrm>
          <a:off x="3347952" y="2972818"/>
          <a:ext cx="1736604" cy="55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1104840" imgH="355320" progId="Equation.3">
                  <p:embed/>
                </p:oleObj>
              </mc:Choice>
              <mc:Fallback>
                <p:oleObj name="Equation" r:id="rId3" imgW="110484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952" y="2972818"/>
                        <a:ext cx="1736604" cy="55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52007" y="5681642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1188005" y="5681642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952007" y="5428310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1188005" y="5428310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1729124" y="5428310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/>
          <p:cNvSpPr/>
          <p:nvPr/>
        </p:nvSpPr>
        <p:spPr>
          <a:xfrm>
            <a:off x="1965122" y="5428310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1729124" y="5694640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1965122" y="5694640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2443711" y="5681642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2679709" y="5681642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3935415" y="569013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4171413" y="569013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3189657" y="569013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3425655" y="569013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2443711" y="5415312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2679709" y="5415312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3935415" y="542380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/>
          <p:cNvSpPr/>
          <p:nvPr/>
        </p:nvSpPr>
        <p:spPr>
          <a:xfrm>
            <a:off x="4171413" y="542380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3189657" y="542380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3425655" y="542380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" name="Straight Connector 25"/>
          <p:cNvCxnSpPr/>
          <p:nvPr/>
        </p:nvCxnSpPr>
        <p:spPr>
          <a:xfrm>
            <a:off x="838200" y="5237825"/>
            <a:ext cx="356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209813" y="481116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/>
          <p:cNvSpPr/>
          <p:nvPr/>
        </p:nvSpPr>
        <p:spPr>
          <a:xfrm>
            <a:off x="1445811" y="481116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/>
          <p:cNvSpPr/>
          <p:nvPr/>
        </p:nvSpPr>
        <p:spPr>
          <a:xfrm>
            <a:off x="1209813" y="455783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Rectangle 71"/>
          <p:cNvSpPr/>
          <p:nvPr/>
        </p:nvSpPr>
        <p:spPr>
          <a:xfrm>
            <a:off x="1445811" y="455783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/>
          <p:cNvSpPr/>
          <p:nvPr/>
        </p:nvSpPr>
        <p:spPr>
          <a:xfrm>
            <a:off x="1986930" y="455783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/>
          <p:cNvSpPr/>
          <p:nvPr/>
        </p:nvSpPr>
        <p:spPr>
          <a:xfrm>
            <a:off x="2222928" y="455783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/>
          <p:cNvSpPr/>
          <p:nvPr/>
        </p:nvSpPr>
        <p:spPr>
          <a:xfrm>
            <a:off x="1986930" y="482416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6" name="Rectangle 75"/>
          <p:cNvSpPr/>
          <p:nvPr/>
        </p:nvSpPr>
        <p:spPr>
          <a:xfrm>
            <a:off x="2222928" y="482416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/>
          <p:cNvSpPr/>
          <p:nvPr/>
        </p:nvSpPr>
        <p:spPr>
          <a:xfrm>
            <a:off x="2701517" y="481116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/>
          <p:cNvSpPr/>
          <p:nvPr/>
        </p:nvSpPr>
        <p:spPr>
          <a:xfrm>
            <a:off x="2937515" y="481116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/>
          <p:cNvSpPr/>
          <p:nvPr/>
        </p:nvSpPr>
        <p:spPr>
          <a:xfrm>
            <a:off x="3455701" y="4821683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Rectangle 79"/>
          <p:cNvSpPr/>
          <p:nvPr/>
        </p:nvSpPr>
        <p:spPr>
          <a:xfrm>
            <a:off x="3691699" y="4821683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/>
          <p:cNvSpPr/>
          <p:nvPr/>
        </p:nvSpPr>
        <p:spPr>
          <a:xfrm>
            <a:off x="2701517" y="454483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Rectangle 83"/>
          <p:cNvSpPr/>
          <p:nvPr/>
        </p:nvSpPr>
        <p:spPr>
          <a:xfrm>
            <a:off x="2937515" y="4544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/>
          <p:cNvSpPr/>
          <p:nvPr/>
        </p:nvSpPr>
        <p:spPr>
          <a:xfrm>
            <a:off x="3455701" y="4555353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/>
          <p:cNvSpPr/>
          <p:nvPr/>
        </p:nvSpPr>
        <p:spPr>
          <a:xfrm>
            <a:off x="3691699" y="4555353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TextBox 89"/>
          <p:cNvSpPr txBox="1"/>
          <p:nvPr/>
        </p:nvSpPr>
        <p:spPr>
          <a:xfrm>
            <a:off x="5365224" y="532080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(2+23+1+11+2)/128</a:t>
            </a:r>
            <a:endParaRPr lang="fi-FI" dirty="0"/>
          </a:p>
        </p:txBody>
      </p:sp>
      <p:sp>
        <p:nvSpPr>
          <p:cNvPr id="91" name="TextBox 90"/>
          <p:cNvSpPr txBox="1"/>
          <p:nvPr/>
        </p:nvSpPr>
        <p:spPr>
          <a:xfrm>
            <a:off x="5464121" y="478551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(2+23+1+2)/128</a:t>
            </a:r>
            <a:endParaRPr lang="fi-FI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5218893" y="5237825"/>
            <a:ext cx="20269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qual 93"/>
          <p:cNvSpPr/>
          <p:nvPr/>
        </p:nvSpPr>
        <p:spPr>
          <a:xfrm>
            <a:off x="4634144" y="5077498"/>
            <a:ext cx="463813" cy="346308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95" name="Equal 94"/>
          <p:cNvSpPr/>
          <p:nvPr/>
        </p:nvSpPr>
        <p:spPr>
          <a:xfrm>
            <a:off x="7457597" y="5077498"/>
            <a:ext cx="463813" cy="346308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01097" y="4821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28</a:t>
            </a:r>
            <a:endParaRPr lang="fi-FI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8123370" y="5237825"/>
            <a:ext cx="585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216985" y="52306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39</a:t>
            </a:r>
            <a:endParaRPr lang="fi-FI" dirty="0"/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66487"/>
              </p:ext>
            </p:extLst>
          </p:nvPr>
        </p:nvGraphicFramePr>
        <p:xfrm>
          <a:off x="5939947" y="2944704"/>
          <a:ext cx="1517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965160" imgH="355320" progId="Equation.3">
                  <p:embed/>
                </p:oleObj>
              </mc:Choice>
              <mc:Fallback>
                <p:oleObj name="Equation" r:id="rId5" imgW="965160" imgH="35532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9947" y="2944704"/>
                        <a:ext cx="15176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Incomplete</a:t>
            </a:r>
            <a:r>
              <a:rPr lang="fi-FI" dirty="0" smtClean="0"/>
              <a:t>/</a:t>
            </a:r>
            <a:r>
              <a:rPr lang="fi-FI" dirty="0" err="1" smtClean="0"/>
              <a:t>uncertain</a:t>
            </a:r>
            <a:r>
              <a:rPr lang="fi-FI" dirty="0" smtClean="0"/>
              <a:t> </a:t>
            </a:r>
            <a:r>
              <a:rPr lang="fi-FI" dirty="0" err="1" smtClean="0"/>
              <a:t>observation</a:t>
            </a:r>
            <a:r>
              <a:rPr lang="fi-FI" dirty="0" smtClean="0"/>
              <a:t> of </a:t>
            </a:r>
            <a:r>
              <a:rPr lang="fi-FI" dirty="0" err="1" smtClean="0"/>
              <a:t>state</a:t>
            </a:r>
            <a:r>
              <a:rPr lang="fi-FI" dirty="0" smtClean="0"/>
              <a:t> is </a:t>
            </a:r>
            <a:r>
              <a:rPr lang="fi-FI" i="1" dirty="0" err="1" smtClean="0"/>
              <a:t>described</a:t>
            </a:r>
            <a:r>
              <a:rPr lang="fi-FI" dirty="0" smtClean="0"/>
              <a:t> as a </a:t>
            </a:r>
            <a:r>
              <a:rPr lang="fi-FI" dirty="0" err="1" smtClean="0"/>
              <a:t>conditional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P(</a:t>
            </a:r>
            <a:r>
              <a:rPr lang="fi-FI" dirty="0" err="1" smtClean="0"/>
              <a:t>observation</a:t>
            </a:r>
            <a:r>
              <a:rPr lang="fi-FI" dirty="0" smtClean="0"/>
              <a:t> data=</a:t>
            </a:r>
            <a:r>
              <a:rPr lang="fi-FI" dirty="0" err="1" smtClean="0"/>
              <a:t>y|state</a:t>
            </a:r>
            <a:r>
              <a:rPr lang="fi-FI" dirty="0" smtClean="0"/>
              <a:t>=x)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 smtClean="0"/>
              <a:t>Bayes</a:t>
            </a:r>
            <a:r>
              <a:rPr lang="fi-FI" dirty="0" smtClean="0"/>
              <a:t> formula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recipe</a:t>
            </a:r>
            <a:r>
              <a:rPr lang="fi-FI" dirty="0" smtClean="0"/>
              <a:t> to ”</a:t>
            </a:r>
            <a:r>
              <a:rPr lang="fi-FI" dirty="0" err="1"/>
              <a:t>o</a:t>
            </a:r>
            <a:r>
              <a:rPr lang="fi-FI" dirty="0" err="1" smtClean="0"/>
              <a:t>nce</a:t>
            </a:r>
            <a:r>
              <a:rPr lang="fi-FI" dirty="0" smtClean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observations</a:t>
            </a:r>
            <a:r>
              <a:rPr lang="fi-FI" dirty="0" smtClean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, </a:t>
            </a:r>
            <a:r>
              <a:rPr lang="fi-FI" dirty="0" err="1"/>
              <a:t>update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 smtClean="0"/>
              <a:t>probabilities</a:t>
            </a:r>
            <a:r>
              <a:rPr lang="fi-FI" dirty="0" smtClean="0"/>
              <a:t>”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30682"/>
              </p:ext>
            </p:extLst>
          </p:nvPr>
        </p:nvGraphicFramePr>
        <p:xfrm>
          <a:off x="1665179" y="4372284"/>
          <a:ext cx="5862411" cy="167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3073320" imgH="876240" progId="Equation.3">
                  <p:embed/>
                </p:oleObj>
              </mc:Choice>
              <mc:Fallback>
                <p:oleObj name="Equation" r:id="rId3" imgW="3073320" imgH="876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5179" y="4372284"/>
                        <a:ext cx="5862411" cy="1671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131123"/>
              </p:ext>
            </p:extLst>
          </p:nvPr>
        </p:nvGraphicFramePr>
        <p:xfrm>
          <a:off x="8310156" y="5397624"/>
          <a:ext cx="3231860" cy="91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1930320" imgH="545760" progId="Equation.3">
                  <p:embed/>
                </p:oleObj>
              </mc:Choice>
              <mc:Fallback>
                <p:oleObj name="Equation" r:id="rId5" imgW="1930320" imgH="54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0156" y="5397624"/>
                        <a:ext cx="3231860" cy="914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493" y="1510172"/>
            <a:ext cx="1101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Map</a:t>
            </a:r>
            <a:r>
              <a:rPr lang="fi-FI" dirty="0" smtClean="0"/>
              <a:t>/</a:t>
            </a:r>
            <a:r>
              <a:rPr lang="fi-FI" dirty="0" err="1" smtClean="0"/>
              <a:t>incomplete</a:t>
            </a:r>
            <a:r>
              <a:rPr lang="fi-FI" dirty="0" smtClean="0"/>
              <a:t> </a:t>
            </a:r>
            <a:r>
              <a:rPr lang="fi-FI" dirty="0" err="1" smtClean="0"/>
              <a:t>exact</a:t>
            </a:r>
            <a:r>
              <a:rPr lang="fi-FI" dirty="0" smtClean="0"/>
              <a:t> </a:t>
            </a:r>
            <a:r>
              <a:rPr lang="fi-FI" dirty="0" err="1" smtClean="0"/>
              <a:t>measurement</a:t>
            </a:r>
            <a:r>
              <a:rPr lang="fi-FI" dirty="0" smtClean="0"/>
              <a:t>: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observe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UL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occupied</a:t>
            </a:r>
            <a:r>
              <a:rPr lang="fi-FI" dirty="0" smtClean="0"/>
              <a:t>.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probabilities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.</a:t>
            </a:r>
          </a:p>
          <a:p>
            <a:r>
              <a:rPr lang="fi-FI" dirty="0" smtClean="0"/>
              <a:t>P(data=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occupied|state</a:t>
            </a:r>
            <a:r>
              <a:rPr lang="fi-FI" dirty="0" smtClean="0"/>
              <a:t>)=1 </a:t>
            </a:r>
            <a:r>
              <a:rPr lang="fi-FI" dirty="0" err="1" smtClean="0"/>
              <a:t>if</a:t>
            </a:r>
            <a:r>
              <a:rPr lang="fi-FI" dirty="0" smtClean="0"/>
              <a:t> UL is </a:t>
            </a:r>
            <a:r>
              <a:rPr lang="fi-FI" dirty="0" err="1" smtClean="0"/>
              <a:t>green</a:t>
            </a:r>
            <a:r>
              <a:rPr lang="fi-FI" dirty="0" smtClean="0"/>
              <a:t> and 0, </a:t>
            </a:r>
            <a:r>
              <a:rPr lang="fi-FI" dirty="0" err="1" smtClean="0"/>
              <a:t>if</a:t>
            </a:r>
            <a:r>
              <a:rPr lang="fi-FI" dirty="0" smtClean="0"/>
              <a:t> UL is </a:t>
            </a:r>
            <a:r>
              <a:rPr lang="fi-FI" dirty="0" err="1" smtClean="0"/>
              <a:t>red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00100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1036098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80010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1036098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1508094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1744092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/>
          <p:cNvSpPr/>
          <p:nvPr/>
        </p:nvSpPr>
        <p:spPr>
          <a:xfrm>
            <a:off x="1508094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1744092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2239762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2475760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2239762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247576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2908546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3144544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2908546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3144544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800100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1036098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/>
          <p:cNvSpPr/>
          <p:nvPr/>
        </p:nvSpPr>
        <p:spPr>
          <a:xfrm>
            <a:off x="1508094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1744092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2239762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2475760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2908546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3144544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Rectangle 27"/>
          <p:cNvSpPr/>
          <p:nvPr/>
        </p:nvSpPr>
        <p:spPr>
          <a:xfrm>
            <a:off x="80971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1045715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1517711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1753709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/>
          <p:cNvSpPr/>
          <p:nvPr/>
        </p:nvSpPr>
        <p:spPr>
          <a:xfrm>
            <a:off x="2249379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/>
          <p:cNvSpPr/>
          <p:nvPr/>
        </p:nvSpPr>
        <p:spPr>
          <a:xfrm>
            <a:off x="248537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/>
        </p:nvSpPr>
        <p:spPr>
          <a:xfrm>
            <a:off x="2918163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3154161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/>
          <p:cNvSpPr/>
          <p:nvPr/>
        </p:nvSpPr>
        <p:spPr>
          <a:xfrm>
            <a:off x="800100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1508094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1744092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2239762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2475760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2908546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3144544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1045715" y="335465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809717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1045715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517711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1753709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2249379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2485377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2918163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3154161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781234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1017232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1489228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1725226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2220896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2456894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2889680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3125678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780493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1016491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1489228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/>
          <p:cNvSpPr/>
          <p:nvPr/>
        </p:nvSpPr>
        <p:spPr>
          <a:xfrm>
            <a:off x="1725226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2220896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/>
          <p:cNvSpPr/>
          <p:nvPr/>
        </p:nvSpPr>
        <p:spPr>
          <a:xfrm>
            <a:off x="2456894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/>
          <p:cNvSpPr/>
          <p:nvPr/>
        </p:nvSpPr>
        <p:spPr>
          <a:xfrm>
            <a:off x="2888569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/>
          <p:cNvSpPr/>
          <p:nvPr/>
        </p:nvSpPr>
        <p:spPr>
          <a:xfrm>
            <a:off x="3124567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TextBox 67"/>
          <p:cNvSpPr txBox="1"/>
          <p:nvPr/>
        </p:nvSpPr>
        <p:spPr>
          <a:xfrm>
            <a:off x="726558" y="296744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3/128</a:t>
            </a:r>
            <a:endParaRPr lang="fi-FI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15686" y="295816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166220" y="296744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27/128</a:t>
            </a:r>
            <a:endParaRPr lang="fi-FI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2855348" y="295816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06214" y="393517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13/128</a:t>
            </a:r>
            <a:endParaRPr lang="fi-FI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395342" y="39258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145876" y="393517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2/128</a:t>
            </a:r>
            <a:endParaRPr lang="fi-FI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835004" y="392589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20/128</a:t>
            </a:r>
            <a:endParaRPr lang="fi-FI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86237" y="495677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13/128</a:t>
            </a:r>
            <a:endParaRPr lang="fi-FI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375365" y="494749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125899" y="495677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2/128</a:t>
            </a:r>
            <a:endParaRPr lang="fi-FI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815027" y="494749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11/128</a:t>
            </a:r>
            <a:endParaRPr lang="fi-FI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89496" y="598765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5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378624" y="59783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129158" y="598765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23/128</a:t>
            </a:r>
            <a:endParaRPr lang="fi-FI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818286" y="59783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4/128</a:t>
            </a:r>
            <a:endParaRPr lang="fi-FI" sz="1400" dirty="0"/>
          </a:p>
        </p:txBody>
      </p:sp>
      <p:sp>
        <p:nvSpPr>
          <p:cNvPr id="84" name="Striped Right Arrow 83"/>
          <p:cNvSpPr/>
          <p:nvPr/>
        </p:nvSpPr>
        <p:spPr>
          <a:xfrm>
            <a:off x="4243526" y="3633986"/>
            <a:ext cx="1384917" cy="11095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/>
          <p:cNvSpPr/>
          <p:nvPr/>
        </p:nvSpPr>
        <p:spPr>
          <a:xfrm>
            <a:off x="6321266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/>
          <p:cNvSpPr/>
          <p:nvPr/>
        </p:nvSpPr>
        <p:spPr>
          <a:xfrm>
            <a:off x="6557264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/>
          <p:cNvSpPr/>
          <p:nvPr/>
        </p:nvSpPr>
        <p:spPr>
          <a:xfrm>
            <a:off x="6321266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Rectangle 87"/>
          <p:cNvSpPr/>
          <p:nvPr/>
        </p:nvSpPr>
        <p:spPr>
          <a:xfrm>
            <a:off x="6557264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7029260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/>
          <p:cNvSpPr/>
          <p:nvPr/>
        </p:nvSpPr>
        <p:spPr>
          <a:xfrm>
            <a:off x="7265258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/>
          <p:cNvSpPr/>
          <p:nvPr/>
        </p:nvSpPr>
        <p:spPr>
          <a:xfrm>
            <a:off x="702926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2" name="Rectangle 91"/>
          <p:cNvSpPr/>
          <p:nvPr/>
        </p:nvSpPr>
        <p:spPr>
          <a:xfrm>
            <a:off x="7265258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/>
          <p:cNvSpPr/>
          <p:nvPr/>
        </p:nvSpPr>
        <p:spPr>
          <a:xfrm>
            <a:off x="7760928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/>
          <p:cNvSpPr/>
          <p:nvPr/>
        </p:nvSpPr>
        <p:spPr>
          <a:xfrm>
            <a:off x="7996926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/>
          <p:cNvSpPr/>
          <p:nvPr/>
        </p:nvSpPr>
        <p:spPr>
          <a:xfrm>
            <a:off x="7760928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Rectangle 95"/>
          <p:cNvSpPr/>
          <p:nvPr/>
        </p:nvSpPr>
        <p:spPr>
          <a:xfrm>
            <a:off x="7996926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/>
          <p:cNvSpPr/>
          <p:nvPr/>
        </p:nvSpPr>
        <p:spPr>
          <a:xfrm>
            <a:off x="8429712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/>
          <p:cNvSpPr/>
          <p:nvPr/>
        </p:nvSpPr>
        <p:spPr>
          <a:xfrm>
            <a:off x="8665710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/>
          <p:cNvSpPr/>
          <p:nvPr/>
        </p:nvSpPr>
        <p:spPr>
          <a:xfrm>
            <a:off x="8429712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Rectangle 99"/>
          <p:cNvSpPr/>
          <p:nvPr/>
        </p:nvSpPr>
        <p:spPr>
          <a:xfrm>
            <a:off x="866571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Rectangle 100"/>
          <p:cNvSpPr/>
          <p:nvPr/>
        </p:nvSpPr>
        <p:spPr>
          <a:xfrm>
            <a:off x="6321266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Rectangle 101"/>
          <p:cNvSpPr/>
          <p:nvPr/>
        </p:nvSpPr>
        <p:spPr>
          <a:xfrm>
            <a:off x="6557264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Rectangle 102"/>
          <p:cNvSpPr/>
          <p:nvPr/>
        </p:nvSpPr>
        <p:spPr>
          <a:xfrm>
            <a:off x="7029260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Rectangle 103"/>
          <p:cNvSpPr/>
          <p:nvPr/>
        </p:nvSpPr>
        <p:spPr>
          <a:xfrm>
            <a:off x="7265258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Rectangle 104"/>
          <p:cNvSpPr/>
          <p:nvPr/>
        </p:nvSpPr>
        <p:spPr>
          <a:xfrm>
            <a:off x="7760928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6" name="Rectangle 105"/>
          <p:cNvSpPr/>
          <p:nvPr/>
        </p:nvSpPr>
        <p:spPr>
          <a:xfrm>
            <a:off x="7996926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Rectangle 106"/>
          <p:cNvSpPr/>
          <p:nvPr/>
        </p:nvSpPr>
        <p:spPr>
          <a:xfrm>
            <a:off x="8429712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" name="Rectangle 107"/>
          <p:cNvSpPr/>
          <p:nvPr/>
        </p:nvSpPr>
        <p:spPr>
          <a:xfrm>
            <a:off x="8665710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Rectangle 108"/>
          <p:cNvSpPr/>
          <p:nvPr/>
        </p:nvSpPr>
        <p:spPr>
          <a:xfrm>
            <a:off x="6330883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Rectangle 109"/>
          <p:cNvSpPr/>
          <p:nvPr/>
        </p:nvSpPr>
        <p:spPr>
          <a:xfrm>
            <a:off x="6566881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Rectangle 110"/>
          <p:cNvSpPr/>
          <p:nvPr/>
        </p:nvSpPr>
        <p:spPr>
          <a:xfrm>
            <a:off x="703887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2" name="Rectangle 111"/>
          <p:cNvSpPr/>
          <p:nvPr/>
        </p:nvSpPr>
        <p:spPr>
          <a:xfrm>
            <a:off x="7274875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Rectangle 112"/>
          <p:cNvSpPr/>
          <p:nvPr/>
        </p:nvSpPr>
        <p:spPr>
          <a:xfrm>
            <a:off x="7770545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/>
          <p:cNvSpPr/>
          <p:nvPr/>
        </p:nvSpPr>
        <p:spPr>
          <a:xfrm>
            <a:off x="8006543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/>
          <p:cNvSpPr/>
          <p:nvPr/>
        </p:nvSpPr>
        <p:spPr>
          <a:xfrm>
            <a:off x="8439329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6" name="Rectangle 115"/>
          <p:cNvSpPr/>
          <p:nvPr/>
        </p:nvSpPr>
        <p:spPr>
          <a:xfrm>
            <a:off x="867532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Rectangle 116"/>
          <p:cNvSpPr/>
          <p:nvPr/>
        </p:nvSpPr>
        <p:spPr>
          <a:xfrm>
            <a:off x="6321266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/>
          <p:cNvSpPr/>
          <p:nvPr/>
        </p:nvSpPr>
        <p:spPr>
          <a:xfrm>
            <a:off x="7029260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/>
          <p:cNvSpPr/>
          <p:nvPr/>
        </p:nvSpPr>
        <p:spPr>
          <a:xfrm>
            <a:off x="7265258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0" name="Rectangle 119"/>
          <p:cNvSpPr/>
          <p:nvPr/>
        </p:nvSpPr>
        <p:spPr>
          <a:xfrm>
            <a:off x="7760928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/>
          <p:cNvSpPr/>
          <p:nvPr/>
        </p:nvSpPr>
        <p:spPr>
          <a:xfrm>
            <a:off x="7996926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/>
          <p:cNvSpPr/>
          <p:nvPr/>
        </p:nvSpPr>
        <p:spPr>
          <a:xfrm>
            <a:off x="8429712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/>
          <p:cNvSpPr/>
          <p:nvPr/>
        </p:nvSpPr>
        <p:spPr>
          <a:xfrm>
            <a:off x="8665710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4" name="Rectangle 123"/>
          <p:cNvSpPr/>
          <p:nvPr/>
        </p:nvSpPr>
        <p:spPr>
          <a:xfrm>
            <a:off x="6566881" y="335465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/>
          <p:cNvSpPr/>
          <p:nvPr/>
        </p:nvSpPr>
        <p:spPr>
          <a:xfrm>
            <a:off x="6330883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/>
          <p:cNvSpPr/>
          <p:nvPr/>
        </p:nvSpPr>
        <p:spPr>
          <a:xfrm>
            <a:off x="6566881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/>
          <p:cNvSpPr/>
          <p:nvPr/>
        </p:nvSpPr>
        <p:spPr>
          <a:xfrm>
            <a:off x="7038877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Rectangle 127"/>
          <p:cNvSpPr/>
          <p:nvPr/>
        </p:nvSpPr>
        <p:spPr>
          <a:xfrm>
            <a:off x="7274875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/>
          <p:cNvSpPr/>
          <p:nvPr/>
        </p:nvSpPr>
        <p:spPr>
          <a:xfrm>
            <a:off x="7770545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/>
          <p:cNvSpPr/>
          <p:nvPr/>
        </p:nvSpPr>
        <p:spPr>
          <a:xfrm>
            <a:off x="8006543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/>
          <p:cNvSpPr/>
          <p:nvPr/>
        </p:nvSpPr>
        <p:spPr>
          <a:xfrm>
            <a:off x="8439329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Rectangle 131"/>
          <p:cNvSpPr/>
          <p:nvPr/>
        </p:nvSpPr>
        <p:spPr>
          <a:xfrm>
            <a:off x="8675327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3" name="Rectangle 132"/>
          <p:cNvSpPr/>
          <p:nvPr/>
        </p:nvSpPr>
        <p:spPr>
          <a:xfrm>
            <a:off x="6302400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Rectangle 133"/>
          <p:cNvSpPr/>
          <p:nvPr/>
        </p:nvSpPr>
        <p:spPr>
          <a:xfrm>
            <a:off x="6538398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5" name="Rectangle 134"/>
          <p:cNvSpPr/>
          <p:nvPr/>
        </p:nvSpPr>
        <p:spPr>
          <a:xfrm>
            <a:off x="7010394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Rectangle 135"/>
          <p:cNvSpPr/>
          <p:nvPr/>
        </p:nvSpPr>
        <p:spPr>
          <a:xfrm>
            <a:off x="7246392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Rectangle 136"/>
          <p:cNvSpPr/>
          <p:nvPr/>
        </p:nvSpPr>
        <p:spPr>
          <a:xfrm>
            <a:off x="7742062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8" name="Rectangle 137"/>
          <p:cNvSpPr/>
          <p:nvPr/>
        </p:nvSpPr>
        <p:spPr>
          <a:xfrm>
            <a:off x="7978060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9" name="Rectangle 138"/>
          <p:cNvSpPr/>
          <p:nvPr/>
        </p:nvSpPr>
        <p:spPr>
          <a:xfrm>
            <a:off x="8410846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0" name="Rectangle 139"/>
          <p:cNvSpPr/>
          <p:nvPr/>
        </p:nvSpPr>
        <p:spPr>
          <a:xfrm>
            <a:off x="8646844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Rectangle 140"/>
          <p:cNvSpPr/>
          <p:nvPr/>
        </p:nvSpPr>
        <p:spPr>
          <a:xfrm>
            <a:off x="6301659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Rectangle 141"/>
          <p:cNvSpPr/>
          <p:nvPr/>
        </p:nvSpPr>
        <p:spPr>
          <a:xfrm>
            <a:off x="6537657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Rectangle 142"/>
          <p:cNvSpPr/>
          <p:nvPr/>
        </p:nvSpPr>
        <p:spPr>
          <a:xfrm>
            <a:off x="7010394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Rectangle 143"/>
          <p:cNvSpPr/>
          <p:nvPr/>
        </p:nvSpPr>
        <p:spPr>
          <a:xfrm>
            <a:off x="7246392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/>
          <p:cNvSpPr/>
          <p:nvPr/>
        </p:nvSpPr>
        <p:spPr>
          <a:xfrm>
            <a:off x="7742062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/>
          <p:cNvSpPr/>
          <p:nvPr/>
        </p:nvSpPr>
        <p:spPr>
          <a:xfrm>
            <a:off x="7978060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/>
          <p:cNvSpPr/>
          <p:nvPr/>
        </p:nvSpPr>
        <p:spPr>
          <a:xfrm>
            <a:off x="8409735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Rectangle 147"/>
          <p:cNvSpPr/>
          <p:nvPr/>
        </p:nvSpPr>
        <p:spPr>
          <a:xfrm>
            <a:off x="8645733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TextBox 148"/>
          <p:cNvSpPr txBox="1"/>
          <p:nvPr/>
        </p:nvSpPr>
        <p:spPr>
          <a:xfrm>
            <a:off x="6247724" y="296744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3/70</a:t>
            </a:r>
            <a:endParaRPr lang="fi-FI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139076" y="29494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</a:t>
            </a:r>
            <a:endParaRPr lang="fi-FI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848504" y="29586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</a:t>
            </a:r>
            <a:endParaRPr lang="fi-FI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8376514" y="295816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1/70</a:t>
            </a:r>
            <a:endParaRPr lang="fi-FI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227380" y="393517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13/70</a:t>
            </a:r>
            <a:endParaRPr lang="fi-FI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356170" y="39258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20/70</a:t>
            </a:r>
            <a:endParaRPr lang="fi-FI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207403" y="495677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13/70</a:t>
            </a:r>
            <a:endParaRPr lang="fi-FI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336193" y="494749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11/70</a:t>
            </a:r>
            <a:endParaRPr lang="fi-FI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210662" y="598765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5/70</a:t>
            </a:r>
            <a:endParaRPr lang="fi-FI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339452" y="597837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4/70</a:t>
            </a:r>
            <a:endParaRPr lang="fi-FI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112566" y="39258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</a:t>
            </a:r>
            <a:endParaRPr lang="fi-FI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841886" y="39267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</a:t>
            </a:r>
            <a:endParaRPr lang="fi-FI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124644" y="4956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</a:t>
            </a:r>
            <a:endParaRPr lang="fi-FI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820021" y="4961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</a:t>
            </a:r>
            <a:endParaRPr lang="fi-FI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088353" y="59551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</a:t>
            </a:r>
            <a:endParaRPr lang="fi-FI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835922" y="59876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</a:t>
            </a:r>
            <a:endParaRPr lang="fi-FI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912272" y="2819937"/>
            <a:ext cx="1593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Data =</a:t>
            </a:r>
          </a:p>
          <a:p>
            <a:pPr algn="ctr"/>
            <a:r>
              <a:rPr lang="fi-FI" dirty="0" smtClean="0"/>
              <a:t>”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occupied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172" name="TextBox 171"/>
          <p:cNvSpPr txBox="1"/>
          <p:nvPr/>
        </p:nvSpPr>
        <p:spPr>
          <a:xfrm>
            <a:off x="1163714" y="6342097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Entropy</a:t>
            </a:r>
            <a:r>
              <a:rPr lang="fi-FI" dirty="0" smtClean="0"/>
              <a:t> = 3.24</a:t>
            </a:r>
            <a:endParaRPr lang="fi-FI" dirty="0"/>
          </a:p>
        </p:txBody>
      </p:sp>
      <p:sp>
        <p:nvSpPr>
          <p:cNvPr id="173" name="TextBox 172"/>
          <p:cNvSpPr txBox="1"/>
          <p:nvPr/>
        </p:nvSpPr>
        <p:spPr>
          <a:xfrm>
            <a:off x="6829872" y="6381425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Entropy</a:t>
            </a:r>
            <a:r>
              <a:rPr lang="fi-FI" dirty="0" smtClean="0"/>
              <a:t> = 2.64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88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13" y="154294"/>
            <a:ext cx="10515600" cy="1325563"/>
          </a:xfrm>
        </p:spPr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26" y="1298553"/>
            <a:ext cx="11230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Map</a:t>
            </a:r>
            <a:r>
              <a:rPr lang="fi-FI" dirty="0" smtClean="0"/>
              <a:t>/</a:t>
            </a:r>
            <a:r>
              <a:rPr lang="fi-FI" dirty="0" err="1" smtClean="0"/>
              <a:t>incomplete</a:t>
            </a:r>
            <a:r>
              <a:rPr lang="fi-FI" dirty="0" smtClean="0"/>
              <a:t> </a:t>
            </a:r>
            <a:r>
              <a:rPr lang="fi-FI" dirty="0" err="1" smtClean="0"/>
              <a:t>uncertain</a:t>
            </a:r>
            <a:r>
              <a:rPr lang="fi-FI" dirty="0" smtClean="0"/>
              <a:t> </a:t>
            </a:r>
            <a:r>
              <a:rPr lang="fi-FI" dirty="0" err="1" smtClean="0"/>
              <a:t>measurement</a:t>
            </a:r>
            <a:r>
              <a:rPr lang="fi-FI" dirty="0" smtClean="0"/>
              <a:t>: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observe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UL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occupied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there</a:t>
            </a:r>
            <a:r>
              <a:rPr lang="fi-FI" dirty="0" smtClean="0"/>
              <a:t> is a </a:t>
            </a:r>
            <a:r>
              <a:rPr lang="fi-FI" dirty="0" err="1" smtClean="0"/>
              <a:t>probability</a:t>
            </a:r>
            <a:r>
              <a:rPr lang="fi-FI" dirty="0" smtClean="0"/>
              <a:t> of </a:t>
            </a:r>
            <a:r>
              <a:rPr lang="fi-FI" dirty="0" err="1" smtClean="0"/>
              <a:t>error</a:t>
            </a:r>
            <a:r>
              <a:rPr lang="fi-FI" dirty="0" smtClean="0"/>
              <a:t> = 0.1 </a:t>
            </a:r>
          </a:p>
          <a:p>
            <a:r>
              <a:rPr lang="fi-FI" dirty="0" smtClean="0"/>
              <a:t>(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data=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occupied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actually</a:t>
            </a:r>
            <a:r>
              <a:rPr lang="fi-FI" dirty="0" smtClean="0"/>
              <a:t> it is </a:t>
            </a:r>
            <a:r>
              <a:rPr lang="fi-FI" dirty="0" err="1" smtClean="0"/>
              <a:t>occupied</a:t>
            </a:r>
            <a:r>
              <a:rPr lang="fi-FI" dirty="0" smtClean="0"/>
              <a:t>) and </a:t>
            </a:r>
            <a:r>
              <a:rPr lang="fi-FI" dirty="0" err="1" smtClean="0"/>
              <a:t>prob</a:t>
            </a:r>
            <a:r>
              <a:rPr lang="fi-FI" dirty="0" smtClean="0"/>
              <a:t> 0.2 (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data = </a:t>
            </a:r>
            <a:r>
              <a:rPr lang="fi-FI" dirty="0" err="1" smtClean="0"/>
              <a:t>occupied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actually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. </a:t>
            </a:r>
          </a:p>
          <a:p>
            <a:r>
              <a:rPr lang="fi-FI" dirty="0" smtClean="0"/>
              <a:t>P(data=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occupied|state</a:t>
            </a:r>
            <a:r>
              <a:rPr lang="fi-FI" dirty="0" smtClean="0"/>
              <a:t>)=0.8 </a:t>
            </a:r>
            <a:r>
              <a:rPr lang="fi-FI" dirty="0" err="1" smtClean="0"/>
              <a:t>if</a:t>
            </a:r>
            <a:r>
              <a:rPr lang="fi-FI" dirty="0" smtClean="0"/>
              <a:t> UL is </a:t>
            </a:r>
            <a:r>
              <a:rPr lang="fi-FI" dirty="0" err="1" smtClean="0"/>
              <a:t>green</a:t>
            </a:r>
            <a:r>
              <a:rPr lang="fi-FI" dirty="0" smtClean="0"/>
              <a:t> and 0.1, </a:t>
            </a:r>
            <a:r>
              <a:rPr lang="fi-FI" dirty="0" err="1" smtClean="0"/>
              <a:t>if</a:t>
            </a:r>
            <a:r>
              <a:rPr lang="fi-FI" dirty="0" smtClean="0"/>
              <a:t> UL is </a:t>
            </a:r>
            <a:r>
              <a:rPr lang="fi-FI" dirty="0" err="1" smtClean="0"/>
              <a:t>red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00100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1036098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80010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1036098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1508094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1744092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/>
          <p:cNvSpPr/>
          <p:nvPr/>
        </p:nvSpPr>
        <p:spPr>
          <a:xfrm>
            <a:off x="1508094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1744092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2239762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2475760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2239762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247576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2908546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3144544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2908546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3144544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800100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1036098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/>
          <p:cNvSpPr/>
          <p:nvPr/>
        </p:nvSpPr>
        <p:spPr>
          <a:xfrm>
            <a:off x="1508094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1744092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2239762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2475760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2908546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3144544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Rectangle 27"/>
          <p:cNvSpPr/>
          <p:nvPr/>
        </p:nvSpPr>
        <p:spPr>
          <a:xfrm>
            <a:off x="80971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1045715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1517711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1753709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/>
          <p:cNvSpPr/>
          <p:nvPr/>
        </p:nvSpPr>
        <p:spPr>
          <a:xfrm>
            <a:off x="2249379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/>
          <p:cNvSpPr/>
          <p:nvPr/>
        </p:nvSpPr>
        <p:spPr>
          <a:xfrm>
            <a:off x="248537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/>
        </p:nvSpPr>
        <p:spPr>
          <a:xfrm>
            <a:off x="2918163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3154161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/>
          <p:cNvSpPr/>
          <p:nvPr/>
        </p:nvSpPr>
        <p:spPr>
          <a:xfrm>
            <a:off x="800100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1508094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1744092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2239762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2475760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2908546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3144544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1045715" y="335465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809717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1045715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517711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1753709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2249379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2485377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2918163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3154161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781234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1017232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1489228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1725226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2220896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2456894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2889680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3125678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780493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1016491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1489228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/>
          <p:cNvSpPr/>
          <p:nvPr/>
        </p:nvSpPr>
        <p:spPr>
          <a:xfrm>
            <a:off x="1725226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2220896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/>
          <p:cNvSpPr/>
          <p:nvPr/>
        </p:nvSpPr>
        <p:spPr>
          <a:xfrm>
            <a:off x="2456894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/>
          <p:cNvSpPr/>
          <p:nvPr/>
        </p:nvSpPr>
        <p:spPr>
          <a:xfrm>
            <a:off x="2888569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/>
          <p:cNvSpPr/>
          <p:nvPr/>
        </p:nvSpPr>
        <p:spPr>
          <a:xfrm>
            <a:off x="3124567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TextBox 67"/>
          <p:cNvSpPr txBox="1"/>
          <p:nvPr/>
        </p:nvSpPr>
        <p:spPr>
          <a:xfrm>
            <a:off x="726558" y="296744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3/128</a:t>
            </a:r>
            <a:endParaRPr lang="fi-FI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15686" y="295816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166220" y="296744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27/128</a:t>
            </a:r>
            <a:endParaRPr lang="fi-FI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2855348" y="295816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06214" y="393517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13/128</a:t>
            </a:r>
            <a:endParaRPr lang="fi-FI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395342" y="39258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145876" y="393517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2/128</a:t>
            </a:r>
            <a:endParaRPr lang="fi-FI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835004" y="392589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20/128</a:t>
            </a:r>
            <a:endParaRPr lang="fi-FI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86237" y="495677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13/128</a:t>
            </a:r>
            <a:endParaRPr lang="fi-FI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375365" y="494749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125899" y="495677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2/128</a:t>
            </a:r>
            <a:endParaRPr lang="fi-FI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815027" y="494749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11/128</a:t>
            </a:r>
            <a:endParaRPr lang="fi-FI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89496" y="598765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5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378624" y="59783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129158" y="598765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23/128</a:t>
            </a:r>
            <a:endParaRPr lang="fi-FI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818286" y="59783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4/128</a:t>
            </a:r>
            <a:endParaRPr lang="fi-FI" sz="1400" dirty="0"/>
          </a:p>
        </p:txBody>
      </p:sp>
      <p:sp>
        <p:nvSpPr>
          <p:cNvPr id="84" name="Striped Right Arrow 83"/>
          <p:cNvSpPr/>
          <p:nvPr/>
        </p:nvSpPr>
        <p:spPr>
          <a:xfrm>
            <a:off x="4243526" y="3633986"/>
            <a:ext cx="1384917" cy="11095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/>
          <p:cNvSpPr/>
          <p:nvPr/>
        </p:nvSpPr>
        <p:spPr>
          <a:xfrm>
            <a:off x="6321266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/>
          <p:cNvSpPr/>
          <p:nvPr/>
        </p:nvSpPr>
        <p:spPr>
          <a:xfrm>
            <a:off x="6557264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/>
          <p:cNvSpPr/>
          <p:nvPr/>
        </p:nvSpPr>
        <p:spPr>
          <a:xfrm>
            <a:off x="6321266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Rectangle 87"/>
          <p:cNvSpPr/>
          <p:nvPr/>
        </p:nvSpPr>
        <p:spPr>
          <a:xfrm>
            <a:off x="6557264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7029260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/>
          <p:cNvSpPr/>
          <p:nvPr/>
        </p:nvSpPr>
        <p:spPr>
          <a:xfrm>
            <a:off x="7265258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/>
          <p:cNvSpPr/>
          <p:nvPr/>
        </p:nvSpPr>
        <p:spPr>
          <a:xfrm>
            <a:off x="702926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2" name="Rectangle 91"/>
          <p:cNvSpPr/>
          <p:nvPr/>
        </p:nvSpPr>
        <p:spPr>
          <a:xfrm>
            <a:off x="7265258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/>
          <p:cNvSpPr/>
          <p:nvPr/>
        </p:nvSpPr>
        <p:spPr>
          <a:xfrm>
            <a:off x="7760928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/>
          <p:cNvSpPr/>
          <p:nvPr/>
        </p:nvSpPr>
        <p:spPr>
          <a:xfrm>
            <a:off x="7996926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/>
          <p:cNvSpPr/>
          <p:nvPr/>
        </p:nvSpPr>
        <p:spPr>
          <a:xfrm>
            <a:off x="7760928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Rectangle 95"/>
          <p:cNvSpPr/>
          <p:nvPr/>
        </p:nvSpPr>
        <p:spPr>
          <a:xfrm>
            <a:off x="7996926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/>
          <p:cNvSpPr/>
          <p:nvPr/>
        </p:nvSpPr>
        <p:spPr>
          <a:xfrm>
            <a:off x="8429712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/>
          <p:cNvSpPr/>
          <p:nvPr/>
        </p:nvSpPr>
        <p:spPr>
          <a:xfrm>
            <a:off x="8665710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/>
          <p:cNvSpPr/>
          <p:nvPr/>
        </p:nvSpPr>
        <p:spPr>
          <a:xfrm>
            <a:off x="8429712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Rectangle 99"/>
          <p:cNvSpPr/>
          <p:nvPr/>
        </p:nvSpPr>
        <p:spPr>
          <a:xfrm>
            <a:off x="866571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Rectangle 100"/>
          <p:cNvSpPr/>
          <p:nvPr/>
        </p:nvSpPr>
        <p:spPr>
          <a:xfrm>
            <a:off x="6321266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Rectangle 101"/>
          <p:cNvSpPr/>
          <p:nvPr/>
        </p:nvSpPr>
        <p:spPr>
          <a:xfrm>
            <a:off x="6557264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Rectangle 102"/>
          <p:cNvSpPr/>
          <p:nvPr/>
        </p:nvSpPr>
        <p:spPr>
          <a:xfrm>
            <a:off x="7029260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Rectangle 103"/>
          <p:cNvSpPr/>
          <p:nvPr/>
        </p:nvSpPr>
        <p:spPr>
          <a:xfrm>
            <a:off x="7265258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Rectangle 104"/>
          <p:cNvSpPr/>
          <p:nvPr/>
        </p:nvSpPr>
        <p:spPr>
          <a:xfrm>
            <a:off x="7760928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6" name="Rectangle 105"/>
          <p:cNvSpPr/>
          <p:nvPr/>
        </p:nvSpPr>
        <p:spPr>
          <a:xfrm>
            <a:off x="7996926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Rectangle 106"/>
          <p:cNvSpPr/>
          <p:nvPr/>
        </p:nvSpPr>
        <p:spPr>
          <a:xfrm>
            <a:off x="8429712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" name="Rectangle 107"/>
          <p:cNvSpPr/>
          <p:nvPr/>
        </p:nvSpPr>
        <p:spPr>
          <a:xfrm>
            <a:off x="8665710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Rectangle 108"/>
          <p:cNvSpPr/>
          <p:nvPr/>
        </p:nvSpPr>
        <p:spPr>
          <a:xfrm>
            <a:off x="6330883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Rectangle 109"/>
          <p:cNvSpPr/>
          <p:nvPr/>
        </p:nvSpPr>
        <p:spPr>
          <a:xfrm>
            <a:off x="6566881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Rectangle 110"/>
          <p:cNvSpPr/>
          <p:nvPr/>
        </p:nvSpPr>
        <p:spPr>
          <a:xfrm>
            <a:off x="703887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2" name="Rectangle 111"/>
          <p:cNvSpPr/>
          <p:nvPr/>
        </p:nvSpPr>
        <p:spPr>
          <a:xfrm>
            <a:off x="7274875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Rectangle 112"/>
          <p:cNvSpPr/>
          <p:nvPr/>
        </p:nvSpPr>
        <p:spPr>
          <a:xfrm>
            <a:off x="7770545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/>
          <p:cNvSpPr/>
          <p:nvPr/>
        </p:nvSpPr>
        <p:spPr>
          <a:xfrm>
            <a:off x="8006543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/>
          <p:cNvSpPr/>
          <p:nvPr/>
        </p:nvSpPr>
        <p:spPr>
          <a:xfrm>
            <a:off x="8439329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6" name="Rectangle 115"/>
          <p:cNvSpPr/>
          <p:nvPr/>
        </p:nvSpPr>
        <p:spPr>
          <a:xfrm>
            <a:off x="867532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Rectangle 116"/>
          <p:cNvSpPr/>
          <p:nvPr/>
        </p:nvSpPr>
        <p:spPr>
          <a:xfrm>
            <a:off x="6321266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/>
          <p:cNvSpPr/>
          <p:nvPr/>
        </p:nvSpPr>
        <p:spPr>
          <a:xfrm>
            <a:off x="7029260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/>
          <p:cNvSpPr/>
          <p:nvPr/>
        </p:nvSpPr>
        <p:spPr>
          <a:xfrm>
            <a:off x="7265258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0" name="Rectangle 119"/>
          <p:cNvSpPr/>
          <p:nvPr/>
        </p:nvSpPr>
        <p:spPr>
          <a:xfrm>
            <a:off x="7760928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/>
          <p:cNvSpPr/>
          <p:nvPr/>
        </p:nvSpPr>
        <p:spPr>
          <a:xfrm>
            <a:off x="7996926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/>
          <p:cNvSpPr/>
          <p:nvPr/>
        </p:nvSpPr>
        <p:spPr>
          <a:xfrm>
            <a:off x="8429712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/>
          <p:cNvSpPr/>
          <p:nvPr/>
        </p:nvSpPr>
        <p:spPr>
          <a:xfrm>
            <a:off x="8665710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4" name="Rectangle 123"/>
          <p:cNvSpPr/>
          <p:nvPr/>
        </p:nvSpPr>
        <p:spPr>
          <a:xfrm>
            <a:off x="6566881" y="335465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/>
          <p:cNvSpPr/>
          <p:nvPr/>
        </p:nvSpPr>
        <p:spPr>
          <a:xfrm>
            <a:off x="6330883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/>
          <p:cNvSpPr/>
          <p:nvPr/>
        </p:nvSpPr>
        <p:spPr>
          <a:xfrm>
            <a:off x="6566881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/>
          <p:cNvSpPr/>
          <p:nvPr/>
        </p:nvSpPr>
        <p:spPr>
          <a:xfrm>
            <a:off x="7038877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Rectangle 127"/>
          <p:cNvSpPr/>
          <p:nvPr/>
        </p:nvSpPr>
        <p:spPr>
          <a:xfrm>
            <a:off x="7274875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/>
          <p:cNvSpPr/>
          <p:nvPr/>
        </p:nvSpPr>
        <p:spPr>
          <a:xfrm>
            <a:off x="7770545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/>
          <p:cNvSpPr/>
          <p:nvPr/>
        </p:nvSpPr>
        <p:spPr>
          <a:xfrm>
            <a:off x="8006543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/>
          <p:cNvSpPr/>
          <p:nvPr/>
        </p:nvSpPr>
        <p:spPr>
          <a:xfrm>
            <a:off x="8439329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Rectangle 131"/>
          <p:cNvSpPr/>
          <p:nvPr/>
        </p:nvSpPr>
        <p:spPr>
          <a:xfrm>
            <a:off x="8675327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3" name="Rectangle 132"/>
          <p:cNvSpPr/>
          <p:nvPr/>
        </p:nvSpPr>
        <p:spPr>
          <a:xfrm>
            <a:off x="6302400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Rectangle 133"/>
          <p:cNvSpPr/>
          <p:nvPr/>
        </p:nvSpPr>
        <p:spPr>
          <a:xfrm>
            <a:off x="6538398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5" name="Rectangle 134"/>
          <p:cNvSpPr/>
          <p:nvPr/>
        </p:nvSpPr>
        <p:spPr>
          <a:xfrm>
            <a:off x="7010394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Rectangle 135"/>
          <p:cNvSpPr/>
          <p:nvPr/>
        </p:nvSpPr>
        <p:spPr>
          <a:xfrm>
            <a:off x="7246392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Rectangle 136"/>
          <p:cNvSpPr/>
          <p:nvPr/>
        </p:nvSpPr>
        <p:spPr>
          <a:xfrm>
            <a:off x="7742062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8" name="Rectangle 137"/>
          <p:cNvSpPr/>
          <p:nvPr/>
        </p:nvSpPr>
        <p:spPr>
          <a:xfrm>
            <a:off x="7978060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9" name="Rectangle 138"/>
          <p:cNvSpPr/>
          <p:nvPr/>
        </p:nvSpPr>
        <p:spPr>
          <a:xfrm>
            <a:off x="8410846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0" name="Rectangle 139"/>
          <p:cNvSpPr/>
          <p:nvPr/>
        </p:nvSpPr>
        <p:spPr>
          <a:xfrm>
            <a:off x="8646844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Rectangle 140"/>
          <p:cNvSpPr/>
          <p:nvPr/>
        </p:nvSpPr>
        <p:spPr>
          <a:xfrm>
            <a:off x="6301659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Rectangle 141"/>
          <p:cNvSpPr/>
          <p:nvPr/>
        </p:nvSpPr>
        <p:spPr>
          <a:xfrm>
            <a:off x="6537657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Rectangle 142"/>
          <p:cNvSpPr/>
          <p:nvPr/>
        </p:nvSpPr>
        <p:spPr>
          <a:xfrm>
            <a:off x="7010394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Rectangle 143"/>
          <p:cNvSpPr/>
          <p:nvPr/>
        </p:nvSpPr>
        <p:spPr>
          <a:xfrm>
            <a:off x="7246392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/>
          <p:cNvSpPr/>
          <p:nvPr/>
        </p:nvSpPr>
        <p:spPr>
          <a:xfrm>
            <a:off x="7742062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/>
          <p:cNvSpPr/>
          <p:nvPr/>
        </p:nvSpPr>
        <p:spPr>
          <a:xfrm>
            <a:off x="7978060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/>
          <p:cNvSpPr/>
          <p:nvPr/>
        </p:nvSpPr>
        <p:spPr>
          <a:xfrm>
            <a:off x="8409735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Rectangle 147"/>
          <p:cNvSpPr/>
          <p:nvPr/>
        </p:nvSpPr>
        <p:spPr>
          <a:xfrm>
            <a:off x="8645733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TextBox 148"/>
          <p:cNvSpPr txBox="1"/>
          <p:nvPr/>
        </p:nvSpPr>
        <p:spPr>
          <a:xfrm>
            <a:off x="6247724" y="296744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0.0388</a:t>
            </a:r>
            <a:endParaRPr lang="fi-FI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936405" y="295816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0.0016</a:t>
            </a:r>
            <a:endParaRPr lang="fi-FI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663340" y="295816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0.0437</a:t>
            </a:r>
            <a:endParaRPr lang="fi-FI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8376514" y="295816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0.0129</a:t>
            </a:r>
            <a:endParaRPr lang="fi-FI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223678" y="3924699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0.1683</a:t>
            </a:r>
            <a:endParaRPr lang="fi-FI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356170" y="392589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0.2589</a:t>
            </a:r>
            <a:endParaRPr lang="fi-FI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336193" y="494749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0.1424</a:t>
            </a:r>
            <a:endParaRPr lang="fi-FI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210662" y="598765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0.0647</a:t>
            </a:r>
            <a:endParaRPr lang="fi-FI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339452" y="597837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0.0518</a:t>
            </a:r>
            <a:endParaRPr lang="fi-FI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003260" y="596573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0.0016</a:t>
            </a:r>
            <a:endParaRPr lang="fi-FI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93039" y="597132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0.0372</a:t>
            </a:r>
            <a:endParaRPr lang="fi-FI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912272" y="2819937"/>
            <a:ext cx="1593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Data =</a:t>
            </a:r>
          </a:p>
          <a:p>
            <a:pPr algn="ctr"/>
            <a:r>
              <a:rPr lang="fi-FI" dirty="0" smtClean="0"/>
              <a:t>”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occupied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172" name="TextBox 171"/>
          <p:cNvSpPr txBox="1"/>
          <p:nvPr/>
        </p:nvSpPr>
        <p:spPr>
          <a:xfrm>
            <a:off x="6883169" y="394182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0.0016</a:t>
            </a:r>
            <a:endParaRPr lang="fi-FI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640220" y="394357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0.0032</a:t>
            </a:r>
            <a:endParaRPr lang="fi-FI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197462" y="496546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0.1683</a:t>
            </a:r>
            <a:endParaRPr lang="fi-FI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910084" y="495585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0.0016</a:t>
            </a:r>
            <a:endParaRPr lang="fi-FI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645175" y="4963729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0.0032</a:t>
            </a:r>
            <a:endParaRPr lang="fi-FI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163714" y="6342097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Entropy</a:t>
            </a:r>
            <a:r>
              <a:rPr lang="fi-FI" dirty="0" smtClean="0"/>
              <a:t> = 3.24</a:t>
            </a:r>
            <a:endParaRPr lang="fi-FI" dirty="0"/>
          </a:p>
        </p:txBody>
      </p:sp>
      <p:sp>
        <p:nvSpPr>
          <p:cNvPr id="177" name="TextBox 176"/>
          <p:cNvSpPr txBox="1"/>
          <p:nvPr/>
        </p:nvSpPr>
        <p:spPr>
          <a:xfrm>
            <a:off x="6829872" y="6381425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Entropy</a:t>
            </a:r>
            <a:r>
              <a:rPr lang="fi-FI" dirty="0" smtClean="0"/>
              <a:t> = 2.99</a:t>
            </a:r>
            <a:endParaRPr lang="fi-FI" dirty="0"/>
          </a:p>
        </p:txBody>
      </p:sp>
      <p:sp>
        <p:nvSpPr>
          <p:cNvPr id="155" name="TextBox 154"/>
          <p:cNvSpPr txBox="1"/>
          <p:nvPr/>
        </p:nvSpPr>
        <p:spPr>
          <a:xfrm>
            <a:off x="9322444" y="2213013"/>
            <a:ext cx="26395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As a </a:t>
            </a:r>
            <a:r>
              <a:rPr lang="fi-FI" dirty="0" err="1" smtClean="0"/>
              <a:t>result</a:t>
            </a:r>
            <a:r>
              <a:rPr lang="fi-FI" dirty="0" smtClean="0"/>
              <a:t> of </a:t>
            </a:r>
            <a:r>
              <a:rPr lang="fi-FI" dirty="0" err="1" smtClean="0"/>
              <a:t>observation</a:t>
            </a:r>
            <a:endParaRPr lang="fi-FI" dirty="0" smtClean="0"/>
          </a:p>
          <a:p>
            <a:r>
              <a:rPr lang="fi-FI" dirty="0" err="1"/>
              <a:t>e</a:t>
            </a:r>
            <a:r>
              <a:rPr lang="fi-FI" dirty="0" err="1" smtClean="0"/>
              <a:t>ntropy</a:t>
            </a:r>
            <a:r>
              <a:rPr lang="fi-FI" dirty="0" smtClean="0"/>
              <a:t> </a:t>
            </a:r>
            <a:r>
              <a:rPr lang="fi-FI" dirty="0" err="1" smtClean="0"/>
              <a:t>may</a:t>
            </a:r>
            <a:r>
              <a:rPr lang="fi-FI" dirty="0" smtClean="0"/>
              <a:t> </a:t>
            </a:r>
            <a:r>
              <a:rPr lang="fi-FI" dirty="0" err="1" smtClean="0"/>
              <a:t>decrease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endParaRPr lang="fi-FI" dirty="0" smtClean="0"/>
          </a:p>
          <a:p>
            <a:r>
              <a:rPr lang="fi-FI" dirty="0" err="1"/>
              <a:t>i</a:t>
            </a:r>
            <a:r>
              <a:rPr lang="fi-FI" dirty="0" err="1" smtClean="0"/>
              <a:t>ncrease</a:t>
            </a:r>
            <a:r>
              <a:rPr lang="fi-FI" dirty="0" smtClean="0"/>
              <a:t>. If </a:t>
            </a:r>
            <a:r>
              <a:rPr lang="fi-FI" dirty="0" err="1" smtClean="0"/>
              <a:t>entropy</a:t>
            </a:r>
            <a:endParaRPr lang="fi-FI" dirty="0" smtClean="0"/>
          </a:p>
          <a:p>
            <a:r>
              <a:rPr lang="fi-FI" dirty="0" err="1"/>
              <a:t>i</a:t>
            </a:r>
            <a:r>
              <a:rPr lang="fi-FI" dirty="0" err="1" smtClean="0"/>
              <a:t>ncreases</a:t>
            </a:r>
            <a:r>
              <a:rPr lang="fi-FI" dirty="0" smtClean="0"/>
              <a:t>, </a:t>
            </a:r>
            <a:r>
              <a:rPr lang="fi-FI" dirty="0" err="1" smtClean="0"/>
              <a:t>the</a:t>
            </a:r>
            <a:r>
              <a:rPr lang="fi-FI" dirty="0" smtClean="0"/>
              <a:t> data </a:t>
            </a:r>
            <a:r>
              <a:rPr lang="fi-FI" dirty="0" err="1" smtClean="0"/>
              <a:t>has</a:t>
            </a:r>
            <a:endParaRPr lang="fi-FI" dirty="0" smtClean="0"/>
          </a:p>
          <a:p>
            <a:r>
              <a:rPr lang="fi-FI" dirty="0" err="1"/>
              <a:t>b</a:t>
            </a:r>
            <a:r>
              <a:rPr lang="fi-FI" dirty="0" err="1" smtClean="0"/>
              <a:t>een</a:t>
            </a:r>
            <a:r>
              <a:rPr lang="fi-FI" dirty="0" smtClean="0"/>
              <a:t> ”</a:t>
            </a:r>
            <a:r>
              <a:rPr lang="fi-FI" dirty="0" err="1" smtClean="0"/>
              <a:t>surprising</a:t>
            </a:r>
            <a:r>
              <a:rPr lang="fi-FI" dirty="0" smtClean="0"/>
              <a:t>” </a:t>
            </a:r>
            <a:r>
              <a:rPr lang="fi-FI" dirty="0" err="1" smtClean="0"/>
              <a:t>with</a:t>
            </a:r>
            <a:endParaRPr lang="fi-FI" dirty="0"/>
          </a:p>
          <a:p>
            <a:r>
              <a:rPr lang="fi-FI" dirty="0" err="1"/>
              <a:t>r</a:t>
            </a:r>
            <a:r>
              <a:rPr lang="fi-FI" dirty="0" err="1" smtClean="0"/>
              <a:t>espect</a:t>
            </a:r>
            <a:r>
              <a:rPr lang="fi-FI" dirty="0" smtClean="0"/>
              <a:t> to </a:t>
            </a:r>
            <a:r>
              <a:rPr lang="fi-FI" dirty="0" err="1" smtClean="0"/>
              <a:t>probabilities</a:t>
            </a:r>
            <a:endParaRPr lang="fi-FI" dirty="0" smtClean="0"/>
          </a:p>
          <a:p>
            <a:r>
              <a:rPr lang="fi-FI" dirty="0" err="1"/>
              <a:t>b</a:t>
            </a:r>
            <a:r>
              <a:rPr lang="fi-FI" dirty="0" err="1" smtClean="0"/>
              <a:t>efore</a:t>
            </a:r>
            <a:r>
              <a:rPr lang="fi-FI" dirty="0" smtClean="0"/>
              <a:t> </a:t>
            </a:r>
            <a:r>
              <a:rPr lang="fi-FI" dirty="0" err="1" smtClean="0"/>
              <a:t>observation</a:t>
            </a:r>
            <a:r>
              <a:rPr lang="fi-FI" dirty="0" smtClean="0"/>
              <a:t>. </a:t>
            </a:r>
          </a:p>
          <a:p>
            <a:endParaRPr lang="fi-FI" dirty="0"/>
          </a:p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expected</a:t>
            </a:r>
            <a:r>
              <a:rPr lang="fi-FI" dirty="0" smtClean="0"/>
              <a:t> </a:t>
            </a:r>
            <a:r>
              <a:rPr lang="fi-FI" dirty="0" err="1" smtClean="0"/>
              <a:t>change</a:t>
            </a:r>
            <a:endParaRPr lang="fi-FI" dirty="0" smtClean="0"/>
          </a:p>
          <a:p>
            <a:r>
              <a:rPr lang="fi-FI" dirty="0" err="1"/>
              <a:t>b</a:t>
            </a:r>
            <a:r>
              <a:rPr lang="fi-FI" dirty="0" err="1" smtClean="0"/>
              <a:t>efore</a:t>
            </a:r>
            <a:r>
              <a:rPr lang="fi-FI" dirty="0" smtClean="0"/>
              <a:t> </a:t>
            </a:r>
            <a:r>
              <a:rPr lang="fi-FI" dirty="0" err="1" smtClean="0"/>
              <a:t>athe</a:t>
            </a:r>
            <a:r>
              <a:rPr lang="fi-FI" dirty="0" smtClean="0"/>
              <a:t> </a:t>
            </a:r>
            <a:r>
              <a:rPr lang="fi-FI" dirty="0" err="1" smtClean="0"/>
              <a:t>observation</a:t>
            </a:r>
            <a:endParaRPr lang="fi-FI" dirty="0" smtClean="0"/>
          </a:p>
          <a:p>
            <a:r>
              <a:rPr lang="fi-FI" dirty="0"/>
              <a:t>i</a:t>
            </a:r>
            <a:r>
              <a:rPr lang="fi-FI" dirty="0" smtClean="0"/>
              <a:t>s made is </a:t>
            </a:r>
            <a:r>
              <a:rPr lang="fi-FI" dirty="0" err="1" smtClean="0"/>
              <a:t>always</a:t>
            </a:r>
            <a:endParaRPr lang="fi-FI" dirty="0" smtClean="0"/>
          </a:p>
          <a:p>
            <a:r>
              <a:rPr lang="fi-FI" dirty="0" err="1"/>
              <a:t>n</a:t>
            </a:r>
            <a:r>
              <a:rPr lang="fi-FI" dirty="0" err="1" smtClean="0"/>
              <a:t>egative</a:t>
            </a:r>
            <a:r>
              <a:rPr lang="fi-FI" dirty="0" smtClean="0"/>
              <a:t>.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reduction</a:t>
            </a:r>
            <a:endParaRPr lang="fi-FI" dirty="0" smtClean="0"/>
          </a:p>
          <a:p>
            <a:r>
              <a:rPr lang="fi-FI" dirty="0"/>
              <a:t>i</a:t>
            </a:r>
            <a:r>
              <a:rPr lang="fi-FI" dirty="0" smtClean="0"/>
              <a:t>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larger</a:t>
            </a:r>
            <a:r>
              <a:rPr lang="fi-FI" dirty="0" smtClean="0"/>
              <a:t>,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less</a:t>
            </a:r>
            <a:endParaRPr lang="fi-FI" dirty="0" smtClean="0"/>
          </a:p>
          <a:p>
            <a:r>
              <a:rPr lang="fi-FI" dirty="0" err="1"/>
              <a:t>u</a:t>
            </a:r>
            <a:r>
              <a:rPr lang="fi-FI" dirty="0" err="1" smtClean="0"/>
              <a:t>ncertain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observation</a:t>
            </a:r>
            <a:endParaRPr lang="fi-FI" dirty="0" smtClean="0"/>
          </a:p>
          <a:p>
            <a:r>
              <a:rPr lang="fi-FI" dirty="0"/>
              <a:t>i</a:t>
            </a:r>
            <a:r>
              <a:rPr lang="fi-FI" dirty="0" smtClean="0"/>
              <a:t>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539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i-FI" dirty="0" err="1" smtClean="0"/>
              <a:t>Discrete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,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states</a:t>
            </a:r>
            <a:r>
              <a:rPr lang="fi-FI" dirty="0" smtClean="0"/>
              <a:t> d</a:t>
            </a:r>
          </a:p>
          <a:p>
            <a:pPr lvl="1"/>
            <a:r>
              <a:rPr lang="fi-FI" dirty="0" err="1" smtClean="0"/>
              <a:t>Vector</a:t>
            </a:r>
            <a:r>
              <a:rPr lang="fi-FI" dirty="0" smtClean="0"/>
              <a:t>: </a:t>
            </a:r>
            <a:r>
              <a:rPr lang="fi-FI" dirty="0" err="1" smtClean="0"/>
              <a:t>dimensionality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 as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discrete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, </a:t>
            </a:r>
            <a:r>
              <a:rPr lang="fi-FI" dirty="0" err="1" smtClean="0"/>
              <a:t>between</a:t>
            </a:r>
            <a:r>
              <a:rPr lang="fi-FI" dirty="0" smtClean="0"/>
              <a:t> 0 and 1, </a:t>
            </a:r>
            <a:r>
              <a:rPr lang="fi-FI" dirty="0" err="1" smtClean="0"/>
              <a:t>summing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 to 1 (a </a:t>
            </a:r>
            <a:r>
              <a:rPr lang="fi-FI" dirty="0" err="1" smtClean="0"/>
              <a:t>vector</a:t>
            </a:r>
            <a:r>
              <a:rPr lang="fi-FI" dirty="0" smtClean="0"/>
              <a:t> on d-</a:t>
            </a:r>
            <a:r>
              <a:rPr lang="fi-FI" dirty="0" err="1" smtClean="0"/>
              <a:t>dimensional</a:t>
            </a:r>
            <a:r>
              <a:rPr lang="fi-FI" dirty="0" smtClean="0"/>
              <a:t> </a:t>
            </a:r>
            <a:r>
              <a:rPr lang="fi-FI" dirty="0" err="1" smtClean="0"/>
              <a:t>simplex</a:t>
            </a:r>
            <a:r>
              <a:rPr lang="fi-FI" dirty="0" smtClean="0"/>
              <a:t>)</a:t>
            </a:r>
          </a:p>
          <a:p>
            <a:pPr marL="0" indent="0">
              <a:buNone/>
            </a:pPr>
            <a:r>
              <a:rPr lang="fi-FI" dirty="0" smtClean="0"/>
              <a:t>Real-</a:t>
            </a:r>
            <a:r>
              <a:rPr lang="fi-FI" dirty="0" err="1" smtClean="0"/>
              <a:t>valued</a:t>
            </a:r>
            <a:r>
              <a:rPr lang="fi-FI" dirty="0" smtClean="0"/>
              <a:t> </a:t>
            </a:r>
            <a:r>
              <a:rPr lang="fi-FI" dirty="0" err="1" smtClean="0"/>
              <a:t>vectors</a:t>
            </a:r>
            <a:r>
              <a:rPr lang="fi-FI" dirty="0" smtClean="0"/>
              <a:t> as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representations</a:t>
            </a:r>
            <a:endParaRPr lang="fi-FI" dirty="0" smtClean="0"/>
          </a:p>
          <a:p>
            <a:pPr lvl="1"/>
            <a:r>
              <a:rPr lang="fi-FI" dirty="0" smtClean="0"/>
              <a:t>If </a:t>
            </a:r>
            <a:r>
              <a:rPr lang="fi-FI" dirty="0" err="1" smtClean="0"/>
              <a:t>everything</a:t>
            </a:r>
            <a:r>
              <a:rPr lang="fi-FI" dirty="0" smtClean="0"/>
              <a:t> is </a:t>
            </a:r>
            <a:r>
              <a:rPr lang="fi-FI" dirty="0" err="1" smtClean="0"/>
              <a:t>Gaussian</a:t>
            </a:r>
            <a:r>
              <a:rPr lang="fi-FI" dirty="0" smtClean="0"/>
              <a:t> and ”</a:t>
            </a:r>
            <a:r>
              <a:rPr lang="fi-FI" dirty="0" err="1" smtClean="0"/>
              <a:t>linear</a:t>
            </a:r>
            <a:r>
              <a:rPr lang="fi-FI" dirty="0" smtClean="0"/>
              <a:t>”,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operations</a:t>
            </a:r>
            <a:r>
              <a:rPr lang="fi-FI" dirty="0" smtClean="0"/>
              <a:t> on </a:t>
            </a:r>
            <a:r>
              <a:rPr lang="fi-FI" dirty="0" err="1" smtClean="0"/>
              <a:t>pdfs</a:t>
            </a:r>
            <a:r>
              <a:rPr lang="fi-FI" dirty="0" smtClean="0"/>
              <a:t> </a:t>
            </a:r>
            <a:r>
              <a:rPr lang="fi-FI" dirty="0" err="1" smtClean="0"/>
              <a:t>become</a:t>
            </a:r>
            <a:r>
              <a:rPr lang="fi-FI" dirty="0" smtClean="0"/>
              <a:t> </a:t>
            </a:r>
            <a:r>
              <a:rPr lang="fi-FI" dirty="0" err="1" smtClean="0"/>
              <a:t>operations</a:t>
            </a:r>
            <a:r>
              <a:rPr lang="fi-FI" dirty="0" smtClean="0"/>
              <a:t> on </a:t>
            </a:r>
            <a:r>
              <a:rPr lang="fi-FI" dirty="0" err="1" smtClean="0"/>
              <a:t>Gaussian</a:t>
            </a:r>
            <a:r>
              <a:rPr lang="fi-FI" dirty="0" smtClean="0"/>
              <a:t> </a:t>
            </a:r>
            <a:r>
              <a:rPr lang="fi-FI" dirty="0" err="1" smtClean="0"/>
              <a:t>parameters</a:t>
            </a:r>
            <a:r>
              <a:rPr lang="fi-FI" dirty="0" smtClean="0"/>
              <a:t> </a:t>
            </a:r>
            <a:r>
              <a:rPr lang="fi-FI" dirty="0" smtClean="0">
                <a:latin typeface="Symbol" panose="05050102010706020507" pitchFamily="18" charset="2"/>
              </a:rPr>
              <a:t>m</a:t>
            </a:r>
            <a:r>
              <a:rPr lang="fi-FI" dirty="0" smtClean="0"/>
              <a:t> and </a:t>
            </a:r>
            <a:r>
              <a:rPr lang="fi-FI" dirty="0" smtClean="0">
                <a:latin typeface="Symbol" panose="05050102010706020507" pitchFamily="18" charset="2"/>
              </a:rPr>
              <a:t>S</a:t>
            </a:r>
          </a:p>
          <a:p>
            <a:pPr lvl="2"/>
            <a:r>
              <a:rPr lang="fi-FI" dirty="0" err="1" smtClean="0"/>
              <a:t>Leads</a:t>
            </a:r>
            <a:r>
              <a:rPr lang="fi-FI" dirty="0" smtClean="0"/>
              <a:t> to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approximate</a:t>
            </a:r>
            <a:r>
              <a:rPr lang="fi-FI" dirty="0" smtClean="0"/>
              <a:t> it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linear-Gaussian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,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computationally</a:t>
            </a:r>
            <a:r>
              <a:rPr lang="fi-FI" dirty="0" smtClean="0"/>
              <a:t> </a:t>
            </a:r>
            <a:r>
              <a:rPr lang="fi-FI" dirty="0" err="1" smtClean="0"/>
              <a:t>sensible</a:t>
            </a:r>
            <a:r>
              <a:rPr lang="fi-FI" dirty="0" smtClean="0"/>
              <a:t> </a:t>
            </a:r>
            <a:r>
              <a:rPr lang="fi-FI" dirty="0" err="1" smtClean="0"/>
              <a:t>thing</a:t>
            </a:r>
            <a:r>
              <a:rPr lang="fi-FI" dirty="0" smtClean="0"/>
              <a:t> to </a:t>
            </a:r>
            <a:r>
              <a:rPr lang="fi-FI" dirty="0" err="1" smtClean="0"/>
              <a:t>do</a:t>
            </a:r>
            <a:r>
              <a:rPr lang="fi-FI" dirty="0" smtClean="0"/>
              <a:t> -&gt; Kalman </a:t>
            </a:r>
            <a:r>
              <a:rPr lang="fi-FI" dirty="0" err="1" smtClean="0"/>
              <a:t>filtering</a:t>
            </a:r>
            <a:r>
              <a:rPr lang="fi-FI" dirty="0" smtClean="0"/>
              <a:t>, </a:t>
            </a:r>
            <a:r>
              <a:rPr lang="fi-FI" dirty="0" err="1" smtClean="0"/>
              <a:t>extended</a:t>
            </a:r>
            <a:r>
              <a:rPr lang="fi-FI" dirty="0" smtClean="0"/>
              <a:t> Kalman </a:t>
            </a:r>
            <a:r>
              <a:rPr lang="fi-FI" dirty="0" err="1" smtClean="0"/>
              <a:t>filtering</a:t>
            </a:r>
            <a:r>
              <a:rPr lang="fi-FI" dirty="0" smtClean="0"/>
              <a:t>, </a:t>
            </a:r>
            <a:r>
              <a:rPr lang="fi-FI" dirty="0" err="1" smtClean="0"/>
              <a:t>unscented</a:t>
            </a:r>
            <a:r>
              <a:rPr lang="fi-FI" dirty="0" smtClean="0"/>
              <a:t> Kalman </a:t>
            </a:r>
            <a:r>
              <a:rPr lang="fi-FI" dirty="0" err="1" smtClean="0"/>
              <a:t>filtering</a:t>
            </a:r>
            <a:r>
              <a:rPr lang="fi-FI" dirty="0" smtClean="0"/>
              <a:t>, LQG </a:t>
            </a:r>
            <a:r>
              <a:rPr lang="fi-FI" dirty="0" err="1" smtClean="0"/>
              <a:t>optimal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,…</a:t>
            </a:r>
          </a:p>
          <a:p>
            <a:pPr lvl="1"/>
            <a:r>
              <a:rPr lang="fi-FI" dirty="0" smtClean="0"/>
              <a:t>More </a:t>
            </a:r>
            <a:r>
              <a:rPr lang="fi-FI" dirty="0" err="1" smtClean="0"/>
              <a:t>generally</a:t>
            </a:r>
            <a:r>
              <a:rPr lang="fi-FI" dirty="0" smtClean="0"/>
              <a:t>, </a:t>
            </a:r>
            <a:r>
              <a:rPr lang="fi-FI" dirty="0" err="1" smtClean="0"/>
              <a:t>operations</a:t>
            </a:r>
            <a:r>
              <a:rPr lang="fi-FI" dirty="0" smtClean="0"/>
              <a:t> on </a:t>
            </a:r>
            <a:r>
              <a:rPr lang="fi-FI" dirty="0" err="1" smtClean="0"/>
              <a:t>pdfs</a:t>
            </a:r>
            <a:r>
              <a:rPr lang="fi-FI" dirty="0" smtClean="0"/>
              <a:t> </a:t>
            </a:r>
            <a:r>
              <a:rPr lang="fi-FI" dirty="0" err="1" smtClean="0"/>
              <a:t>lead</a:t>
            </a:r>
            <a:r>
              <a:rPr lang="fi-FI" dirty="0" smtClean="0"/>
              <a:t> to </a:t>
            </a:r>
            <a:r>
              <a:rPr lang="fi-FI" dirty="0" err="1" smtClean="0"/>
              <a:t>functional</a:t>
            </a:r>
            <a:r>
              <a:rPr lang="fi-FI" dirty="0" smtClean="0"/>
              <a:t> </a:t>
            </a:r>
            <a:r>
              <a:rPr lang="fi-FI" dirty="0" err="1" smtClean="0"/>
              <a:t>operations</a:t>
            </a:r>
            <a:r>
              <a:rPr lang="fi-FI" dirty="0" smtClean="0"/>
              <a:t>; </a:t>
            </a:r>
            <a:r>
              <a:rPr lang="fi-FI" dirty="0" err="1" smtClean="0"/>
              <a:t>computationally</a:t>
            </a:r>
            <a:r>
              <a:rPr lang="fi-FI" dirty="0" smtClean="0"/>
              <a:t> </a:t>
            </a:r>
            <a:r>
              <a:rPr lang="fi-FI" i="1" dirty="0" err="1" smtClean="0"/>
              <a:t>extremely</a:t>
            </a:r>
            <a:r>
              <a:rPr lang="fi-FI" dirty="0" smtClean="0"/>
              <a:t> </a:t>
            </a:r>
            <a:r>
              <a:rPr lang="fi-FI" dirty="0" err="1" smtClean="0"/>
              <a:t>complicated</a:t>
            </a:r>
            <a:r>
              <a:rPr lang="fi-FI" dirty="0" smtClean="0"/>
              <a:t> </a:t>
            </a:r>
            <a:r>
              <a:rPr lang="fi-FI" dirty="0" err="1" smtClean="0"/>
              <a:t>even</a:t>
            </a:r>
            <a:r>
              <a:rPr lang="fi-FI" dirty="0" smtClean="0"/>
              <a:t> for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systems</a:t>
            </a:r>
            <a:endParaRPr lang="fi-FI" dirty="0" smtClean="0"/>
          </a:p>
          <a:p>
            <a:pPr lvl="1"/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approach</a:t>
            </a:r>
            <a:r>
              <a:rPr lang="fi-FI" dirty="0" smtClean="0"/>
              <a:t>: </a:t>
            </a:r>
            <a:r>
              <a:rPr lang="fi-FI" dirty="0" err="1" smtClean="0"/>
              <a:t>instead</a:t>
            </a:r>
            <a:r>
              <a:rPr lang="fi-FI" dirty="0" smtClean="0"/>
              <a:t> of </a:t>
            </a:r>
            <a:r>
              <a:rPr lang="fi-FI" dirty="0" err="1" smtClean="0"/>
              <a:t>functional</a:t>
            </a:r>
            <a:r>
              <a:rPr lang="fi-FI" dirty="0" smtClean="0"/>
              <a:t> </a:t>
            </a:r>
            <a:r>
              <a:rPr lang="fi-FI" dirty="0" err="1" smtClean="0"/>
              <a:t>description</a:t>
            </a:r>
            <a:r>
              <a:rPr lang="fi-FI" dirty="0" smtClean="0"/>
              <a:t> f(x), </a:t>
            </a:r>
            <a:r>
              <a:rPr lang="fi-FI" dirty="0" err="1" smtClean="0"/>
              <a:t>describe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a set of </a:t>
            </a:r>
            <a:r>
              <a:rPr lang="fi-FI" dirty="0" err="1" smtClean="0"/>
              <a:t>samples</a:t>
            </a:r>
            <a:r>
              <a:rPr lang="fi-FI" dirty="0" smtClean="0"/>
              <a:t> {</a:t>
            </a:r>
            <a:r>
              <a:rPr lang="fi-FI" dirty="0" err="1" smtClean="0"/>
              <a:t>x</a:t>
            </a:r>
            <a:r>
              <a:rPr lang="fi-FI" baseline="-25000" dirty="0" err="1" smtClean="0"/>
              <a:t>n</a:t>
            </a:r>
            <a:r>
              <a:rPr lang="fi-FI" dirty="0" smtClean="0"/>
              <a:t>}, n=1,…,N </a:t>
            </a:r>
            <a:r>
              <a:rPr lang="fi-FI" dirty="0" err="1" smtClean="0"/>
              <a:t>that</a:t>
            </a:r>
            <a:r>
              <a:rPr lang="fi-FI" dirty="0" smtClean="0"/>
              <a:t> ”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thought</a:t>
            </a:r>
            <a:r>
              <a:rPr lang="fi-FI" dirty="0" smtClean="0"/>
              <a:t> of </a:t>
            </a:r>
            <a:r>
              <a:rPr lang="fi-FI" dirty="0" err="1" smtClean="0"/>
              <a:t>drawn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unknown</a:t>
            </a:r>
            <a:r>
              <a:rPr lang="fi-FI" dirty="0" smtClean="0"/>
              <a:t> f(x)”</a:t>
            </a:r>
          </a:p>
          <a:p>
            <a:pPr lvl="2"/>
            <a:r>
              <a:rPr lang="fi-FI" dirty="0" err="1" smtClean="0"/>
              <a:t>Computationally</a:t>
            </a:r>
            <a:r>
              <a:rPr lang="fi-FI" dirty="0" smtClean="0"/>
              <a:t> </a:t>
            </a:r>
            <a:r>
              <a:rPr lang="fi-FI" dirty="0" err="1" smtClean="0"/>
              <a:t>efficient</a:t>
            </a:r>
            <a:r>
              <a:rPr lang="fi-FI" dirty="0" smtClean="0"/>
              <a:t> </a:t>
            </a:r>
            <a:r>
              <a:rPr lang="fi-FI" dirty="0" err="1" smtClean="0"/>
              <a:t>way</a:t>
            </a:r>
            <a:r>
              <a:rPr lang="fi-FI" dirty="0" smtClean="0"/>
              <a:t> of </a:t>
            </a:r>
            <a:r>
              <a:rPr lang="fi-FI" dirty="0" err="1" smtClean="0"/>
              <a:t>doing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pdf </a:t>
            </a:r>
            <a:r>
              <a:rPr lang="fi-FI" dirty="0" err="1" smtClean="0"/>
              <a:t>operations</a:t>
            </a:r>
            <a:r>
              <a:rPr lang="fi-FI" dirty="0" smtClean="0"/>
              <a:t> on </a:t>
            </a:r>
            <a:r>
              <a:rPr lang="fi-FI" dirty="0" err="1" smtClean="0"/>
              <a:t>this</a:t>
            </a:r>
            <a:r>
              <a:rPr lang="fi-FI" dirty="0" smtClean="0"/>
              <a:t> set</a:t>
            </a:r>
          </a:p>
          <a:p>
            <a:pPr lvl="2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technical</a:t>
            </a:r>
            <a:r>
              <a:rPr lang="fi-FI" dirty="0" smtClean="0"/>
              <a:t> </a:t>
            </a:r>
            <a:r>
              <a:rPr lang="fi-FI" dirty="0" err="1" smtClean="0"/>
              <a:t>points</a:t>
            </a:r>
            <a:r>
              <a:rPr lang="fi-FI" dirty="0" smtClean="0"/>
              <a:t>;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choose</a:t>
            </a:r>
            <a:r>
              <a:rPr lang="fi-FI" dirty="0" smtClean="0"/>
              <a:t> N,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keep</a:t>
            </a:r>
            <a:r>
              <a:rPr lang="fi-FI" dirty="0" smtClean="0"/>
              <a:t> </a:t>
            </a:r>
            <a:r>
              <a:rPr lang="fi-FI" dirty="0" err="1" smtClean="0"/>
              <a:t>samples</a:t>
            </a:r>
            <a:r>
              <a:rPr lang="fi-FI" dirty="0" smtClean="0"/>
              <a:t> </a:t>
            </a:r>
            <a:r>
              <a:rPr lang="fi-FI" dirty="0" err="1" smtClean="0"/>
              <a:t>relevant</a:t>
            </a:r>
            <a:r>
              <a:rPr lang="fi-FI" dirty="0" smtClean="0"/>
              <a:t> </a:t>
            </a:r>
            <a:r>
              <a:rPr lang="fi-FI" dirty="0" err="1" smtClean="0"/>
              <a:t>etc</a:t>
            </a:r>
            <a:endParaRPr lang="fi-FI" dirty="0" smtClean="0"/>
          </a:p>
          <a:p>
            <a:pPr lvl="2"/>
            <a:r>
              <a:rPr lang="fi-FI" dirty="0" err="1" smtClean="0"/>
              <a:t>Methods</a:t>
            </a:r>
            <a:r>
              <a:rPr lang="fi-FI" dirty="0" smtClean="0"/>
              <a:t> </a:t>
            </a:r>
            <a:r>
              <a:rPr lang="fi-FI" dirty="0" err="1" smtClean="0"/>
              <a:t>based</a:t>
            </a:r>
            <a:r>
              <a:rPr lang="fi-FI" dirty="0" smtClean="0"/>
              <a:t> on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representation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referred</a:t>
            </a:r>
            <a:r>
              <a:rPr lang="fi-FI" dirty="0" smtClean="0"/>
              <a:t> to as ”</a:t>
            </a:r>
            <a:r>
              <a:rPr lang="fi-FI" dirty="0" err="1" smtClean="0"/>
              <a:t>particle</a:t>
            </a:r>
            <a:r>
              <a:rPr lang="fi-FI" dirty="0" smtClean="0"/>
              <a:t> </a:t>
            </a:r>
            <a:r>
              <a:rPr lang="fi-FI" dirty="0" err="1" smtClean="0"/>
              <a:t>filtering</a:t>
            </a:r>
            <a:r>
              <a:rPr lang="fi-FI" dirty="0" smtClean="0"/>
              <a:t>”</a:t>
            </a:r>
          </a:p>
          <a:p>
            <a:pPr lvl="2"/>
            <a:r>
              <a:rPr lang="fi-FI" dirty="0" err="1" smtClean="0"/>
              <a:t>This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common</a:t>
            </a:r>
            <a:r>
              <a:rPr lang="fi-FI" dirty="0" smtClean="0"/>
              <a:t> </a:t>
            </a:r>
            <a:r>
              <a:rPr lang="fi-FI" dirty="0" err="1" smtClean="0"/>
              <a:t>way</a:t>
            </a:r>
            <a:r>
              <a:rPr lang="fi-FI" dirty="0" smtClean="0"/>
              <a:t> to go,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linear-Gaussian</a:t>
            </a:r>
            <a:r>
              <a:rPr lang="fi-FI" dirty="0" smtClean="0"/>
              <a:t> </a:t>
            </a:r>
            <a:r>
              <a:rPr lang="fi-FI" dirty="0" err="1" smtClean="0"/>
              <a:t>approximations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too</a:t>
            </a:r>
            <a:r>
              <a:rPr lang="fi-FI" dirty="0" smtClean="0"/>
              <a:t> </a:t>
            </a:r>
            <a:r>
              <a:rPr lang="fi-FI" dirty="0" err="1" smtClean="0"/>
              <a:t>crude</a:t>
            </a:r>
            <a:r>
              <a:rPr lang="fi-FI" dirty="0" smtClean="0"/>
              <a:t>/</a:t>
            </a:r>
            <a:r>
              <a:rPr lang="fi-FI" dirty="0" err="1" smtClean="0"/>
              <a:t>incorrect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472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To </a:t>
            </a:r>
            <a:r>
              <a:rPr lang="fi-FI" dirty="0" err="1" smtClean="0"/>
              <a:t>deal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various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uncertainties</a:t>
            </a:r>
            <a:r>
              <a:rPr lang="fi-FI" dirty="0" smtClean="0"/>
              <a:t>, </a:t>
            </a:r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calculus</a:t>
            </a:r>
            <a:r>
              <a:rPr lang="fi-FI" dirty="0" smtClean="0"/>
              <a:t> is a </a:t>
            </a:r>
            <a:r>
              <a:rPr lang="fi-FI" dirty="0" err="1" smtClean="0"/>
              <a:t>natural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(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though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classical</a:t>
            </a:r>
            <a:r>
              <a:rPr lang="fi-FI" dirty="0" smtClean="0"/>
              <a:t>, </a:t>
            </a:r>
            <a:r>
              <a:rPr lang="fi-FI" dirty="0" err="1" smtClean="0"/>
              <a:t>frequentist</a:t>
            </a:r>
            <a:r>
              <a:rPr lang="fi-FI" dirty="0" smtClean="0"/>
              <a:t> </a:t>
            </a:r>
            <a:r>
              <a:rPr lang="fi-FI" dirty="0" err="1" smtClean="0"/>
              <a:t>interpretation</a:t>
            </a:r>
            <a:r>
              <a:rPr lang="fi-FI" dirty="0" smtClean="0"/>
              <a:t> of </a:t>
            </a:r>
            <a:r>
              <a:rPr lang="fi-FI" dirty="0" err="1" smtClean="0"/>
              <a:t>probablilities</a:t>
            </a:r>
            <a:r>
              <a:rPr lang="fi-FI" dirty="0" smtClean="0"/>
              <a:t> </a:t>
            </a:r>
            <a:r>
              <a:rPr lang="fi-FI" dirty="0" err="1" smtClean="0"/>
              <a:t>rarely</a:t>
            </a:r>
            <a:r>
              <a:rPr lang="fi-FI" dirty="0" smtClean="0"/>
              <a:t> </a:t>
            </a:r>
            <a:r>
              <a:rPr lang="fi-FI" dirty="0" err="1" smtClean="0"/>
              <a:t>applies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Conditional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and </a:t>
            </a:r>
            <a:r>
              <a:rPr lang="fi-FI" dirty="0" err="1" smtClean="0"/>
              <a:t>Bayes</a:t>
            </a:r>
            <a:r>
              <a:rPr lang="fi-FI" dirty="0" smtClean="0"/>
              <a:t> formula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tools</a:t>
            </a:r>
            <a:r>
              <a:rPr lang="fi-FI" dirty="0" smtClean="0"/>
              <a:t> for </a:t>
            </a:r>
            <a:r>
              <a:rPr lang="fi-FI" dirty="0" err="1" smtClean="0"/>
              <a:t>updating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(</a:t>
            </a:r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distribution</a:t>
            </a:r>
            <a:r>
              <a:rPr lang="fi-FI" dirty="0" smtClean="0"/>
              <a:t>) </a:t>
            </a:r>
            <a:r>
              <a:rPr lang="fi-FI" dirty="0" err="1" smtClean="0"/>
              <a:t>based</a:t>
            </a:r>
            <a:r>
              <a:rPr lang="fi-FI" dirty="0" smtClean="0"/>
              <a:t> on </a:t>
            </a:r>
            <a:r>
              <a:rPr lang="fi-FI" dirty="0" err="1" smtClean="0"/>
              <a:t>observation</a:t>
            </a:r>
            <a:r>
              <a:rPr lang="fi-FI" dirty="0" smtClean="0"/>
              <a:t> data</a:t>
            </a:r>
          </a:p>
          <a:p>
            <a:r>
              <a:rPr lang="fi-FI" dirty="0" smtClean="0"/>
              <a:t>For </a:t>
            </a:r>
            <a:r>
              <a:rPr lang="fi-FI" dirty="0" err="1" smtClean="0"/>
              <a:t>real</a:t>
            </a:r>
            <a:r>
              <a:rPr lang="fi-FI" dirty="0" smtClean="0"/>
              <a:t> </a:t>
            </a:r>
            <a:r>
              <a:rPr lang="fi-FI" dirty="0" err="1" smtClean="0"/>
              <a:t>vector</a:t>
            </a:r>
            <a:r>
              <a:rPr lang="fi-FI" dirty="0" smtClean="0"/>
              <a:t> </a:t>
            </a:r>
            <a:r>
              <a:rPr lang="fi-FI" dirty="0" err="1" smtClean="0"/>
              <a:t>valued</a:t>
            </a:r>
            <a:r>
              <a:rPr lang="fi-FI" dirty="0" smtClean="0"/>
              <a:t> </a:t>
            </a:r>
            <a:r>
              <a:rPr lang="fi-FI" dirty="0" err="1" smtClean="0"/>
              <a:t>random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r>
              <a:rPr lang="fi-FI" dirty="0" smtClean="0"/>
              <a:t>, </a:t>
            </a:r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density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r>
              <a:rPr lang="fi-FI" dirty="0" smtClean="0"/>
              <a:t> (pdf) </a:t>
            </a:r>
            <a:r>
              <a:rPr lang="fi-FI" dirty="0" err="1" smtClean="0"/>
              <a:t>replace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probabilities</a:t>
            </a:r>
            <a:r>
              <a:rPr lang="fi-FI" dirty="0" smtClean="0"/>
              <a:t> of </a:t>
            </a:r>
            <a:r>
              <a:rPr lang="fi-FI" dirty="0" err="1" smtClean="0"/>
              <a:t>discrete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endParaRPr lang="fi-FI" dirty="0"/>
          </a:p>
          <a:p>
            <a:pPr lvl="1"/>
            <a:r>
              <a:rPr lang="fi-FI" dirty="0" err="1" smtClean="0"/>
              <a:t>Pdfs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represented</a:t>
            </a:r>
            <a:r>
              <a:rPr lang="fi-FI" dirty="0" smtClean="0"/>
              <a:t> as </a:t>
            </a:r>
            <a:r>
              <a:rPr lang="fi-FI" dirty="0" err="1" smtClean="0"/>
              <a:t>functions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as a set of </a:t>
            </a:r>
            <a:r>
              <a:rPr lang="fi-FI" dirty="0" err="1" smtClean="0"/>
              <a:t>samples</a:t>
            </a:r>
            <a:r>
              <a:rPr lang="fi-FI" dirty="0" smtClean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280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of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err="1" smtClean="0"/>
              <a:t>Why</a:t>
            </a:r>
            <a:r>
              <a:rPr lang="fi-FI" dirty="0" smtClean="0"/>
              <a:t> – </a:t>
            </a:r>
            <a:r>
              <a:rPr lang="fi-FI" dirty="0" err="1" smtClean="0"/>
              <a:t>sources</a:t>
            </a:r>
            <a:r>
              <a:rPr lang="fi-FI" dirty="0" smtClean="0"/>
              <a:t> of </a:t>
            </a:r>
            <a:r>
              <a:rPr lang="fi-FI" dirty="0" err="1" smtClean="0"/>
              <a:t>uncertainty</a:t>
            </a:r>
            <a:endParaRPr lang="fi-FI" dirty="0" smtClean="0"/>
          </a:p>
          <a:p>
            <a:r>
              <a:rPr lang="fi-FI" dirty="0" err="1" smtClean="0"/>
              <a:t>What</a:t>
            </a:r>
            <a:r>
              <a:rPr lang="fi-FI" dirty="0" smtClean="0"/>
              <a:t> is </a:t>
            </a:r>
            <a:r>
              <a:rPr lang="fi-FI" dirty="0" err="1" smtClean="0"/>
              <a:t>probability</a:t>
            </a:r>
            <a:r>
              <a:rPr lang="fi-FI" dirty="0" smtClean="0"/>
              <a:t>?</a:t>
            </a:r>
          </a:p>
          <a:p>
            <a:pPr lvl="1"/>
            <a:r>
              <a:rPr lang="fi-FI" dirty="0" smtClean="0"/>
              <a:t>An </a:t>
            </a:r>
            <a:r>
              <a:rPr lang="fi-FI" dirty="0" err="1" smtClean="0"/>
              <a:t>axiomatic</a:t>
            </a:r>
            <a:r>
              <a:rPr lang="fi-FI" dirty="0" smtClean="0"/>
              <a:t> set of </a:t>
            </a:r>
            <a:r>
              <a:rPr lang="fi-FI" dirty="0" err="1" smtClean="0"/>
              <a:t>rules</a:t>
            </a:r>
            <a:endParaRPr lang="fi-FI" dirty="0"/>
          </a:p>
          <a:p>
            <a:pPr lvl="1"/>
            <a:r>
              <a:rPr lang="fi-FI" dirty="0" err="1" smtClean="0"/>
              <a:t>Classical</a:t>
            </a:r>
            <a:r>
              <a:rPr lang="fi-FI" dirty="0" smtClean="0"/>
              <a:t> </a:t>
            </a:r>
            <a:r>
              <a:rPr lang="fi-FI" dirty="0" err="1" smtClean="0"/>
              <a:t>interpretation</a:t>
            </a:r>
            <a:r>
              <a:rPr lang="fi-FI" dirty="0" smtClean="0"/>
              <a:t> – </a:t>
            </a:r>
            <a:r>
              <a:rPr lang="fi-FI" dirty="0" err="1" smtClean="0"/>
              <a:t>frequentist</a:t>
            </a:r>
            <a:r>
              <a:rPr lang="fi-FI" dirty="0" smtClean="0"/>
              <a:t> </a:t>
            </a:r>
            <a:r>
              <a:rPr lang="fi-FI" dirty="0" err="1" smtClean="0"/>
              <a:t>approach</a:t>
            </a:r>
            <a:endParaRPr lang="fi-FI" dirty="0" smtClean="0"/>
          </a:p>
          <a:p>
            <a:pPr lvl="1"/>
            <a:r>
              <a:rPr lang="fi-FI" dirty="0" err="1" smtClean="0"/>
              <a:t>Bayesian</a:t>
            </a:r>
            <a:r>
              <a:rPr lang="fi-FI" dirty="0" smtClean="0"/>
              <a:t> </a:t>
            </a:r>
            <a:r>
              <a:rPr lang="fi-FI" dirty="0" err="1" smtClean="0"/>
              <a:t>interpretation</a:t>
            </a:r>
            <a:r>
              <a:rPr lang="fi-FI" dirty="0" smtClean="0"/>
              <a:t> – </a:t>
            </a:r>
            <a:r>
              <a:rPr lang="fi-FI" dirty="0" err="1" smtClean="0"/>
              <a:t>ways</a:t>
            </a:r>
            <a:r>
              <a:rPr lang="fi-FI" dirty="0" smtClean="0"/>
              <a:t> of </a:t>
            </a:r>
            <a:r>
              <a:rPr lang="fi-FI" dirty="0" err="1" smtClean="0"/>
              <a:t>expressing</a:t>
            </a:r>
            <a:r>
              <a:rPr lang="fi-FI" dirty="0" smtClean="0"/>
              <a:t> </a:t>
            </a:r>
            <a:r>
              <a:rPr lang="fi-FI" dirty="0" err="1" smtClean="0"/>
              <a:t>beliefs</a:t>
            </a:r>
            <a:endParaRPr lang="fi-FI" dirty="0" smtClean="0"/>
          </a:p>
          <a:p>
            <a:r>
              <a:rPr lang="fi-FI" dirty="0" err="1" smtClean="0"/>
              <a:t>Summaries</a:t>
            </a:r>
            <a:r>
              <a:rPr lang="fi-FI" dirty="0" smtClean="0"/>
              <a:t> of </a:t>
            </a:r>
            <a:r>
              <a:rPr lang="fi-FI" dirty="0" err="1" smtClean="0"/>
              <a:t>uncertain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endParaRPr lang="fi-FI" dirty="0"/>
          </a:p>
          <a:p>
            <a:pPr lvl="1"/>
            <a:r>
              <a:rPr lang="fi-FI" dirty="0" err="1"/>
              <a:t>M</a:t>
            </a:r>
            <a:r>
              <a:rPr lang="fi-FI" dirty="0" err="1" smtClean="0"/>
              <a:t>ost</a:t>
            </a:r>
            <a:r>
              <a:rPr lang="fi-FI" dirty="0" smtClean="0"/>
              <a:t> </a:t>
            </a:r>
            <a:r>
              <a:rPr lang="fi-FI" dirty="0" err="1" smtClean="0"/>
              <a:t>likely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endParaRPr lang="fi-FI" dirty="0"/>
          </a:p>
          <a:p>
            <a:pPr lvl="1"/>
            <a:r>
              <a:rPr lang="fi-FI" dirty="0" err="1" smtClean="0"/>
              <a:t>Entropy</a:t>
            </a:r>
            <a:endParaRPr lang="fi-FI" dirty="0" smtClean="0"/>
          </a:p>
          <a:p>
            <a:r>
              <a:rPr lang="fi-FI" dirty="0" err="1" smtClean="0"/>
              <a:t>Random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r>
              <a:rPr lang="fi-FI" dirty="0" smtClean="0"/>
              <a:t> and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summaries</a:t>
            </a:r>
            <a:r>
              <a:rPr lang="fi-FI" dirty="0" smtClean="0"/>
              <a:t>: </a:t>
            </a:r>
            <a:r>
              <a:rPr lang="fi-FI" dirty="0" err="1" smtClean="0"/>
              <a:t>mean</a:t>
            </a:r>
            <a:r>
              <a:rPr lang="fi-FI" dirty="0" smtClean="0"/>
              <a:t>; (</a:t>
            </a:r>
            <a:r>
              <a:rPr lang="fi-FI" dirty="0" err="1" smtClean="0"/>
              <a:t>co</a:t>
            </a:r>
            <a:r>
              <a:rPr lang="fi-FI" dirty="0" smtClean="0"/>
              <a:t>)</a:t>
            </a:r>
            <a:r>
              <a:rPr lang="fi-FI" dirty="0" err="1" smtClean="0"/>
              <a:t>variance</a:t>
            </a:r>
            <a:endParaRPr lang="fi-FI" dirty="0" smtClean="0"/>
          </a:p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key</a:t>
            </a:r>
            <a:r>
              <a:rPr lang="fi-FI" dirty="0" smtClean="0"/>
              <a:t> </a:t>
            </a:r>
            <a:r>
              <a:rPr lang="fi-FI" dirty="0" err="1" smtClean="0"/>
              <a:t>concepts</a:t>
            </a:r>
            <a:r>
              <a:rPr lang="fi-FI" dirty="0" smtClean="0"/>
              <a:t> and </a:t>
            </a:r>
            <a:r>
              <a:rPr lang="fi-FI" dirty="0" err="1" smtClean="0"/>
              <a:t>formulas</a:t>
            </a:r>
            <a:endParaRPr lang="fi-FI" dirty="0" smtClean="0"/>
          </a:p>
          <a:p>
            <a:pPr lvl="1"/>
            <a:r>
              <a:rPr lang="fi-FI" dirty="0" smtClean="0"/>
              <a:t>Statistical </a:t>
            </a:r>
            <a:r>
              <a:rPr lang="fi-FI" dirty="0" err="1" smtClean="0"/>
              <a:t>independence</a:t>
            </a:r>
            <a:endParaRPr lang="fi-FI" dirty="0" smtClean="0"/>
          </a:p>
          <a:p>
            <a:pPr lvl="1"/>
            <a:r>
              <a:rPr lang="fi-FI" dirty="0" err="1" smtClean="0"/>
              <a:t>Conditional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&amp; </a:t>
            </a:r>
            <a:r>
              <a:rPr lang="fi-FI" dirty="0" err="1" smtClean="0"/>
              <a:t>Bayes</a:t>
            </a:r>
            <a:r>
              <a:rPr lang="fi-FI" dirty="0" smtClean="0"/>
              <a:t> </a:t>
            </a:r>
            <a:r>
              <a:rPr lang="fi-FI" dirty="0" err="1" smtClean="0"/>
              <a:t>rule</a:t>
            </a:r>
            <a:endParaRPr lang="fi-FI" dirty="0" smtClean="0"/>
          </a:p>
          <a:p>
            <a:r>
              <a:rPr lang="fi-FI" smtClean="0"/>
              <a:t>Sample</a:t>
            </a:r>
            <a:r>
              <a:rPr lang="fi-FI" dirty="0" smtClean="0"/>
              <a:t> </a:t>
            </a:r>
            <a:r>
              <a:rPr lang="fi-FI" dirty="0" err="1" smtClean="0"/>
              <a:t>based</a:t>
            </a:r>
            <a:r>
              <a:rPr lang="fi-FI" dirty="0" smtClean="0"/>
              <a:t> </a:t>
            </a:r>
            <a:r>
              <a:rPr lang="fi-FI" dirty="0" err="1" smtClean="0"/>
              <a:t>representation</a:t>
            </a:r>
            <a:r>
              <a:rPr lang="fi-FI" dirty="0" smtClean="0"/>
              <a:t> of </a:t>
            </a:r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distributions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765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err="1" smtClean="0"/>
              <a:t>Consequences</a:t>
            </a:r>
            <a:r>
              <a:rPr lang="fi-FI" dirty="0" smtClean="0"/>
              <a:t> of 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endParaRPr lang="fi-FI" dirty="0" smtClean="0"/>
          </a:p>
          <a:p>
            <a:pPr lvl="1"/>
            <a:r>
              <a:rPr lang="fi-FI" dirty="0" err="1" smtClean="0"/>
              <a:t>Probabilistic</a:t>
            </a:r>
            <a:r>
              <a:rPr lang="fi-FI" dirty="0" smtClean="0"/>
              <a:t> </a:t>
            </a:r>
            <a:r>
              <a:rPr lang="fi-FI" dirty="0" err="1" smtClean="0"/>
              <a:t>model</a:t>
            </a:r>
            <a:endParaRPr lang="fi-FI" dirty="0" smtClean="0"/>
          </a:p>
          <a:p>
            <a:pPr lvl="1"/>
            <a:r>
              <a:rPr lang="fi-FI" dirty="0" smtClean="0"/>
              <a:t>No </a:t>
            </a:r>
            <a:r>
              <a:rPr lang="fi-FI" dirty="0" err="1" smtClean="0"/>
              <a:t>model</a:t>
            </a:r>
            <a:r>
              <a:rPr lang="fi-FI" dirty="0" smtClean="0"/>
              <a:t> at </a:t>
            </a:r>
            <a:r>
              <a:rPr lang="fi-FI" dirty="0" err="1" smtClean="0"/>
              <a:t>all</a:t>
            </a:r>
            <a:endParaRPr lang="fi-FI" dirty="0" smtClean="0"/>
          </a:p>
          <a:p>
            <a:r>
              <a:rPr lang="fi-FI" dirty="0" err="1" smtClean="0"/>
              <a:t>Costs</a:t>
            </a:r>
            <a:r>
              <a:rPr lang="fi-FI" dirty="0" smtClean="0"/>
              <a:t> of 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endParaRPr lang="fi-FI" dirty="0" smtClean="0"/>
          </a:p>
          <a:p>
            <a:r>
              <a:rPr lang="fi-FI" dirty="0" err="1" smtClean="0"/>
              <a:t>Sensing</a:t>
            </a:r>
            <a:r>
              <a:rPr lang="fi-FI" dirty="0" smtClean="0"/>
              <a:t> </a:t>
            </a:r>
            <a:r>
              <a:rPr lang="fi-FI" dirty="0" err="1" smtClean="0"/>
              <a:t>capabilities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</a:t>
            </a:r>
            <a:endParaRPr lang="fi-FI" dirty="0" smtClean="0"/>
          </a:p>
          <a:p>
            <a:pPr lvl="1"/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(</a:t>
            </a:r>
            <a:r>
              <a:rPr lang="fi-FI" dirty="0" err="1" smtClean="0"/>
              <a:t>localization</a:t>
            </a:r>
            <a:r>
              <a:rPr lang="fi-FI" dirty="0" smtClean="0"/>
              <a:t> </a:t>
            </a:r>
            <a:r>
              <a:rPr lang="fi-FI" dirty="0" err="1" smtClean="0"/>
              <a:t>problem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Map</a:t>
            </a:r>
            <a:r>
              <a:rPr lang="fi-FI" dirty="0" smtClean="0"/>
              <a:t> of </a:t>
            </a:r>
            <a:r>
              <a:rPr lang="fi-FI" dirty="0" err="1" smtClean="0"/>
              <a:t>environment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endParaRPr lang="fi-FI" dirty="0" smtClean="0"/>
          </a:p>
          <a:p>
            <a:r>
              <a:rPr lang="fi-FI" dirty="0" err="1" smtClean="0"/>
              <a:t>Communication</a:t>
            </a:r>
            <a:r>
              <a:rPr lang="fi-FI" dirty="0" smtClean="0"/>
              <a:t> in </a:t>
            </a:r>
            <a:r>
              <a:rPr lang="fi-FI" dirty="0" err="1" smtClean="0"/>
              <a:t>multi-robot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r>
              <a:rPr lang="fi-FI" dirty="0" smtClean="0"/>
              <a:t> </a:t>
            </a:r>
            <a:r>
              <a:rPr lang="fi-FI" dirty="0" err="1" smtClean="0"/>
              <a:t>reliable</a:t>
            </a:r>
            <a:endParaRPr lang="fi-FI" dirty="0" smtClean="0"/>
          </a:p>
          <a:p>
            <a:pPr lvl="1"/>
            <a:r>
              <a:rPr lang="fi-FI" dirty="0" err="1" smtClean="0"/>
              <a:t>Robots</a:t>
            </a:r>
            <a:r>
              <a:rPr lang="fi-FI" dirty="0" smtClean="0"/>
              <a:t> </a:t>
            </a:r>
            <a:r>
              <a:rPr lang="fi-FI" dirty="0" err="1" smtClean="0"/>
              <a:t>cannot</a:t>
            </a:r>
            <a:r>
              <a:rPr lang="fi-FI" dirty="0" smtClean="0"/>
              <a:t> </a:t>
            </a:r>
            <a:r>
              <a:rPr lang="fi-FI" dirty="0" err="1" smtClean="0"/>
              <a:t>communicate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 and </a:t>
            </a:r>
            <a:r>
              <a:rPr lang="fi-FI" dirty="0" err="1" smtClean="0"/>
              <a:t>thus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</a:p>
          <a:p>
            <a:pPr lvl="1"/>
            <a:r>
              <a:rPr lang="fi-FI" dirty="0" err="1" smtClean="0"/>
              <a:t>Consequences</a:t>
            </a:r>
            <a:r>
              <a:rPr lang="fi-FI" dirty="0" smtClean="0"/>
              <a:t> of </a:t>
            </a:r>
            <a:r>
              <a:rPr lang="fi-FI" dirty="0" err="1" smtClean="0"/>
              <a:t>actions</a:t>
            </a:r>
            <a:r>
              <a:rPr lang="fi-FI" dirty="0"/>
              <a:t> </a:t>
            </a:r>
            <a:r>
              <a:rPr lang="fi-FI" dirty="0" smtClean="0"/>
              <a:t>(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Single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&amp; </a:t>
            </a:r>
            <a:r>
              <a:rPr lang="fi-FI" dirty="0" err="1" smtClean="0"/>
              <a:t>incomplete</a:t>
            </a:r>
            <a:r>
              <a:rPr lang="fi-FI" dirty="0" smtClean="0"/>
              <a:t> </a:t>
            </a:r>
            <a:r>
              <a:rPr lang="fi-FI" dirty="0" err="1" smtClean="0"/>
              <a:t>sensing</a:t>
            </a:r>
            <a:endParaRPr lang="fi-FI" dirty="0"/>
          </a:p>
          <a:p>
            <a:pPr lvl="1"/>
            <a:r>
              <a:rPr lang="fi-FI" dirty="0" err="1" smtClean="0"/>
              <a:t>Mapping</a:t>
            </a:r>
            <a:endParaRPr lang="fi-FI" dirty="0" smtClean="0"/>
          </a:p>
          <a:p>
            <a:pPr lvl="1"/>
            <a:r>
              <a:rPr lang="fi-FI" dirty="0" smtClean="0"/>
              <a:t>Intro to </a:t>
            </a:r>
            <a:r>
              <a:rPr lang="fi-FI" dirty="0" err="1" smtClean="0"/>
              <a:t>simultaneous</a:t>
            </a:r>
            <a:r>
              <a:rPr lang="fi-FI" dirty="0" smtClean="0"/>
              <a:t> </a:t>
            </a:r>
            <a:r>
              <a:rPr lang="fi-FI" dirty="0" err="1" smtClean="0"/>
              <a:t>localization</a:t>
            </a:r>
            <a:r>
              <a:rPr lang="fi-FI" dirty="0" smtClean="0"/>
              <a:t> and </a:t>
            </a:r>
            <a:r>
              <a:rPr lang="fi-FI" dirty="0" err="1" smtClean="0"/>
              <a:t>mapping</a:t>
            </a:r>
            <a:r>
              <a:rPr lang="fi-FI" dirty="0" smtClean="0"/>
              <a:t> (SLAM) and </a:t>
            </a:r>
            <a:r>
              <a:rPr lang="fi-FI" dirty="0" err="1" smtClean="0"/>
              <a:t>decision</a:t>
            </a:r>
            <a:r>
              <a:rPr lang="fi-FI" dirty="0" smtClean="0"/>
              <a:t> </a:t>
            </a:r>
            <a:r>
              <a:rPr lang="fi-FI" dirty="0" err="1" smtClean="0"/>
              <a:t>making</a:t>
            </a:r>
            <a:r>
              <a:rPr lang="fi-FI" dirty="0" smtClean="0"/>
              <a:t> </a:t>
            </a: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uncertainties</a:t>
            </a:r>
            <a:r>
              <a:rPr lang="fi-FI" dirty="0" smtClean="0"/>
              <a:t> (POMDP)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41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axiomatic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3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 smtClean="0"/>
              <a:t>Set of </a:t>
            </a:r>
            <a:r>
              <a:rPr lang="fi-FI" dirty="0" err="1" smtClean="0"/>
              <a:t>events</a:t>
            </a:r>
            <a:r>
              <a:rPr lang="fi-FI" dirty="0" smtClean="0"/>
              <a:t> in </a:t>
            </a:r>
            <a:r>
              <a:rPr lang="fi-FI" dirty="0" err="1" smtClean="0"/>
              <a:t>sample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, </a:t>
            </a:r>
            <a:r>
              <a:rPr lang="fi-FI" dirty="0" err="1" smtClean="0"/>
              <a:t>satisfying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three</a:t>
            </a:r>
            <a:r>
              <a:rPr lang="fi-FI" dirty="0" smtClean="0"/>
              <a:t> </a:t>
            </a:r>
            <a:r>
              <a:rPr lang="fi-FI" dirty="0" err="1" smtClean="0"/>
              <a:t>axioms</a:t>
            </a:r>
            <a:endParaRPr lang="fi-FI" dirty="0" smtClean="0"/>
          </a:p>
          <a:p>
            <a:pPr marL="914400" lvl="1" indent="-457200">
              <a:buFont typeface="+mj-lt"/>
              <a:buAutoNum type="arabicPeriod"/>
            </a:pPr>
            <a:r>
              <a:rPr lang="fi-FI" dirty="0" smtClean="0"/>
              <a:t>For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of an </a:t>
            </a:r>
            <a:r>
              <a:rPr lang="fi-FI" dirty="0" err="1" smtClean="0"/>
              <a:t>event</a:t>
            </a:r>
            <a:r>
              <a:rPr lang="fi-FI" dirty="0" smtClean="0"/>
              <a:t> is a </a:t>
            </a:r>
            <a:r>
              <a:rPr lang="fi-FI" dirty="0" err="1" smtClean="0"/>
              <a:t>number</a:t>
            </a:r>
            <a:r>
              <a:rPr lang="fi-FI" dirty="0" smtClean="0"/>
              <a:t> in [0 1].</a:t>
            </a:r>
          </a:p>
          <a:p>
            <a:pPr marL="914400" lvl="1" indent="-457200">
              <a:buFont typeface="+mj-lt"/>
              <a:buAutoNum type="arabicPeriod"/>
            </a:pPr>
            <a:r>
              <a:rPr lang="fi-FI" dirty="0" err="1" smtClean="0"/>
              <a:t>Probability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whole</a:t>
            </a:r>
            <a:r>
              <a:rPr lang="fi-FI" dirty="0" smtClean="0"/>
              <a:t> </a:t>
            </a:r>
            <a:r>
              <a:rPr lang="fi-FI" dirty="0" err="1" smtClean="0"/>
              <a:t>sample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 is 1.</a:t>
            </a:r>
          </a:p>
          <a:p>
            <a:pPr lvl="2"/>
            <a:r>
              <a:rPr lang="fi-FI" dirty="0" err="1" smtClean="0"/>
              <a:t>Meaning</a:t>
            </a:r>
            <a:r>
              <a:rPr lang="fi-FI" dirty="0" smtClean="0"/>
              <a:t>.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event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happen</a:t>
            </a:r>
            <a:endParaRPr lang="fi-FI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E(</a:t>
            </a:r>
            <a:r>
              <a:rPr lang="en-US" dirty="0" err="1"/>
              <a:t>i</a:t>
            </a:r>
            <a:r>
              <a:rPr lang="en-US" dirty="0"/>
              <a:t>) is a sequence of disjoint events, the probability of union of E(</a:t>
            </a:r>
            <a:r>
              <a:rPr lang="en-US" dirty="0" err="1"/>
              <a:t>i</a:t>
            </a:r>
            <a:r>
              <a:rPr lang="en-US" dirty="0"/>
              <a:t>) is the sum of the probabilities of E(</a:t>
            </a:r>
            <a:r>
              <a:rPr lang="en-US" dirty="0" err="1"/>
              <a:t>i</a:t>
            </a:r>
            <a:r>
              <a:rPr lang="en-US" dirty="0" smtClean="0"/>
              <a:t>).</a:t>
            </a:r>
            <a:endParaRPr lang="fi-FI" dirty="0" smtClean="0"/>
          </a:p>
          <a:p>
            <a:pPr marL="0" indent="0">
              <a:buNone/>
            </a:pPr>
            <a:r>
              <a:rPr lang="fi-FI" dirty="0" err="1" smtClean="0"/>
              <a:t>Everything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calculus</a:t>
            </a:r>
            <a:r>
              <a:rPr lang="fi-FI" dirty="0" smtClean="0"/>
              <a:t> of </a:t>
            </a:r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follows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!</a:t>
            </a:r>
          </a:p>
          <a:p>
            <a:pPr marL="0" indent="0">
              <a:buNone/>
            </a:pPr>
            <a:r>
              <a:rPr lang="fi-FI" dirty="0" smtClean="0"/>
              <a:t>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axioms</a:t>
            </a:r>
            <a:r>
              <a:rPr lang="fi-FI" dirty="0" smtClean="0"/>
              <a:t> to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sense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set of </a:t>
            </a:r>
            <a:r>
              <a:rPr lang="fi-FI" dirty="0" err="1" smtClean="0"/>
              <a:t>events</a:t>
            </a:r>
            <a:r>
              <a:rPr lang="fi-FI" dirty="0" smtClean="0"/>
              <a:t>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satisfy</a:t>
            </a:r>
            <a:r>
              <a:rPr lang="fi-FI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fi-FI" dirty="0" err="1" smtClean="0"/>
              <a:t>Sample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 is in </a:t>
            </a:r>
            <a:r>
              <a:rPr lang="fi-FI" dirty="0" err="1" smtClean="0"/>
              <a:t>the</a:t>
            </a:r>
            <a:r>
              <a:rPr lang="fi-FI" dirty="0" smtClean="0"/>
              <a:t> set of </a:t>
            </a:r>
            <a:r>
              <a:rPr lang="fi-FI" dirty="0" err="1" smtClean="0"/>
              <a:t>events</a:t>
            </a:r>
            <a:r>
              <a:rPr lang="fi-FI" dirty="0" smtClean="0"/>
              <a:t> (”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” is an </a:t>
            </a:r>
            <a:r>
              <a:rPr lang="fi-FI" dirty="0" err="1" smtClean="0"/>
              <a:t>event</a:t>
            </a:r>
            <a:r>
              <a:rPr lang="fi-FI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union</a:t>
            </a:r>
            <a:r>
              <a:rPr lang="fi-FI" dirty="0" smtClean="0"/>
              <a:t> of </a:t>
            </a:r>
            <a:r>
              <a:rPr lang="fi-FI" dirty="0" err="1" smtClean="0"/>
              <a:t>events</a:t>
            </a:r>
            <a:r>
              <a:rPr lang="fi-FI" dirty="0" smtClean="0"/>
              <a:t> is an </a:t>
            </a:r>
            <a:r>
              <a:rPr lang="fi-FI" dirty="0" err="1" smtClean="0"/>
              <a:t>event</a:t>
            </a:r>
            <a:r>
              <a:rPr lang="fi-FI" dirty="0" smtClean="0"/>
              <a:t> (</a:t>
            </a:r>
            <a:r>
              <a:rPr lang="fi-FI" dirty="0" err="1" smtClean="0"/>
              <a:t>if</a:t>
            </a:r>
            <a:r>
              <a:rPr lang="fi-FI" dirty="0" smtClean="0"/>
              <a:t> ”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thing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” is an </a:t>
            </a:r>
            <a:r>
              <a:rPr lang="fi-FI" dirty="0" err="1" smtClean="0"/>
              <a:t>event</a:t>
            </a:r>
            <a:r>
              <a:rPr lang="fi-FI" dirty="0" smtClean="0"/>
              <a:t> and ”</a:t>
            </a:r>
            <a:r>
              <a:rPr lang="fi-FI" dirty="0" err="1" smtClean="0"/>
              <a:t>another</a:t>
            </a:r>
            <a:r>
              <a:rPr lang="fi-FI" dirty="0" smtClean="0"/>
              <a:t> </a:t>
            </a:r>
            <a:r>
              <a:rPr lang="fi-FI" dirty="0" err="1" smtClean="0"/>
              <a:t>thing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” is an </a:t>
            </a:r>
            <a:r>
              <a:rPr lang="fi-FI" dirty="0" err="1" smtClean="0"/>
              <a:t>event</a:t>
            </a:r>
            <a:r>
              <a:rPr lang="fi-FI" dirty="0" smtClean="0"/>
              <a:t>, </a:t>
            </a:r>
            <a:r>
              <a:rPr lang="fi-FI" dirty="0" err="1" smtClean="0"/>
              <a:t>then</a:t>
            </a:r>
            <a:r>
              <a:rPr lang="fi-FI" dirty="0" smtClean="0"/>
              <a:t> ”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another</a:t>
            </a:r>
            <a:r>
              <a:rPr lang="fi-FI" dirty="0" smtClean="0"/>
              <a:t> </a:t>
            </a:r>
            <a:r>
              <a:rPr lang="fi-FI" dirty="0" err="1" smtClean="0"/>
              <a:t>thing</a:t>
            </a:r>
            <a:r>
              <a:rPr lang="fi-FI" dirty="0" smtClean="0"/>
              <a:t>” </a:t>
            </a:r>
            <a:r>
              <a:rPr lang="fi-FI" dirty="0" err="1" smtClean="0"/>
              <a:t>happens</a:t>
            </a:r>
            <a:r>
              <a:rPr lang="fi-FI" dirty="0" smtClean="0"/>
              <a:t> is an </a:t>
            </a:r>
            <a:r>
              <a:rPr lang="fi-FI" dirty="0" err="1" smtClean="0"/>
              <a:t>event</a:t>
            </a:r>
            <a:r>
              <a:rPr lang="fi-FI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i-FI" dirty="0" smtClean="0"/>
              <a:t>A </a:t>
            </a:r>
            <a:r>
              <a:rPr lang="fi-FI" dirty="0" err="1" smtClean="0"/>
              <a:t>complement</a:t>
            </a:r>
            <a:r>
              <a:rPr lang="fi-FI" dirty="0" smtClean="0"/>
              <a:t> of an </a:t>
            </a:r>
            <a:r>
              <a:rPr lang="fi-FI" dirty="0" err="1" smtClean="0"/>
              <a:t>event</a:t>
            </a:r>
            <a:r>
              <a:rPr lang="fi-FI" dirty="0" smtClean="0"/>
              <a:t> is an </a:t>
            </a:r>
            <a:r>
              <a:rPr lang="fi-FI" dirty="0" err="1" smtClean="0"/>
              <a:t>event</a:t>
            </a:r>
            <a:r>
              <a:rPr lang="fi-FI" dirty="0" smtClean="0"/>
              <a:t> (</a:t>
            </a:r>
            <a:r>
              <a:rPr lang="fi-FI" dirty="0" err="1" smtClean="0"/>
              <a:t>if</a:t>
            </a:r>
            <a:r>
              <a:rPr lang="fi-FI" dirty="0" smtClean="0"/>
              <a:t> ”</a:t>
            </a:r>
            <a:r>
              <a:rPr lang="fi-FI" dirty="0" err="1" smtClean="0"/>
              <a:t>thing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” is an </a:t>
            </a:r>
            <a:r>
              <a:rPr lang="fi-FI" dirty="0" err="1" smtClean="0"/>
              <a:t>event</a:t>
            </a:r>
            <a:r>
              <a:rPr lang="fi-FI" dirty="0" smtClean="0"/>
              <a:t>, </a:t>
            </a:r>
            <a:r>
              <a:rPr lang="fi-FI" dirty="0" err="1" smtClean="0"/>
              <a:t>then</a:t>
            </a:r>
            <a:r>
              <a:rPr lang="fi-FI" dirty="0" smtClean="0"/>
              <a:t> ”</a:t>
            </a:r>
            <a:r>
              <a:rPr lang="fi-FI" dirty="0" err="1" smtClean="0"/>
              <a:t>thing</a:t>
            </a:r>
            <a:r>
              <a:rPr lang="fi-FI" dirty="0" smtClean="0"/>
              <a:t> </a:t>
            </a:r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happen</a:t>
            </a:r>
            <a:r>
              <a:rPr lang="fi-FI" dirty="0" smtClean="0"/>
              <a:t>” is an </a:t>
            </a:r>
            <a:r>
              <a:rPr lang="fi-FI" dirty="0" err="1" smtClean="0"/>
              <a:t>event</a:t>
            </a:r>
            <a:r>
              <a:rPr lang="fi-FI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30" y="1944208"/>
            <a:ext cx="4615511" cy="3681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12630" y="2308194"/>
            <a:ext cx="47411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Occupancy</a:t>
            </a:r>
            <a:r>
              <a:rPr lang="fi-FI" dirty="0" smtClean="0"/>
              <a:t> </a:t>
            </a:r>
            <a:r>
              <a:rPr lang="fi-FI" dirty="0" err="1" smtClean="0"/>
              <a:t>grid</a:t>
            </a:r>
            <a:r>
              <a:rPr lang="fi-FI" dirty="0" smtClean="0"/>
              <a:t>: made out of ”</a:t>
            </a:r>
            <a:r>
              <a:rPr lang="fi-FI" dirty="0" err="1" smtClean="0"/>
              <a:t>pixels</a:t>
            </a:r>
            <a:r>
              <a:rPr lang="fi-FI" dirty="0" smtClean="0"/>
              <a:t>”</a:t>
            </a:r>
          </a:p>
          <a:p>
            <a:r>
              <a:rPr lang="fi-FI" dirty="0"/>
              <a:t>o</a:t>
            </a:r>
            <a:r>
              <a:rPr lang="fi-FI" dirty="0" smtClean="0"/>
              <a:t>f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occupied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an </a:t>
            </a:r>
            <a:r>
              <a:rPr lang="fi-FI" dirty="0" err="1" smtClean="0"/>
              <a:t>obstacle</a:t>
            </a:r>
            <a:endParaRPr lang="fi-FI" dirty="0" smtClean="0"/>
          </a:p>
          <a:p>
            <a:r>
              <a:rPr lang="fi-FI" dirty="0" err="1"/>
              <a:t>o</a:t>
            </a:r>
            <a:r>
              <a:rPr lang="fi-FI" dirty="0" err="1" smtClean="0"/>
              <a:t>r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N </a:t>
            </a:r>
            <a:r>
              <a:rPr lang="fi-FI" dirty="0" err="1" smtClean="0"/>
              <a:t>pixels</a:t>
            </a:r>
            <a:r>
              <a:rPr lang="fi-FI" dirty="0" smtClean="0"/>
              <a:t>: 2</a:t>
            </a:r>
            <a:r>
              <a:rPr lang="fi-FI" baseline="30000" dirty="0" smtClean="0"/>
              <a:t>N</a:t>
            </a:r>
            <a:r>
              <a:rPr lang="fi-FI" dirty="0" smtClean="0"/>
              <a:t>  </a:t>
            </a:r>
            <a:r>
              <a:rPr lang="fi-FI" dirty="0" err="1" smtClean="0"/>
              <a:t>maps</a:t>
            </a:r>
            <a:endParaRPr lang="fi-FI" dirty="0"/>
          </a:p>
          <a:p>
            <a:endParaRPr lang="fi-FI" dirty="0" smtClean="0"/>
          </a:p>
          <a:p>
            <a:r>
              <a:rPr lang="fi-FI" dirty="0" err="1" smtClean="0"/>
              <a:t>Uncertain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r>
              <a:rPr lang="fi-FI" dirty="0" smtClean="0"/>
              <a:t>: </a:t>
            </a:r>
            <a:r>
              <a:rPr lang="fi-FI" dirty="0" err="1" smtClean="0"/>
              <a:t>assign</a:t>
            </a:r>
            <a:r>
              <a:rPr lang="fi-FI" dirty="0" smtClean="0"/>
              <a:t> </a:t>
            </a:r>
            <a:r>
              <a:rPr lang="fi-FI" dirty="0" err="1" smtClean="0"/>
              <a:t>probabilities</a:t>
            </a:r>
            <a:r>
              <a:rPr lang="fi-FI" dirty="0" smtClean="0"/>
              <a:t> to </a:t>
            </a:r>
            <a:r>
              <a:rPr lang="fi-FI" dirty="0" err="1" smtClean="0"/>
              <a:t>each</a:t>
            </a:r>
            <a:r>
              <a:rPr lang="fi-FI" dirty="0" smtClean="0"/>
              <a:t> of</a:t>
            </a:r>
          </a:p>
          <a:p>
            <a:r>
              <a:rPr lang="fi-FI" dirty="0" err="1"/>
              <a:t>m</a:t>
            </a:r>
            <a:r>
              <a:rPr lang="fi-FI" dirty="0" err="1" smtClean="0"/>
              <a:t>ap</a:t>
            </a:r>
            <a:r>
              <a:rPr lang="fi-FI" dirty="0" smtClean="0"/>
              <a:t> </a:t>
            </a:r>
            <a:r>
              <a:rPr lang="fi-FI" dirty="0" err="1" smtClean="0"/>
              <a:t>options</a:t>
            </a:r>
            <a:r>
              <a:rPr lang="fi-FI" dirty="0" smtClean="0"/>
              <a:t>;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a </a:t>
            </a:r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60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1154097" y="1855432"/>
            <a:ext cx="178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 </a:t>
            </a:r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pixel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: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00100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1036098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80010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1036098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1508094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1744092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/>
          <p:cNvSpPr/>
          <p:nvPr/>
        </p:nvSpPr>
        <p:spPr>
          <a:xfrm>
            <a:off x="1508094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1744092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2239762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2475760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2239762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2475760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2908546" y="238950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3144544" y="238950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2908546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3144544" y="26558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/>
          <p:cNvSpPr/>
          <p:nvPr/>
        </p:nvSpPr>
        <p:spPr>
          <a:xfrm>
            <a:off x="800100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1036098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1508094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1744092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2239762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2475760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/>
        </p:nvSpPr>
        <p:spPr>
          <a:xfrm>
            <a:off x="2908546" y="362098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3144544" y="3620988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80971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1045715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1517711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1753709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2249379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2485377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2918163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3154161" y="46104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Rectangle 67"/>
          <p:cNvSpPr/>
          <p:nvPr/>
        </p:nvSpPr>
        <p:spPr>
          <a:xfrm>
            <a:off x="800100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/>
          <p:cNvSpPr/>
          <p:nvPr/>
        </p:nvSpPr>
        <p:spPr>
          <a:xfrm>
            <a:off x="1508094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/>
          <p:cNvSpPr/>
          <p:nvPr/>
        </p:nvSpPr>
        <p:spPr>
          <a:xfrm>
            <a:off x="1744092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/>
          <p:cNvSpPr/>
          <p:nvPr/>
        </p:nvSpPr>
        <p:spPr>
          <a:xfrm>
            <a:off x="2239762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Rectangle 71"/>
          <p:cNvSpPr/>
          <p:nvPr/>
        </p:nvSpPr>
        <p:spPr>
          <a:xfrm>
            <a:off x="2475760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/>
          <p:cNvSpPr/>
          <p:nvPr/>
        </p:nvSpPr>
        <p:spPr>
          <a:xfrm>
            <a:off x="2908546" y="3367656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/>
          <p:cNvSpPr/>
          <p:nvPr/>
        </p:nvSpPr>
        <p:spPr>
          <a:xfrm>
            <a:off x="3144544" y="3367656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/>
          <p:cNvSpPr/>
          <p:nvPr/>
        </p:nvSpPr>
        <p:spPr>
          <a:xfrm>
            <a:off x="1045715" y="335465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6" name="Rectangle 75"/>
          <p:cNvSpPr/>
          <p:nvPr/>
        </p:nvSpPr>
        <p:spPr>
          <a:xfrm>
            <a:off x="809717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/>
          <p:cNvSpPr/>
          <p:nvPr/>
        </p:nvSpPr>
        <p:spPr>
          <a:xfrm>
            <a:off x="1045715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/>
          <p:cNvSpPr/>
          <p:nvPr/>
        </p:nvSpPr>
        <p:spPr>
          <a:xfrm>
            <a:off x="1517711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/>
          <p:cNvSpPr/>
          <p:nvPr/>
        </p:nvSpPr>
        <p:spPr>
          <a:xfrm>
            <a:off x="1753709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Rectangle 79"/>
          <p:cNvSpPr/>
          <p:nvPr/>
        </p:nvSpPr>
        <p:spPr>
          <a:xfrm>
            <a:off x="2249379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Rectangle 80"/>
          <p:cNvSpPr/>
          <p:nvPr/>
        </p:nvSpPr>
        <p:spPr>
          <a:xfrm>
            <a:off x="2485377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Rectangle 81"/>
          <p:cNvSpPr/>
          <p:nvPr/>
        </p:nvSpPr>
        <p:spPr>
          <a:xfrm>
            <a:off x="2918163" y="43440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/>
          <p:cNvSpPr/>
          <p:nvPr/>
        </p:nvSpPr>
        <p:spPr>
          <a:xfrm>
            <a:off x="3154161" y="434407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Rectangle 83"/>
          <p:cNvSpPr/>
          <p:nvPr/>
        </p:nvSpPr>
        <p:spPr>
          <a:xfrm>
            <a:off x="781234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/>
          <p:cNvSpPr/>
          <p:nvPr/>
        </p:nvSpPr>
        <p:spPr>
          <a:xfrm>
            <a:off x="1017232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/>
          <p:cNvSpPr/>
          <p:nvPr/>
        </p:nvSpPr>
        <p:spPr>
          <a:xfrm>
            <a:off x="1489228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/>
          <p:cNvSpPr/>
          <p:nvPr/>
        </p:nvSpPr>
        <p:spPr>
          <a:xfrm>
            <a:off x="1725226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Rectangle 87"/>
          <p:cNvSpPr/>
          <p:nvPr/>
        </p:nvSpPr>
        <p:spPr>
          <a:xfrm>
            <a:off x="2220896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2456894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/>
          <p:cNvSpPr/>
          <p:nvPr/>
        </p:nvSpPr>
        <p:spPr>
          <a:xfrm>
            <a:off x="2889680" y="534339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/>
          <p:cNvSpPr/>
          <p:nvPr/>
        </p:nvSpPr>
        <p:spPr>
          <a:xfrm>
            <a:off x="3125678" y="534339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2" name="Rectangle 91"/>
          <p:cNvSpPr/>
          <p:nvPr/>
        </p:nvSpPr>
        <p:spPr>
          <a:xfrm>
            <a:off x="780493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/>
          <p:cNvSpPr/>
          <p:nvPr/>
        </p:nvSpPr>
        <p:spPr>
          <a:xfrm>
            <a:off x="1016491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/>
          <p:cNvSpPr/>
          <p:nvPr/>
        </p:nvSpPr>
        <p:spPr>
          <a:xfrm>
            <a:off x="1489228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/>
          <p:cNvSpPr/>
          <p:nvPr/>
        </p:nvSpPr>
        <p:spPr>
          <a:xfrm>
            <a:off x="1725226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Rectangle 95"/>
          <p:cNvSpPr/>
          <p:nvPr/>
        </p:nvSpPr>
        <p:spPr>
          <a:xfrm>
            <a:off x="2220896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/>
          <p:cNvSpPr/>
          <p:nvPr/>
        </p:nvSpPr>
        <p:spPr>
          <a:xfrm>
            <a:off x="2456894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/>
          <p:cNvSpPr/>
          <p:nvPr/>
        </p:nvSpPr>
        <p:spPr>
          <a:xfrm>
            <a:off x="2888569" y="56097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/>
          <p:cNvSpPr/>
          <p:nvPr/>
        </p:nvSpPr>
        <p:spPr>
          <a:xfrm>
            <a:off x="3124567" y="56097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TextBox 99"/>
          <p:cNvSpPr txBox="1"/>
          <p:nvPr/>
        </p:nvSpPr>
        <p:spPr>
          <a:xfrm>
            <a:off x="726558" y="296744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3/128</a:t>
            </a:r>
            <a:endParaRPr lang="fi-FI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415686" y="295816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66220" y="296744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27/128</a:t>
            </a:r>
            <a:endParaRPr lang="fi-FI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55348" y="295816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06214" y="393517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13/128</a:t>
            </a:r>
            <a:endParaRPr lang="fi-FI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395342" y="39258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45876" y="393517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2/128</a:t>
            </a:r>
            <a:endParaRPr lang="fi-FI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835004" y="392589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20/128</a:t>
            </a:r>
            <a:endParaRPr lang="fi-FI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6237" y="495677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13/128</a:t>
            </a:r>
            <a:endParaRPr lang="fi-FI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375365" y="494749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125899" y="495677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2/128</a:t>
            </a:r>
            <a:endParaRPr lang="fi-FI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815027" y="494749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11/128</a:t>
            </a:r>
            <a:endParaRPr lang="fi-FI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89496" y="598765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5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378624" y="59783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</a:t>
            </a:r>
            <a:r>
              <a:rPr lang="fi-FI" sz="1400" dirty="0" smtClean="0"/>
              <a:t>/128</a:t>
            </a:r>
            <a:endParaRPr lang="fi-FI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129158" y="598765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23/128</a:t>
            </a:r>
            <a:endParaRPr lang="fi-FI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818286" y="59783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4/128</a:t>
            </a:r>
            <a:endParaRPr lang="fi-FI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541089" y="2008385"/>
            <a:ext cx="537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Event</a:t>
            </a:r>
            <a:r>
              <a:rPr lang="fi-FI" dirty="0" smtClean="0"/>
              <a:t>, </a:t>
            </a:r>
            <a:r>
              <a:rPr lang="fi-FI" dirty="0" err="1" smtClean="0"/>
              <a:t>example</a:t>
            </a:r>
            <a:r>
              <a:rPr lang="fi-FI" dirty="0" smtClean="0"/>
              <a:t>: ”</a:t>
            </a:r>
            <a:r>
              <a:rPr lang="fi-FI" dirty="0" err="1" smtClean="0"/>
              <a:t>upper</a:t>
            </a:r>
            <a:r>
              <a:rPr lang="fi-FI" dirty="0" smtClean="0"/>
              <a:t> </a:t>
            </a:r>
            <a:r>
              <a:rPr lang="fi-FI" dirty="0" err="1" smtClean="0"/>
              <a:t>left</a:t>
            </a:r>
            <a:r>
              <a:rPr lang="fi-FI" dirty="0" smtClean="0"/>
              <a:t> and </a:t>
            </a:r>
            <a:r>
              <a:rPr lang="fi-FI" dirty="0" err="1" smtClean="0"/>
              <a:t>right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occupied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119" name="Rectangle 118"/>
          <p:cNvSpPr/>
          <p:nvPr/>
        </p:nvSpPr>
        <p:spPr>
          <a:xfrm>
            <a:off x="5793461" y="26847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0" name="Rectangle 119"/>
          <p:cNvSpPr/>
          <p:nvPr/>
        </p:nvSpPr>
        <p:spPr>
          <a:xfrm>
            <a:off x="6029459" y="268473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/>
          <p:cNvSpPr/>
          <p:nvPr/>
        </p:nvSpPr>
        <p:spPr>
          <a:xfrm>
            <a:off x="5793461" y="295106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/>
          <p:cNvSpPr/>
          <p:nvPr/>
        </p:nvSpPr>
        <p:spPr>
          <a:xfrm>
            <a:off x="6029459" y="2951068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/>
          <p:cNvSpPr/>
          <p:nvPr/>
        </p:nvSpPr>
        <p:spPr>
          <a:xfrm>
            <a:off x="6625434" y="2941907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4" name="Rectangle 123"/>
          <p:cNvSpPr/>
          <p:nvPr/>
        </p:nvSpPr>
        <p:spPr>
          <a:xfrm>
            <a:off x="6861432" y="2941907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/>
          <p:cNvSpPr/>
          <p:nvPr/>
        </p:nvSpPr>
        <p:spPr>
          <a:xfrm>
            <a:off x="6625434" y="26885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/>
          <p:cNvSpPr/>
          <p:nvPr/>
        </p:nvSpPr>
        <p:spPr>
          <a:xfrm>
            <a:off x="6871049" y="2675577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/>
          <p:cNvSpPr/>
          <p:nvPr/>
        </p:nvSpPr>
        <p:spPr>
          <a:xfrm>
            <a:off x="7435954" y="293994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Rectangle 127"/>
          <p:cNvSpPr/>
          <p:nvPr/>
        </p:nvSpPr>
        <p:spPr>
          <a:xfrm>
            <a:off x="7671952" y="293994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/>
          <p:cNvSpPr/>
          <p:nvPr/>
        </p:nvSpPr>
        <p:spPr>
          <a:xfrm>
            <a:off x="7435954" y="267361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/>
          <p:cNvSpPr/>
          <p:nvPr/>
        </p:nvSpPr>
        <p:spPr>
          <a:xfrm>
            <a:off x="7671952" y="267361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/>
          <p:cNvSpPr/>
          <p:nvPr/>
        </p:nvSpPr>
        <p:spPr>
          <a:xfrm>
            <a:off x="8259403" y="26885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Rectangle 131"/>
          <p:cNvSpPr/>
          <p:nvPr/>
        </p:nvSpPr>
        <p:spPr>
          <a:xfrm>
            <a:off x="8495401" y="268857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3" name="Rectangle 132"/>
          <p:cNvSpPr/>
          <p:nvPr/>
        </p:nvSpPr>
        <p:spPr>
          <a:xfrm>
            <a:off x="8258662" y="295490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Rectangle 133"/>
          <p:cNvSpPr/>
          <p:nvPr/>
        </p:nvSpPr>
        <p:spPr>
          <a:xfrm>
            <a:off x="8494660" y="295490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5" name="TextBox 134"/>
          <p:cNvSpPr txBox="1"/>
          <p:nvPr/>
        </p:nvSpPr>
        <p:spPr>
          <a:xfrm>
            <a:off x="5800440" y="3519074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(3+13+13+5)/128 = 17/64</a:t>
            </a:r>
            <a:endParaRPr lang="fi-FI" dirty="0"/>
          </a:p>
        </p:txBody>
      </p:sp>
      <p:sp>
        <p:nvSpPr>
          <p:cNvPr id="136" name="TextBox 135"/>
          <p:cNvSpPr txBox="1"/>
          <p:nvPr/>
        </p:nvSpPr>
        <p:spPr>
          <a:xfrm>
            <a:off x="5659088" y="4501993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Event</a:t>
            </a:r>
            <a:r>
              <a:rPr lang="fi-FI" dirty="0" smtClean="0"/>
              <a:t>, </a:t>
            </a:r>
            <a:r>
              <a:rPr lang="fi-FI" dirty="0" err="1" smtClean="0"/>
              <a:t>example</a:t>
            </a:r>
            <a:r>
              <a:rPr lang="fi-FI" dirty="0" smtClean="0"/>
              <a:t>: ”at </a:t>
            </a:r>
            <a:r>
              <a:rPr lang="fi-FI" dirty="0" err="1" smtClean="0"/>
              <a:t>least</a:t>
            </a:r>
            <a:r>
              <a:rPr lang="fi-FI" dirty="0" smtClean="0"/>
              <a:t> </a:t>
            </a:r>
            <a:r>
              <a:rPr lang="fi-FI" dirty="0" err="1" smtClean="0"/>
              <a:t>three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occupied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137" name="Rectangle 136"/>
          <p:cNvSpPr/>
          <p:nvPr/>
        </p:nvSpPr>
        <p:spPr>
          <a:xfrm>
            <a:off x="5816970" y="5317657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8" name="Rectangle 137"/>
          <p:cNvSpPr/>
          <p:nvPr/>
        </p:nvSpPr>
        <p:spPr>
          <a:xfrm>
            <a:off x="6052968" y="5317657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Rectangle 140"/>
          <p:cNvSpPr/>
          <p:nvPr/>
        </p:nvSpPr>
        <p:spPr>
          <a:xfrm>
            <a:off x="5816970" y="506432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Rectangle 141"/>
          <p:cNvSpPr/>
          <p:nvPr/>
        </p:nvSpPr>
        <p:spPr>
          <a:xfrm>
            <a:off x="6052968" y="506432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/>
          <p:cNvSpPr/>
          <p:nvPr/>
        </p:nvSpPr>
        <p:spPr>
          <a:xfrm>
            <a:off x="6594087" y="506432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/>
          <p:cNvSpPr/>
          <p:nvPr/>
        </p:nvSpPr>
        <p:spPr>
          <a:xfrm>
            <a:off x="6830085" y="506432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/>
          <p:cNvSpPr/>
          <p:nvPr/>
        </p:nvSpPr>
        <p:spPr>
          <a:xfrm>
            <a:off x="6594087" y="5330655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Rectangle 147"/>
          <p:cNvSpPr/>
          <p:nvPr/>
        </p:nvSpPr>
        <p:spPr>
          <a:xfrm>
            <a:off x="6830085" y="5330655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0" name="Rectangle 149"/>
          <p:cNvSpPr/>
          <p:nvPr/>
        </p:nvSpPr>
        <p:spPr>
          <a:xfrm>
            <a:off x="7308674" y="5317657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Rectangle 150"/>
          <p:cNvSpPr/>
          <p:nvPr/>
        </p:nvSpPr>
        <p:spPr>
          <a:xfrm>
            <a:off x="7544672" y="5317657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Rectangle 151"/>
          <p:cNvSpPr/>
          <p:nvPr/>
        </p:nvSpPr>
        <p:spPr>
          <a:xfrm>
            <a:off x="8800378" y="532615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Rectangle 152"/>
          <p:cNvSpPr/>
          <p:nvPr/>
        </p:nvSpPr>
        <p:spPr>
          <a:xfrm>
            <a:off x="9036376" y="532615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4" name="Rectangle 153"/>
          <p:cNvSpPr/>
          <p:nvPr/>
        </p:nvSpPr>
        <p:spPr>
          <a:xfrm>
            <a:off x="8054620" y="532615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Rectangle 154"/>
          <p:cNvSpPr/>
          <p:nvPr/>
        </p:nvSpPr>
        <p:spPr>
          <a:xfrm>
            <a:off x="8290618" y="532615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6" name="Rectangle 155"/>
          <p:cNvSpPr/>
          <p:nvPr/>
        </p:nvSpPr>
        <p:spPr>
          <a:xfrm>
            <a:off x="7308674" y="5051327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Rectangle 156"/>
          <p:cNvSpPr/>
          <p:nvPr/>
        </p:nvSpPr>
        <p:spPr>
          <a:xfrm>
            <a:off x="7544672" y="5051327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8" name="Rectangle 157"/>
          <p:cNvSpPr/>
          <p:nvPr/>
        </p:nvSpPr>
        <p:spPr>
          <a:xfrm>
            <a:off x="8800378" y="50598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9" name="Rectangle 158"/>
          <p:cNvSpPr/>
          <p:nvPr/>
        </p:nvSpPr>
        <p:spPr>
          <a:xfrm>
            <a:off x="9036376" y="50598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0" name="Rectangle 159"/>
          <p:cNvSpPr/>
          <p:nvPr/>
        </p:nvSpPr>
        <p:spPr>
          <a:xfrm>
            <a:off x="8054620" y="5059821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1" name="Rectangle 160"/>
          <p:cNvSpPr/>
          <p:nvPr/>
        </p:nvSpPr>
        <p:spPr>
          <a:xfrm>
            <a:off x="8290618" y="5059821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TextBox 161"/>
          <p:cNvSpPr txBox="1"/>
          <p:nvPr/>
        </p:nvSpPr>
        <p:spPr>
          <a:xfrm>
            <a:off x="5695659" y="5876051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(2+23+1+11+2)/128 = 39/128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probabilities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i-FI" dirty="0" smtClean="0"/>
              <a:t>NOTE: </a:t>
            </a:r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calculus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concerned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; it just </a:t>
            </a:r>
            <a:r>
              <a:rPr lang="fi-FI" dirty="0" err="1" smtClean="0"/>
              <a:t>tells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compute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/>
              <a:t> </a:t>
            </a:r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got </a:t>
            </a:r>
            <a:r>
              <a:rPr lang="fi-FI" dirty="0" err="1" smtClean="0"/>
              <a:t>them</a:t>
            </a:r>
            <a:endParaRPr lang="fi-FI" dirty="0" smtClean="0"/>
          </a:p>
          <a:p>
            <a:pPr marL="0" indent="0">
              <a:buNone/>
            </a:pPr>
            <a:r>
              <a:rPr lang="fi-FI" dirty="0" err="1" smtClean="0"/>
              <a:t>Classical</a:t>
            </a:r>
            <a:r>
              <a:rPr lang="fi-FI" dirty="0" smtClean="0"/>
              <a:t> </a:t>
            </a:r>
            <a:r>
              <a:rPr lang="fi-FI" i="1" dirty="0" err="1" smtClean="0"/>
              <a:t>interpretation</a:t>
            </a:r>
            <a:r>
              <a:rPr lang="fi-FI" dirty="0" smtClean="0"/>
              <a:t> of </a:t>
            </a:r>
            <a:r>
              <a:rPr lang="fi-FI" dirty="0" err="1" smtClean="0"/>
              <a:t>probability</a:t>
            </a:r>
            <a:r>
              <a:rPr lang="fi-FI" dirty="0" smtClean="0"/>
              <a:t> (</a:t>
            </a:r>
            <a:r>
              <a:rPr lang="fi-FI" dirty="0" err="1" smtClean="0"/>
              <a:t>frequentist</a:t>
            </a:r>
            <a:r>
              <a:rPr lang="fi-FI" dirty="0" smtClean="0"/>
              <a:t>/</a:t>
            </a:r>
            <a:r>
              <a:rPr lang="fi-FI" dirty="0" err="1" smtClean="0"/>
              <a:t>statistician</a:t>
            </a:r>
            <a:r>
              <a:rPr lang="fi-FI" dirty="0" smtClean="0"/>
              <a:t>)</a:t>
            </a:r>
          </a:p>
          <a:p>
            <a:pPr lvl="1"/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experiments</a:t>
            </a:r>
            <a:r>
              <a:rPr lang="fi-FI" dirty="0" smtClean="0"/>
              <a:t> on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obvject</a:t>
            </a:r>
            <a:r>
              <a:rPr lang="fi-FI" dirty="0" smtClean="0"/>
              <a:t> of </a:t>
            </a:r>
            <a:r>
              <a:rPr lang="fi-FI" dirty="0" err="1" smtClean="0"/>
              <a:t>interest</a:t>
            </a:r>
            <a:r>
              <a:rPr lang="fi-FI" dirty="0" smtClean="0"/>
              <a:t>, </a:t>
            </a:r>
            <a:r>
              <a:rPr lang="fi-FI" dirty="0" err="1" smtClean="0"/>
              <a:t>count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times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outcome</a:t>
            </a:r>
            <a:r>
              <a:rPr lang="fi-FI" dirty="0" smtClean="0"/>
              <a:t>, and </a:t>
            </a:r>
            <a:r>
              <a:rPr lang="fi-FI" dirty="0" err="1" smtClean="0"/>
              <a:t>declare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as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ratio</a:t>
            </a:r>
            <a:r>
              <a:rPr lang="fi-FI" dirty="0" smtClean="0"/>
              <a:t> of </a:t>
            </a:r>
            <a:r>
              <a:rPr lang="fi-FI" dirty="0" err="1" smtClean="0"/>
              <a:t>outcomes</a:t>
            </a:r>
            <a:r>
              <a:rPr lang="fi-FI" dirty="0" smtClean="0"/>
              <a:t> to </a:t>
            </a:r>
            <a:r>
              <a:rPr lang="fi-FI" dirty="0" err="1" smtClean="0"/>
              <a:t>total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experiments</a:t>
            </a:r>
            <a:endParaRPr lang="fi-FI" dirty="0" smtClean="0"/>
          </a:p>
          <a:p>
            <a:pPr lvl="1"/>
            <a:r>
              <a:rPr lang="fi-FI" dirty="0" err="1" smtClean="0"/>
              <a:t>Obviously</a:t>
            </a:r>
            <a:r>
              <a:rPr lang="fi-FI" dirty="0" smtClean="0"/>
              <a:t>, </a:t>
            </a:r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: no </a:t>
            </a:r>
            <a:r>
              <a:rPr lang="fi-FI" dirty="0" err="1" smtClean="0"/>
              <a:t>means</a:t>
            </a:r>
            <a:r>
              <a:rPr lang="fi-FI" dirty="0" smtClean="0"/>
              <a:t> to </a:t>
            </a:r>
            <a:r>
              <a:rPr lang="fi-FI" dirty="0" err="1" smtClean="0"/>
              <a:t>conduct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experiments</a:t>
            </a:r>
            <a:endParaRPr lang="fi-FI" dirty="0" smtClean="0"/>
          </a:p>
          <a:p>
            <a:pPr marL="0" indent="0">
              <a:buNone/>
            </a:pPr>
            <a:r>
              <a:rPr lang="fi-FI" dirty="0" err="1" smtClean="0"/>
              <a:t>Bayesian</a:t>
            </a:r>
            <a:r>
              <a:rPr lang="fi-FI" dirty="0" smtClean="0"/>
              <a:t> </a:t>
            </a:r>
            <a:r>
              <a:rPr lang="fi-FI" i="1" dirty="0" err="1" smtClean="0"/>
              <a:t>interpretation</a:t>
            </a:r>
            <a:r>
              <a:rPr lang="fi-FI" dirty="0" smtClean="0"/>
              <a:t>: </a:t>
            </a:r>
            <a:r>
              <a:rPr lang="fi-FI" dirty="0" err="1" smtClean="0"/>
              <a:t>probabilities</a:t>
            </a:r>
            <a:r>
              <a:rPr lang="fi-FI" dirty="0" smtClean="0"/>
              <a:t> express (</a:t>
            </a:r>
            <a:r>
              <a:rPr lang="fi-FI" dirty="0" err="1" smtClean="0"/>
              <a:t>subjective</a:t>
            </a:r>
            <a:r>
              <a:rPr lang="fi-FI" dirty="0" smtClean="0"/>
              <a:t>) </a:t>
            </a:r>
            <a:r>
              <a:rPr lang="fi-FI" dirty="0" err="1" smtClean="0"/>
              <a:t>beliefs</a:t>
            </a:r>
            <a:endParaRPr lang="fi-FI" dirty="0" smtClean="0"/>
          </a:p>
          <a:p>
            <a:pPr lvl="1"/>
            <a:r>
              <a:rPr lang="fi-FI" dirty="0" err="1" smtClean="0"/>
              <a:t>Scientific</a:t>
            </a:r>
            <a:r>
              <a:rPr lang="fi-FI" dirty="0" smtClean="0"/>
              <a:t> </a:t>
            </a:r>
            <a:r>
              <a:rPr lang="fi-FI" dirty="0" err="1" smtClean="0"/>
              <a:t>Bayesian</a:t>
            </a:r>
            <a:r>
              <a:rPr lang="fi-FI" dirty="0" smtClean="0"/>
              <a:t> </a:t>
            </a:r>
            <a:r>
              <a:rPr lang="fi-FI" dirty="0" err="1" smtClean="0"/>
              <a:t>method</a:t>
            </a:r>
            <a:endParaRPr lang="fi-FI" dirty="0" smtClean="0"/>
          </a:p>
          <a:p>
            <a:pPr lvl="2"/>
            <a:r>
              <a:rPr lang="fi-FI" dirty="0" smtClean="0"/>
              <a:t>If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know</a:t>
            </a:r>
            <a:r>
              <a:rPr lang="fi-FI" dirty="0" smtClean="0"/>
              <a:t> </a:t>
            </a:r>
            <a:r>
              <a:rPr lang="fi-FI" dirty="0" err="1" smtClean="0"/>
              <a:t>nothing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object</a:t>
            </a:r>
            <a:r>
              <a:rPr lang="fi-FI" dirty="0" smtClean="0"/>
              <a:t>, </a:t>
            </a:r>
            <a:r>
              <a:rPr lang="fi-FI" dirty="0" err="1" smtClean="0"/>
              <a:t>select</a:t>
            </a:r>
            <a:r>
              <a:rPr lang="fi-FI" dirty="0" smtClean="0"/>
              <a:t> </a:t>
            </a:r>
            <a:r>
              <a:rPr lang="fi-FI" dirty="0" err="1" smtClean="0"/>
              <a:t>probabilities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express </a:t>
            </a:r>
            <a:r>
              <a:rPr lang="fi-FI" dirty="0" err="1" smtClean="0"/>
              <a:t>highest</a:t>
            </a:r>
            <a:r>
              <a:rPr lang="fi-FI" dirty="0" smtClean="0"/>
              <a:t> </a:t>
            </a:r>
            <a:r>
              <a:rPr lang="fi-FI" dirty="0" err="1" smtClean="0"/>
              <a:t>possible</a:t>
            </a:r>
            <a:r>
              <a:rPr lang="fi-FI" dirty="0" smtClean="0"/>
              <a:t> </a:t>
            </a:r>
            <a:r>
              <a:rPr lang="fi-FI" dirty="0" err="1" smtClean="0"/>
              <a:t>uncertainty</a:t>
            </a:r>
            <a:endParaRPr lang="fi-FI" dirty="0" smtClean="0"/>
          </a:p>
          <a:p>
            <a:pPr lvl="3"/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: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configurations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, 1/16</a:t>
            </a:r>
          </a:p>
          <a:p>
            <a:pPr lvl="2"/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(</a:t>
            </a:r>
            <a:r>
              <a:rPr lang="fi-FI" dirty="0" err="1" smtClean="0"/>
              <a:t>possibly</a:t>
            </a:r>
            <a:r>
              <a:rPr lang="fi-FI" dirty="0" smtClean="0"/>
              <a:t> </a:t>
            </a:r>
            <a:r>
              <a:rPr lang="fi-FI" dirty="0" err="1" smtClean="0"/>
              <a:t>uncertain</a:t>
            </a:r>
            <a:r>
              <a:rPr lang="fi-FI" dirty="0" smtClean="0"/>
              <a:t>) </a:t>
            </a:r>
            <a:r>
              <a:rPr lang="fi-FI" dirty="0" err="1" smtClean="0"/>
              <a:t>observations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(</a:t>
            </a:r>
            <a:r>
              <a:rPr lang="fi-FI" dirty="0" err="1" smtClean="0"/>
              <a:t>parts</a:t>
            </a:r>
            <a:r>
              <a:rPr lang="fi-FI" dirty="0" smtClean="0"/>
              <a:t> of)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(</a:t>
            </a:r>
            <a:r>
              <a:rPr lang="fi-FI" dirty="0" err="1" smtClean="0"/>
              <a:t>map</a:t>
            </a:r>
            <a:r>
              <a:rPr lang="fi-FI" dirty="0" smtClean="0"/>
              <a:t>), </a:t>
            </a:r>
            <a:r>
              <a:rPr lang="fi-FI" dirty="0" err="1" smtClean="0"/>
              <a:t>update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probabilities</a:t>
            </a:r>
            <a:endParaRPr lang="fi-FI" dirty="0" smtClean="0"/>
          </a:p>
          <a:p>
            <a:pPr lvl="1"/>
            <a:r>
              <a:rPr lang="fi-FI" dirty="0" smtClean="0"/>
              <a:t>General </a:t>
            </a:r>
            <a:r>
              <a:rPr lang="fi-FI" dirty="0" err="1" smtClean="0"/>
              <a:t>method</a:t>
            </a:r>
            <a:r>
              <a:rPr lang="fi-FI" dirty="0" smtClean="0"/>
              <a:t> for </a:t>
            </a:r>
            <a:r>
              <a:rPr lang="fi-FI" dirty="0" err="1" smtClean="0"/>
              <a:t>beliefs</a:t>
            </a:r>
            <a:endParaRPr lang="fi-FI" dirty="0" smtClean="0"/>
          </a:p>
          <a:p>
            <a:pPr lvl="2"/>
            <a:r>
              <a:rPr lang="fi-FI" dirty="0" err="1" smtClean="0"/>
              <a:t>Betting</a:t>
            </a:r>
            <a:r>
              <a:rPr lang="fi-FI" dirty="0" smtClean="0"/>
              <a:t>: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would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consider</a:t>
            </a:r>
            <a:r>
              <a:rPr lang="fi-FI" dirty="0" smtClean="0"/>
              <a:t> as ”</a:t>
            </a:r>
            <a:r>
              <a:rPr lang="fi-FI" dirty="0" err="1" smtClean="0"/>
              <a:t>fair</a:t>
            </a:r>
            <a:r>
              <a:rPr lang="fi-FI" dirty="0" smtClean="0"/>
              <a:t> </a:t>
            </a:r>
            <a:r>
              <a:rPr lang="fi-FI" dirty="0" err="1" smtClean="0"/>
              <a:t>odds</a:t>
            </a:r>
            <a:r>
              <a:rPr lang="fi-FI" dirty="0" smtClean="0"/>
              <a:t>”,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to </a:t>
            </a:r>
            <a:r>
              <a:rPr lang="fi-FI" dirty="0" err="1" smtClean="0"/>
              <a:t>bet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event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take</a:t>
            </a:r>
            <a:r>
              <a:rPr lang="fi-FI" dirty="0" smtClean="0"/>
              <a:t> </a:t>
            </a:r>
            <a:r>
              <a:rPr lang="fi-FI" dirty="0" err="1" smtClean="0"/>
              <a:t>place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450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Summaries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 err="1" smtClean="0"/>
              <a:t>Representative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endParaRPr lang="fi-FI" dirty="0" smtClean="0"/>
          </a:p>
          <a:p>
            <a:pPr lvl="1"/>
            <a:r>
              <a:rPr lang="fi-FI" dirty="0" smtClean="0"/>
              <a:t>Idea: ”I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consider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uncertainties</a:t>
            </a:r>
            <a:r>
              <a:rPr lang="fi-FI" dirty="0" smtClean="0"/>
              <a:t>. </a:t>
            </a:r>
            <a:r>
              <a:rPr lang="fi-FI" dirty="0" err="1" smtClean="0"/>
              <a:t>Thus</a:t>
            </a:r>
            <a:r>
              <a:rPr lang="fi-FI" dirty="0" smtClean="0"/>
              <a:t> I </a:t>
            </a:r>
            <a:r>
              <a:rPr lang="fi-FI" dirty="0" err="1" smtClean="0"/>
              <a:t>pick</a:t>
            </a:r>
            <a:r>
              <a:rPr lang="fi-FI" dirty="0" smtClean="0"/>
              <a:t> a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is – </a:t>
            </a:r>
            <a:r>
              <a:rPr lang="fi-FI" dirty="0" err="1" smtClean="0"/>
              <a:t>somehow</a:t>
            </a:r>
            <a:r>
              <a:rPr lang="fi-FI" dirty="0" smtClean="0"/>
              <a:t> – </a:t>
            </a:r>
            <a:r>
              <a:rPr lang="fi-FI" dirty="0" err="1" smtClean="0"/>
              <a:t>representative</a:t>
            </a:r>
            <a:r>
              <a:rPr lang="fi-FI" dirty="0" smtClean="0"/>
              <a:t>, and </a:t>
            </a:r>
            <a:r>
              <a:rPr lang="fi-FI" dirty="0" err="1" smtClean="0"/>
              <a:t>plan</a:t>
            </a:r>
            <a:r>
              <a:rPr lang="fi-FI" dirty="0" smtClean="0"/>
              <a:t> and act as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would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for sure.”</a:t>
            </a:r>
          </a:p>
          <a:p>
            <a:pPr lvl="1"/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: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highest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endParaRPr lang="fi-FI" dirty="0" smtClean="0"/>
          </a:p>
          <a:p>
            <a:pPr lvl="2"/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foresee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idea? </a:t>
            </a:r>
          </a:p>
          <a:p>
            <a:pPr marL="0" indent="0">
              <a:buNone/>
            </a:pPr>
            <a:r>
              <a:rPr lang="fi-FI" dirty="0" err="1" smtClean="0"/>
              <a:t>Measure</a:t>
            </a:r>
            <a:r>
              <a:rPr lang="fi-FI" dirty="0" smtClean="0"/>
              <a:t> of </a:t>
            </a:r>
            <a:r>
              <a:rPr lang="fi-FI" dirty="0" err="1" smtClean="0"/>
              <a:t>uncertainty</a:t>
            </a:r>
            <a:endParaRPr lang="fi-FI" dirty="0" smtClean="0"/>
          </a:p>
          <a:p>
            <a:pPr lvl="1"/>
            <a:r>
              <a:rPr lang="fi-FI" dirty="0" smtClean="0"/>
              <a:t>Idea. ”</a:t>
            </a:r>
            <a:r>
              <a:rPr lang="fi-FI" dirty="0"/>
              <a:t>H</a:t>
            </a:r>
            <a:r>
              <a:rPr lang="fi-FI" dirty="0" smtClean="0"/>
              <a:t>ow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additional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 (</a:t>
            </a:r>
            <a:r>
              <a:rPr lang="fi-FI" dirty="0" err="1" smtClean="0"/>
              <a:t>with</a:t>
            </a:r>
            <a:r>
              <a:rPr lang="fi-FI" dirty="0"/>
              <a:t> </a:t>
            </a:r>
            <a:r>
              <a:rPr lang="fi-FI" dirty="0" err="1" smtClean="0"/>
              <a:t>yes</a:t>
            </a:r>
            <a:r>
              <a:rPr lang="fi-FI" dirty="0" smtClean="0"/>
              <a:t>/no </a:t>
            </a:r>
            <a:r>
              <a:rPr lang="fi-FI" dirty="0" err="1" smtClean="0"/>
              <a:t>answers</a:t>
            </a:r>
            <a:r>
              <a:rPr lang="fi-FI" dirty="0" smtClean="0"/>
              <a:t>) I </a:t>
            </a:r>
            <a:r>
              <a:rPr lang="fi-FI" dirty="0" err="1" smtClean="0"/>
              <a:t>need</a:t>
            </a:r>
            <a:r>
              <a:rPr lang="fi-FI" dirty="0" smtClean="0"/>
              <a:t> (on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average</a:t>
            </a:r>
            <a:r>
              <a:rPr lang="fi-FI" dirty="0" smtClean="0"/>
              <a:t>) to </a:t>
            </a:r>
            <a:r>
              <a:rPr lang="fi-FI" dirty="0" err="1" smtClean="0"/>
              <a:t>ask</a:t>
            </a:r>
            <a:r>
              <a:rPr lang="fi-FI" dirty="0" smtClean="0"/>
              <a:t> 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reveal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true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for sure.”</a:t>
            </a:r>
          </a:p>
          <a:p>
            <a:pPr lvl="1"/>
            <a:r>
              <a:rPr lang="fi-FI" dirty="0" err="1" smtClean="0"/>
              <a:t>Entropy</a:t>
            </a:r>
            <a:r>
              <a:rPr lang="fi-FI" dirty="0" smtClean="0"/>
              <a:t>:</a:t>
            </a:r>
          </a:p>
          <a:p>
            <a:pPr lvl="1"/>
            <a:endParaRPr lang="fi-FI" dirty="0"/>
          </a:p>
          <a:p>
            <a:pPr lvl="2"/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: S=3.24 (</a:t>
            </a:r>
            <a:r>
              <a:rPr lang="fi-FI" dirty="0" err="1" smtClean="0"/>
              <a:t>Try</a:t>
            </a:r>
            <a:r>
              <a:rPr lang="fi-FI" dirty="0" smtClean="0"/>
              <a:t> to </a:t>
            </a:r>
            <a:r>
              <a:rPr lang="fi-FI" dirty="0" err="1" smtClean="0"/>
              <a:t>find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!)</a:t>
            </a:r>
          </a:p>
          <a:p>
            <a:pPr lvl="2"/>
            <a:r>
              <a:rPr lang="fi-FI" dirty="0" err="1" smtClean="0"/>
              <a:t>Note</a:t>
            </a:r>
            <a:r>
              <a:rPr lang="fi-FI" dirty="0" smtClean="0"/>
              <a:t>: For an </a:t>
            </a:r>
            <a:r>
              <a:rPr lang="fi-FI" dirty="0" err="1" smtClean="0"/>
              <a:t>impossible</a:t>
            </a:r>
            <a:r>
              <a:rPr lang="fi-FI" dirty="0" smtClean="0"/>
              <a:t> </a:t>
            </a:r>
            <a:r>
              <a:rPr lang="fi-FI" dirty="0" err="1" smtClean="0"/>
              <a:t>event</a:t>
            </a:r>
            <a:r>
              <a:rPr lang="fi-FI" dirty="0" smtClean="0"/>
              <a:t> p = 0, p*</a:t>
            </a:r>
            <a:r>
              <a:rPr lang="fi-FI" dirty="0" err="1" smtClean="0"/>
              <a:t>log</a:t>
            </a:r>
            <a:r>
              <a:rPr lang="fi-FI" dirty="0" smtClean="0"/>
              <a:t>(p) = 0 (</a:t>
            </a:r>
            <a:r>
              <a:rPr lang="fi-FI" dirty="0" err="1" smtClean="0"/>
              <a:t>taken</a:t>
            </a:r>
            <a:r>
              <a:rPr lang="fi-FI" dirty="0" smtClean="0"/>
              <a:t> as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limit</a:t>
            </a:r>
            <a:r>
              <a:rPr lang="fi-FI" dirty="0" smtClean="0"/>
              <a:t> p-&gt;0)</a:t>
            </a:r>
          </a:p>
          <a:p>
            <a:pPr lvl="1"/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7797184" y="3259520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8033182" y="3259520"/>
            <a:ext cx="235998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7797184" y="3525850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8033182" y="3525850"/>
            <a:ext cx="235998" cy="266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8407223" y="3392685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27/128</a:t>
            </a:r>
            <a:endParaRPr lang="fi-FI" sz="1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14314"/>
              </p:ext>
            </p:extLst>
          </p:nvPr>
        </p:nvGraphicFramePr>
        <p:xfrm>
          <a:off x="3093884" y="5034347"/>
          <a:ext cx="19335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1079280" imgH="355320" progId="Equation.3">
                  <p:embed/>
                </p:oleObj>
              </mc:Choice>
              <mc:Fallback>
                <p:oleObj name="Equation" r:id="rId3" imgW="107928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3884" y="5034347"/>
                        <a:ext cx="1933575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0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 err="1" smtClean="0"/>
              <a:t>Quite</a:t>
            </a:r>
            <a:r>
              <a:rPr lang="fi-FI" dirty="0" smtClean="0"/>
              <a:t> </a:t>
            </a:r>
            <a:r>
              <a:rPr lang="fi-FI" dirty="0" err="1" smtClean="0"/>
              <a:t>often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interested</a:t>
            </a:r>
            <a:r>
              <a:rPr lang="fi-FI" dirty="0" smtClean="0"/>
              <a:t> in </a:t>
            </a:r>
            <a:r>
              <a:rPr lang="fi-FI" dirty="0" err="1" smtClean="0"/>
              <a:t>uncertain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vectors</a:t>
            </a:r>
            <a:r>
              <a:rPr lang="fi-FI" dirty="0" smtClean="0"/>
              <a:t> of </a:t>
            </a:r>
            <a:r>
              <a:rPr lang="fi-FI" dirty="0" err="1" smtClean="0"/>
              <a:t>real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</a:t>
            </a:r>
            <a:r>
              <a:rPr lang="fi-FI" dirty="0" err="1" smtClean="0"/>
              <a:t>rather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discrete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…</a:t>
            </a:r>
          </a:p>
          <a:p>
            <a:pPr lvl="1"/>
            <a:r>
              <a:rPr lang="fi-FI" dirty="0" err="1" smtClean="0"/>
              <a:t>Robot’s</a:t>
            </a:r>
            <a:r>
              <a:rPr lang="fi-FI" dirty="0" smtClean="0"/>
              <a:t> </a:t>
            </a:r>
            <a:r>
              <a:rPr lang="fi-FI" dirty="0" err="1" smtClean="0"/>
              <a:t>x,y</a:t>
            </a:r>
            <a:r>
              <a:rPr lang="fi-FI" dirty="0" smtClean="0"/>
              <a:t> –</a:t>
            </a:r>
            <a:r>
              <a:rPr lang="fi-FI" dirty="0" err="1" smtClean="0"/>
              <a:t>location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.. </a:t>
            </a:r>
            <a:r>
              <a:rPr lang="fi-FI" dirty="0"/>
              <a:t>a</a:t>
            </a:r>
            <a:r>
              <a:rPr lang="fi-FI" dirty="0" smtClean="0"/>
              <a:t>nd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may</a:t>
            </a:r>
            <a:r>
              <a:rPr lang="fi-FI" dirty="0" smtClean="0"/>
              <a:t>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algebraic</a:t>
            </a:r>
            <a:r>
              <a:rPr lang="fi-FI" dirty="0" smtClean="0"/>
              <a:t> </a:t>
            </a:r>
            <a:r>
              <a:rPr lang="fi-FI" dirty="0" err="1" smtClean="0"/>
              <a:t>operations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endParaRPr lang="fi-FI" dirty="0" smtClean="0"/>
          </a:p>
          <a:p>
            <a:pPr lvl="1"/>
            <a:r>
              <a:rPr lang="fi-FI" dirty="0" err="1" smtClean="0"/>
              <a:t>Distance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</a:t>
            </a:r>
            <a:r>
              <a:rPr lang="fi-FI" dirty="0" err="1" smtClean="0"/>
              <a:t>whose</a:t>
            </a:r>
            <a:r>
              <a:rPr lang="fi-FI" dirty="0" smtClean="0"/>
              <a:t> </a:t>
            </a:r>
            <a:r>
              <a:rPr lang="fi-FI" dirty="0" err="1" smtClean="0"/>
              <a:t>locations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uncertain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Real-</a:t>
            </a:r>
            <a:r>
              <a:rPr lang="fi-FI" dirty="0" err="1" smtClean="0"/>
              <a:t>valued</a:t>
            </a:r>
            <a:r>
              <a:rPr lang="fi-FI" dirty="0" smtClean="0"/>
              <a:t> </a:t>
            </a:r>
            <a:r>
              <a:rPr lang="fi-FI" dirty="0" err="1" smtClean="0"/>
              <a:t>random</a:t>
            </a:r>
            <a:r>
              <a:rPr lang="fi-FI" dirty="0" smtClean="0"/>
              <a:t> </a:t>
            </a:r>
            <a:r>
              <a:rPr lang="fi-FI" dirty="0" err="1" smtClean="0"/>
              <a:t>vector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density</a:t>
            </a:r>
            <a:r>
              <a:rPr lang="fi-FI" dirty="0" smtClean="0"/>
              <a:t> </a:t>
            </a:r>
            <a:r>
              <a:rPr lang="fi-FI" dirty="0" err="1" smtClean="0"/>
              <a:t>function</a:t>
            </a:r>
            <a:r>
              <a:rPr lang="fi-FI" dirty="0" smtClean="0"/>
              <a:t> (pdf) f(x):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/>
              <a:t>w</a:t>
            </a:r>
            <a:r>
              <a:rPr lang="fi-FI" dirty="0" err="1" smtClean="0"/>
              <a:t>here</a:t>
            </a:r>
            <a:r>
              <a:rPr lang="fi-FI" dirty="0" smtClean="0"/>
              <a:t>                                 is a an </a:t>
            </a:r>
            <a:r>
              <a:rPr lang="fi-FI" dirty="0" err="1" smtClean="0"/>
              <a:t>infinitesimal</a:t>
            </a:r>
            <a:r>
              <a:rPr lang="fi-FI" dirty="0" smtClean="0"/>
              <a:t> </a:t>
            </a:r>
            <a:r>
              <a:rPr lang="fi-FI" dirty="0" err="1" smtClean="0"/>
              <a:t>rectangle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corner</a:t>
            </a:r>
            <a:r>
              <a:rPr lang="fi-FI" dirty="0" smtClean="0"/>
              <a:t> at x and </a:t>
            </a:r>
            <a:r>
              <a:rPr lang="fi-FI" dirty="0" err="1" smtClean="0"/>
              <a:t>edges</a:t>
            </a:r>
            <a:r>
              <a:rPr lang="fi-FI" dirty="0" smtClean="0"/>
              <a:t> dx.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of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finite</a:t>
            </a:r>
            <a:r>
              <a:rPr lang="fi-FI" dirty="0" smtClean="0"/>
              <a:t> </a:t>
            </a:r>
            <a:r>
              <a:rPr lang="fi-FI" dirty="0" err="1" smtClean="0"/>
              <a:t>volume</a:t>
            </a:r>
            <a:r>
              <a:rPr lang="fi-FI" dirty="0" smtClean="0"/>
              <a:t> is </a:t>
            </a:r>
            <a:r>
              <a:rPr lang="fi-FI" dirty="0" err="1" smtClean="0"/>
              <a:t>obtrained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integrating</a:t>
            </a:r>
            <a:r>
              <a:rPr lang="fi-FI" dirty="0" smtClean="0"/>
              <a:t> pdf </a:t>
            </a:r>
            <a:r>
              <a:rPr lang="fi-FI" dirty="0" err="1" smtClean="0"/>
              <a:t>over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volume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023021"/>
              </p:ext>
            </p:extLst>
          </p:nvPr>
        </p:nvGraphicFramePr>
        <p:xfrm>
          <a:off x="2585250" y="4519736"/>
          <a:ext cx="5525753" cy="47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209680" imgH="190440" progId="Equation.3">
                  <p:embed/>
                </p:oleObj>
              </mc:Choice>
              <mc:Fallback>
                <p:oleObj name="Equation" r:id="rId3" imgW="22096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5250" y="4519736"/>
                        <a:ext cx="5525753" cy="476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292912"/>
              </p:ext>
            </p:extLst>
          </p:nvPr>
        </p:nvGraphicFramePr>
        <p:xfrm>
          <a:off x="1870536" y="5131031"/>
          <a:ext cx="2711833" cy="51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1002960" imgH="190440" progId="Equation.3">
                  <p:embed/>
                </p:oleObj>
              </mc:Choice>
              <mc:Fallback>
                <p:oleObj name="Equation" r:id="rId5" imgW="10029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536" y="5131031"/>
                        <a:ext cx="2711833" cy="51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1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1595</Words>
  <Application>Microsoft Office PowerPoint</Application>
  <PresentationFormat>Widescreen</PresentationFormat>
  <Paragraphs>254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Office Theme</vt:lpstr>
      <vt:lpstr>Equation</vt:lpstr>
      <vt:lpstr>Lecture 7-8: Probability for robotics</vt:lpstr>
      <vt:lpstr>Content of the lecture</vt:lpstr>
      <vt:lpstr>Sources of uncertainty</vt:lpstr>
      <vt:lpstr>What is probability? The axiomatic approach</vt:lpstr>
      <vt:lpstr>An example: uncertain maps</vt:lpstr>
      <vt:lpstr>An example: uncertain maps</vt:lpstr>
      <vt:lpstr>Where do the values for probabilities come from?</vt:lpstr>
      <vt:lpstr>Summaries</vt:lpstr>
      <vt:lpstr>Random variables</vt:lpstr>
      <vt:lpstr>Random variables - summaries</vt:lpstr>
      <vt:lpstr>Random variables - Gaussian</vt:lpstr>
      <vt:lpstr>Key concepts and formulas</vt:lpstr>
      <vt:lpstr>Key concepts and formulas</vt:lpstr>
      <vt:lpstr>Key concepts and formulas</vt:lpstr>
      <vt:lpstr>Key concepts and formulas</vt:lpstr>
      <vt:lpstr>Key concepts and formulas</vt:lpstr>
      <vt:lpstr>Technical points: how to represent probability distributions</vt:lpstr>
      <vt:lpstr>Summary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Path planning and uncertainties</dc:title>
  <dc:creator>Risto Ritala</dc:creator>
  <cp:lastModifiedBy>Risto Ritala</cp:lastModifiedBy>
  <cp:revision>53</cp:revision>
  <dcterms:created xsi:type="dcterms:W3CDTF">2017-08-23T06:49:43Z</dcterms:created>
  <dcterms:modified xsi:type="dcterms:W3CDTF">2018-09-23T15:08:31Z</dcterms:modified>
</cp:coreProperties>
</file>