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7102475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13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11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222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55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94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3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7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482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068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91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08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1237-BBC4-48E3-9FE8-0B72DB7F1E97}" type="datetimeFigureOut">
              <a:rPr lang="fi-FI" smtClean="0"/>
              <a:t>7.10.2018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82C7-954D-4646-B90C-06CC81270F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6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9-10: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Risto Ritala</a:t>
            </a:r>
          </a:p>
          <a:p>
            <a:r>
              <a:rPr lang="fi-FI" dirty="0" err="1" smtClean="0"/>
              <a:t>Oct</a:t>
            </a:r>
            <a:r>
              <a:rPr lang="fi-FI" dirty="0" smtClean="0"/>
              <a:t> 8, 2018</a:t>
            </a:r>
            <a:endParaRPr lang="fi-FI" dirty="0" smtClean="0"/>
          </a:p>
          <a:p>
            <a:r>
              <a:rPr lang="fi-FI" dirty="0" smtClean="0"/>
              <a:t>IHA-4306 Fundamentals of mobile </a:t>
            </a:r>
            <a:r>
              <a:rPr lang="fi-FI" dirty="0" err="1" smtClean="0"/>
              <a:t>robotics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47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localizing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643813" y="1690688"/>
            <a:ext cx="604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True</a:t>
            </a:r>
            <a:r>
              <a:rPr lang="fi-FI" dirty="0" smtClean="0"/>
              <a:t> </a:t>
            </a:r>
            <a:r>
              <a:rPr lang="fi-FI" dirty="0" err="1" smtClean="0"/>
              <a:t>location</a:t>
            </a:r>
            <a:r>
              <a:rPr lang="fi-FI" dirty="0" smtClean="0"/>
              <a:t>: [15 45], </a:t>
            </a:r>
            <a:r>
              <a:rPr lang="fi-FI" dirty="0" err="1" smtClean="0"/>
              <a:t>measurement</a:t>
            </a:r>
            <a:r>
              <a:rPr lang="fi-FI" dirty="0" smtClean="0"/>
              <a:t> data dis1=50.5, dis2=35.0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" y="2512653"/>
            <a:ext cx="4013718" cy="3009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28" y="2512653"/>
            <a:ext cx="4038609" cy="3027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54" y="2500605"/>
            <a:ext cx="4029788" cy="302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169" y="5605096"/>
            <a:ext cx="327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endParaRPr lang="fi-FI" dirty="0" smtClean="0"/>
          </a:p>
          <a:p>
            <a:pPr algn="ctr"/>
            <a:r>
              <a:rPr lang="fi-FI" dirty="0" err="1" smtClean="0"/>
              <a:t>pair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826807" y="5675192"/>
            <a:ext cx="2889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south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endParaRPr lang="fi-FI" dirty="0" smtClean="0"/>
          </a:p>
          <a:p>
            <a:pPr algn="ctr"/>
            <a:r>
              <a:rPr lang="fi-FI" dirty="0" err="1" smtClean="0"/>
              <a:t>three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endParaRPr lang="fi-FI" dirty="0" smtClean="0"/>
          </a:p>
          <a:p>
            <a:pPr algn="ctr"/>
            <a:r>
              <a:rPr lang="fi-FI" dirty="0" err="1" smtClean="0"/>
              <a:t>pairs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8775763" y="5642652"/>
            <a:ext cx="272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south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endParaRPr lang="fi-FI" dirty="0" smtClean="0"/>
          </a:p>
          <a:p>
            <a:pPr algn="ctr"/>
            <a:r>
              <a:rPr lang="fi-FI" dirty="0" err="1" smtClean="0"/>
              <a:t>five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endParaRPr lang="fi-FI" dirty="0" smtClean="0"/>
          </a:p>
          <a:p>
            <a:pPr algn="ctr"/>
            <a:r>
              <a:rPr lang="fi-FI" dirty="0" err="1" smtClean="0"/>
              <a:t>pairs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8845420" y="1690688"/>
            <a:ext cx="2201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Try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r>
              <a:rPr lang="fi-FI" dirty="0" smtClean="0"/>
              <a:t>, </a:t>
            </a:r>
            <a:r>
              <a:rPr lang="fi-FI" dirty="0" err="1" smtClean="0"/>
              <a:t>e.g</a:t>
            </a:r>
            <a:r>
              <a:rPr lang="fi-FI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i-FI" dirty="0" smtClean="0"/>
              <a:t>One </a:t>
            </a:r>
            <a:r>
              <a:rPr lang="fi-FI" dirty="0" err="1" smtClean="0"/>
              <a:t>beacon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endParaRPr lang="fi-FI" dirty="0" smtClean="0"/>
          </a:p>
          <a:p>
            <a:pPr marL="285750" indent="-285750">
              <a:buFontTx/>
              <a:buChar char="-"/>
            </a:pP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locations</a:t>
            </a:r>
            <a:endParaRPr lang="fi-FI" dirty="0" smtClean="0"/>
          </a:p>
          <a:p>
            <a:r>
              <a:rPr lang="fi-FI" dirty="0"/>
              <a:t>o</a:t>
            </a:r>
            <a:r>
              <a:rPr lang="fi-FI" dirty="0" smtClean="0"/>
              <a:t>f </a:t>
            </a:r>
            <a:r>
              <a:rPr lang="fi-FI" dirty="0" err="1" smtClean="0"/>
              <a:t>beacons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922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Range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r>
              <a:rPr lang="fi-FI" dirty="0" smtClean="0"/>
              <a:t>: </a:t>
            </a:r>
            <a:r>
              <a:rPr lang="fi-FI" dirty="0" err="1" smtClean="0"/>
              <a:t>measures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to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obstacle</a:t>
            </a:r>
            <a:r>
              <a:rPr lang="fi-FI" dirty="0" smtClean="0"/>
              <a:t>; a </a:t>
            </a:r>
            <a:r>
              <a:rPr lang="fi-FI" dirty="0" err="1" smtClean="0"/>
              <a:t>cone</a:t>
            </a:r>
            <a:r>
              <a:rPr lang="fi-FI" dirty="0" smtClean="0"/>
              <a:t> of a </a:t>
            </a:r>
            <a:r>
              <a:rPr lang="fi-FI" dirty="0" err="1" smtClean="0"/>
              <a:t>given</a:t>
            </a:r>
            <a:r>
              <a:rPr lang="fi-FI" dirty="0" smtClean="0"/>
              <a:t> </a:t>
            </a:r>
            <a:r>
              <a:rPr lang="fi-FI" dirty="0" err="1" smtClean="0"/>
              <a:t>angle</a:t>
            </a: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 smtClean="0"/>
          </a:p>
          <a:p>
            <a:r>
              <a:rPr lang="fi-FI" dirty="0" err="1" smtClean="0"/>
              <a:t>Simple</a:t>
            </a:r>
            <a:r>
              <a:rPr lang="fi-FI" dirty="0" smtClean="0"/>
              <a:t>: </a:t>
            </a:r>
            <a:r>
              <a:rPr lang="fi-FI" dirty="0" err="1" smtClean="0"/>
              <a:t>map</a:t>
            </a:r>
            <a:r>
              <a:rPr lang="fi-FI" dirty="0" smtClean="0"/>
              <a:t> is </a:t>
            </a:r>
            <a:r>
              <a:rPr lang="fi-FI" dirty="0" err="1" smtClean="0"/>
              <a:t>static</a:t>
            </a:r>
            <a:r>
              <a:rPr lang="fi-FI" dirty="0" smtClean="0"/>
              <a:t>, </a:t>
            </a:r>
            <a:r>
              <a:rPr lang="fi-FI" dirty="0" err="1" smtClean="0"/>
              <a:t>thus</a:t>
            </a:r>
            <a:r>
              <a:rPr lang="fi-FI" dirty="0" smtClean="0"/>
              <a:t> no </a:t>
            </a:r>
            <a:r>
              <a:rPr lang="fi-FI" dirty="0" err="1" smtClean="0"/>
              <a:t>prediction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endParaRPr lang="fi-FI" dirty="0" smtClean="0"/>
          </a:p>
          <a:p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maps</a:t>
            </a:r>
            <a:r>
              <a:rPr lang="fi-FI" dirty="0" smtClean="0"/>
              <a:t> is </a:t>
            </a:r>
            <a:r>
              <a:rPr lang="fi-FI" dirty="0" err="1" smtClean="0"/>
              <a:t>overwhelmingly</a:t>
            </a:r>
            <a:r>
              <a:rPr lang="fi-FI" dirty="0" smtClean="0"/>
              <a:t> </a:t>
            </a:r>
            <a:r>
              <a:rPr lang="fi-FI" dirty="0" err="1" smtClean="0"/>
              <a:t>large</a:t>
            </a:r>
            <a:endParaRPr lang="fi-FI" dirty="0" smtClean="0"/>
          </a:p>
          <a:p>
            <a:pPr lvl="1"/>
            <a:r>
              <a:rPr lang="fi-FI" dirty="0" err="1" smtClean="0"/>
              <a:t>E.g</a:t>
            </a:r>
            <a:r>
              <a:rPr lang="fi-FI" dirty="0" smtClean="0"/>
              <a:t>. 50x50 </a:t>
            </a:r>
            <a:r>
              <a:rPr lang="fi-FI" dirty="0" err="1" smtClean="0"/>
              <a:t>grid</a:t>
            </a:r>
            <a:r>
              <a:rPr lang="fi-FI" dirty="0" smtClean="0"/>
              <a:t> … 2500 </a:t>
            </a:r>
            <a:r>
              <a:rPr lang="fi-FI" dirty="0" err="1" smtClean="0"/>
              <a:t>locations</a:t>
            </a:r>
            <a:r>
              <a:rPr lang="fi-FI" dirty="0" smtClean="0"/>
              <a:t> … 2</a:t>
            </a:r>
            <a:r>
              <a:rPr lang="fi-FI" baseline="30000" dirty="0" smtClean="0"/>
              <a:t>2500</a:t>
            </a:r>
            <a:r>
              <a:rPr lang="fi-FI" dirty="0" smtClean="0"/>
              <a:t> = 10</a:t>
            </a:r>
            <a:r>
              <a:rPr lang="fi-FI" baseline="30000" dirty="0" smtClean="0"/>
              <a:t>750</a:t>
            </a:r>
            <a:r>
              <a:rPr lang="fi-FI" dirty="0" smtClean="0"/>
              <a:t> </a:t>
            </a:r>
            <a:r>
              <a:rPr lang="fi-FI" dirty="0" err="1" smtClean="0"/>
              <a:t>possible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r>
              <a:rPr lang="fi-FI" dirty="0" smtClean="0"/>
              <a:t> 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8448" y="1780743"/>
            <a:ext cx="2048388" cy="34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998376" y="1875453"/>
            <a:ext cx="821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Assume</a:t>
            </a:r>
            <a:r>
              <a:rPr lang="fi-FI" dirty="0" smtClean="0"/>
              <a:t> </a:t>
            </a:r>
            <a:r>
              <a:rPr lang="fi-FI" dirty="0" err="1" smtClean="0"/>
              <a:t>occupancies</a:t>
            </a:r>
            <a:r>
              <a:rPr lang="fi-FI" dirty="0" smtClean="0"/>
              <a:t> </a:t>
            </a:r>
            <a:r>
              <a:rPr lang="fi-FI" dirty="0" err="1" smtClean="0"/>
              <a:t>statistically</a:t>
            </a:r>
            <a:r>
              <a:rPr lang="fi-FI" dirty="0" smtClean="0"/>
              <a:t> </a:t>
            </a:r>
            <a:r>
              <a:rPr lang="fi-FI" dirty="0" err="1" smtClean="0"/>
              <a:t>independent</a:t>
            </a:r>
            <a:r>
              <a:rPr lang="fi-FI" dirty="0" smtClean="0"/>
              <a:t> (</a:t>
            </a:r>
            <a:r>
              <a:rPr lang="fi-FI" dirty="0" err="1" smtClean="0"/>
              <a:t>actually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true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measurements</a:t>
            </a:r>
            <a:r>
              <a:rPr lang="fi-FI" dirty="0" smtClean="0"/>
              <a:t>!)</a:t>
            </a:r>
            <a:endParaRPr lang="fi-FI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571486"/>
              </p:ext>
            </p:extLst>
          </p:nvPr>
        </p:nvGraphicFramePr>
        <p:xfrm>
          <a:off x="2542852" y="2429550"/>
          <a:ext cx="1956910" cy="66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1041120" imgH="355320" progId="Equation.3">
                  <p:embed/>
                </p:oleObj>
              </mc:Choice>
              <mc:Fallback>
                <p:oleObj name="Equation" r:id="rId3" imgW="104112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2852" y="2429550"/>
                        <a:ext cx="1956910" cy="66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1682" y="3228392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Define</a:t>
            </a:r>
            <a:r>
              <a:rPr lang="fi-FI" dirty="0" smtClean="0"/>
              <a:t> </a:t>
            </a:r>
            <a:r>
              <a:rPr lang="fi-FI" dirty="0" err="1" smtClean="0"/>
              <a:t>log</a:t>
            </a:r>
            <a:r>
              <a:rPr lang="fi-FI" dirty="0" smtClean="0"/>
              <a:t> </a:t>
            </a:r>
            <a:r>
              <a:rPr lang="fi-FI" dirty="0" err="1" smtClean="0"/>
              <a:t>odds</a:t>
            </a:r>
            <a:r>
              <a:rPr lang="fi-FI" dirty="0" smtClean="0"/>
              <a:t> </a:t>
            </a:r>
            <a:r>
              <a:rPr lang="fi-FI" dirty="0" err="1" smtClean="0"/>
              <a:t>ratio</a:t>
            </a:r>
            <a:r>
              <a:rPr lang="fi-FI" dirty="0" smtClean="0"/>
              <a:t>:</a:t>
            </a:r>
            <a:endParaRPr lang="fi-FI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7183"/>
              </p:ext>
            </p:extLst>
          </p:nvPr>
        </p:nvGraphicFramePr>
        <p:xfrm>
          <a:off x="3387011" y="3114577"/>
          <a:ext cx="1952031" cy="58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5" imgW="1218960" imgH="368280" progId="Equation.3">
                  <p:embed/>
                </p:oleObj>
              </mc:Choice>
              <mc:Fallback>
                <p:oleObj name="Equation" r:id="rId5" imgW="121896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7011" y="3114577"/>
                        <a:ext cx="1952031" cy="58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090467" y="3133681"/>
            <a:ext cx="2048388" cy="3486618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202452"/>
              </p:ext>
            </p:extLst>
          </p:nvPr>
        </p:nvGraphicFramePr>
        <p:xfrm>
          <a:off x="7686501" y="3228975"/>
          <a:ext cx="1181273" cy="47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8" imgW="507960" imgH="203040" progId="Equation.3">
                  <p:embed/>
                </p:oleObj>
              </mc:Choice>
              <mc:Fallback>
                <p:oleObj name="Equation" r:id="rId8" imgW="50796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6501" y="3228975"/>
                        <a:ext cx="1181273" cy="475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6096000" y="3466614"/>
            <a:ext cx="1489788" cy="87212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7212563" y="4544008"/>
            <a:ext cx="422158" cy="1026368"/>
          </a:xfrm>
          <a:custGeom>
            <a:avLst/>
            <a:gdLst>
              <a:gd name="connsiteX0" fmla="*/ 0 w 422158"/>
              <a:gd name="connsiteY0" fmla="*/ 121298 h 1026368"/>
              <a:gd name="connsiteX1" fmla="*/ 37323 w 422158"/>
              <a:gd name="connsiteY1" fmla="*/ 167951 h 1026368"/>
              <a:gd name="connsiteX2" fmla="*/ 55984 w 422158"/>
              <a:gd name="connsiteY2" fmla="*/ 270588 h 1026368"/>
              <a:gd name="connsiteX3" fmla="*/ 65315 w 422158"/>
              <a:gd name="connsiteY3" fmla="*/ 298580 h 1026368"/>
              <a:gd name="connsiteX4" fmla="*/ 74645 w 422158"/>
              <a:gd name="connsiteY4" fmla="*/ 345233 h 1026368"/>
              <a:gd name="connsiteX5" fmla="*/ 93306 w 422158"/>
              <a:gd name="connsiteY5" fmla="*/ 401216 h 1026368"/>
              <a:gd name="connsiteX6" fmla="*/ 102637 w 422158"/>
              <a:gd name="connsiteY6" fmla="*/ 522514 h 1026368"/>
              <a:gd name="connsiteX7" fmla="*/ 111968 w 422158"/>
              <a:gd name="connsiteY7" fmla="*/ 550506 h 1026368"/>
              <a:gd name="connsiteX8" fmla="*/ 121298 w 422158"/>
              <a:gd name="connsiteY8" fmla="*/ 587829 h 1026368"/>
              <a:gd name="connsiteX9" fmla="*/ 102637 w 422158"/>
              <a:gd name="connsiteY9" fmla="*/ 783772 h 1026368"/>
              <a:gd name="connsiteX10" fmla="*/ 93306 w 422158"/>
              <a:gd name="connsiteY10" fmla="*/ 811763 h 1026368"/>
              <a:gd name="connsiteX11" fmla="*/ 93306 w 422158"/>
              <a:gd name="connsiteY11" fmla="*/ 1007706 h 1026368"/>
              <a:gd name="connsiteX12" fmla="*/ 121298 w 422158"/>
              <a:gd name="connsiteY12" fmla="*/ 1026368 h 1026368"/>
              <a:gd name="connsiteX13" fmla="*/ 195943 w 422158"/>
              <a:gd name="connsiteY13" fmla="*/ 1017037 h 1026368"/>
              <a:gd name="connsiteX14" fmla="*/ 251927 w 422158"/>
              <a:gd name="connsiteY14" fmla="*/ 979714 h 1026368"/>
              <a:gd name="connsiteX15" fmla="*/ 279919 w 422158"/>
              <a:gd name="connsiteY15" fmla="*/ 961053 h 1026368"/>
              <a:gd name="connsiteX16" fmla="*/ 298580 w 422158"/>
              <a:gd name="connsiteY16" fmla="*/ 933061 h 1026368"/>
              <a:gd name="connsiteX17" fmla="*/ 317241 w 422158"/>
              <a:gd name="connsiteY17" fmla="*/ 877078 h 1026368"/>
              <a:gd name="connsiteX18" fmla="*/ 354564 w 422158"/>
              <a:gd name="connsiteY18" fmla="*/ 830425 h 1026368"/>
              <a:gd name="connsiteX19" fmla="*/ 363894 w 422158"/>
              <a:gd name="connsiteY19" fmla="*/ 802433 h 1026368"/>
              <a:gd name="connsiteX20" fmla="*/ 382555 w 422158"/>
              <a:gd name="connsiteY20" fmla="*/ 774441 h 1026368"/>
              <a:gd name="connsiteX21" fmla="*/ 401217 w 422158"/>
              <a:gd name="connsiteY21" fmla="*/ 718457 h 1026368"/>
              <a:gd name="connsiteX22" fmla="*/ 410547 w 422158"/>
              <a:gd name="connsiteY22" fmla="*/ 653143 h 1026368"/>
              <a:gd name="connsiteX23" fmla="*/ 419878 w 422158"/>
              <a:gd name="connsiteY23" fmla="*/ 625151 h 1026368"/>
              <a:gd name="connsiteX24" fmla="*/ 401217 w 422158"/>
              <a:gd name="connsiteY24" fmla="*/ 233265 h 1026368"/>
              <a:gd name="connsiteX25" fmla="*/ 391886 w 422158"/>
              <a:gd name="connsiteY25" fmla="*/ 195943 h 1026368"/>
              <a:gd name="connsiteX26" fmla="*/ 373225 w 422158"/>
              <a:gd name="connsiteY26" fmla="*/ 139959 h 1026368"/>
              <a:gd name="connsiteX27" fmla="*/ 354564 w 422158"/>
              <a:gd name="connsiteY27" fmla="*/ 65314 h 1026368"/>
              <a:gd name="connsiteX28" fmla="*/ 345233 w 422158"/>
              <a:gd name="connsiteY28" fmla="*/ 37323 h 1026368"/>
              <a:gd name="connsiteX29" fmla="*/ 270588 w 422158"/>
              <a:gd name="connsiteY29" fmla="*/ 18661 h 1026368"/>
              <a:gd name="connsiteX30" fmla="*/ 233266 w 422158"/>
              <a:gd name="connsiteY30" fmla="*/ 0 h 1026368"/>
              <a:gd name="connsiteX31" fmla="*/ 74645 w 422158"/>
              <a:gd name="connsiteY31" fmla="*/ 9331 h 1026368"/>
              <a:gd name="connsiteX32" fmla="*/ 46653 w 422158"/>
              <a:gd name="connsiteY32" fmla="*/ 37323 h 1026368"/>
              <a:gd name="connsiteX33" fmla="*/ 18661 w 422158"/>
              <a:gd name="connsiteY33" fmla="*/ 55984 h 1026368"/>
              <a:gd name="connsiteX34" fmla="*/ 0 w 422158"/>
              <a:gd name="connsiteY34" fmla="*/ 121298 h 102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2158" h="1026368">
                <a:moveTo>
                  <a:pt x="0" y="121298"/>
                </a:moveTo>
                <a:cubicBezTo>
                  <a:pt x="12441" y="136849"/>
                  <a:pt x="26768" y="151063"/>
                  <a:pt x="37323" y="167951"/>
                </a:cubicBezTo>
                <a:cubicBezTo>
                  <a:pt x="51038" y="189895"/>
                  <a:pt x="54468" y="262252"/>
                  <a:pt x="55984" y="270588"/>
                </a:cubicBezTo>
                <a:cubicBezTo>
                  <a:pt x="57743" y="280265"/>
                  <a:pt x="62930" y="289038"/>
                  <a:pt x="65315" y="298580"/>
                </a:cubicBezTo>
                <a:cubicBezTo>
                  <a:pt x="69161" y="313965"/>
                  <a:pt x="70472" y="329933"/>
                  <a:pt x="74645" y="345233"/>
                </a:cubicBezTo>
                <a:cubicBezTo>
                  <a:pt x="79821" y="364210"/>
                  <a:pt x="93306" y="401216"/>
                  <a:pt x="93306" y="401216"/>
                </a:cubicBezTo>
                <a:cubicBezTo>
                  <a:pt x="96416" y="441649"/>
                  <a:pt x="97607" y="482275"/>
                  <a:pt x="102637" y="522514"/>
                </a:cubicBezTo>
                <a:cubicBezTo>
                  <a:pt x="103857" y="532273"/>
                  <a:pt x="109266" y="541049"/>
                  <a:pt x="111968" y="550506"/>
                </a:cubicBezTo>
                <a:cubicBezTo>
                  <a:pt x="115491" y="562836"/>
                  <a:pt x="118188" y="575388"/>
                  <a:pt x="121298" y="587829"/>
                </a:cubicBezTo>
                <a:cubicBezTo>
                  <a:pt x="115985" y="672842"/>
                  <a:pt x="120155" y="713706"/>
                  <a:pt x="102637" y="783772"/>
                </a:cubicBezTo>
                <a:cubicBezTo>
                  <a:pt x="100252" y="793313"/>
                  <a:pt x="96416" y="802433"/>
                  <a:pt x="93306" y="811763"/>
                </a:cubicBezTo>
                <a:cubicBezTo>
                  <a:pt x="82794" y="885354"/>
                  <a:pt x="72503" y="924492"/>
                  <a:pt x="93306" y="1007706"/>
                </a:cubicBezTo>
                <a:cubicBezTo>
                  <a:pt x="96026" y="1018585"/>
                  <a:pt x="111967" y="1020147"/>
                  <a:pt x="121298" y="1026368"/>
                </a:cubicBezTo>
                <a:cubicBezTo>
                  <a:pt x="146180" y="1023258"/>
                  <a:pt x="171616" y="1023119"/>
                  <a:pt x="195943" y="1017037"/>
                </a:cubicBezTo>
                <a:cubicBezTo>
                  <a:pt x="236981" y="1006777"/>
                  <a:pt x="226057" y="1000410"/>
                  <a:pt x="251927" y="979714"/>
                </a:cubicBezTo>
                <a:cubicBezTo>
                  <a:pt x="260684" y="972709"/>
                  <a:pt x="270588" y="967273"/>
                  <a:pt x="279919" y="961053"/>
                </a:cubicBezTo>
                <a:cubicBezTo>
                  <a:pt x="286139" y="951722"/>
                  <a:pt x="294026" y="943308"/>
                  <a:pt x="298580" y="933061"/>
                </a:cubicBezTo>
                <a:cubicBezTo>
                  <a:pt x="306569" y="915086"/>
                  <a:pt x="303332" y="890987"/>
                  <a:pt x="317241" y="877078"/>
                </a:cubicBezTo>
                <a:cubicBezTo>
                  <a:pt x="343831" y="850486"/>
                  <a:pt x="331022" y="865735"/>
                  <a:pt x="354564" y="830425"/>
                </a:cubicBezTo>
                <a:cubicBezTo>
                  <a:pt x="357674" y="821094"/>
                  <a:pt x="359496" y="811230"/>
                  <a:pt x="363894" y="802433"/>
                </a:cubicBezTo>
                <a:cubicBezTo>
                  <a:pt x="368909" y="792403"/>
                  <a:pt x="378001" y="784688"/>
                  <a:pt x="382555" y="774441"/>
                </a:cubicBezTo>
                <a:cubicBezTo>
                  <a:pt x="390544" y="756466"/>
                  <a:pt x="401217" y="718457"/>
                  <a:pt x="401217" y="718457"/>
                </a:cubicBezTo>
                <a:cubicBezTo>
                  <a:pt x="404327" y="696686"/>
                  <a:pt x="406234" y="674708"/>
                  <a:pt x="410547" y="653143"/>
                </a:cubicBezTo>
                <a:cubicBezTo>
                  <a:pt x="412476" y="643499"/>
                  <a:pt x="419878" y="634986"/>
                  <a:pt x="419878" y="625151"/>
                </a:cubicBezTo>
                <a:cubicBezTo>
                  <a:pt x="419878" y="423861"/>
                  <a:pt x="431777" y="370789"/>
                  <a:pt x="401217" y="233265"/>
                </a:cubicBezTo>
                <a:cubicBezTo>
                  <a:pt x="398435" y="220747"/>
                  <a:pt x="395571" y="208226"/>
                  <a:pt x="391886" y="195943"/>
                </a:cubicBezTo>
                <a:cubicBezTo>
                  <a:pt x="386234" y="177102"/>
                  <a:pt x="377996" y="159042"/>
                  <a:pt x="373225" y="139959"/>
                </a:cubicBezTo>
                <a:cubicBezTo>
                  <a:pt x="367005" y="115077"/>
                  <a:pt x="362675" y="89645"/>
                  <a:pt x="354564" y="65314"/>
                </a:cubicBezTo>
                <a:cubicBezTo>
                  <a:pt x="351454" y="55984"/>
                  <a:pt x="353830" y="42099"/>
                  <a:pt x="345233" y="37323"/>
                </a:cubicBezTo>
                <a:cubicBezTo>
                  <a:pt x="322813" y="24868"/>
                  <a:pt x="293528" y="30131"/>
                  <a:pt x="270588" y="18661"/>
                </a:cubicBezTo>
                <a:lnTo>
                  <a:pt x="233266" y="0"/>
                </a:lnTo>
                <a:cubicBezTo>
                  <a:pt x="180392" y="3110"/>
                  <a:pt x="126582" y="-1056"/>
                  <a:pt x="74645" y="9331"/>
                </a:cubicBezTo>
                <a:cubicBezTo>
                  <a:pt x="61706" y="11919"/>
                  <a:pt x="56790" y="28875"/>
                  <a:pt x="46653" y="37323"/>
                </a:cubicBezTo>
                <a:cubicBezTo>
                  <a:pt x="38038" y="44502"/>
                  <a:pt x="27992" y="49764"/>
                  <a:pt x="18661" y="55984"/>
                </a:cubicBezTo>
                <a:lnTo>
                  <a:pt x="0" y="121298"/>
                </a:lnTo>
                <a:close/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015737"/>
              </p:ext>
            </p:extLst>
          </p:nvPr>
        </p:nvGraphicFramePr>
        <p:xfrm>
          <a:off x="8585421" y="4101404"/>
          <a:ext cx="23034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0" imgW="990360" imgH="203040" progId="Equation.3">
                  <p:embed/>
                </p:oleObj>
              </mc:Choice>
              <mc:Fallback>
                <p:oleObj name="Equation" r:id="rId10" imgW="990360" imgH="2030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85421" y="4101404"/>
                        <a:ext cx="2303463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7443858" y="4395465"/>
            <a:ext cx="1046999" cy="5998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0807"/>
              </p:ext>
            </p:extLst>
          </p:nvPr>
        </p:nvGraphicFramePr>
        <p:xfrm>
          <a:off x="1613060" y="3948894"/>
          <a:ext cx="23923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2" imgW="1028520" imgH="203040" progId="Equation.3">
                  <p:embed/>
                </p:oleObj>
              </mc:Choice>
              <mc:Fallback>
                <p:oleObj name="Equation" r:id="rId12" imgW="1028520" imgH="2030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13060" y="3948894"/>
                        <a:ext cx="2392363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116424" y="4423556"/>
            <a:ext cx="3368688" cy="6912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542600"/>
              </p:ext>
            </p:extLst>
          </p:nvPr>
        </p:nvGraphicFramePr>
        <p:xfrm>
          <a:off x="617323" y="4695399"/>
          <a:ext cx="17716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4" imgW="761760" imgH="203040" progId="Equation.3">
                  <p:embed/>
                </p:oleObj>
              </mc:Choice>
              <mc:Fallback>
                <p:oleObj name="Equation" r:id="rId14" imgW="761760" imgH="2030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7323" y="4695399"/>
                        <a:ext cx="1771650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8956" y="5225211"/>
            <a:ext cx="2903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Determined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simulation</a:t>
            </a:r>
            <a:r>
              <a:rPr lang="fi-FI" dirty="0" smtClean="0"/>
              <a:t>/</a:t>
            </a:r>
          </a:p>
          <a:p>
            <a:r>
              <a:rPr lang="fi-FI" dirty="0" err="1" smtClean="0"/>
              <a:t>sampling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1503148" y="6154867"/>
            <a:ext cx="815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Assuming</a:t>
            </a:r>
            <a:r>
              <a:rPr lang="fi-FI" dirty="0" smtClean="0"/>
              <a:t> </a:t>
            </a:r>
            <a:r>
              <a:rPr lang="fi-FI" dirty="0" err="1" smtClean="0"/>
              <a:t>independence</a:t>
            </a:r>
            <a:r>
              <a:rPr lang="fi-FI" dirty="0" smtClean="0"/>
              <a:t>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lead</a:t>
            </a:r>
            <a:r>
              <a:rPr lang="fi-FI" dirty="0" smtClean="0"/>
              <a:t> to </a:t>
            </a:r>
            <a:r>
              <a:rPr lang="fi-FI" dirty="0" err="1" smtClean="0"/>
              <a:t>conflicts</a:t>
            </a:r>
            <a:r>
              <a:rPr lang="fi-FI" dirty="0" smtClean="0"/>
              <a:t>; </a:t>
            </a:r>
            <a:r>
              <a:rPr lang="fi-FI" dirty="0" err="1" smtClean="0"/>
              <a:t>coming</a:t>
            </a:r>
            <a:r>
              <a:rPr lang="fi-FI" dirty="0" smtClean="0"/>
              <a:t> </a:t>
            </a:r>
            <a:r>
              <a:rPr lang="fi-FI" dirty="0" err="1" smtClean="0"/>
              <a:t>back</a:t>
            </a:r>
            <a:r>
              <a:rPr lang="fi-FI" dirty="0" smtClean="0"/>
              <a:t> to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later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02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filtering</a:t>
            </a:r>
            <a:r>
              <a:rPr lang="fi-FI" dirty="0" smtClean="0"/>
              <a:t>?</a:t>
            </a:r>
          </a:p>
          <a:p>
            <a:pPr lvl="1"/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endParaRPr lang="fi-FI" dirty="0" smtClean="0"/>
          </a:p>
          <a:p>
            <a:pPr lvl="1"/>
            <a:r>
              <a:rPr lang="fi-FI" dirty="0" err="1" smtClean="0"/>
              <a:t>Smoothing</a:t>
            </a:r>
            <a:r>
              <a:rPr lang="fi-FI" dirty="0" smtClean="0"/>
              <a:t> and </a:t>
            </a:r>
            <a:r>
              <a:rPr lang="fi-FI" dirty="0" err="1" smtClean="0"/>
              <a:t>prediction</a:t>
            </a:r>
            <a:endParaRPr lang="fi-FI" dirty="0" smtClean="0"/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r>
              <a:rPr lang="fi-FI" dirty="0" smtClean="0"/>
              <a:t> of </a:t>
            </a:r>
            <a:r>
              <a:rPr lang="fi-FI" dirty="0" err="1" smtClean="0"/>
              <a:t>filtering</a:t>
            </a:r>
            <a:r>
              <a:rPr lang="fi-FI" dirty="0" smtClean="0"/>
              <a:t>: </a:t>
            </a:r>
            <a:r>
              <a:rPr lang="fi-FI" dirty="0" err="1" smtClean="0"/>
              <a:t>estimation</a:t>
            </a:r>
            <a:r>
              <a:rPr lang="fi-FI" dirty="0" smtClean="0"/>
              <a:t> and </a:t>
            </a:r>
            <a:r>
              <a:rPr lang="fi-FI" dirty="0" err="1" smtClean="0"/>
              <a:t>prediction</a:t>
            </a:r>
            <a:endParaRPr lang="fi-FI" dirty="0" smtClean="0"/>
          </a:p>
          <a:p>
            <a:pPr lvl="1"/>
            <a:r>
              <a:rPr lang="fi-FI" dirty="0" err="1" smtClean="0"/>
              <a:t>Mathematics</a:t>
            </a:r>
            <a:r>
              <a:rPr lang="fi-FI" dirty="0" smtClean="0"/>
              <a:t> of </a:t>
            </a:r>
            <a:r>
              <a:rPr lang="fi-FI" dirty="0" err="1" smtClean="0"/>
              <a:t>filtering</a:t>
            </a:r>
            <a:endParaRPr lang="fi-FI" dirty="0" smtClean="0"/>
          </a:p>
          <a:p>
            <a:r>
              <a:rPr lang="fi-FI" dirty="0" err="1" smtClean="0"/>
              <a:t>Localizing</a:t>
            </a:r>
            <a:r>
              <a:rPr lang="fi-FI" dirty="0" smtClean="0"/>
              <a:t> </a:t>
            </a:r>
            <a:r>
              <a:rPr lang="fi-FI" dirty="0"/>
              <a:t>a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data</a:t>
            </a:r>
            <a:endParaRPr lang="fi-FI" dirty="0"/>
          </a:p>
          <a:p>
            <a:r>
              <a:rPr lang="fi-FI" dirty="0" err="1" smtClean="0"/>
              <a:t>Briefly</a:t>
            </a:r>
            <a:r>
              <a:rPr lang="fi-FI" dirty="0" smtClean="0"/>
              <a:t>: </a:t>
            </a:r>
            <a:r>
              <a:rPr lang="fi-FI" dirty="0" err="1" smtClean="0"/>
              <a:t>Mapping</a:t>
            </a:r>
            <a:r>
              <a:rPr lang="fi-FI" dirty="0" smtClean="0"/>
              <a:t> a </a:t>
            </a:r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a </a:t>
            </a:r>
            <a:r>
              <a:rPr lang="fi-FI" dirty="0" err="1" smtClean="0"/>
              <a:t>distance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106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 smtClean="0"/>
              <a:t>Data</a:t>
            </a:r>
          </a:p>
          <a:p>
            <a:pPr lvl="1"/>
            <a:r>
              <a:rPr lang="fi-FI" dirty="0" err="1" smtClean="0"/>
              <a:t>Actions</a:t>
            </a:r>
            <a:r>
              <a:rPr lang="fi-FI" dirty="0" smtClean="0"/>
              <a:t> on </a:t>
            </a:r>
            <a:r>
              <a:rPr lang="fi-FI" dirty="0" err="1" smtClean="0"/>
              <a:t>system</a:t>
            </a:r>
            <a:r>
              <a:rPr lang="fi-FI" dirty="0" smtClean="0"/>
              <a:t> (</a:t>
            </a:r>
            <a:r>
              <a:rPr lang="fi-FI" dirty="0" err="1" smtClean="0"/>
              <a:t>non-deterministic</a:t>
            </a:r>
            <a:r>
              <a:rPr lang="fi-FI" dirty="0" smtClean="0"/>
              <a:t> </a:t>
            </a:r>
            <a:r>
              <a:rPr lang="fi-FI" dirty="0" err="1" smtClean="0"/>
              <a:t>consequences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Observations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(</a:t>
            </a:r>
            <a:r>
              <a:rPr lang="fi-FI" dirty="0" err="1" smtClean="0"/>
              <a:t>incomplete</a:t>
            </a:r>
            <a:r>
              <a:rPr lang="fi-FI" dirty="0" smtClean="0"/>
              <a:t> and/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uncertain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err="1" smtClean="0"/>
              <a:t>Information</a:t>
            </a:r>
            <a:endParaRPr lang="fi-FI" dirty="0" smtClean="0"/>
          </a:p>
          <a:p>
            <a:pPr lvl="1"/>
            <a:r>
              <a:rPr lang="fi-FI" dirty="0" err="1" smtClean="0"/>
              <a:t>Probability</a:t>
            </a:r>
            <a:r>
              <a:rPr lang="fi-FI" dirty="0" smtClean="0"/>
              <a:t> </a:t>
            </a:r>
            <a:r>
              <a:rPr lang="fi-FI" dirty="0" err="1" smtClean="0"/>
              <a:t>distribution</a:t>
            </a:r>
            <a:r>
              <a:rPr lang="fi-FI" dirty="0" smtClean="0"/>
              <a:t> of </a:t>
            </a:r>
            <a:r>
              <a:rPr lang="fi-FI" dirty="0" err="1" smtClean="0"/>
              <a:t>states</a:t>
            </a:r>
            <a:endParaRPr lang="fi-FI" dirty="0" smtClean="0"/>
          </a:p>
          <a:p>
            <a:pPr lvl="1"/>
            <a:r>
              <a:rPr lang="fi-FI" dirty="0" err="1" smtClean="0"/>
              <a:t>Optimal</a:t>
            </a:r>
            <a:r>
              <a:rPr lang="fi-FI" dirty="0" smtClean="0"/>
              <a:t> </a:t>
            </a:r>
            <a:r>
              <a:rPr lang="fi-FI" dirty="0" err="1" smtClean="0"/>
              <a:t>future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determined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present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details</a:t>
            </a:r>
            <a:r>
              <a:rPr lang="fi-FI" dirty="0" smtClean="0"/>
              <a:t> of data (Markov </a:t>
            </a:r>
            <a:r>
              <a:rPr lang="fi-FI" dirty="0" err="1" smtClean="0"/>
              <a:t>property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err="1" smtClean="0"/>
              <a:t>Filtering</a:t>
            </a:r>
            <a:endParaRPr lang="fi-FI" dirty="0" smtClean="0"/>
          </a:p>
          <a:p>
            <a:pPr marL="457200" lvl="1" indent="0">
              <a:buNone/>
            </a:pPr>
            <a:r>
              <a:rPr lang="fi-FI" dirty="0" smtClean="0"/>
              <a:t>= </a:t>
            </a:r>
            <a:r>
              <a:rPr lang="fi-FI" dirty="0" err="1" smtClean="0"/>
              <a:t>condensing</a:t>
            </a:r>
            <a:r>
              <a:rPr lang="fi-FI" dirty="0" smtClean="0"/>
              <a:t> data (and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initial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) into </a:t>
            </a:r>
            <a:r>
              <a:rPr lang="fi-FI" dirty="0" err="1" smtClean="0"/>
              <a:t>present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Prediction</a:t>
            </a:r>
            <a:endParaRPr lang="fi-FI" dirty="0" smtClean="0"/>
          </a:p>
          <a:p>
            <a:pPr marL="457200" lvl="1" indent="0">
              <a:buNone/>
            </a:pPr>
            <a:r>
              <a:rPr lang="fi-FI" dirty="0" smtClean="0"/>
              <a:t>=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future</a:t>
            </a:r>
            <a:r>
              <a:rPr lang="fi-FI" dirty="0" smtClean="0"/>
              <a:t>, </a:t>
            </a:r>
            <a:r>
              <a:rPr lang="fi-FI" dirty="0" err="1" smtClean="0"/>
              <a:t>if</a:t>
            </a:r>
            <a:r>
              <a:rPr lang="fi-FI" dirty="0" smtClean="0"/>
              <a:t> a </a:t>
            </a:r>
            <a:r>
              <a:rPr lang="fi-FI" dirty="0" err="1" smtClean="0"/>
              <a:t>sequence</a:t>
            </a:r>
            <a:r>
              <a:rPr lang="fi-FI" dirty="0" smtClean="0"/>
              <a:t> of </a:t>
            </a:r>
            <a:r>
              <a:rPr lang="fi-FI" dirty="0" err="1" smtClean="0"/>
              <a:t>future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carried</a:t>
            </a:r>
            <a:r>
              <a:rPr lang="fi-FI" dirty="0" smtClean="0"/>
              <a:t> out</a:t>
            </a:r>
          </a:p>
          <a:p>
            <a:pPr marL="0" indent="0">
              <a:buNone/>
            </a:pPr>
            <a:r>
              <a:rPr lang="fi-FI" dirty="0" err="1" smtClean="0"/>
              <a:t>Smoothing</a:t>
            </a:r>
            <a:endParaRPr lang="fi-FI" dirty="0"/>
          </a:p>
          <a:p>
            <a:pPr marL="457200" lvl="1" indent="0">
              <a:buNone/>
            </a:pPr>
            <a:r>
              <a:rPr lang="fi-FI" dirty="0" smtClean="0"/>
              <a:t>= </a:t>
            </a:r>
            <a:r>
              <a:rPr lang="fi-FI" dirty="0" err="1" smtClean="0"/>
              <a:t>updating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past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1455938" y="197084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Actions</a:t>
            </a:r>
            <a:r>
              <a:rPr lang="fi-FI" dirty="0" smtClean="0"/>
              <a:t>: </a:t>
            </a: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588463"/>
              </p:ext>
            </p:extLst>
          </p:nvPr>
        </p:nvGraphicFramePr>
        <p:xfrm>
          <a:off x="2666197" y="1970843"/>
          <a:ext cx="1354217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698400" imgH="190440" progId="Equation.3">
                  <p:embed/>
                </p:oleObj>
              </mc:Choice>
              <mc:Fallback>
                <p:oleObj name="Equation" r:id="rId3" imgW="6984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197" y="1970843"/>
                        <a:ext cx="1354217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5938" y="1506022"/>
            <a:ext cx="19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Initial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 </a:t>
            </a:r>
            <a:endParaRPr lang="fi-FI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09906"/>
              </p:ext>
            </p:extLst>
          </p:nvPr>
        </p:nvGraphicFramePr>
        <p:xfrm>
          <a:off x="3442059" y="1551233"/>
          <a:ext cx="1050042" cy="35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558720" imgH="190440" progId="Equation.3">
                  <p:embed/>
                </p:oleObj>
              </mc:Choice>
              <mc:Fallback>
                <p:oleObj name="Equation" r:id="rId5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2059" y="1551233"/>
                        <a:ext cx="1050042" cy="35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5938" y="2462253"/>
            <a:ext cx="185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Observation</a:t>
            </a:r>
            <a:r>
              <a:rPr lang="fi-FI" dirty="0" smtClean="0"/>
              <a:t> data:</a:t>
            </a:r>
            <a:endParaRPr lang="fi-FI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41894"/>
              </p:ext>
            </p:extLst>
          </p:nvPr>
        </p:nvGraphicFramePr>
        <p:xfrm>
          <a:off x="3405188" y="2462213"/>
          <a:ext cx="12303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7" imgW="634680" imgH="190440" progId="Equation.3">
                  <p:embed/>
                </p:oleObj>
              </mc:Choice>
              <mc:Fallback>
                <p:oleObj name="Equation" r:id="rId7" imgW="634680" imgH="1904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5188" y="2462213"/>
                        <a:ext cx="123031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55938" y="3049152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rgbClr val="FF0000"/>
                </a:solidFill>
              </a:rPr>
              <a:t>Filtering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/>
              <a:t>provides</a:t>
            </a:r>
            <a:endParaRPr lang="fi-FI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32542"/>
              </p:ext>
            </p:extLst>
          </p:nvPr>
        </p:nvGraphicFramePr>
        <p:xfrm>
          <a:off x="3405188" y="3061462"/>
          <a:ext cx="46799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9" imgW="2489040" imgH="203040" progId="Equation.3">
                  <p:embed/>
                </p:oleObj>
              </mc:Choice>
              <mc:Fallback>
                <p:oleObj name="Equation" r:id="rId9" imgW="248904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5188" y="3061462"/>
                        <a:ext cx="467995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82066" y="3653097"/>
            <a:ext cx="19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Prediction</a:t>
            </a:r>
            <a:r>
              <a:rPr lang="fi-FI" dirty="0" smtClean="0"/>
              <a:t> </a:t>
            </a:r>
            <a:r>
              <a:rPr lang="fi-FI" dirty="0" err="1" smtClean="0"/>
              <a:t>provides</a:t>
            </a:r>
            <a:endParaRPr lang="fi-FI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24022"/>
              </p:ext>
            </p:extLst>
          </p:nvPr>
        </p:nvGraphicFramePr>
        <p:xfrm>
          <a:off x="3646488" y="3683000"/>
          <a:ext cx="58039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1" imgW="3085920" imgH="190440" progId="Equation.3">
                  <p:embed/>
                </p:oleObj>
              </mc:Choice>
              <mc:Fallback>
                <p:oleObj name="Equation" r:id="rId11" imgW="3085920" imgH="1904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6488" y="3683000"/>
                        <a:ext cx="58039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82065" y="4257042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S</a:t>
            </a:r>
            <a:r>
              <a:rPr lang="fi-FI" dirty="0" err="1" smtClean="0"/>
              <a:t>moothing</a:t>
            </a:r>
            <a:r>
              <a:rPr lang="fi-FI" dirty="0" smtClean="0"/>
              <a:t> </a:t>
            </a:r>
            <a:r>
              <a:rPr lang="fi-FI" dirty="0" err="1" smtClean="0"/>
              <a:t>provides</a:t>
            </a:r>
            <a:r>
              <a:rPr lang="fi-FI" dirty="0" smtClean="0"/>
              <a:t>:</a:t>
            </a:r>
            <a:endParaRPr lang="fi-FI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55920"/>
              </p:ext>
            </p:extLst>
          </p:nvPr>
        </p:nvGraphicFramePr>
        <p:xfrm>
          <a:off x="1786731" y="4866979"/>
          <a:ext cx="8618538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3" imgW="4584600" imgH="609480" progId="Equation.3">
                  <p:embed/>
                </p:oleObj>
              </mc:Choice>
              <mc:Fallback>
                <p:oleObj name="Equation" r:id="rId13" imgW="4584600" imgH="609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6731" y="4866979"/>
                        <a:ext cx="8618538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09204"/>
            <a:ext cx="1012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interested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occupancy</a:t>
            </a:r>
            <a:r>
              <a:rPr lang="fi-FI" dirty="0" smtClean="0"/>
              <a:t> of a </a:t>
            </a:r>
            <a:r>
              <a:rPr lang="fi-FI" dirty="0" err="1" smtClean="0"/>
              <a:t>location</a:t>
            </a:r>
            <a:r>
              <a:rPr lang="fi-FI" dirty="0" smtClean="0"/>
              <a:t>, </a:t>
            </a:r>
            <a:r>
              <a:rPr lang="fi-FI" dirty="0" err="1" smtClean="0"/>
              <a:t>e.g</a:t>
            </a:r>
            <a:r>
              <a:rPr lang="fi-FI" dirty="0" smtClean="0"/>
              <a:t>. a </a:t>
            </a:r>
            <a:r>
              <a:rPr lang="fi-FI" dirty="0" err="1" smtClean="0"/>
              <a:t>bear</a:t>
            </a:r>
            <a:r>
              <a:rPr lang="fi-FI" dirty="0" smtClean="0"/>
              <a:t> </a:t>
            </a:r>
            <a:r>
              <a:rPr lang="fi-FI" dirty="0" err="1" smtClean="0"/>
              <a:t>ahead</a:t>
            </a:r>
            <a:r>
              <a:rPr lang="fi-FI" dirty="0" smtClean="0"/>
              <a:t> of us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middle</a:t>
            </a:r>
            <a:r>
              <a:rPr lang="fi-FI" dirty="0" smtClean="0"/>
              <a:t> of a </a:t>
            </a:r>
            <a:r>
              <a:rPr lang="fi-FI" dirty="0" err="1" smtClean="0"/>
              <a:t>road</a:t>
            </a:r>
            <a:r>
              <a:rPr lang="fi-FI" dirty="0" smtClean="0"/>
              <a:t> in 100 m. </a:t>
            </a:r>
          </a:p>
          <a:p>
            <a:r>
              <a:rPr lang="fi-FI" dirty="0" err="1" smtClean="0"/>
              <a:t>Let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occupancy</a:t>
            </a:r>
            <a:r>
              <a:rPr lang="fi-FI" dirty="0"/>
              <a:t> </a:t>
            </a:r>
            <a:r>
              <a:rPr lang="fi-FI" dirty="0" err="1" smtClean="0"/>
              <a:t>be</a:t>
            </a: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01546"/>
              </p:ext>
            </p:extLst>
          </p:nvPr>
        </p:nvGraphicFramePr>
        <p:xfrm>
          <a:off x="1330325" y="2344738"/>
          <a:ext cx="29797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1320480" imgH="241200" progId="Equation.DSMT4">
                  <p:embed/>
                </p:oleObj>
              </mc:Choice>
              <mc:Fallback>
                <p:oleObj name="Equation" r:id="rId3" imgW="1320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325" y="2344738"/>
                        <a:ext cx="2979738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956021"/>
            <a:ext cx="9088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Possible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r>
              <a:rPr lang="fi-FI" dirty="0" smtClean="0"/>
              <a:t>: ”</a:t>
            </a:r>
            <a:r>
              <a:rPr lang="fi-FI" dirty="0" err="1" smtClean="0"/>
              <a:t>honk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horn</a:t>
            </a:r>
            <a:r>
              <a:rPr lang="fi-FI" dirty="0" smtClean="0"/>
              <a:t>”, ”</a:t>
            </a:r>
            <a:r>
              <a:rPr lang="fi-FI" dirty="0" err="1" smtClean="0"/>
              <a:t>flash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lights</a:t>
            </a:r>
            <a:r>
              <a:rPr lang="fi-FI" dirty="0" smtClean="0"/>
              <a:t>”, ”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r>
              <a:rPr lang="fi-FI" dirty="0" smtClean="0"/>
              <a:t>”.</a:t>
            </a:r>
          </a:p>
          <a:p>
            <a:r>
              <a:rPr lang="fi-FI" dirty="0" smtClean="0"/>
              <a:t>If </a:t>
            </a:r>
            <a:r>
              <a:rPr lang="fi-FI" dirty="0" err="1" smtClean="0"/>
              <a:t>we</a:t>
            </a:r>
            <a:r>
              <a:rPr lang="fi-FI" dirty="0" smtClean="0"/>
              <a:t> ”</a:t>
            </a:r>
            <a:r>
              <a:rPr lang="fi-FI" dirty="0" err="1" smtClean="0"/>
              <a:t>honk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horn</a:t>
            </a:r>
            <a:r>
              <a:rPr lang="fi-FI" dirty="0" smtClean="0"/>
              <a:t>”,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animal</a:t>
            </a:r>
            <a:r>
              <a:rPr lang="fi-FI" dirty="0" smtClean="0"/>
              <a:t> </a:t>
            </a:r>
            <a:r>
              <a:rPr lang="fi-FI" dirty="0" err="1" smtClean="0"/>
              <a:t>staying</a:t>
            </a:r>
            <a:r>
              <a:rPr lang="fi-FI" dirty="0" smtClean="0"/>
              <a:t> is q</a:t>
            </a:r>
            <a:r>
              <a:rPr lang="fi-FI" baseline="30000" dirty="0" smtClean="0"/>
              <a:t>(0)</a:t>
            </a:r>
            <a:r>
              <a:rPr lang="fi-FI" dirty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of a (</a:t>
            </a:r>
            <a:r>
              <a:rPr lang="fi-FI" dirty="0" err="1" smtClean="0"/>
              <a:t>new</a:t>
            </a:r>
            <a:r>
              <a:rPr lang="fi-FI" dirty="0" smtClean="0"/>
              <a:t>)</a:t>
            </a:r>
          </a:p>
          <a:p>
            <a:r>
              <a:rPr lang="fi-FI" dirty="0" err="1"/>
              <a:t>a</a:t>
            </a:r>
            <a:r>
              <a:rPr lang="fi-FI" dirty="0" err="1" smtClean="0"/>
              <a:t>nimal</a:t>
            </a:r>
            <a:r>
              <a:rPr lang="fi-FI" dirty="0" smtClean="0"/>
              <a:t> </a:t>
            </a:r>
            <a:r>
              <a:rPr lang="fi-FI" dirty="0" err="1" smtClean="0"/>
              <a:t>appearing</a:t>
            </a:r>
            <a:r>
              <a:rPr lang="fi-FI" dirty="0" smtClean="0"/>
              <a:t> to an </a:t>
            </a:r>
            <a:r>
              <a:rPr lang="fi-FI" dirty="0" err="1" smtClean="0"/>
              <a:t>empty</a:t>
            </a:r>
            <a:r>
              <a:rPr lang="fi-FI" dirty="0" smtClean="0"/>
              <a:t> </a:t>
            </a:r>
            <a:r>
              <a:rPr lang="fi-FI" dirty="0" err="1" smtClean="0"/>
              <a:t>road</a:t>
            </a:r>
            <a:r>
              <a:rPr lang="fi-FI" dirty="0" smtClean="0"/>
              <a:t> is q</a:t>
            </a:r>
            <a:r>
              <a:rPr lang="fi-FI" baseline="30000" dirty="0" smtClean="0"/>
              <a:t>(1)</a:t>
            </a:r>
            <a:r>
              <a:rPr lang="fi-FI" dirty="0"/>
              <a:t>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24148"/>
              </p:ext>
            </p:extLst>
          </p:nvPr>
        </p:nvGraphicFramePr>
        <p:xfrm>
          <a:off x="5853590" y="3012567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101520" imgH="190440" progId="Equation.3">
                  <p:embed/>
                </p:oleObj>
              </mc:Choice>
              <mc:Fallback>
                <p:oleObj name="Equation" r:id="rId5" imgW="1015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3590" y="3012567"/>
                        <a:ext cx="101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67986"/>
              </p:ext>
            </p:extLst>
          </p:nvPr>
        </p:nvGraphicFramePr>
        <p:xfrm>
          <a:off x="5853590" y="3012567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101520" imgH="190440" progId="Equation.3">
                  <p:embed/>
                </p:oleObj>
              </mc:Choice>
              <mc:Fallback>
                <p:oleObj name="Equation" r:id="rId7" imgW="1015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3590" y="3012567"/>
                        <a:ext cx="101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5854" y="4122243"/>
            <a:ext cx="767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rgbClr val="FF0000"/>
                </a:solidFill>
              </a:rPr>
              <a:t>Prediction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step</a:t>
            </a:r>
            <a:r>
              <a:rPr lang="fi-FI" dirty="0" smtClean="0">
                <a:solidFill>
                  <a:srgbClr val="FF0000"/>
                </a:solidFill>
              </a:rPr>
              <a:t>: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honked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horn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yet</a:t>
            </a:r>
            <a:r>
              <a:rPr lang="fi-FI" dirty="0" smtClean="0"/>
              <a:t> </a:t>
            </a:r>
            <a:r>
              <a:rPr lang="fi-FI" dirty="0" err="1" smtClean="0"/>
              <a:t>abserved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effect</a:t>
            </a:r>
            <a:r>
              <a:rPr lang="fi-FI" dirty="0" smtClean="0"/>
              <a:t>. </a:t>
            </a:r>
            <a:endParaRPr lang="fi-FI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03302"/>
              </p:ext>
            </p:extLst>
          </p:nvPr>
        </p:nvGraphicFramePr>
        <p:xfrm>
          <a:off x="1062038" y="4587875"/>
          <a:ext cx="54197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8" imgW="2400120" imgH="228600" progId="Equation.3">
                  <p:embed/>
                </p:oleObj>
              </mc:Choice>
              <mc:Fallback>
                <p:oleObj name="Equation" r:id="rId8" imgW="240012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2038" y="4587875"/>
                        <a:ext cx="541972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03070" y="5144684"/>
            <a:ext cx="116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dirty="0" err="1" smtClean="0"/>
              <a:t>Was</a:t>
            </a:r>
            <a:r>
              <a:rPr lang="fi-FI" sz="1200" dirty="0" smtClean="0"/>
              <a:t> </a:t>
            </a:r>
            <a:r>
              <a:rPr lang="fi-FI" sz="1200" dirty="0" err="1" smtClean="0"/>
              <a:t>empty</a:t>
            </a:r>
            <a:endParaRPr lang="fi-FI" sz="1200" dirty="0" smtClean="0"/>
          </a:p>
          <a:p>
            <a:pPr algn="ctr"/>
            <a:r>
              <a:rPr lang="fi-FI" sz="1200" dirty="0" smtClean="0"/>
              <a:t>No </a:t>
            </a:r>
            <a:r>
              <a:rPr lang="fi-FI" sz="1200" dirty="0" err="1" smtClean="0"/>
              <a:t>new</a:t>
            </a:r>
            <a:r>
              <a:rPr lang="fi-FI" sz="1200" dirty="0" smtClean="0"/>
              <a:t> </a:t>
            </a:r>
            <a:r>
              <a:rPr lang="fi-FI" sz="1200" dirty="0" err="1" smtClean="0"/>
              <a:t>animal</a:t>
            </a:r>
            <a:r>
              <a:rPr lang="fi-FI" sz="1200" dirty="0" smtClean="0"/>
              <a:t> </a:t>
            </a:r>
            <a:endParaRPr lang="fi-FI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6160" y="5144684"/>
            <a:ext cx="1419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dirty="0" err="1" smtClean="0"/>
              <a:t>Animal</a:t>
            </a:r>
            <a:r>
              <a:rPr lang="fi-FI" sz="1200" dirty="0" smtClean="0"/>
              <a:t> </a:t>
            </a:r>
            <a:r>
              <a:rPr lang="fi-FI" sz="1200" dirty="0" err="1"/>
              <a:t>w</a:t>
            </a:r>
            <a:r>
              <a:rPr lang="fi-FI" sz="1200" dirty="0" err="1" smtClean="0"/>
              <a:t>as</a:t>
            </a:r>
            <a:r>
              <a:rPr lang="fi-FI" sz="1200" dirty="0" smtClean="0"/>
              <a:t> on </a:t>
            </a:r>
            <a:r>
              <a:rPr lang="fi-FI" sz="1200" dirty="0" err="1" smtClean="0"/>
              <a:t>road</a:t>
            </a:r>
            <a:endParaRPr lang="fi-FI" sz="1200" dirty="0" smtClean="0"/>
          </a:p>
          <a:p>
            <a:pPr algn="ctr"/>
            <a:r>
              <a:rPr lang="fi-FI" sz="1200" dirty="0" err="1"/>
              <a:t>b</a:t>
            </a:r>
            <a:r>
              <a:rPr lang="fi-FI" sz="1200" dirty="0" err="1" smtClean="0"/>
              <a:t>ut</a:t>
            </a:r>
            <a:r>
              <a:rPr lang="fi-FI" sz="1200" dirty="0" smtClean="0"/>
              <a:t> </a:t>
            </a:r>
            <a:r>
              <a:rPr lang="fi-FI" sz="1200" dirty="0" err="1" smtClean="0"/>
              <a:t>went</a:t>
            </a:r>
            <a:r>
              <a:rPr lang="fi-FI" sz="1200" dirty="0" smtClean="0"/>
              <a:t> </a:t>
            </a:r>
            <a:r>
              <a:rPr lang="fi-FI" sz="1200" dirty="0" err="1" smtClean="0"/>
              <a:t>away</a:t>
            </a:r>
            <a:endParaRPr lang="fi-FI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7549" y="5948039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 general:</a:t>
            </a:r>
            <a:endParaRPr lang="fi-FI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12026"/>
              </p:ext>
            </p:extLst>
          </p:nvPr>
        </p:nvGraphicFramePr>
        <p:xfrm>
          <a:off x="2141538" y="5848350"/>
          <a:ext cx="5102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0" imgW="2679480" imgH="355320" progId="Equation.3">
                  <p:embed/>
                </p:oleObj>
              </mc:Choice>
              <mc:Fallback>
                <p:oleObj name="Equation" r:id="rId10" imgW="267948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1538" y="5848350"/>
                        <a:ext cx="51022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735154"/>
              </p:ext>
            </p:extLst>
          </p:nvPr>
        </p:nvGraphicFramePr>
        <p:xfrm>
          <a:off x="9773980" y="5500625"/>
          <a:ext cx="980095" cy="40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12" imgW="457200" imgH="190440" progId="Equation.3">
                  <p:embed/>
                </p:oleObj>
              </mc:Choice>
              <mc:Fallback>
                <p:oleObj name="Equation" r:id="rId12" imgW="4572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73980" y="5500625"/>
                        <a:ext cx="980095" cy="408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82866" y="5539666"/>
            <a:ext cx="233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rgbClr val="FF0000"/>
                </a:solidFill>
              </a:rPr>
              <a:t>Action </a:t>
            </a:r>
            <a:r>
              <a:rPr lang="fi-FI" dirty="0" err="1" smtClean="0">
                <a:solidFill>
                  <a:srgbClr val="FF0000"/>
                </a:solidFill>
              </a:rPr>
              <a:t>model</a:t>
            </a:r>
            <a:endParaRPr lang="fi-FI" dirty="0" smtClean="0">
              <a:solidFill>
                <a:srgbClr val="FF0000"/>
              </a:solidFill>
            </a:endParaRPr>
          </a:p>
          <a:p>
            <a:r>
              <a:rPr lang="fi-FI" dirty="0" smtClean="0"/>
              <a:t>(as in </a:t>
            </a:r>
            <a:r>
              <a:rPr lang="fi-FI" dirty="0" err="1" smtClean="0"/>
              <a:t>nondeterministic</a:t>
            </a:r>
            <a:endParaRPr lang="fi-FI" dirty="0" smtClean="0"/>
          </a:p>
          <a:p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planning</a:t>
            </a:r>
            <a:r>
              <a:rPr lang="fi-FI" dirty="0" smtClean="0"/>
              <a:t>, </a:t>
            </a:r>
            <a:r>
              <a:rPr lang="fi-FI" dirty="0" err="1" smtClean="0"/>
              <a:t>slide</a:t>
            </a:r>
            <a:r>
              <a:rPr lang="fi-FI" dirty="0" smtClean="0"/>
              <a:t> </a:t>
            </a:r>
            <a:r>
              <a:rPr lang="fi-FI" dirty="0" smtClean="0"/>
              <a:t>4)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1029810" y="1935332"/>
            <a:ext cx="778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honking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horn</a:t>
            </a:r>
            <a:r>
              <a:rPr lang="fi-FI" dirty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take</a:t>
            </a:r>
            <a:r>
              <a:rPr lang="fi-FI" dirty="0" smtClean="0"/>
              <a:t> </a:t>
            </a:r>
            <a:r>
              <a:rPr lang="fi-FI" dirty="0" err="1" smtClean="0"/>
              <a:t>binoculars</a:t>
            </a:r>
            <a:r>
              <a:rPr lang="fi-FI" dirty="0" smtClean="0"/>
              <a:t> and look at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road</a:t>
            </a:r>
            <a:r>
              <a:rPr lang="fi-FI" dirty="0" smtClean="0"/>
              <a:t>, and </a:t>
            </a:r>
            <a:r>
              <a:rPr lang="fi-FI" dirty="0" err="1" smtClean="0"/>
              <a:t>see</a:t>
            </a:r>
            <a:r>
              <a:rPr lang="fi-FI" dirty="0" smtClean="0"/>
              <a:t> no </a:t>
            </a:r>
            <a:r>
              <a:rPr lang="fi-FI" dirty="0" err="1" smtClean="0"/>
              <a:t>bear</a:t>
            </a:r>
            <a:r>
              <a:rPr lang="fi-FI" dirty="0" smtClean="0"/>
              <a:t>. </a:t>
            </a:r>
          </a:p>
          <a:p>
            <a:r>
              <a:rPr lang="fi-FI" dirty="0" err="1" smtClean="0">
                <a:solidFill>
                  <a:srgbClr val="FF0000"/>
                </a:solidFill>
              </a:rPr>
              <a:t>Estimation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step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Bayes</a:t>
            </a:r>
            <a:r>
              <a:rPr lang="fi-FI" dirty="0"/>
              <a:t> </a:t>
            </a:r>
            <a:r>
              <a:rPr lang="fi-FI" dirty="0" err="1" smtClean="0"/>
              <a:t>rule</a:t>
            </a:r>
            <a:r>
              <a:rPr lang="fi-FI" dirty="0" smtClean="0"/>
              <a:t>:</a:t>
            </a: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47010"/>
              </p:ext>
            </p:extLst>
          </p:nvPr>
        </p:nvGraphicFramePr>
        <p:xfrm>
          <a:off x="644310" y="2859085"/>
          <a:ext cx="102997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5867280" imgH="622080" progId="Equation.3">
                  <p:embed/>
                </p:oleObj>
              </mc:Choice>
              <mc:Fallback>
                <p:oleObj name="Equation" r:id="rId3" imgW="586728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310" y="2859085"/>
                        <a:ext cx="1029970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 rot="16200000" flipH="1">
            <a:off x="7728707" y="1148521"/>
            <a:ext cx="408598" cy="5816929"/>
          </a:xfrm>
          <a:prstGeom prst="rightBrace">
            <a:avLst>
              <a:gd name="adj1" fmla="val 42816"/>
              <a:gd name="adj2" fmla="val 50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6802825" y="4281996"/>
            <a:ext cx="226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dirty="0" err="1" smtClean="0"/>
              <a:t>Observation</a:t>
            </a:r>
            <a:r>
              <a:rPr lang="fi-FI" sz="1200" dirty="0" smtClean="0"/>
              <a:t> </a:t>
            </a:r>
            <a:r>
              <a:rPr lang="fi-FI" sz="1200" dirty="0" err="1" smtClean="0"/>
              <a:t>error</a:t>
            </a:r>
            <a:r>
              <a:rPr lang="fi-FI" sz="1200" dirty="0" smtClean="0"/>
              <a:t>:</a:t>
            </a:r>
          </a:p>
          <a:p>
            <a:pPr algn="ctr"/>
            <a:r>
              <a:rPr lang="fi-FI" sz="1200" dirty="0" err="1" smtClean="0"/>
              <a:t>Bear</a:t>
            </a:r>
            <a:r>
              <a:rPr lang="fi-FI" sz="1200" dirty="0" smtClean="0"/>
              <a:t> is </a:t>
            </a:r>
            <a:r>
              <a:rPr lang="fi-FI" sz="1200" dirty="0" err="1" smtClean="0"/>
              <a:t>there</a:t>
            </a:r>
            <a:r>
              <a:rPr lang="fi-FI" sz="1200" dirty="0" smtClean="0"/>
              <a:t> </a:t>
            </a:r>
            <a:r>
              <a:rPr lang="fi-FI" sz="1200" dirty="0" err="1" smtClean="0"/>
              <a:t>but</a:t>
            </a:r>
            <a:r>
              <a:rPr lang="fi-FI" sz="1200" dirty="0" smtClean="0"/>
              <a:t> </a:t>
            </a:r>
            <a:r>
              <a:rPr lang="fi-FI" sz="1200" dirty="0" err="1" smtClean="0"/>
              <a:t>we</a:t>
            </a:r>
            <a:r>
              <a:rPr lang="fi-FI" sz="1200" dirty="0" smtClean="0"/>
              <a:t> </a:t>
            </a:r>
            <a:r>
              <a:rPr lang="fi-FI" sz="1200" dirty="0" err="1" smtClean="0"/>
              <a:t>do</a:t>
            </a:r>
            <a:r>
              <a:rPr lang="fi-FI" sz="1200" dirty="0" smtClean="0"/>
              <a:t> </a:t>
            </a:r>
            <a:r>
              <a:rPr lang="fi-FI" sz="1200" dirty="0" err="1" smtClean="0"/>
              <a:t>not</a:t>
            </a:r>
            <a:r>
              <a:rPr lang="fi-FI" sz="1200" dirty="0" smtClean="0"/>
              <a:t> </a:t>
            </a:r>
            <a:r>
              <a:rPr lang="fi-FI" sz="1200" dirty="0" err="1" smtClean="0"/>
              <a:t>see</a:t>
            </a:r>
            <a:r>
              <a:rPr lang="fi-FI" sz="1200" dirty="0" smtClean="0"/>
              <a:t> it</a:t>
            </a:r>
            <a:endParaRPr lang="fi-FI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71852" y="5344357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 general: </a:t>
            </a:r>
            <a:endParaRPr lang="fi-FI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82272"/>
              </p:ext>
            </p:extLst>
          </p:nvPr>
        </p:nvGraphicFramePr>
        <p:xfrm>
          <a:off x="2666692" y="5210339"/>
          <a:ext cx="3023894" cy="86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1815840" imgH="520560" progId="Equation.3">
                  <p:embed/>
                </p:oleObj>
              </mc:Choice>
              <mc:Fallback>
                <p:oleObj name="Equation" r:id="rId5" imgW="181584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6692" y="5210339"/>
                        <a:ext cx="3023894" cy="866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01631" y="5287664"/>
            <a:ext cx="3946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>
                <a:solidFill>
                  <a:srgbClr val="FF0000"/>
                </a:solidFill>
              </a:rPr>
              <a:t>Observation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model</a:t>
            </a:r>
            <a:endParaRPr lang="fi-FI" dirty="0" smtClean="0">
              <a:solidFill>
                <a:srgbClr val="FF0000"/>
              </a:solidFill>
            </a:endParaRPr>
          </a:p>
          <a:p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probability</a:t>
            </a:r>
            <a:r>
              <a:rPr lang="fi-FI" dirty="0" smtClean="0"/>
              <a:t> of </a:t>
            </a:r>
            <a:r>
              <a:rPr lang="fi-FI" dirty="0" err="1" smtClean="0"/>
              <a:t>getting</a:t>
            </a:r>
            <a:r>
              <a:rPr lang="fi-FI" dirty="0" smtClean="0"/>
              <a:t> data y,</a:t>
            </a:r>
          </a:p>
          <a:p>
            <a:r>
              <a:rPr lang="fi-FI" dirty="0" smtClean="0"/>
              <a:t>If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is x. </a:t>
            </a:r>
            <a:endParaRPr lang="fi-FI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79444"/>
              </p:ext>
            </p:extLst>
          </p:nvPr>
        </p:nvGraphicFramePr>
        <p:xfrm>
          <a:off x="9642475" y="5326063"/>
          <a:ext cx="7223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7" imgW="431640" imgH="190440" progId="Equation.3">
                  <p:embed/>
                </p:oleObj>
              </mc:Choice>
              <mc:Fallback>
                <p:oleObj name="Equation" r:id="rId7" imgW="4316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42475" y="5326063"/>
                        <a:ext cx="72231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3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76" y="2166151"/>
            <a:ext cx="67554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moving</a:t>
            </a:r>
            <a:r>
              <a:rPr lang="fi-FI" dirty="0" smtClean="0"/>
              <a:t> on a </a:t>
            </a:r>
            <a:r>
              <a:rPr lang="fi-FI" dirty="0" err="1" smtClean="0"/>
              <a:t>graph</a:t>
            </a: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 smtClean="0"/>
              <a:t>A square </a:t>
            </a:r>
            <a:r>
              <a:rPr lang="fi-FI" dirty="0" err="1" smtClean="0"/>
              <a:t>grid</a:t>
            </a:r>
            <a:r>
              <a:rPr lang="fi-FI" dirty="0" smtClean="0"/>
              <a:t>, 50 x 50, no </a:t>
            </a:r>
            <a:r>
              <a:rPr lang="fi-FI" dirty="0" err="1" smtClean="0"/>
              <a:t>orientaion</a:t>
            </a:r>
            <a:r>
              <a:rPr lang="fi-FI" dirty="0" smtClean="0"/>
              <a:t> (2500 </a:t>
            </a:r>
            <a:r>
              <a:rPr lang="fi-FI" dirty="0" err="1" smtClean="0"/>
              <a:t>states</a:t>
            </a:r>
            <a:r>
              <a:rPr lang="fi-FI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i-FI" dirty="0" err="1" smtClean="0"/>
              <a:t>Actions</a:t>
            </a:r>
            <a:r>
              <a:rPr lang="fi-FI" dirty="0" smtClean="0"/>
              <a:t>: </a:t>
            </a:r>
            <a:r>
              <a:rPr lang="fi-FI" dirty="0" err="1" smtClean="0"/>
              <a:t>move</a:t>
            </a:r>
            <a:r>
              <a:rPr lang="fi-FI" dirty="0" smtClean="0"/>
              <a:t> to 8 </a:t>
            </a:r>
            <a:r>
              <a:rPr lang="fi-FI" dirty="0" err="1" smtClean="0"/>
              <a:t>directions</a:t>
            </a:r>
            <a:r>
              <a:rPr lang="fi-FI" dirty="0" smtClean="0"/>
              <a:t> (</a:t>
            </a:r>
            <a:r>
              <a:rPr lang="fi-FI" dirty="0" err="1" smtClean="0"/>
              <a:t>nearest</a:t>
            </a:r>
            <a:r>
              <a:rPr lang="fi-FI" dirty="0" smtClean="0"/>
              <a:t> and </a:t>
            </a:r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nearest</a:t>
            </a:r>
            <a:r>
              <a:rPr lang="fi-FI" dirty="0" smtClean="0"/>
              <a:t> </a:t>
            </a:r>
            <a:r>
              <a:rPr lang="fi-FI" dirty="0" err="1" smtClean="0"/>
              <a:t>neighbors</a:t>
            </a:r>
            <a:endParaRPr lang="fi-FI" dirty="0" smtClean="0"/>
          </a:p>
          <a:p>
            <a:pPr marL="742950" lvl="1" indent="-285750">
              <a:buFontTx/>
              <a:buChar char="-"/>
            </a:pPr>
            <a:r>
              <a:rPr lang="fi-FI" dirty="0" err="1"/>
              <a:t>S</a:t>
            </a:r>
            <a:r>
              <a:rPr lang="fi-FI" dirty="0" err="1" smtClean="0"/>
              <a:t>uccess</a:t>
            </a:r>
            <a:r>
              <a:rPr lang="fi-FI" dirty="0" smtClean="0"/>
              <a:t> </a:t>
            </a:r>
            <a:r>
              <a:rPr lang="fi-FI" dirty="0" err="1" smtClean="0"/>
              <a:t>rate</a:t>
            </a:r>
            <a:r>
              <a:rPr lang="fi-FI" dirty="0" smtClean="0"/>
              <a:t> 0.95 and 0.9</a:t>
            </a:r>
          </a:p>
          <a:p>
            <a:pPr marL="742950" lvl="1" indent="-285750">
              <a:buFontTx/>
              <a:buChar char="-"/>
            </a:pPr>
            <a:r>
              <a:rPr lang="fi-FI" dirty="0" err="1" smtClean="0"/>
              <a:t>Trying</a:t>
            </a:r>
            <a:r>
              <a:rPr lang="fi-FI" dirty="0" smtClean="0"/>
              <a:t> to go out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grid</a:t>
            </a:r>
            <a:r>
              <a:rPr lang="fi-FI" dirty="0" smtClean="0"/>
              <a:t> </a:t>
            </a:r>
            <a:r>
              <a:rPr lang="fi-FI" dirty="0" err="1" smtClean="0"/>
              <a:t>results</a:t>
            </a:r>
            <a:r>
              <a:rPr lang="fi-FI" dirty="0" smtClean="0"/>
              <a:t> in </a:t>
            </a:r>
            <a:r>
              <a:rPr lang="fi-FI" dirty="0" err="1" smtClean="0"/>
              <a:t>staying</a:t>
            </a:r>
            <a:r>
              <a:rPr lang="fi-FI" dirty="0" smtClean="0"/>
              <a:t> </a:t>
            </a:r>
          </a:p>
          <a:p>
            <a:endParaRPr lang="fi-FI" dirty="0"/>
          </a:p>
          <a:p>
            <a:r>
              <a:rPr lang="fi-FI" dirty="0" err="1" smtClean="0"/>
              <a:t>Distance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endParaRPr lang="fi-FI" dirty="0" smtClean="0"/>
          </a:p>
          <a:p>
            <a:pPr marL="285750" indent="-285750">
              <a:buFontTx/>
              <a:buChar char="-"/>
            </a:pP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beacons</a:t>
            </a:r>
            <a:r>
              <a:rPr lang="fi-FI" dirty="0" smtClean="0"/>
              <a:t> in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locations</a:t>
            </a:r>
            <a:r>
              <a:rPr lang="fi-FI" dirty="0" smtClean="0"/>
              <a:t> (</a:t>
            </a:r>
            <a:r>
              <a:rPr lang="fi-FI" dirty="0" err="1" smtClean="0"/>
              <a:t>grid</a:t>
            </a:r>
            <a:r>
              <a:rPr lang="fi-FI" dirty="0" smtClean="0"/>
              <a:t> </a:t>
            </a:r>
            <a:r>
              <a:rPr lang="fi-FI" dirty="0" err="1" smtClean="0"/>
              <a:t>coordinates</a:t>
            </a:r>
            <a:r>
              <a:rPr lang="fi-FI" dirty="0" smtClean="0"/>
              <a:t> (0,0) and (51,51)</a:t>
            </a:r>
          </a:p>
          <a:p>
            <a:pPr marL="285750" indent="-285750">
              <a:buFontTx/>
              <a:buChar char="-"/>
            </a:pPr>
            <a:r>
              <a:rPr lang="fi-FI" dirty="0" err="1" smtClean="0"/>
              <a:t>Robot</a:t>
            </a:r>
            <a:r>
              <a:rPr lang="fi-FI" dirty="0" smtClean="0"/>
              <a:t> is </a:t>
            </a:r>
            <a:r>
              <a:rPr lang="fi-FI" dirty="0" err="1" smtClean="0"/>
              <a:t>able</a:t>
            </a:r>
            <a:r>
              <a:rPr lang="fi-FI" dirty="0" smtClean="0"/>
              <a:t> to </a:t>
            </a:r>
            <a:r>
              <a:rPr lang="fi-FI" dirty="0" err="1" smtClean="0"/>
              <a:t>measure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to </a:t>
            </a:r>
            <a:r>
              <a:rPr lang="fi-FI" dirty="0" err="1" smtClean="0"/>
              <a:t>beacons</a:t>
            </a:r>
            <a:endParaRPr lang="fi-FI" dirty="0" smtClean="0"/>
          </a:p>
          <a:p>
            <a:pPr marL="742950" lvl="1" indent="-285750">
              <a:buFontTx/>
              <a:buChar char="-"/>
            </a:pPr>
            <a:r>
              <a:rPr lang="fi-FI" dirty="0" err="1" smtClean="0"/>
              <a:t>Measurement</a:t>
            </a:r>
            <a:r>
              <a:rPr lang="fi-FI" dirty="0" smtClean="0"/>
              <a:t> </a:t>
            </a:r>
            <a:r>
              <a:rPr lang="fi-FI" dirty="0" err="1" smtClean="0"/>
              <a:t>uncertainty</a:t>
            </a:r>
            <a:r>
              <a:rPr lang="fi-FI" dirty="0" smtClean="0"/>
              <a:t> is 2, </a:t>
            </a:r>
            <a:r>
              <a:rPr lang="fi-FI" dirty="0" err="1" smtClean="0"/>
              <a:t>resp</a:t>
            </a:r>
            <a:r>
              <a:rPr lang="fi-FI" dirty="0" smtClean="0"/>
              <a:t> 3 </a:t>
            </a:r>
            <a:r>
              <a:rPr lang="fi-FI" dirty="0" err="1" smtClean="0"/>
              <a:t>grid</a:t>
            </a:r>
            <a:r>
              <a:rPr lang="fi-FI" dirty="0" smtClean="0"/>
              <a:t> </a:t>
            </a:r>
            <a:r>
              <a:rPr lang="fi-FI" dirty="0" err="1" smtClean="0"/>
              <a:t>units</a:t>
            </a:r>
            <a:r>
              <a:rPr lang="fi-FI" dirty="0" smtClean="0"/>
              <a:t>; </a:t>
            </a:r>
            <a:r>
              <a:rPr lang="fi-FI" dirty="0" err="1" smtClean="0"/>
              <a:t>Gaussian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Initial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 no </a:t>
            </a:r>
            <a:r>
              <a:rPr lang="fi-FI" dirty="0" err="1" smtClean="0"/>
              <a:t>knowledge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location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0943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localizing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1100831" y="1535837"/>
            <a:ext cx="706956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distances</a:t>
            </a:r>
            <a:r>
              <a:rPr lang="fi-FI" dirty="0" smtClean="0"/>
              <a:t>, dis1, dis2</a:t>
            </a:r>
          </a:p>
          <a:p>
            <a:endParaRPr lang="fi-FI" dirty="0"/>
          </a:p>
          <a:p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>
                <a:solidFill>
                  <a:srgbClr val="FF0000"/>
                </a:solidFill>
              </a:rPr>
              <a:t>estimation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step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smtClean="0"/>
              <a:t>in </a:t>
            </a:r>
            <a:r>
              <a:rPr lang="fi-FI" dirty="0" err="1" smtClean="0"/>
              <a:t>matlab</a:t>
            </a:r>
            <a:r>
              <a:rPr lang="fi-FI" dirty="0" smtClean="0"/>
              <a:t>:</a:t>
            </a:r>
          </a:p>
          <a:p>
            <a:endParaRPr lang="fi-FI" dirty="0"/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=1:50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il=1:50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ik,il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dist1=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loc-beacons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(1,:))*(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loc-beacons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(1,:))');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dist2=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loc-beacons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(2,:))*(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loc-beacons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(2,:))');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pr=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(-((dis1-dist1)/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unc_meas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(1))^2)*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(-((dis2-dist2)/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unc_meas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(2))^2</a:t>
            </a:r>
            <a:r>
              <a:rPr lang="fi-FI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fi-FI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pr_states_post</a:t>
            </a:r>
            <a:r>
              <a:rPr lang="fi-FI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ik,il,isim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pr_states_pre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ik,il,isim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)*pr;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pr_states_post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(:,:,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</a:p>
          <a:p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pr_states_post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(:,:,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pr_states_post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(:,:,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fi-FI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fi-FI" dirty="0"/>
          </a:p>
        </p:txBody>
      </p:sp>
      <p:sp>
        <p:nvSpPr>
          <p:cNvPr id="4" name="Right Brace 3"/>
          <p:cNvSpPr/>
          <p:nvPr/>
        </p:nvSpPr>
        <p:spPr>
          <a:xfrm>
            <a:off x="5902036" y="3228392"/>
            <a:ext cx="461442" cy="669353"/>
          </a:xfrm>
          <a:prstGeom prst="rightBrace">
            <a:avLst>
              <a:gd name="adj1" fmla="val 8333"/>
              <a:gd name="adj2" fmla="val 5420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6626708" y="3182442"/>
            <a:ext cx="2447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>
                <a:solidFill>
                  <a:srgbClr val="FF0000"/>
                </a:solidFill>
              </a:rPr>
              <a:t>For </a:t>
            </a:r>
            <a:r>
              <a:rPr lang="fi-FI" sz="1400" dirty="0" err="1" smtClean="0">
                <a:solidFill>
                  <a:srgbClr val="FF0000"/>
                </a:solidFill>
              </a:rPr>
              <a:t>each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grid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location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compute</a:t>
            </a:r>
            <a:endParaRPr lang="fi-FI" sz="1400" dirty="0" smtClean="0">
              <a:solidFill>
                <a:srgbClr val="FF0000"/>
              </a:solidFill>
            </a:endParaRPr>
          </a:p>
          <a:p>
            <a:r>
              <a:rPr lang="fi-FI" sz="1400" dirty="0" err="1">
                <a:solidFill>
                  <a:srgbClr val="FF0000"/>
                </a:solidFill>
              </a:rPr>
              <a:t>t</a:t>
            </a:r>
            <a:r>
              <a:rPr lang="fi-FI" sz="1400" dirty="0" err="1" smtClean="0">
                <a:solidFill>
                  <a:srgbClr val="FF0000"/>
                </a:solidFill>
              </a:rPr>
              <a:t>he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distances</a:t>
            </a:r>
            <a:r>
              <a:rPr lang="fi-FI" sz="1400" dirty="0" smtClean="0">
                <a:solidFill>
                  <a:srgbClr val="FF0000"/>
                </a:solidFill>
              </a:rPr>
              <a:t> to </a:t>
            </a:r>
            <a:r>
              <a:rPr lang="fi-FI" sz="1400" dirty="0" err="1" smtClean="0">
                <a:solidFill>
                  <a:srgbClr val="FF0000"/>
                </a:solidFill>
              </a:rPr>
              <a:t>beacons</a:t>
            </a:r>
            <a:endParaRPr lang="fi-FI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6029" y="3810702"/>
            <a:ext cx="309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 smtClean="0">
                <a:solidFill>
                  <a:srgbClr val="FF0000"/>
                </a:solidFill>
              </a:rPr>
              <a:t>The</a:t>
            </a:r>
            <a:r>
              <a:rPr lang="fi-FI" sz="1400" dirty="0" smtClean="0">
                <a:solidFill>
                  <a:srgbClr val="FF0000"/>
                </a:solidFill>
              </a:rPr>
              <a:t> (</a:t>
            </a:r>
            <a:r>
              <a:rPr lang="fi-FI" sz="1400" dirty="0" err="1" smtClean="0">
                <a:solidFill>
                  <a:srgbClr val="FF0000"/>
                </a:solidFill>
              </a:rPr>
              <a:t>not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normalized</a:t>
            </a:r>
            <a:r>
              <a:rPr lang="fi-FI" sz="1400" dirty="0" smtClean="0">
                <a:solidFill>
                  <a:srgbClr val="FF0000"/>
                </a:solidFill>
              </a:rPr>
              <a:t>) </a:t>
            </a:r>
            <a:r>
              <a:rPr lang="fi-FI" sz="1400" dirty="0" err="1" smtClean="0">
                <a:solidFill>
                  <a:srgbClr val="FF0000"/>
                </a:solidFill>
              </a:rPr>
              <a:t>probability</a:t>
            </a:r>
            <a:r>
              <a:rPr lang="fi-FI" sz="1400" dirty="0" smtClean="0">
                <a:solidFill>
                  <a:srgbClr val="FF0000"/>
                </a:solidFill>
              </a:rPr>
              <a:t> of data</a:t>
            </a:r>
          </a:p>
          <a:p>
            <a:r>
              <a:rPr lang="fi-FI" sz="1400" dirty="0" err="1">
                <a:solidFill>
                  <a:srgbClr val="FF0000"/>
                </a:solidFill>
              </a:rPr>
              <a:t>i</a:t>
            </a:r>
            <a:r>
              <a:rPr lang="fi-FI" sz="1400" dirty="0" err="1" smtClean="0">
                <a:solidFill>
                  <a:srgbClr val="FF0000"/>
                </a:solidFill>
              </a:rPr>
              <a:t>f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robot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were</a:t>
            </a:r>
            <a:r>
              <a:rPr lang="fi-FI" sz="1400" dirty="0" smtClean="0">
                <a:solidFill>
                  <a:srgbClr val="FF0000"/>
                </a:solidFill>
              </a:rPr>
              <a:t> at [</a:t>
            </a:r>
            <a:r>
              <a:rPr lang="fi-FI" sz="1400" dirty="0" err="1" smtClean="0">
                <a:solidFill>
                  <a:srgbClr val="FF0000"/>
                </a:solidFill>
              </a:rPr>
              <a:t>ik,il</a:t>
            </a:r>
            <a:r>
              <a:rPr lang="fi-FI" sz="1400" dirty="0" smtClean="0">
                <a:solidFill>
                  <a:srgbClr val="FF0000"/>
                </a:solidFill>
              </a:rPr>
              <a:t>]</a:t>
            </a:r>
            <a:endParaRPr lang="fi-FI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9492" y="4180033"/>
            <a:ext cx="212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 smtClean="0">
                <a:solidFill>
                  <a:srgbClr val="FF0000"/>
                </a:solidFill>
              </a:rPr>
              <a:t>Bayes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rule</a:t>
            </a:r>
            <a:r>
              <a:rPr lang="fi-FI" sz="1400" dirty="0" smtClean="0">
                <a:solidFill>
                  <a:srgbClr val="FF0000"/>
                </a:solidFill>
              </a:rPr>
              <a:t>, </a:t>
            </a:r>
            <a:r>
              <a:rPr lang="fi-FI" sz="1400" dirty="0" err="1" smtClean="0">
                <a:solidFill>
                  <a:srgbClr val="FF0000"/>
                </a:solidFill>
              </a:rPr>
              <a:t>not</a:t>
            </a:r>
            <a:r>
              <a:rPr lang="fi-FI" sz="1400" dirty="0" smtClean="0">
                <a:solidFill>
                  <a:srgbClr val="FF0000"/>
                </a:solidFill>
              </a:rPr>
              <a:t> </a:t>
            </a:r>
            <a:r>
              <a:rPr lang="fi-FI" sz="1400" dirty="0" err="1" smtClean="0">
                <a:solidFill>
                  <a:srgbClr val="FF0000"/>
                </a:solidFill>
              </a:rPr>
              <a:t>normalized</a:t>
            </a:r>
            <a:endParaRPr lang="fi-FI" sz="1400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911681" y="4962182"/>
            <a:ext cx="461442" cy="473268"/>
          </a:xfrm>
          <a:prstGeom prst="rightBrace">
            <a:avLst>
              <a:gd name="adj1" fmla="val 8333"/>
              <a:gd name="adj2" fmla="val 5420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6750838" y="5035386"/>
            <a:ext cx="121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 smtClean="0">
                <a:solidFill>
                  <a:srgbClr val="FF0000"/>
                </a:solidFill>
              </a:rPr>
              <a:t>Normalization</a:t>
            </a:r>
            <a:endParaRPr lang="fi-FI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localizing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540994" y="1513406"/>
            <a:ext cx="106971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Decide</a:t>
            </a:r>
            <a:r>
              <a:rPr lang="fi-FI" dirty="0" smtClean="0"/>
              <a:t> a </a:t>
            </a:r>
            <a:r>
              <a:rPr lang="fi-FI" dirty="0" err="1" smtClean="0"/>
              <a:t>move</a:t>
            </a:r>
            <a:r>
              <a:rPr lang="fi-FI" dirty="0" smtClean="0"/>
              <a:t> action, </a:t>
            </a:r>
            <a:r>
              <a:rPr lang="fi-FI" dirty="0" err="1" smtClean="0"/>
              <a:t>e.g</a:t>
            </a:r>
            <a:r>
              <a:rPr lang="fi-FI" dirty="0" smtClean="0"/>
              <a:t>. NE (action £5)</a:t>
            </a:r>
          </a:p>
          <a:p>
            <a:endParaRPr lang="fi-FI" dirty="0"/>
          </a:p>
          <a:p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>
                <a:solidFill>
                  <a:srgbClr val="FF0000"/>
                </a:solidFill>
              </a:rPr>
              <a:t>prediction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step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smtClean="0"/>
              <a:t>in </a:t>
            </a:r>
            <a:r>
              <a:rPr lang="fi-FI" dirty="0" err="1" smtClean="0"/>
              <a:t>matlab</a:t>
            </a:r>
            <a:r>
              <a:rPr lang="fi-FI" dirty="0" smtClean="0"/>
              <a:t> (</a:t>
            </a:r>
            <a:r>
              <a:rPr lang="fi-FI" dirty="0" err="1" smtClean="0"/>
              <a:t>similar</a:t>
            </a:r>
            <a:r>
              <a:rPr lang="fi-FI" dirty="0" smtClean="0"/>
              <a:t> </a:t>
            </a:r>
            <a:r>
              <a:rPr lang="fi-FI" dirty="0" err="1" smtClean="0"/>
              <a:t>operations</a:t>
            </a:r>
            <a:r>
              <a:rPr lang="fi-FI" dirty="0" smtClean="0"/>
              <a:t> for </a:t>
            </a:r>
            <a:r>
              <a:rPr lang="fi-FI" dirty="0" err="1" smtClean="0"/>
              <a:t>each</a:t>
            </a:r>
            <a:r>
              <a:rPr lang="fi-FI" dirty="0" smtClean="0"/>
              <a:t> 8 </a:t>
            </a:r>
            <a:r>
              <a:rPr lang="fi-FI" dirty="0" err="1" smtClean="0"/>
              <a:t>actions</a:t>
            </a:r>
            <a:r>
              <a:rPr lang="fi-FI" dirty="0" smtClean="0"/>
              <a:t>):</a:t>
            </a:r>
          </a:p>
          <a:p>
            <a:endParaRPr lang="fi-FI" dirty="0"/>
          </a:p>
          <a:p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action==5 %NE</a:t>
            </a: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pr_states_pre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(ik,il,isim+1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)=…</a:t>
            </a: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pr_states_pre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(ik,il,isim+1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)+(1-succ_rate(2))*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pr_states_post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ik,il,isim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% </a:t>
            </a:r>
            <a:r>
              <a:rPr lang="fi-FI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succesful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il+1&gt;50 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ik+1&gt;50</a:t>
            </a: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pr_states_pre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(ik,il,isim+1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)=…</a:t>
            </a: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pr_states_pre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(ik,il,isim+1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succ_rate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(2)*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pr_states_post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ik,il,isim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%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out of </a:t>
            </a:r>
            <a:r>
              <a:rPr lang="fi-FI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pr_states_pre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(ik+1,il+1,isim+1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)=…</a:t>
            </a: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i-FI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pr_states_pre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(ik+1,il+1,isim+1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succ_rate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(2)*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pr_states_post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ik,il,isim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% </a:t>
            </a:r>
            <a:r>
              <a:rPr lang="fi-FI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Succesful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i-F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750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Equation</vt:lpstr>
      <vt:lpstr>MathType 6.0 Equation</vt:lpstr>
      <vt:lpstr>Lecture 9-10: Bayesian filtering</vt:lpstr>
      <vt:lpstr>Content</vt:lpstr>
      <vt:lpstr>What is filtering?</vt:lpstr>
      <vt:lpstr>What is filtering?</vt:lpstr>
      <vt:lpstr>Two steps of filtering</vt:lpstr>
      <vt:lpstr>Two steps of filtering</vt:lpstr>
      <vt:lpstr>Example: localizing with distance data</vt:lpstr>
      <vt:lpstr>Example: localizing with distance data</vt:lpstr>
      <vt:lpstr>Example: localizing with distance data</vt:lpstr>
      <vt:lpstr>Example: localizing with distance data</vt:lpstr>
      <vt:lpstr>Example: mapping with a range sensor</vt:lpstr>
      <vt:lpstr>Example: mapping with a range sensor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9-10: Bayesian filtering</dc:title>
  <dc:creator>Risto Ritala</dc:creator>
  <cp:lastModifiedBy>Risto Ritala</cp:lastModifiedBy>
  <cp:revision>26</cp:revision>
  <cp:lastPrinted>2018-10-07T07:42:05Z</cp:lastPrinted>
  <dcterms:created xsi:type="dcterms:W3CDTF">2017-09-22T07:44:23Z</dcterms:created>
  <dcterms:modified xsi:type="dcterms:W3CDTF">2018-10-07T07:43:14Z</dcterms:modified>
</cp:coreProperties>
</file>