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56" r:id="rId4"/>
    <p:sldId id="257" r:id="rId5"/>
    <p:sldId id="258" r:id="rId6"/>
    <p:sldId id="259" r:id="rId7"/>
    <p:sldId id="277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 snapToGrid="0">
      <p:cViewPr varScale="1">
        <p:scale>
          <a:sx n="81" d="100"/>
          <a:sy n="81" d="100"/>
        </p:scale>
        <p:origin x="67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6FFB-5285-4194-9A6E-466127BC0202}" type="datetimeFigureOut">
              <a:rPr lang="fi-FI" smtClean="0"/>
              <a:t>9.9.2018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9004-A86B-487C-9C50-53FD86D89DD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819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6FFB-5285-4194-9A6E-466127BC0202}" type="datetimeFigureOut">
              <a:rPr lang="fi-FI" smtClean="0"/>
              <a:t>9.9.2018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9004-A86B-487C-9C50-53FD86D89DD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0253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6FFB-5285-4194-9A6E-466127BC0202}" type="datetimeFigureOut">
              <a:rPr lang="fi-FI" smtClean="0"/>
              <a:t>9.9.2018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9004-A86B-487C-9C50-53FD86D89DD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8565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6FFB-5285-4194-9A6E-466127BC0202}" type="datetimeFigureOut">
              <a:rPr lang="fi-FI" smtClean="0"/>
              <a:t>9.9.2018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9004-A86B-487C-9C50-53FD86D89DD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0557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6FFB-5285-4194-9A6E-466127BC0202}" type="datetimeFigureOut">
              <a:rPr lang="fi-FI" smtClean="0"/>
              <a:t>9.9.2018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9004-A86B-487C-9C50-53FD86D89DD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1902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6FFB-5285-4194-9A6E-466127BC0202}" type="datetimeFigureOut">
              <a:rPr lang="fi-FI" smtClean="0"/>
              <a:t>9.9.2018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9004-A86B-487C-9C50-53FD86D89DD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4584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6FFB-5285-4194-9A6E-466127BC0202}" type="datetimeFigureOut">
              <a:rPr lang="fi-FI" smtClean="0"/>
              <a:t>9.9.2018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9004-A86B-487C-9C50-53FD86D89DD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6980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6FFB-5285-4194-9A6E-466127BC0202}" type="datetimeFigureOut">
              <a:rPr lang="fi-FI" smtClean="0"/>
              <a:t>9.9.2018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9004-A86B-487C-9C50-53FD86D89DD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5995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6FFB-5285-4194-9A6E-466127BC0202}" type="datetimeFigureOut">
              <a:rPr lang="fi-FI" smtClean="0"/>
              <a:t>9.9.2018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9004-A86B-487C-9C50-53FD86D89DD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2067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6FFB-5285-4194-9A6E-466127BC0202}" type="datetimeFigureOut">
              <a:rPr lang="fi-FI" smtClean="0"/>
              <a:t>9.9.2018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9004-A86B-487C-9C50-53FD86D89DD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0993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6FFB-5285-4194-9A6E-466127BC0202}" type="datetimeFigureOut">
              <a:rPr lang="fi-FI" smtClean="0"/>
              <a:t>9.9.2018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9004-A86B-487C-9C50-53FD86D89DD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0310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F6FFB-5285-4194-9A6E-466127BC0202}" type="datetimeFigureOut">
              <a:rPr lang="fi-FI" smtClean="0"/>
              <a:t>9.9.2018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69004-A86B-487C-9C50-53FD86D89DD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8030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umRdt3zGgpU" TargetMode="External"/><Relationship Id="rId3" Type="http://schemas.openxmlformats.org/officeDocument/2006/relationships/hyperlink" Target="https://www.youtube.com/watch?v=cLVCGEmkJs0" TargetMode="External"/><Relationship Id="rId7" Type="http://schemas.openxmlformats.org/officeDocument/2006/relationships/image" Target="../media/image4.png"/><Relationship Id="rId2" Type="http://schemas.openxmlformats.org/officeDocument/2006/relationships/hyperlink" Target="hhttps://www.youtube.com/watch?v=CM2tQPmvhVE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ponsse.com/media-archive/ponsse-forwarder-game" TargetMode="External"/><Relationship Id="rId5" Type="http://schemas.openxmlformats.org/officeDocument/2006/relationships/image" Target="../media/image3.png"/><Relationship Id="rId10" Type="http://schemas.openxmlformats.org/officeDocument/2006/relationships/hyperlink" Target="https://www.youtube.com/watch?v=UxJLr378u00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www.youtube.com/watch?v=fJwBU51Rri8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a (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  <a:r>
              <a:rPr lang="fi-FI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of) mobile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robot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(s)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fundamental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is:</a:t>
            </a:r>
            <a:endParaRPr lang="fi-FI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 smtClean="0"/>
              <a:t>How to </a:t>
            </a:r>
            <a:r>
              <a:rPr lang="fi-FI" dirty="0" err="1" smtClean="0"/>
              <a:t>provide</a:t>
            </a:r>
            <a:r>
              <a:rPr lang="fi-FI" dirty="0" smtClean="0"/>
              <a:t> a </a:t>
            </a:r>
            <a:r>
              <a:rPr lang="fi-FI" dirty="0" err="1" smtClean="0"/>
              <a:t>requested</a:t>
            </a:r>
            <a:r>
              <a:rPr lang="fi-FI" dirty="0" smtClean="0"/>
              <a:t> </a:t>
            </a:r>
            <a:r>
              <a:rPr lang="fi-FI" dirty="0" err="1" smtClean="0"/>
              <a:t>service</a:t>
            </a:r>
            <a:r>
              <a:rPr lang="fi-FI" dirty="0" smtClean="0"/>
              <a:t>?</a:t>
            </a:r>
          </a:p>
          <a:p>
            <a:pPr lvl="1"/>
            <a:r>
              <a:rPr lang="fi-FI" dirty="0" smtClean="0"/>
              <a:t>Mobile </a:t>
            </a:r>
            <a:r>
              <a:rPr lang="fi-FI" dirty="0" err="1" smtClean="0"/>
              <a:t>robots</a:t>
            </a:r>
            <a:r>
              <a:rPr lang="fi-FI" dirty="0" smtClean="0"/>
              <a:t>: </a:t>
            </a:r>
            <a:r>
              <a:rPr lang="fi-FI" dirty="0" err="1" smtClean="0"/>
              <a:t>transportation</a:t>
            </a:r>
            <a:r>
              <a:rPr lang="fi-FI" dirty="0" smtClean="0"/>
              <a:t> </a:t>
            </a:r>
            <a:r>
              <a:rPr lang="fi-FI" dirty="0" err="1" smtClean="0"/>
              <a:t>service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err="1" smtClean="0"/>
              <a:t>e.g</a:t>
            </a:r>
            <a:r>
              <a:rPr lang="fi-FI" dirty="0" smtClean="0"/>
              <a:t>. </a:t>
            </a:r>
            <a:r>
              <a:rPr lang="fi-FI" dirty="0" err="1" smtClean="0"/>
              <a:t>assembly</a:t>
            </a:r>
            <a:r>
              <a:rPr lang="fi-FI" dirty="0" smtClean="0"/>
              <a:t> </a:t>
            </a:r>
          </a:p>
          <a:p>
            <a:pPr marL="0" indent="0">
              <a:buNone/>
            </a:pP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amounts</a:t>
            </a:r>
            <a:r>
              <a:rPr lang="fi-FI" dirty="0" smtClean="0"/>
              <a:t> to </a:t>
            </a:r>
            <a:r>
              <a:rPr lang="fi-FI" dirty="0" err="1" smtClean="0"/>
              <a:t>answering</a:t>
            </a:r>
            <a:r>
              <a:rPr lang="fi-FI" dirty="0"/>
              <a:t> </a:t>
            </a:r>
            <a:r>
              <a:rPr lang="fi-FI" dirty="0" smtClean="0"/>
              <a:t>a set of </a:t>
            </a:r>
            <a:r>
              <a:rPr lang="fi-FI" dirty="0" err="1" smtClean="0"/>
              <a:t>more</a:t>
            </a:r>
            <a:r>
              <a:rPr lang="fi-FI" dirty="0" smtClean="0"/>
              <a:t> </a:t>
            </a:r>
            <a:r>
              <a:rPr lang="fi-FI" dirty="0" err="1" smtClean="0"/>
              <a:t>specific</a:t>
            </a:r>
            <a:r>
              <a:rPr lang="fi-FI" dirty="0" smtClean="0"/>
              <a:t> </a:t>
            </a:r>
            <a:r>
              <a:rPr lang="fi-FI" dirty="0" err="1" smtClean="0"/>
              <a:t>questions</a:t>
            </a:r>
            <a:r>
              <a:rPr lang="fi-FI" dirty="0" smtClean="0"/>
              <a:t>:</a:t>
            </a:r>
          </a:p>
          <a:p>
            <a:pPr lvl="1"/>
            <a:r>
              <a:rPr lang="fi-FI" dirty="0" smtClean="0"/>
              <a:t>How to </a:t>
            </a:r>
            <a:r>
              <a:rPr lang="fi-FI" dirty="0" err="1" smtClean="0"/>
              <a:t>distribute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tasks</a:t>
            </a:r>
            <a:r>
              <a:rPr lang="fi-FI" dirty="0" smtClean="0"/>
              <a:t> </a:t>
            </a:r>
            <a:r>
              <a:rPr lang="fi-FI" dirty="0" err="1" smtClean="0"/>
              <a:t>consituting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service</a:t>
            </a:r>
            <a:r>
              <a:rPr lang="fi-FI" dirty="0" smtClean="0"/>
              <a:t> to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robots</a:t>
            </a:r>
            <a:r>
              <a:rPr lang="fi-FI" dirty="0" smtClean="0"/>
              <a:t> </a:t>
            </a:r>
            <a:r>
              <a:rPr lang="fi-FI" dirty="0" err="1" smtClean="0"/>
              <a:t>available</a:t>
            </a:r>
            <a:r>
              <a:rPr lang="fi-FI" dirty="0" smtClean="0"/>
              <a:t>?</a:t>
            </a:r>
          </a:p>
          <a:p>
            <a:pPr lvl="2"/>
            <a:r>
              <a:rPr lang="fi-FI" dirty="0" smtClean="0"/>
              <a:t>How to </a:t>
            </a:r>
            <a:r>
              <a:rPr lang="fi-FI" dirty="0" err="1" smtClean="0"/>
              <a:t>communicate</a:t>
            </a:r>
            <a:r>
              <a:rPr lang="fi-FI" dirty="0" smtClean="0"/>
              <a:t> </a:t>
            </a:r>
            <a:r>
              <a:rPr lang="fi-FI" dirty="0" err="1" smtClean="0"/>
              <a:t>between</a:t>
            </a:r>
            <a:r>
              <a:rPr lang="fi-FI" dirty="0" smtClean="0"/>
              <a:t> </a:t>
            </a:r>
            <a:r>
              <a:rPr lang="fi-FI" dirty="0" err="1" smtClean="0"/>
              <a:t>robots</a:t>
            </a:r>
            <a:r>
              <a:rPr lang="fi-FI" dirty="0" smtClean="0"/>
              <a:t> in </a:t>
            </a:r>
            <a:r>
              <a:rPr lang="fi-FI" dirty="0" err="1" smtClean="0"/>
              <a:t>order</a:t>
            </a:r>
            <a:r>
              <a:rPr lang="fi-FI" dirty="0" smtClean="0"/>
              <a:t> to </a:t>
            </a:r>
            <a:r>
              <a:rPr lang="fi-FI" dirty="0" err="1" smtClean="0"/>
              <a:t>monitor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overall</a:t>
            </a:r>
            <a:r>
              <a:rPr lang="fi-FI" dirty="0" smtClean="0"/>
              <a:t> </a:t>
            </a:r>
            <a:r>
              <a:rPr lang="fi-FI" dirty="0" err="1" smtClean="0"/>
              <a:t>service</a:t>
            </a:r>
            <a:r>
              <a:rPr lang="fi-FI" dirty="0" smtClean="0"/>
              <a:t> and to </a:t>
            </a:r>
            <a:r>
              <a:rPr lang="fi-FI" dirty="0" err="1" smtClean="0"/>
              <a:t>react</a:t>
            </a:r>
            <a:r>
              <a:rPr lang="fi-FI" dirty="0" smtClean="0"/>
              <a:t> to </a:t>
            </a:r>
            <a:r>
              <a:rPr lang="fi-FI" dirty="0" err="1" smtClean="0"/>
              <a:t>unforeseen</a:t>
            </a:r>
            <a:r>
              <a:rPr lang="fi-FI" dirty="0" smtClean="0"/>
              <a:t> </a:t>
            </a:r>
            <a:r>
              <a:rPr lang="fi-FI" dirty="0" err="1" smtClean="0"/>
              <a:t>events</a:t>
            </a:r>
            <a:r>
              <a:rPr lang="fi-FI" dirty="0" smtClean="0"/>
              <a:t>?</a:t>
            </a:r>
          </a:p>
          <a:p>
            <a:pPr lvl="1"/>
            <a:r>
              <a:rPr lang="fi-FI" dirty="0" smtClean="0"/>
              <a:t>How </a:t>
            </a:r>
            <a:r>
              <a:rPr lang="fi-FI" dirty="0" err="1" smtClean="0"/>
              <a:t>does</a:t>
            </a:r>
            <a:r>
              <a:rPr lang="fi-FI" dirty="0" smtClean="0"/>
              <a:t> </a:t>
            </a:r>
            <a:r>
              <a:rPr lang="fi-FI" dirty="0" err="1" smtClean="0"/>
              <a:t>one</a:t>
            </a:r>
            <a:r>
              <a:rPr lang="fi-FI" dirty="0" smtClean="0"/>
              <a:t> </a:t>
            </a:r>
            <a:r>
              <a:rPr lang="fi-FI" dirty="0" err="1" smtClean="0"/>
              <a:t>robot</a:t>
            </a:r>
            <a:r>
              <a:rPr lang="fi-FI" dirty="0" smtClean="0"/>
              <a:t> </a:t>
            </a:r>
            <a:r>
              <a:rPr lang="fi-FI" dirty="0" err="1" smtClean="0"/>
              <a:t>carry</a:t>
            </a:r>
            <a:r>
              <a:rPr lang="fi-FI" dirty="0" smtClean="0"/>
              <a:t> out </a:t>
            </a:r>
            <a:r>
              <a:rPr lang="fi-FI" dirty="0" err="1" smtClean="0"/>
              <a:t>its</a:t>
            </a:r>
            <a:r>
              <a:rPr lang="fi-FI" dirty="0" smtClean="0"/>
              <a:t> </a:t>
            </a:r>
            <a:r>
              <a:rPr lang="fi-FI" dirty="0" err="1" smtClean="0"/>
              <a:t>task</a:t>
            </a:r>
            <a:r>
              <a:rPr lang="fi-FI" dirty="0" smtClean="0"/>
              <a:t>?</a:t>
            </a:r>
          </a:p>
          <a:p>
            <a:pPr lvl="2"/>
            <a:r>
              <a:rPr lang="fi-FI" dirty="0" err="1" smtClean="0"/>
              <a:t>Where</a:t>
            </a:r>
            <a:r>
              <a:rPr lang="fi-FI" dirty="0" smtClean="0"/>
              <a:t> is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robot</a:t>
            </a:r>
            <a:r>
              <a:rPr lang="fi-FI" dirty="0" smtClean="0"/>
              <a:t> at </a:t>
            </a:r>
            <a:r>
              <a:rPr lang="fi-FI" dirty="0" err="1" smtClean="0"/>
              <a:t>present</a:t>
            </a:r>
            <a:r>
              <a:rPr lang="fi-FI" dirty="0" smtClean="0"/>
              <a:t>? </a:t>
            </a:r>
            <a:r>
              <a:rPr lang="fi-FI" dirty="0" smtClean="0">
                <a:solidFill>
                  <a:srgbClr val="FF0000"/>
                </a:solidFill>
              </a:rPr>
              <a:t>LOCALIZATION</a:t>
            </a:r>
          </a:p>
          <a:p>
            <a:pPr lvl="2"/>
            <a:r>
              <a:rPr lang="fi-FI" dirty="0" smtClean="0"/>
              <a:t>How </a:t>
            </a:r>
            <a:r>
              <a:rPr lang="fi-FI" dirty="0" err="1" smtClean="0"/>
              <a:t>does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robot</a:t>
            </a:r>
            <a:r>
              <a:rPr lang="fi-FI" dirty="0" smtClean="0"/>
              <a:t> </a:t>
            </a:r>
            <a:r>
              <a:rPr lang="fi-FI" dirty="0" err="1" smtClean="0"/>
              <a:t>build</a:t>
            </a:r>
            <a:r>
              <a:rPr lang="fi-FI" dirty="0" smtClean="0"/>
              <a:t> a </a:t>
            </a:r>
            <a:r>
              <a:rPr lang="fi-FI" dirty="0" err="1" smtClean="0"/>
              <a:t>map</a:t>
            </a:r>
            <a:r>
              <a:rPr lang="fi-FI" dirty="0" smtClean="0"/>
              <a:t> </a:t>
            </a:r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its</a:t>
            </a:r>
            <a:r>
              <a:rPr lang="fi-FI" dirty="0" smtClean="0"/>
              <a:t> </a:t>
            </a:r>
            <a:r>
              <a:rPr lang="fi-FI" dirty="0" err="1" smtClean="0"/>
              <a:t>working</a:t>
            </a:r>
            <a:r>
              <a:rPr lang="fi-FI" dirty="0" smtClean="0"/>
              <a:t> </a:t>
            </a:r>
            <a:r>
              <a:rPr lang="fi-FI" dirty="0" err="1" smtClean="0"/>
              <a:t>environment</a:t>
            </a:r>
            <a:r>
              <a:rPr lang="fi-FI" dirty="0" smtClean="0"/>
              <a:t>? </a:t>
            </a:r>
            <a:r>
              <a:rPr lang="fi-FI" dirty="0" smtClean="0">
                <a:solidFill>
                  <a:srgbClr val="FF0000"/>
                </a:solidFill>
              </a:rPr>
              <a:t>MAPPING</a:t>
            </a:r>
            <a:endParaRPr lang="fi-FI" dirty="0" smtClean="0"/>
          </a:p>
          <a:p>
            <a:pPr lvl="2"/>
            <a:r>
              <a:rPr lang="fi-FI" dirty="0" smtClean="0"/>
              <a:t>How to </a:t>
            </a:r>
            <a:r>
              <a:rPr lang="fi-FI" dirty="0" err="1" smtClean="0"/>
              <a:t>plan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most</a:t>
            </a:r>
            <a:r>
              <a:rPr lang="fi-FI" dirty="0" smtClean="0"/>
              <a:t> </a:t>
            </a:r>
            <a:r>
              <a:rPr lang="fi-FI" dirty="0" err="1" smtClean="0"/>
              <a:t>efficient</a:t>
            </a:r>
            <a:r>
              <a:rPr lang="fi-FI" dirty="0" smtClean="0"/>
              <a:t> </a:t>
            </a:r>
            <a:r>
              <a:rPr lang="fi-FI" dirty="0" err="1" smtClean="0"/>
              <a:t>path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current</a:t>
            </a:r>
            <a:r>
              <a:rPr lang="fi-FI" dirty="0" smtClean="0"/>
              <a:t> </a:t>
            </a:r>
            <a:r>
              <a:rPr lang="fi-FI" dirty="0" err="1" smtClean="0"/>
              <a:t>location</a:t>
            </a:r>
            <a:r>
              <a:rPr lang="fi-FI" dirty="0" smtClean="0"/>
              <a:t> to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location</a:t>
            </a:r>
            <a:r>
              <a:rPr lang="fi-FI" dirty="0" smtClean="0"/>
              <a:t>(s) </a:t>
            </a:r>
            <a:r>
              <a:rPr lang="fi-FI" dirty="0" err="1" smtClean="0"/>
              <a:t>relevant</a:t>
            </a:r>
            <a:r>
              <a:rPr lang="fi-FI" dirty="0" smtClean="0"/>
              <a:t> for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service</a:t>
            </a:r>
            <a:r>
              <a:rPr lang="fi-FI" dirty="0" smtClean="0"/>
              <a:t>? </a:t>
            </a:r>
            <a:r>
              <a:rPr lang="fi-FI" dirty="0" smtClean="0">
                <a:solidFill>
                  <a:srgbClr val="FF0000"/>
                </a:solidFill>
              </a:rPr>
              <a:t>PLANNING</a:t>
            </a:r>
            <a:endParaRPr lang="fi-FI" dirty="0" smtClean="0"/>
          </a:p>
          <a:p>
            <a:pPr lvl="3"/>
            <a:r>
              <a:rPr lang="fi-FI" dirty="0" smtClean="0"/>
              <a:t>How to </a:t>
            </a:r>
            <a:r>
              <a:rPr lang="fi-FI" dirty="0" err="1" smtClean="0"/>
              <a:t>control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motion</a:t>
            </a:r>
            <a:r>
              <a:rPr lang="fi-FI" dirty="0" smtClean="0"/>
              <a:t> to </a:t>
            </a:r>
            <a:r>
              <a:rPr lang="fi-FI" dirty="0" err="1" smtClean="0"/>
              <a:t>follow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planned</a:t>
            </a:r>
            <a:r>
              <a:rPr lang="fi-FI" dirty="0" smtClean="0"/>
              <a:t> </a:t>
            </a:r>
            <a:r>
              <a:rPr lang="fi-FI" dirty="0" err="1" smtClean="0"/>
              <a:t>path</a:t>
            </a:r>
            <a:r>
              <a:rPr lang="fi-FI" dirty="0" smtClean="0"/>
              <a:t>? </a:t>
            </a:r>
            <a:r>
              <a:rPr lang="fi-FI" dirty="0" smtClean="0">
                <a:solidFill>
                  <a:srgbClr val="FF0000"/>
                </a:solidFill>
              </a:rPr>
              <a:t>MOTION CONTROL</a:t>
            </a:r>
            <a:endParaRPr lang="fi-FI" dirty="0" smtClean="0"/>
          </a:p>
          <a:p>
            <a:pPr lvl="3"/>
            <a:r>
              <a:rPr lang="fi-FI" dirty="0" smtClean="0"/>
              <a:t>How to </a:t>
            </a:r>
            <a:r>
              <a:rPr lang="fi-FI" dirty="0" err="1" smtClean="0"/>
              <a:t>react</a:t>
            </a:r>
            <a:r>
              <a:rPr lang="fi-FI" dirty="0" smtClean="0"/>
              <a:t> to </a:t>
            </a:r>
            <a:r>
              <a:rPr lang="fi-FI" dirty="0" err="1" smtClean="0"/>
              <a:t>unforeseeable</a:t>
            </a:r>
            <a:r>
              <a:rPr lang="fi-FI" dirty="0" smtClean="0"/>
              <a:t> </a:t>
            </a:r>
            <a:r>
              <a:rPr lang="fi-FI" dirty="0" err="1" smtClean="0"/>
              <a:t>events</a:t>
            </a:r>
            <a:r>
              <a:rPr lang="fi-FI" dirty="0" smtClean="0"/>
              <a:t> in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environment</a:t>
            </a:r>
            <a:r>
              <a:rPr lang="fi-FI" dirty="0" smtClean="0"/>
              <a:t>? </a:t>
            </a:r>
            <a:r>
              <a:rPr lang="fi-FI" dirty="0" smtClean="0">
                <a:solidFill>
                  <a:srgbClr val="FF0000"/>
                </a:solidFill>
              </a:rPr>
              <a:t>COLLISION AVOIDANCE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1571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fi-FI" dirty="0"/>
          </a:p>
        </p:txBody>
      </p:sp>
      <p:sp>
        <p:nvSpPr>
          <p:cNvPr id="3" name="TextBox 2"/>
          <p:cNvSpPr txBox="1"/>
          <p:nvPr/>
        </p:nvSpPr>
        <p:spPr>
          <a:xfrm>
            <a:off x="544285" y="1389086"/>
            <a:ext cx="997516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Probabilistic</a:t>
            </a:r>
            <a:r>
              <a:rPr lang="fi-FI" dirty="0" smtClean="0"/>
              <a:t> </a:t>
            </a:r>
            <a:r>
              <a:rPr lang="fi-FI" dirty="0" err="1" smtClean="0"/>
              <a:t>roadmaps</a:t>
            </a:r>
            <a:endParaRPr lang="fi-FI" dirty="0" smtClean="0"/>
          </a:p>
          <a:p>
            <a:endParaRPr lang="fi-FI" dirty="0" smtClean="0"/>
          </a:p>
          <a:p>
            <a:r>
              <a:rPr lang="fi-FI" dirty="0" smtClean="0"/>
              <a:t>1: </a:t>
            </a:r>
            <a:r>
              <a:rPr lang="fi-FI" dirty="0" err="1" smtClean="0"/>
              <a:t>generate</a:t>
            </a:r>
            <a:r>
              <a:rPr lang="fi-FI" dirty="0" smtClean="0"/>
              <a:t> </a:t>
            </a:r>
            <a:r>
              <a:rPr lang="fi-FI" dirty="0" err="1" smtClean="0"/>
              <a:t>state</a:t>
            </a:r>
            <a:r>
              <a:rPr lang="fi-FI" dirty="0" smtClean="0"/>
              <a:t> </a:t>
            </a:r>
            <a:r>
              <a:rPr lang="fi-FI" dirty="0" err="1" smtClean="0"/>
              <a:t>values</a:t>
            </a:r>
            <a:r>
              <a:rPr lang="fi-FI" dirty="0"/>
              <a:t> </a:t>
            </a:r>
            <a:r>
              <a:rPr lang="fi-FI" dirty="0" err="1" smtClean="0"/>
              <a:t>randomly</a:t>
            </a:r>
            <a:r>
              <a:rPr lang="fi-FI" dirty="0" smtClean="0"/>
              <a:t> </a:t>
            </a:r>
            <a:r>
              <a:rPr lang="fi-FI" dirty="0" err="1" smtClean="0"/>
              <a:t>uniformly</a:t>
            </a:r>
            <a:r>
              <a:rPr lang="fi-FI" dirty="0" smtClean="0"/>
              <a:t> </a:t>
            </a:r>
          </a:p>
          <a:p>
            <a:r>
              <a:rPr lang="fi-FI" dirty="0" err="1" smtClean="0"/>
              <a:t>distributed</a:t>
            </a:r>
            <a:r>
              <a:rPr lang="fi-FI" dirty="0" smtClean="0"/>
              <a:t> in </a:t>
            </a:r>
            <a:r>
              <a:rPr lang="fi-FI" dirty="0" err="1" smtClean="0"/>
              <a:t>state</a:t>
            </a:r>
            <a:r>
              <a:rPr lang="fi-FI" dirty="0" smtClean="0"/>
              <a:t> </a:t>
            </a:r>
            <a:r>
              <a:rPr lang="fi-FI" dirty="0" err="1" smtClean="0"/>
              <a:t>space</a:t>
            </a:r>
            <a:endParaRPr lang="fi-FI" dirty="0" smtClean="0"/>
          </a:p>
          <a:p>
            <a:r>
              <a:rPr lang="fi-FI" dirty="0" smtClean="0"/>
              <a:t>2: </a:t>
            </a:r>
            <a:r>
              <a:rPr lang="fi-FI" dirty="0" err="1" smtClean="0"/>
              <a:t>discard</a:t>
            </a:r>
            <a:r>
              <a:rPr lang="fi-FI" dirty="0" smtClean="0"/>
              <a:t> </a:t>
            </a:r>
            <a:r>
              <a:rPr lang="fi-FI" dirty="0" err="1" smtClean="0"/>
              <a:t>non-allowed</a:t>
            </a:r>
            <a:r>
              <a:rPr lang="fi-FI" dirty="0" smtClean="0"/>
              <a:t> </a:t>
            </a:r>
            <a:r>
              <a:rPr lang="fi-FI" dirty="0" err="1" smtClean="0"/>
              <a:t>ones</a:t>
            </a:r>
            <a:r>
              <a:rPr lang="fi-FI" dirty="0" smtClean="0"/>
              <a:t> (</a:t>
            </a:r>
            <a:r>
              <a:rPr lang="fi-FI" dirty="0" err="1" smtClean="0"/>
              <a:t>e.g</a:t>
            </a:r>
            <a:r>
              <a:rPr lang="fi-FI" dirty="0" smtClean="0"/>
              <a:t>. </a:t>
            </a:r>
            <a:r>
              <a:rPr lang="fi-FI" dirty="0" err="1" smtClean="0"/>
              <a:t>location</a:t>
            </a:r>
            <a:r>
              <a:rPr lang="fi-FI" dirty="0" smtClean="0"/>
              <a:t> </a:t>
            </a:r>
          </a:p>
          <a:p>
            <a:r>
              <a:rPr lang="fi-FI" dirty="0" err="1"/>
              <a:t>w</a:t>
            </a:r>
            <a:r>
              <a:rPr lang="fi-FI" dirty="0" err="1" smtClean="0"/>
              <a:t>ithin</a:t>
            </a:r>
            <a:r>
              <a:rPr lang="fi-FI" dirty="0" smtClean="0"/>
              <a:t> </a:t>
            </a:r>
            <a:r>
              <a:rPr lang="fi-FI" dirty="0" err="1" smtClean="0"/>
              <a:t>obstacle</a:t>
            </a:r>
            <a:r>
              <a:rPr lang="fi-FI" dirty="0" smtClean="0"/>
              <a:t>)</a:t>
            </a:r>
          </a:p>
          <a:p>
            <a:r>
              <a:rPr lang="fi-FI" dirty="0" smtClean="0"/>
              <a:t>3: for </a:t>
            </a:r>
            <a:r>
              <a:rPr lang="fi-FI" dirty="0" err="1" smtClean="0"/>
              <a:t>all</a:t>
            </a:r>
            <a:r>
              <a:rPr lang="fi-FI" dirty="0" smtClean="0"/>
              <a:t> </a:t>
            </a:r>
            <a:r>
              <a:rPr lang="fi-FI" dirty="0" err="1" smtClean="0"/>
              <a:t>remaining</a:t>
            </a:r>
            <a:r>
              <a:rPr lang="fi-FI" dirty="0" smtClean="0"/>
              <a:t> </a:t>
            </a:r>
            <a:r>
              <a:rPr lang="fi-FI" dirty="0" err="1" smtClean="0"/>
              <a:t>state</a:t>
            </a:r>
            <a:r>
              <a:rPr lang="fi-FI" dirty="0" smtClean="0"/>
              <a:t> </a:t>
            </a:r>
            <a:r>
              <a:rPr lang="fi-FI" dirty="0" err="1" smtClean="0"/>
              <a:t>values</a:t>
            </a:r>
            <a:r>
              <a:rPr lang="fi-FI" dirty="0" smtClean="0"/>
              <a:t>, </a:t>
            </a:r>
            <a:r>
              <a:rPr lang="fi-FI" dirty="0" err="1" smtClean="0"/>
              <a:t>check</a:t>
            </a:r>
            <a:r>
              <a:rPr lang="fi-FI" dirty="0" smtClean="0"/>
              <a:t> </a:t>
            </a:r>
            <a:r>
              <a:rPr lang="fi-FI" dirty="0" err="1" smtClean="0"/>
              <a:t>pairwise</a:t>
            </a:r>
            <a:endParaRPr lang="fi-FI" dirty="0" smtClean="0"/>
          </a:p>
          <a:p>
            <a:r>
              <a:rPr lang="fi-FI" dirty="0" err="1"/>
              <a:t>i</a:t>
            </a:r>
            <a:r>
              <a:rPr lang="fi-FI" dirty="0" err="1" smtClean="0"/>
              <a:t>f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straight</a:t>
            </a:r>
            <a:r>
              <a:rPr lang="fi-FI" dirty="0" smtClean="0"/>
              <a:t> </a:t>
            </a:r>
            <a:r>
              <a:rPr lang="fi-FI" dirty="0" err="1" smtClean="0"/>
              <a:t>line</a:t>
            </a:r>
            <a:r>
              <a:rPr lang="fi-FI" dirty="0" smtClean="0"/>
              <a:t> </a:t>
            </a:r>
            <a:r>
              <a:rPr lang="fi-FI" dirty="0" err="1" smtClean="0"/>
              <a:t>between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state</a:t>
            </a:r>
            <a:r>
              <a:rPr lang="fi-FI" dirty="0" smtClean="0"/>
              <a:t> </a:t>
            </a:r>
            <a:r>
              <a:rPr lang="fi-FI" dirty="0" err="1" smtClean="0"/>
              <a:t>values</a:t>
            </a:r>
            <a:r>
              <a:rPr lang="fi-FI" dirty="0" smtClean="0"/>
              <a:t> </a:t>
            </a:r>
          </a:p>
          <a:p>
            <a:r>
              <a:rPr lang="fi-FI" dirty="0" err="1"/>
              <a:t>f</a:t>
            </a:r>
            <a:r>
              <a:rPr lang="fi-FI" dirty="0" err="1" smtClean="0"/>
              <a:t>alls</a:t>
            </a:r>
            <a:r>
              <a:rPr lang="fi-FI" dirty="0" smtClean="0"/>
              <a:t> </a:t>
            </a:r>
            <a:r>
              <a:rPr lang="fi-FI" dirty="0" err="1" smtClean="0"/>
              <a:t>entirely</a:t>
            </a:r>
            <a:r>
              <a:rPr lang="fi-FI" dirty="0" smtClean="0"/>
              <a:t> into </a:t>
            </a:r>
            <a:r>
              <a:rPr lang="fi-FI" dirty="0" err="1" smtClean="0"/>
              <a:t>allowed</a:t>
            </a:r>
            <a:r>
              <a:rPr lang="fi-FI" dirty="0" smtClean="0"/>
              <a:t> </a:t>
            </a:r>
            <a:r>
              <a:rPr lang="fi-FI" dirty="0" err="1" smtClean="0"/>
              <a:t>region</a:t>
            </a:r>
            <a:r>
              <a:rPr lang="fi-FI" dirty="0" smtClean="0"/>
              <a:t> of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stae</a:t>
            </a:r>
            <a:r>
              <a:rPr lang="fi-FI" dirty="0" smtClean="0"/>
              <a:t> </a:t>
            </a:r>
            <a:r>
              <a:rPr lang="fi-FI" dirty="0" err="1" smtClean="0"/>
              <a:t>space</a:t>
            </a:r>
            <a:r>
              <a:rPr lang="fi-FI" dirty="0" smtClean="0"/>
              <a:t>;</a:t>
            </a:r>
          </a:p>
          <a:p>
            <a:r>
              <a:rPr lang="fi-FI" dirty="0" err="1"/>
              <a:t>i</a:t>
            </a:r>
            <a:r>
              <a:rPr lang="fi-FI" dirty="0" err="1" smtClean="0"/>
              <a:t>f</a:t>
            </a:r>
            <a:r>
              <a:rPr lang="fi-FI" dirty="0" smtClean="0"/>
              <a:t> </a:t>
            </a:r>
            <a:r>
              <a:rPr lang="fi-FI" dirty="0" err="1" smtClean="0"/>
              <a:t>yes</a:t>
            </a:r>
            <a:r>
              <a:rPr lang="fi-FI" dirty="0" smtClean="0"/>
              <a:t>, </a:t>
            </a:r>
            <a:r>
              <a:rPr lang="fi-FI" dirty="0" err="1" smtClean="0"/>
              <a:t>include</a:t>
            </a:r>
            <a:r>
              <a:rPr lang="fi-FI" dirty="0" smtClean="0"/>
              <a:t> to </a:t>
            </a:r>
            <a:r>
              <a:rPr lang="fi-FI" dirty="0" err="1" smtClean="0"/>
              <a:t>the</a:t>
            </a:r>
            <a:r>
              <a:rPr lang="fi-FI" dirty="0" smtClean="0"/>
              <a:t> set of </a:t>
            </a:r>
            <a:r>
              <a:rPr lang="fi-FI" dirty="0" err="1" smtClean="0"/>
              <a:t>edges</a:t>
            </a:r>
            <a:endParaRPr lang="fi-FI" dirty="0" smtClean="0"/>
          </a:p>
          <a:p>
            <a:endParaRPr lang="fi-FI" dirty="0"/>
          </a:p>
          <a:p>
            <a:r>
              <a:rPr lang="fi-FI" dirty="0" smtClean="0"/>
              <a:t>In </a:t>
            </a:r>
            <a:r>
              <a:rPr lang="fi-FI" dirty="0" err="1" smtClean="0"/>
              <a:t>matlab</a:t>
            </a:r>
            <a:r>
              <a:rPr lang="fi-FI" dirty="0" smtClean="0"/>
              <a:t> for 2d, no </a:t>
            </a:r>
            <a:r>
              <a:rPr lang="fi-FI" dirty="0" err="1" smtClean="0"/>
              <a:t>orientation</a:t>
            </a:r>
            <a:r>
              <a:rPr lang="fi-FI" dirty="0" smtClean="0"/>
              <a:t>:</a:t>
            </a:r>
          </a:p>
          <a:p>
            <a:endParaRPr lang="fi-FI" dirty="0"/>
          </a:p>
          <a:p>
            <a:r>
              <a:rPr lang="fi-FI" dirty="0" err="1"/>
              <a:t>p</a:t>
            </a:r>
            <a:r>
              <a:rPr lang="fi-FI" dirty="0" err="1" smtClean="0"/>
              <a:t>lanner</a:t>
            </a:r>
            <a:r>
              <a:rPr lang="fi-FI" dirty="0" smtClean="0"/>
              <a:t> = </a:t>
            </a:r>
            <a:r>
              <a:rPr lang="fi-FI" dirty="0" err="1" smtClean="0"/>
              <a:t>robotics.prm</a:t>
            </a:r>
            <a:r>
              <a:rPr lang="fi-FI" dirty="0" smtClean="0"/>
              <a:t>(</a:t>
            </a:r>
            <a:r>
              <a:rPr lang="fi-FI" dirty="0" err="1" smtClean="0"/>
              <a:t>map</a:t>
            </a:r>
            <a:r>
              <a:rPr lang="fi-FI" dirty="0" smtClean="0"/>
              <a:t>)</a:t>
            </a:r>
          </a:p>
          <a:p>
            <a:endParaRPr lang="fi-FI" dirty="0"/>
          </a:p>
          <a:p>
            <a:r>
              <a:rPr lang="fi-FI" dirty="0" err="1"/>
              <a:t>m</a:t>
            </a:r>
            <a:r>
              <a:rPr lang="fi-FI" dirty="0" err="1" smtClean="0"/>
              <a:t>ap</a:t>
            </a:r>
            <a:r>
              <a:rPr lang="fi-FI" dirty="0" smtClean="0"/>
              <a:t>: </a:t>
            </a:r>
            <a:r>
              <a:rPr lang="fi-FI" dirty="0" err="1" smtClean="0"/>
              <a:t>occupancy</a:t>
            </a:r>
            <a:r>
              <a:rPr lang="fi-FI" dirty="0" smtClean="0"/>
              <a:t> </a:t>
            </a:r>
            <a:r>
              <a:rPr lang="fi-FI" dirty="0" err="1" smtClean="0"/>
              <a:t>grid</a:t>
            </a:r>
            <a:r>
              <a:rPr lang="fi-FI" dirty="0" smtClean="0"/>
              <a:t> (</a:t>
            </a:r>
            <a:r>
              <a:rPr lang="fi-FI" dirty="0" err="1" smtClean="0"/>
              <a:t>each</a:t>
            </a:r>
            <a:r>
              <a:rPr lang="fi-FI" dirty="0" smtClean="0"/>
              <a:t> </a:t>
            </a:r>
            <a:r>
              <a:rPr lang="fi-FI" dirty="0" err="1" smtClean="0"/>
              <a:t>cell</a:t>
            </a:r>
            <a:r>
              <a:rPr lang="fi-FI" dirty="0" smtClean="0"/>
              <a:t> of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map</a:t>
            </a:r>
            <a:r>
              <a:rPr lang="fi-FI" dirty="0" smtClean="0"/>
              <a:t> is </a:t>
            </a:r>
            <a:r>
              <a:rPr lang="fi-FI" dirty="0" err="1" smtClean="0"/>
              <a:t>occupied</a:t>
            </a:r>
            <a:endParaRPr lang="fi-FI" dirty="0"/>
          </a:p>
          <a:p>
            <a:r>
              <a:rPr lang="fi-FI" dirty="0" err="1"/>
              <a:t>o</a:t>
            </a:r>
            <a:r>
              <a:rPr lang="fi-FI" dirty="0" err="1" smtClean="0"/>
              <a:t>r</a:t>
            </a:r>
            <a:r>
              <a:rPr lang="fi-FI" dirty="0" smtClean="0"/>
              <a:t> </a:t>
            </a:r>
            <a:r>
              <a:rPr lang="fi-FI" dirty="0" err="1" smtClean="0"/>
              <a:t>not</a:t>
            </a:r>
            <a:r>
              <a:rPr lang="fi-FI" dirty="0" smtClean="0"/>
              <a:t>)</a:t>
            </a:r>
          </a:p>
          <a:p>
            <a:endParaRPr lang="fi-FI" dirty="0"/>
          </a:p>
          <a:p>
            <a:r>
              <a:rPr lang="fi-FI" dirty="0" smtClean="0"/>
              <a:t>For general case, </a:t>
            </a:r>
            <a:r>
              <a:rPr lang="fi-FI" dirty="0" err="1" smtClean="0"/>
              <a:t>see</a:t>
            </a:r>
            <a:r>
              <a:rPr lang="fi-FI" dirty="0" smtClean="0"/>
              <a:t>: </a:t>
            </a:r>
            <a:r>
              <a:rPr lang="fi-FI" dirty="0" err="1" smtClean="0"/>
              <a:t>Kavraki</a:t>
            </a:r>
            <a:r>
              <a:rPr lang="fi-FI" dirty="0" smtClean="0"/>
              <a:t> et </a:t>
            </a:r>
            <a:r>
              <a:rPr lang="fi-FI" dirty="0" err="1" smtClean="0"/>
              <a:t>al</a:t>
            </a:r>
            <a:r>
              <a:rPr lang="fi-FI" dirty="0" smtClean="0"/>
              <a:t> IEEE </a:t>
            </a:r>
            <a:r>
              <a:rPr lang="fi-FI" dirty="0" err="1" smtClean="0"/>
              <a:t>Transactions</a:t>
            </a:r>
            <a:r>
              <a:rPr lang="fi-FI" dirty="0" smtClean="0"/>
              <a:t> in </a:t>
            </a:r>
            <a:r>
              <a:rPr lang="fi-FI" dirty="0" err="1" smtClean="0"/>
              <a:t>Robotics</a:t>
            </a:r>
            <a:r>
              <a:rPr lang="fi-FI" dirty="0" smtClean="0"/>
              <a:t> and </a:t>
            </a:r>
            <a:r>
              <a:rPr lang="fi-FI" dirty="0" err="1" smtClean="0"/>
              <a:t>Automation</a:t>
            </a:r>
            <a:r>
              <a:rPr lang="fi-FI" dirty="0" smtClean="0"/>
              <a:t>, 12 (4): 566-580 (1996).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706" y="1407455"/>
            <a:ext cx="5730811" cy="469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1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set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costs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fi-FI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 smtClean="0"/>
              <a:t>Application </a:t>
            </a:r>
            <a:r>
              <a:rPr lang="fi-FI" dirty="0" err="1" smtClean="0"/>
              <a:t>specific</a:t>
            </a:r>
            <a:endParaRPr lang="fi-FI" dirty="0" smtClean="0"/>
          </a:p>
          <a:p>
            <a:r>
              <a:rPr lang="fi-FI" dirty="0" err="1" smtClean="0"/>
              <a:t>E.g</a:t>
            </a:r>
            <a:r>
              <a:rPr lang="fi-FI" dirty="0" smtClean="0"/>
              <a:t>. a </a:t>
            </a:r>
            <a:r>
              <a:rPr lang="fi-FI" dirty="0" err="1" smtClean="0"/>
              <a:t>cost</a:t>
            </a:r>
            <a:r>
              <a:rPr lang="fi-FI" dirty="0" smtClean="0"/>
              <a:t> of </a:t>
            </a:r>
            <a:r>
              <a:rPr lang="fi-FI" dirty="0" err="1" smtClean="0"/>
              <a:t>traversing</a:t>
            </a:r>
            <a:r>
              <a:rPr lang="fi-FI" dirty="0" smtClean="0"/>
              <a:t> an </a:t>
            </a:r>
            <a:r>
              <a:rPr lang="fi-FI" dirty="0" err="1" smtClean="0"/>
              <a:t>edge</a:t>
            </a:r>
            <a:r>
              <a:rPr lang="fi-FI" dirty="0" smtClean="0"/>
              <a:t> is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Euclidean</a:t>
            </a:r>
            <a:r>
              <a:rPr lang="fi-FI" dirty="0" smtClean="0"/>
              <a:t> </a:t>
            </a:r>
            <a:r>
              <a:rPr lang="fi-FI" dirty="0" err="1" smtClean="0"/>
              <a:t>distance</a:t>
            </a:r>
            <a:r>
              <a:rPr lang="fi-FI" dirty="0" smtClean="0"/>
              <a:t> </a:t>
            </a:r>
            <a:r>
              <a:rPr lang="fi-FI" dirty="0" err="1" smtClean="0"/>
              <a:t>between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start</a:t>
            </a:r>
            <a:r>
              <a:rPr lang="fi-FI" dirty="0" smtClean="0"/>
              <a:t> and </a:t>
            </a:r>
            <a:r>
              <a:rPr lang="fi-FI" dirty="0" err="1" smtClean="0"/>
              <a:t>end</a:t>
            </a:r>
            <a:r>
              <a:rPr lang="fi-FI" dirty="0" smtClean="0"/>
              <a:t> </a:t>
            </a:r>
            <a:r>
              <a:rPr lang="fi-FI" dirty="0" err="1" smtClean="0"/>
              <a:t>nodes</a:t>
            </a:r>
            <a:endParaRPr lang="fi-FI" dirty="0" smtClean="0"/>
          </a:p>
          <a:p>
            <a:pPr lvl="1"/>
            <a:r>
              <a:rPr lang="fi-FI" dirty="0" smtClean="0"/>
              <a:t>”Travel on </a:t>
            </a:r>
            <a:r>
              <a:rPr lang="fi-FI" dirty="0" err="1" smtClean="0"/>
              <a:t>flat</a:t>
            </a:r>
            <a:r>
              <a:rPr lang="fi-FI" dirty="0" smtClean="0"/>
              <a:t> terrain, </a:t>
            </a:r>
            <a:r>
              <a:rPr lang="fi-FI" dirty="0" err="1" smtClean="0"/>
              <a:t>except</a:t>
            </a:r>
            <a:r>
              <a:rPr lang="fi-FI" dirty="0" smtClean="0"/>
              <a:t> for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obstacles</a:t>
            </a:r>
            <a:r>
              <a:rPr lang="fi-FI" dirty="0" smtClean="0"/>
              <a:t>”</a:t>
            </a:r>
          </a:p>
          <a:p>
            <a:r>
              <a:rPr lang="fi-FI" dirty="0" err="1" smtClean="0"/>
              <a:t>Uneven</a:t>
            </a:r>
            <a:r>
              <a:rPr lang="fi-FI" dirty="0" smtClean="0"/>
              <a:t> terrain </a:t>
            </a:r>
            <a:r>
              <a:rPr lang="fi-FI" dirty="0" err="1" smtClean="0"/>
              <a:t>taken</a:t>
            </a:r>
            <a:r>
              <a:rPr lang="fi-FI" dirty="0" smtClean="0"/>
              <a:t> into </a:t>
            </a:r>
            <a:r>
              <a:rPr lang="fi-FI" dirty="0" err="1" smtClean="0"/>
              <a:t>account</a:t>
            </a:r>
            <a:r>
              <a:rPr lang="fi-FI" dirty="0" smtClean="0"/>
              <a:t> </a:t>
            </a:r>
            <a:r>
              <a:rPr lang="fi-FI" dirty="0" err="1" smtClean="0"/>
              <a:t>by</a:t>
            </a:r>
            <a:r>
              <a:rPr lang="fi-FI" dirty="0" smtClean="0"/>
              <a:t> </a:t>
            </a:r>
            <a:r>
              <a:rPr lang="fi-FI" dirty="0" err="1" smtClean="0"/>
              <a:t>some</a:t>
            </a:r>
            <a:r>
              <a:rPr lang="fi-FI" dirty="0" smtClean="0"/>
              <a:t> </a:t>
            </a:r>
            <a:r>
              <a:rPr lang="fi-FI" dirty="0" err="1" smtClean="0"/>
              <a:t>penalty</a:t>
            </a:r>
            <a:r>
              <a:rPr lang="fi-FI" dirty="0" smtClean="0"/>
              <a:t> </a:t>
            </a:r>
            <a:r>
              <a:rPr lang="fi-FI" dirty="0" err="1" smtClean="0"/>
              <a:t>function</a:t>
            </a:r>
            <a:endParaRPr lang="fi-FI" dirty="0" smtClean="0"/>
          </a:p>
          <a:p>
            <a:pPr lvl="1"/>
            <a:r>
              <a:rPr lang="fi-FI" dirty="0" err="1" smtClean="0"/>
              <a:t>Gradient</a:t>
            </a:r>
            <a:r>
              <a:rPr lang="fi-FI" dirty="0" smtClean="0"/>
              <a:t> of </a:t>
            </a:r>
            <a:r>
              <a:rPr lang="fi-FI" dirty="0" err="1" smtClean="0"/>
              <a:t>the</a:t>
            </a:r>
            <a:r>
              <a:rPr lang="fi-FI" dirty="0" smtClean="0"/>
              <a:t> terrain </a:t>
            </a:r>
            <a:r>
              <a:rPr lang="fi-FI" dirty="0" err="1" smtClean="0"/>
              <a:t>along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path</a:t>
            </a:r>
            <a:r>
              <a:rPr lang="fi-FI" dirty="0" smtClean="0"/>
              <a:t> </a:t>
            </a:r>
            <a:r>
              <a:rPr lang="fi-FI" dirty="0" err="1" smtClean="0"/>
              <a:t>between</a:t>
            </a:r>
            <a:r>
              <a:rPr lang="fi-FI" dirty="0" smtClean="0"/>
              <a:t> </a:t>
            </a:r>
            <a:r>
              <a:rPr lang="fi-FI" dirty="0" err="1" smtClean="0"/>
              <a:t>two</a:t>
            </a:r>
            <a:r>
              <a:rPr lang="fi-FI" dirty="0" smtClean="0"/>
              <a:t> </a:t>
            </a:r>
            <a:r>
              <a:rPr lang="fi-FI" dirty="0" err="1" smtClean="0"/>
              <a:t>nodes</a:t>
            </a:r>
            <a:r>
              <a:rPr lang="fi-FI" dirty="0" smtClean="0"/>
              <a:t> </a:t>
            </a:r>
            <a:r>
              <a:rPr lang="fi-FI" dirty="0" err="1" smtClean="0"/>
              <a:t>affects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penalty</a:t>
            </a:r>
            <a:endParaRPr lang="fi-FI" dirty="0" smtClean="0"/>
          </a:p>
          <a:p>
            <a:r>
              <a:rPr lang="fi-FI" dirty="0" err="1" smtClean="0"/>
              <a:t>Allow</a:t>
            </a:r>
            <a:r>
              <a:rPr lang="fi-FI" dirty="0" smtClean="0"/>
              <a:t> </a:t>
            </a:r>
            <a:r>
              <a:rPr lang="fi-FI" dirty="0" err="1" smtClean="0"/>
              <a:t>some</a:t>
            </a:r>
            <a:r>
              <a:rPr lang="fi-FI" dirty="0" smtClean="0"/>
              <a:t> </a:t>
            </a:r>
            <a:r>
              <a:rPr lang="fi-FI" dirty="0" err="1" smtClean="0"/>
              <a:t>unwanted</a:t>
            </a:r>
            <a:r>
              <a:rPr lang="fi-FI" dirty="0" smtClean="0"/>
              <a:t> </a:t>
            </a:r>
            <a:r>
              <a:rPr lang="fi-FI" dirty="0" err="1" smtClean="0"/>
              <a:t>state</a:t>
            </a:r>
            <a:r>
              <a:rPr lang="fi-FI" dirty="0" smtClean="0"/>
              <a:t> </a:t>
            </a:r>
            <a:r>
              <a:rPr lang="fi-FI" dirty="0" err="1" smtClean="0"/>
              <a:t>space</a:t>
            </a:r>
            <a:r>
              <a:rPr lang="fi-FI" dirty="0" smtClean="0"/>
              <a:t> </a:t>
            </a:r>
            <a:r>
              <a:rPr lang="fi-FI" dirty="0" err="1" smtClean="0"/>
              <a:t>values</a:t>
            </a:r>
            <a:r>
              <a:rPr lang="fi-FI" dirty="0" smtClean="0"/>
              <a:t>, </a:t>
            </a:r>
            <a:r>
              <a:rPr lang="fi-FI" dirty="0" err="1" smtClean="0"/>
              <a:t>but</a:t>
            </a:r>
            <a:r>
              <a:rPr lang="fi-FI" dirty="0" smtClean="0"/>
              <a:t> </a:t>
            </a:r>
            <a:r>
              <a:rPr lang="fi-FI" dirty="0" err="1" smtClean="0"/>
              <a:t>make</a:t>
            </a:r>
            <a:r>
              <a:rPr lang="fi-FI" dirty="0" smtClean="0"/>
              <a:t> </a:t>
            </a:r>
            <a:r>
              <a:rPr lang="fi-FI" dirty="0" err="1" smtClean="0"/>
              <a:t>them</a:t>
            </a:r>
            <a:r>
              <a:rPr lang="fi-FI" dirty="0" smtClean="0"/>
              <a:t> </a:t>
            </a:r>
            <a:r>
              <a:rPr lang="fi-FI" dirty="0" err="1" smtClean="0"/>
              <a:t>costly</a:t>
            </a:r>
            <a:endParaRPr lang="fi-FI" dirty="0" smtClean="0"/>
          </a:p>
          <a:p>
            <a:pPr lvl="1"/>
            <a:r>
              <a:rPr lang="fi-FI" dirty="0" err="1" smtClean="0"/>
              <a:t>E.g</a:t>
            </a:r>
            <a:r>
              <a:rPr lang="fi-FI" dirty="0" smtClean="0"/>
              <a:t>. in a </a:t>
            </a:r>
            <a:r>
              <a:rPr lang="fi-FI" dirty="0" err="1" smtClean="0"/>
              <a:t>two</a:t>
            </a:r>
            <a:r>
              <a:rPr lang="fi-FI" dirty="0" smtClean="0"/>
              <a:t> </a:t>
            </a:r>
            <a:r>
              <a:rPr lang="fi-FI" dirty="0" err="1" smtClean="0"/>
              <a:t>robot</a:t>
            </a:r>
            <a:r>
              <a:rPr lang="fi-FI" dirty="0" smtClean="0"/>
              <a:t> </a:t>
            </a:r>
            <a:r>
              <a:rPr lang="fi-FI" dirty="0" err="1" smtClean="0"/>
              <a:t>system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state</a:t>
            </a:r>
            <a:r>
              <a:rPr lang="fi-FI" dirty="0" smtClean="0"/>
              <a:t> </a:t>
            </a:r>
            <a:r>
              <a:rPr lang="fi-FI" dirty="0" err="1" smtClean="0"/>
              <a:t>space</a:t>
            </a:r>
            <a:r>
              <a:rPr lang="fi-FI" dirty="0" smtClean="0"/>
              <a:t> </a:t>
            </a:r>
            <a:r>
              <a:rPr lang="fi-FI" dirty="0" err="1" smtClean="0"/>
              <a:t>value</a:t>
            </a:r>
            <a:r>
              <a:rPr lang="fi-FI" dirty="0" smtClean="0"/>
              <a:t> </a:t>
            </a:r>
            <a:r>
              <a:rPr lang="fi-FI" dirty="0" err="1" smtClean="0"/>
              <a:t>where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robots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at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same</a:t>
            </a:r>
            <a:r>
              <a:rPr lang="fi-FI" dirty="0" smtClean="0"/>
              <a:t> </a:t>
            </a:r>
            <a:r>
              <a:rPr lang="fi-FI" dirty="0" err="1" smtClean="0"/>
              <a:t>node</a:t>
            </a:r>
            <a:r>
              <a:rPr lang="fi-FI" dirty="0" smtClean="0"/>
              <a:t> </a:t>
            </a:r>
            <a:r>
              <a:rPr lang="fi-FI" dirty="0" err="1" smtClean="0"/>
              <a:t>or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traversing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same</a:t>
            </a:r>
            <a:r>
              <a:rPr lang="fi-FI" dirty="0" smtClean="0"/>
              <a:t> </a:t>
            </a:r>
            <a:r>
              <a:rPr lang="fi-FI" dirty="0" err="1" smtClean="0"/>
              <a:t>edge</a:t>
            </a:r>
            <a:r>
              <a:rPr lang="fi-FI" dirty="0" smtClean="0"/>
              <a:t> in </a:t>
            </a:r>
            <a:r>
              <a:rPr lang="fi-FI" dirty="0" err="1" smtClean="0"/>
              <a:t>opposite</a:t>
            </a:r>
            <a:r>
              <a:rPr lang="fi-FI" dirty="0" smtClean="0"/>
              <a:t> </a:t>
            </a:r>
            <a:r>
              <a:rPr lang="fi-FI" dirty="0" err="1" smtClean="0"/>
              <a:t>directions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made </a:t>
            </a:r>
            <a:r>
              <a:rPr lang="fi-FI" dirty="0" err="1" smtClean="0"/>
              <a:t>expensive</a:t>
            </a:r>
            <a:r>
              <a:rPr lang="fi-FI" dirty="0" smtClean="0"/>
              <a:t> (</a:t>
            </a:r>
            <a:r>
              <a:rPr lang="fi-FI" dirty="0" err="1" smtClean="0"/>
              <a:t>sometimes</a:t>
            </a:r>
            <a:r>
              <a:rPr lang="fi-FI" dirty="0" smtClean="0"/>
              <a:t> </a:t>
            </a:r>
            <a:r>
              <a:rPr lang="fi-FI" dirty="0" err="1" smtClean="0"/>
              <a:t>slightly</a:t>
            </a:r>
            <a:r>
              <a:rPr lang="fi-FI" dirty="0" smtClean="0"/>
              <a:t> </a:t>
            </a:r>
            <a:r>
              <a:rPr lang="fi-FI" dirty="0" err="1" smtClean="0"/>
              <a:t>easier</a:t>
            </a:r>
            <a:r>
              <a:rPr lang="fi-FI" dirty="0" smtClean="0"/>
              <a:t> </a:t>
            </a:r>
            <a:r>
              <a:rPr lang="fi-FI" dirty="0" err="1" smtClean="0"/>
              <a:t>than</a:t>
            </a:r>
            <a:r>
              <a:rPr lang="fi-FI" dirty="0" smtClean="0"/>
              <a:t> </a:t>
            </a:r>
            <a:r>
              <a:rPr lang="fi-FI" dirty="0" err="1" smtClean="0"/>
              <a:t>removing</a:t>
            </a:r>
            <a:r>
              <a:rPr lang="fi-FI" dirty="0" smtClean="0"/>
              <a:t> </a:t>
            </a:r>
            <a:r>
              <a:rPr lang="fi-FI" dirty="0" err="1" smtClean="0"/>
              <a:t>these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graph</a:t>
            </a:r>
            <a:r>
              <a:rPr lang="fi-FI" dirty="0" smtClean="0"/>
              <a:t>)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4045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8675" y="1121229"/>
            <a:ext cx="859312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2400" dirty="0" smtClean="0">
                <a:solidFill>
                  <a:schemeClr val="accent1"/>
                </a:solidFill>
              </a:rPr>
              <a:t>NOW, LET US ASSUME WE HAVE THE GRAPH (N,E) OF NODES N AND</a:t>
            </a:r>
          </a:p>
          <a:p>
            <a:pPr algn="ctr"/>
            <a:r>
              <a:rPr lang="fi-FI" sz="2400" dirty="0" smtClean="0">
                <a:solidFill>
                  <a:schemeClr val="accent1"/>
                </a:solidFill>
              </a:rPr>
              <a:t>EDGES E.</a:t>
            </a:r>
          </a:p>
          <a:p>
            <a:pPr algn="ctr"/>
            <a:endParaRPr lang="fi-FI" sz="2400" dirty="0">
              <a:solidFill>
                <a:schemeClr val="accent1"/>
              </a:solidFill>
            </a:endParaRPr>
          </a:p>
          <a:p>
            <a:pPr algn="ctr"/>
            <a:r>
              <a:rPr lang="fi-FI" sz="2400" dirty="0" smtClean="0">
                <a:solidFill>
                  <a:schemeClr val="accent1"/>
                </a:solidFill>
              </a:rPr>
              <a:t>WE TRY TO FIND THE PATH OF EDGES </a:t>
            </a:r>
            <a:r>
              <a:rPr lang="fi-FI" sz="2400" dirty="0" err="1" smtClean="0">
                <a:solidFill>
                  <a:schemeClr val="accent1"/>
                </a:solidFill>
              </a:rPr>
              <a:t>e</a:t>
            </a:r>
            <a:r>
              <a:rPr lang="fi-FI" sz="2400" baseline="-25000" dirty="0" err="1" smtClean="0">
                <a:solidFill>
                  <a:schemeClr val="accent1"/>
                </a:solidFill>
              </a:rPr>
              <a:t>k</a:t>
            </a:r>
            <a:r>
              <a:rPr lang="fi-FI" sz="2400" dirty="0" smtClean="0">
                <a:solidFill>
                  <a:schemeClr val="accent1"/>
                </a:solidFill>
              </a:rPr>
              <a:t> FROM NODE n</a:t>
            </a:r>
            <a:r>
              <a:rPr lang="fi-FI" sz="2400" baseline="-25000" dirty="0" smtClean="0">
                <a:solidFill>
                  <a:schemeClr val="accent1"/>
                </a:solidFill>
              </a:rPr>
              <a:t>0</a:t>
            </a:r>
            <a:r>
              <a:rPr lang="fi-FI" sz="2400" dirty="0" smtClean="0">
                <a:solidFill>
                  <a:schemeClr val="accent1"/>
                </a:solidFill>
              </a:rPr>
              <a:t> to </a:t>
            </a:r>
            <a:r>
              <a:rPr lang="fi-FI" sz="2400" dirty="0" err="1" smtClean="0">
                <a:solidFill>
                  <a:schemeClr val="accent1"/>
                </a:solidFill>
              </a:rPr>
              <a:t>n</a:t>
            </a:r>
            <a:r>
              <a:rPr lang="fi-FI" sz="2400" baseline="-25000" dirty="0" err="1" smtClean="0">
                <a:solidFill>
                  <a:schemeClr val="accent1"/>
                </a:solidFill>
              </a:rPr>
              <a:t>g</a:t>
            </a:r>
            <a:endParaRPr lang="fi-FI" sz="2400" baseline="-25000" dirty="0" smtClean="0">
              <a:solidFill>
                <a:schemeClr val="accent1"/>
              </a:solidFill>
            </a:endParaRPr>
          </a:p>
          <a:p>
            <a:pPr algn="ctr"/>
            <a:r>
              <a:rPr lang="fi-FI" sz="2400" dirty="0" smtClean="0">
                <a:solidFill>
                  <a:schemeClr val="accent1"/>
                </a:solidFill>
              </a:rPr>
              <a:t>PATH ={e</a:t>
            </a:r>
            <a:r>
              <a:rPr lang="fi-FI" sz="2400" baseline="-25000" dirty="0" smtClean="0">
                <a:solidFill>
                  <a:schemeClr val="accent1"/>
                </a:solidFill>
              </a:rPr>
              <a:t>1</a:t>
            </a:r>
            <a:r>
              <a:rPr lang="fi-FI" sz="2400" dirty="0" smtClean="0">
                <a:solidFill>
                  <a:schemeClr val="accent1"/>
                </a:solidFill>
              </a:rPr>
              <a:t>,e</a:t>
            </a:r>
            <a:r>
              <a:rPr lang="fi-FI" sz="2400" baseline="-25000" dirty="0" smtClean="0">
                <a:solidFill>
                  <a:schemeClr val="accent1"/>
                </a:solidFill>
              </a:rPr>
              <a:t>2</a:t>
            </a:r>
            <a:r>
              <a:rPr lang="fi-FI" sz="2400" dirty="0" smtClean="0">
                <a:solidFill>
                  <a:schemeClr val="accent1"/>
                </a:solidFill>
              </a:rPr>
              <a:t>,… </a:t>
            </a:r>
            <a:r>
              <a:rPr lang="fi-FI" sz="2400" dirty="0" err="1" smtClean="0">
                <a:solidFill>
                  <a:schemeClr val="accent1"/>
                </a:solidFill>
              </a:rPr>
              <a:t>e</a:t>
            </a:r>
            <a:r>
              <a:rPr lang="fi-FI" sz="2400" baseline="-25000" dirty="0" err="1" smtClean="0">
                <a:solidFill>
                  <a:schemeClr val="accent1"/>
                </a:solidFill>
              </a:rPr>
              <a:t>K</a:t>
            </a:r>
            <a:r>
              <a:rPr lang="fi-FI" sz="2400" dirty="0" smtClean="0">
                <a:solidFill>
                  <a:schemeClr val="accent1"/>
                </a:solidFill>
              </a:rPr>
              <a:t>} </a:t>
            </a:r>
            <a:r>
              <a:rPr lang="fi-FI" sz="2400" dirty="0" err="1" smtClean="0">
                <a:solidFill>
                  <a:schemeClr val="accent1"/>
                </a:solidFill>
              </a:rPr>
              <a:t>such</a:t>
            </a:r>
            <a:r>
              <a:rPr lang="fi-FI" sz="2400" dirty="0" smtClean="0">
                <a:solidFill>
                  <a:schemeClr val="accent1"/>
                </a:solidFill>
              </a:rPr>
              <a:t> </a:t>
            </a:r>
            <a:r>
              <a:rPr lang="fi-FI" sz="2400" dirty="0" err="1" smtClean="0">
                <a:solidFill>
                  <a:schemeClr val="accent1"/>
                </a:solidFill>
              </a:rPr>
              <a:t>that</a:t>
            </a:r>
            <a:r>
              <a:rPr lang="fi-FI" sz="2400" dirty="0" smtClean="0">
                <a:solidFill>
                  <a:schemeClr val="accent1"/>
                </a:solidFill>
              </a:rPr>
              <a:t> </a:t>
            </a:r>
          </a:p>
          <a:p>
            <a:pPr marL="457200" indent="-457200" algn="ctr">
              <a:buAutoNum type="arabicParenR"/>
            </a:pPr>
            <a:r>
              <a:rPr lang="fi-FI" sz="2400" dirty="0" smtClean="0">
                <a:solidFill>
                  <a:schemeClr val="accent1"/>
                </a:solidFill>
              </a:rPr>
              <a:t>e</a:t>
            </a:r>
            <a:r>
              <a:rPr lang="fi-FI" sz="2400" baseline="-25000" dirty="0" smtClean="0">
                <a:solidFill>
                  <a:schemeClr val="accent1"/>
                </a:solidFill>
              </a:rPr>
              <a:t>1</a:t>
            </a:r>
            <a:r>
              <a:rPr lang="fi-FI" sz="2400" dirty="0" smtClean="0">
                <a:solidFill>
                  <a:schemeClr val="accent1"/>
                </a:solidFill>
              </a:rPr>
              <a:t> </a:t>
            </a:r>
            <a:r>
              <a:rPr lang="fi-FI" sz="2400" dirty="0" err="1" smtClean="0">
                <a:solidFill>
                  <a:schemeClr val="accent1"/>
                </a:solidFill>
              </a:rPr>
              <a:t>starts</a:t>
            </a:r>
            <a:r>
              <a:rPr lang="fi-FI" sz="2400" dirty="0" smtClean="0">
                <a:solidFill>
                  <a:schemeClr val="accent1"/>
                </a:solidFill>
              </a:rPr>
              <a:t> </a:t>
            </a:r>
            <a:r>
              <a:rPr lang="fi-FI" sz="2400" dirty="0" err="1" smtClean="0">
                <a:solidFill>
                  <a:schemeClr val="accent1"/>
                </a:solidFill>
              </a:rPr>
              <a:t>from</a:t>
            </a:r>
            <a:r>
              <a:rPr lang="fi-FI" sz="2400" dirty="0" smtClean="0">
                <a:solidFill>
                  <a:schemeClr val="accent1"/>
                </a:solidFill>
              </a:rPr>
              <a:t> n</a:t>
            </a:r>
            <a:r>
              <a:rPr lang="fi-FI" sz="2400" baseline="-25000" dirty="0" smtClean="0">
                <a:solidFill>
                  <a:schemeClr val="accent1"/>
                </a:solidFill>
              </a:rPr>
              <a:t>0</a:t>
            </a:r>
            <a:r>
              <a:rPr lang="fi-FI" sz="2400" dirty="0" smtClean="0">
                <a:solidFill>
                  <a:schemeClr val="accent1"/>
                </a:solidFill>
              </a:rPr>
              <a:t> (</a:t>
            </a:r>
            <a:r>
              <a:rPr lang="fi-FI" sz="2400" dirty="0" err="1" smtClean="0">
                <a:solidFill>
                  <a:schemeClr val="accent1"/>
                </a:solidFill>
              </a:rPr>
              <a:t>start</a:t>
            </a:r>
            <a:r>
              <a:rPr lang="fi-FI" sz="2400" dirty="0" smtClean="0">
                <a:solidFill>
                  <a:schemeClr val="accent1"/>
                </a:solidFill>
              </a:rPr>
              <a:t> </a:t>
            </a:r>
            <a:r>
              <a:rPr lang="fi-FI" sz="2400" dirty="0" err="1" smtClean="0">
                <a:solidFill>
                  <a:schemeClr val="accent1"/>
                </a:solidFill>
              </a:rPr>
              <a:t>node</a:t>
            </a:r>
            <a:r>
              <a:rPr lang="fi-FI" sz="2400" dirty="0" smtClean="0">
                <a:solidFill>
                  <a:schemeClr val="accent1"/>
                </a:solidFill>
              </a:rPr>
              <a:t>)</a:t>
            </a:r>
          </a:p>
          <a:p>
            <a:pPr marL="457200" indent="-457200" algn="ctr">
              <a:buFontTx/>
              <a:buAutoNum type="arabicParenR"/>
            </a:pPr>
            <a:r>
              <a:rPr lang="fi-FI" sz="2400" dirty="0" err="1" smtClean="0">
                <a:solidFill>
                  <a:schemeClr val="accent1"/>
                </a:solidFill>
              </a:rPr>
              <a:t>e</a:t>
            </a:r>
            <a:r>
              <a:rPr lang="fi-FI" sz="2400" baseline="-25000" dirty="0" err="1">
                <a:solidFill>
                  <a:schemeClr val="accent1"/>
                </a:solidFill>
              </a:rPr>
              <a:t>K</a:t>
            </a:r>
            <a:r>
              <a:rPr lang="fi-FI" sz="2400" dirty="0" smtClean="0">
                <a:solidFill>
                  <a:schemeClr val="accent1"/>
                </a:solidFill>
              </a:rPr>
              <a:t> </a:t>
            </a:r>
            <a:r>
              <a:rPr lang="fi-FI" sz="2400" dirty="0" err="1" smtClean="0">
                <a:solidFill>
                  <a:schemeClr val="accent1"/>
                </a:solidFill>
              </a:rPr>
              <a:t>ends</a:t>
            </a:r>
            <a:r>
              <a:rPr lang="fi-FI" sz="2400" dirty="0" smtClean="0">
                <a:solidFill>
                  <a:schemeClr val="accent1"/>
                </a:solidFill>
              </a:rPr>
              <a:t> at </a:t>
            </a:r>
            <a:r>
              <a:rPr lang="fi-FI" sz="2400" dirty="0" err="1" smtClean="0">
                <a:solidFill>
                  <a:schemeClr val="accent1"/>
                </a:solidFill>
              </a:rPr>
              <a:t>n</a:t>
            </a:r>
            <a:r>
              <a:rPr lang="fi-FI" sz="2400" baseline="-25000" dirty="0" err="1" smtClean="0">
                <a:solidFill>
                  <a:schemeClr val="accent1"/>
                </a:solidFill>
              </a:rPr>
              <a:t>g</a:t>
            </a:r>
            <a:r>
              <a:rPr lang="fi-FI" sz="2400" baseline="-25000" dirty="0" smtClean="0">
                <a:solidFill>
                  <a:schemeClr val="accent1"/>
                </a:solidFill>
              </a:rPr>
              <a:t> </a:t>
            </a:r>
            <a:r>
              <a:rPr lang="fi-FI" sz="2400" dirty="0" smtClean="0">
                <a:solidFill>
                  <a:schemeClr val="accent1"/>
                </a:solidFill>
              </a:rPr>
              <a:t>(</a:t>
            </a:r>
            <a:r>
              <a:rPr lang="fi-FI" sz="2400" dirty="0" err="1" smtClean="0">
                <a:solidFill>
                  <a:schemeClr val="accent1"/>
                </a:solidFill>
              </a:rPr>
              <a:t>goal</a:t>
            </a:r>
            <a:r>
              <a:rPr lang="fi-FI" sz="2400" dirty="0" smtClean="0">
                <a:solidFill>
                  <a:schemeClr val="accent1"/>
                </a:solidFill>
              </a:rPr>
              <a:t> </a:t>
            </a:r>
            <a:r>
              <a:rPr lang="fi-FI" sz="2400" dirty="0" err="1" smtClean="0">
                <a:solidFill>
                  <a:schemeClr val="accent1"/>
                </a:solidFill>
              </a:rPr>
              <a:t>node</a:t>
            </a:r>
            <a:r>
              <a:rPr lang="fi-FI" sz="2400" dirty="0" smtClean="0">
                <a:solidFill>
                  <a:schemeClr val="accent1"/>
                </a:solidFill>
              </a:rPr>
              <a:t>)</a:t>
            </a:r>
          </a:p>
          <a:p>
            <a:pPr marL="457200" indent="-457200" algn="ctr">
              <a:buFontTx/>
              <a:buAutoNum type="arabicParenR"/>
            </a:pPr>
            <a:r>
              <a:rPr lang="fi-FI" sz="2400" dirty="0" smtClean="0">
                <a:solidFill>
                  <a:schemeClr val="accent1"/>
                </a:solidFill>
              </a:rPr>
              <a:t>for </a:t>
            </a:r>
            <a:r>
              <a:rPr lang="fi-FI" sz="2400" dirty="0" err="1" smtClean="0">
                <a:solidFill>
                  <a:schemeClr val="accent1"/>
                </a:solidFill>
              </a:rPr>
              <a:t>all</a:t>
            </a:r>
            <a:r>
              <a:rPr lang="fi-FI" sz="2400" dirty="0" smtClean="0">
                <a:solidFill>
                  <a:schemeClr val="accent1"/>
                </a:solidFill>
              </a:rPr>
              <a:t> k = 2,..,K </a:t>
            </a:r>
            <a:r>
              <a:rPr lang="fi-FI" sz="2400" dirty="0" err="1" smtClean="0">
                <a:solidFill>
                  <a:schemeClr val="accent1"/>
                </a:solidFill>
              </a:rPr>
              <a:t>e</a:t>
            </a:r>
            <a:r>
              <a:rPr lang="fi-FI" sz="2400" baseline="-25000" dirty="0" err="1">
                <a:solidFill>
                  <a:schemeClr val="accent1"/>
                </a:solidFill>
              </a:rPr>
              <a:t>k</a:t>
            </a:r>
            <a:r>
              <a:rPr lang="fi-FI" sz="2400" baseline="-25000" dirty="0" smtClean="0">
                <a:solidFill>
                  <a:schemeClr val="accent1"/>
                </a:solidFill>
              </a:rPr>
              <a:t> </a:t>
            </a:r>
            <a:r>
              <a:rPr lang="fi-FI" sz="2400" dirty="0" err="1" smtClean="0">
                <a:solidFill>
                  <a:schemeClr val="accent1"/>
                </a:solidFill>
              </a:rPr>
              <a:t>starts</a:t>
            </a:r>
            <a:r>
              <a:rPr lang="fi-FI" sz="2400" dirty="0" smtClean="0">
                <a:solidFill>
                  <a:schemeClr val="accent1"/>
                </a:solidFill>
              </a:rPr>
              <a:t> </a:t>
            </a:r>
            <a:r>
              <a:rPr lang="fi-FI" sz="2400" dirty="0" err="1" smtClean="0">
                <a:solidFill>
                  <a:schemeClr val="accent1"/>
                </a:solidFill>
              </a:rPr>
              <a:t>where</a:t>
            </a:r>
            <a:r>
              <a:rPr lang="fi-FI" sz="2400" dirty="0" smtClean="0">
                <a:solidFill>
                  <a:schemeClr val="accent1"/>
                </a:solidFill>
              </a:rPr>
              <a:t>  e</a:t>
            </a:r>
            <a:r>
              <a:rPr lang="fi-FI" sz="2400" baseline="-25000" dirty="0">
                <a:solidFill>
                  <a:schemeClr val="accent1"/>
                </a:solidFill>
              </a:rPr>
              <a:t>k</a:t>
            </a:r>
            <a:r>
              <a:rPr lang="fi-FI" sz="2400" baseline="-25000" dirty="0" smtClean="0">
                <a:solidFill>
                  <a:schemeClr val="accent1"/>
                </a:solidFill>
              </a:rPr>
              <a:t>-1</a:t>
            </a:r>
            <a:r>
              <a:rPr lang="fi-FI" sz="2400" dirty="0" smtClean="0">
                <a:solidFill>
                  <a:schemeClr val="accent1"/>
                </a:solidFill>
              </a:rPr>
              <a:t> </a:t>
            </a:r>
            <a:r>
              <a:rPr lang="fi-FI" sz="2400" dirty="0" err="1" smtClean="0">
                <a:solidFill>
                  <a:schemeClr val="accent1"/>
                </a:solidFill>
              </a:rPr>
              <a:t>ends</a:t>
            </a:r>
            <a:r>
              <a:rPr lang="fi-FI" sz="2400" dirty="0" smtClean="0">
                <a:solidFill>
                  <a:schemeClr val="accent1"/>
                </a:solidFill>
              </a:rPr>
              <a:t> (</a:t>
            </a:r>
            <a:r>
              <a:rPr lang="fi-FI" sz="2400" dirty="0" err="1" smtClean="0">
                <a:solidFill>
                  <a:schemeClr val="accent1"/>
                </a:solidFill>
              </a:rPr>
              <a:t>path</a:t>
            </a:r>
            <a:r>
              <a:rPr lang="fi-FI" sz="2400" dirty="0" smtClean="0">
                <a:solidFill>
                  <a:schemeClr val="accent1"/>
                </a:solidFill>
              </a:rPr>
              <a:t> is </a:t>
            </a:r>
            <a:r>
              <a:rPr lang="fi-FI" sz="2400" dirty="0" err="1" smtClean="0">
                <a:solidFill>
                  <a:schemeClr val="accent1"/>
                </a:solidFill>
              </a:rPr>
              <a:t>connected</a:t>
            </a:r>
            <a:r>
              <a:rPr lang="fi-FI" sz="2400" dirty="0" smtClean="0">
                <a:solidFill>
                  <a:schemeClr val="accent1"/>
                </a:solidFill>
              </a:rPr>
              <a:t>)</a:t>
            </a:r>
          </a:p>
          <a:p>
            <a:pPr algn="ctr"/>
            <a:r>
              <a:rPr lang="fi-FI" sz="2400" dirty="0" smtClean="0">
                <a:solidFill>
                  <a:schemeClr val="accent1"/>
                </a:solidFill>
              </a:rPr>
              <a:t>4) </a:t>
            </a:r>
            <a:r>
              <a:rPr lang="fi-FI" sz="2400" dirty="0" err="1">
                <a:solidFill>
                  <a:schemeClr val="accent1"/>
                </a:solidFill>
              </a:rPr>
              <a:t>t</a:t>
            </a:r>
            <a:r>
              <a:rPr lang="fi-FI" sz="2400" dirty="0" err="1" smtClean="0">
                <a:solidFill>
                  <a:schemeClr val="accent1"/>
                </a:solidFill>
              </a:rPr>
              <a:t>he</a:t>
            </a:r>
            <a:r>
              <a:rPr lang="fi-FI" sz="2400" dirty="0" smtClean="0">
                <a:solidFill>
                  <a:schemeClr val="accent1"/>
                </a:solidFill>
              </a:rPr>
              <a:t> </a:t>
            </a:r>
            <a:r>
              <a:rPr lang="fi-FI" sz="2400" dirty="0" err="1" smtClean="0">
                <a:solidFill>
                  <a:schemeClr val="accent1"/>
                </a:solidFill>
              </a:rPr>
              <a:t>path</a:t>
            </a:r>
            <a:r>
              <a:rPr lang="fi-FI" sz="2400" dirty="0" smtClean="0">
                <a:solidFill>
                  <a:schemeClr val="accent1"/>
                </a:solidFill>
              </a:rPr>
              <a:t> </a:t>
            </a:r>
            <a:r>
              <a:rPr lang="fi-FI" sz="2400" dirty="0" err="1" smtClean="0">
                <a:solidFill>
                  <a:schemeClr val="accent1"/>
                </a:solidFill>
              </a:rPr>
              <a:t>minimizes</a:t>
            </a:r>
            <a:r>
              <a:rPr lang="fi-FI" sz="2400" dirty="0" smtClean="0">
                <a:solidFill>
                  <a:schemeClr val="accent1"/>
                </a:solidFill>
              </a:rPr>
              <a:t> </a:t>
            </a:r>
          </a:p>
          <a:p>
            <a:pPr algn="ctr"/>
            <a:endParaRPr lang="fi-FI" sz="2400" dirty="0" smtClean="0">
              <a:solidFill>
                <a:schemeClr val="accent1"/>
              </a:solidFill>
            </a:endParaRPr>
          </a:p>
          <a:p>
            <a:pPr algn="ctr"/>
            <a:endParaRPr lang="fi-FI" sz="2400" dirty="0">
              <a:solidFill>
                <a:schemeClr val="accent1"/>
              </a:solidFill>
            </a:endParaRPr>
          </a:p>
          <a:p>
            <a:pPr algn="ctr"/>
            <a:endParaRPr lang="fi-FI" sz="2400" dirty="0" smtClean="0">
              <a:solidFill>
                <a:schemeClr val="accent1"/>
              </a:solidFill>
            </a:endParaRPr>
          </a:p>
          <a:p>
            <a:pPr algn="ctr"/>
            <a:r>
              <a:rPr lang="fi-FI" sz="2400" dirty="0" err="1">
                <a:solidFill>
                  <a:schemeClr val="accent1"/>
                </a:solidFill>
              </a:rPr>
              <a:t>w</a:t>
            </a:r>
            <a:r>
              <a:rPr lang="fi-FI" sz="2400" dirty="0" err="1" smtClean="0">
                <a:solidFill>
                  <a:schemeClr val="accent1"/>
                </a:solidFill>
              </a:rPr>
              <a:t>here</a:t>
            </a:r>
            <a:r>
              <a:rPr lang="fi-FI" sz="2400" dirty="0" smtClean="0">
                <a:solidFill>
                  <a:schemeClr val="accent1"/>
                </a:solidFill>
              </a:rPr>
              <a:t> c(e) is </a:t>
            </a:r>
            <a:r>
              <a:rPr lang="fi-FI" sz="2400" dirty="0" err="1" smtClean="0">
                <a:solidFill>
                  <a:schemeClr val="accent1"/>
                </a:solidFill>
              </a:rPr>
              <a:t>the</a:t>
            </a:r>
            <a:r>
              <a:rPr lang="fi-FI" sz="2400" dirty="0" smtClean="0">
                <a:solidFill>
                  <a:schemeClr val="accent1"/>
                </a:solidFill>
              </a:rPr>
              <a:t> </a:t>
            </a:r>
            <a:r>
              <a:rPr lang="fi-FI" sz="2400" dirty="0" err="1" smtClean="0">
                <a:solidFill>
                  <a:schemeClr val="accent1"/>
                </a:solidFill>
              </a:rPr>
              <a:t>cost</a:t>
            </a:r>
            <a:r>
              <a:rPr lang="fi-FI" sz="2400" dirty="0" smtClean="0">
                <a:solidFill>
                  <a:schemeClr val="accent1"/>
                </a:solidFill>
              </a:rPr>
              <a:t> of an </a:t>
            </a:r>
            <a:r>
              <a:rPr lang="fi-FI" sz="2400" dirty="0" err="1" smtClean="0">
                <a:solidFill>
                  <a:schemeClr val="accent1"/>
                </a:solidFill>
              </a:rPr>
              <a:t>edge</a:t>
            </a:r>
            <a:r>
              <a:rPr lang="fi-FI" sz="2400" dirty="0" smtClean="0">
                <a:solidFill>
                  <a:schemeClr val="accent1"/>
                </a:solidFill>
              </a:rPr>
              <a:t> e</a:t>
            </a:r>
          </a:p>
          <a:p>
            <a:pPr algn="ctr"/>
            <a:endParaRPr lang="fi-FI" sz="2400" dirty="0">
              <a:solidFill>
                <a:schemeClr val="accent1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206068"/>
              </p:ext>
            </p:extLst>
          </p:nvPr>
        </p:nvGraphicFramePr>
        <p:xfrm>
          <a:off x="3802063" y="4511675"/>
          <a:ext cx="3465512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3" imgW="1511280" imgH="444240" progId="Equation.3">
                  <p:embed/>
                </p:oleObj>
              </mc:Choice>
              <mc:Fallback>
                <p:oleObj name="Equation" r:id="rId3" imgW="151128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02063" y="4511675"/>
                        <a:ext cx="3465512" cy="10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229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86" y="110366"/>
            <a:ext cx="10918371" cy="1325563"/>
          </a:xfrm>
        </p:spPr>
        <p:txBody>
          <a:bodyPr/>
          <a:lstStyle/>
          <a:p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principle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optimality</a:t>
            </a:r>
            <a:endParaRPr lang="fi-FI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572" y="146639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i-FI" dirty="0" err="1" smtClean="0"/>
              <a:t>Principle</a:t>
            </a:r>
            <a:r>
              <a:rPr lang="fi-FI" dirty="0" smtClean="0"/>
              <a:t> of </a:t>
            </a:r>
            <a:r>
              <a:rPr lang="fi-FI" dirty="0" err="1" smtClean="0"/>
              <a:t>optimality</a:t>
            </a:r>
            <a:r>
              <a:rPr lang="fi-FI" dirty="0" smtClean="0"/>
              <a:t>: If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smtClean="0">
                <a:solidFill>
                  <a:schemeClr val="accent1"/>
                </a:solidFill>
              </a:rPr>
              <a:t>OPTIMAL PATH FROM </a:t>
            </a:r>
            <a:r>
              <a:rPr lang="fi-FI" dirty="0">
                <a:solidFill>
                  <a:schemeClr val="accent1"/>
                </a:solidFill>
              </a:rPr>
              <a:t>NODE n</a:t>
            </a:r>
            <a:r>
              <a:rPr lang="fi-FI" baseline="-25000" dirty="0">
                <a:solidFill>
                  <a:schemeClr val="accent1"/>
                </a:solidFill>
              </a:rPr>
              <a:t>0</a:t>
            </a:r>
            <a:r>
              <a:rPr lang="fi-FI" dirty="0">
                <a:solidFill>
                  <a:schemeClr val="accent1"/>
                </a:solidFill>
              </a:rPr>
              <a:t> to </a:t>
            </a:r>
            <a:r>
              <a:rPr lang="fi-FI" dirty="0" err="1" smtClean="0">
                <a:solidFill>
                  <a:schemeClr val="accent1"/>
                </a:solidFill>
              </a:rPr>
              <a:t>n</a:t>
            </a:r>
            <a:r>
              <a:rPr lang="fi-FI" baseline="-25000" dirty="0" err="1" smtClean="0">
                <a:solidFill>
                  <a:schemeClr val="accent1"/>
                </a:solidFill>
              </a:rPr>
              <a:t>g</a:t>
            </a:r>
            <a:r>
              <a:rPr lang="fi-FI" baseline="-25000" dirty="0" smtClean="0">
                <a:solidFill>
                  <a:schemeClr val="accent1"/>
                </a:solidFill>
              </a:rPr>
              <a:t> </a:t>
            </a:r>
            <a:r>
              <a:rPr lang="fi-FI" dirty="0" err="1" smtClean="0"/>
              <a:t>goes</a:t>
            </a:r>
            <a:r>
              <a:rPr lang="fi-FI" dirty="0" smtClean="0"/>
              <a:t> via </a:t>
            </a:r>
            <a:r>
              <a:rPr lang="fi-FI" dirty="0" err="1" smtClean="0"/>
              <a:t>node</a:t>
            </a:r>
            <a:r>
              <a:rPr lang="fi-FI" dirty="0" smtClean="0"/>
              <a:t> </a:t>
            </a:r>
            <a:r>
              <a:rPr lang="fi-FI" dirty="0" err="1" smtClean="0">
                <a:solidFill>
                  <a:schemeClr val="accent1"/>
                </a:solidFill>
              </a:rPr>
              <a:t>n</a:t>
            </a:r>
            <a:r>
              <a:rPr lang="fi-FI" baseline="-25000" dirty="0" err="1">
                <a:solidFill>
                  <a:schemeClr val="accent1"/>
                </a:solidFill>
              </a:rPr>
              <a:t>s</a:t>
            </a:r>
            <a:r>
              <a:rPr lang="fi-FI" dirty="0" smtClean="0"/>
              <a:t> </a:t>
            </a:r>
            <a:r>
              <a:rPr lang="fi-FI" dirty="0" err="1" smtClean="0"/>
              <a:t>then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correponding</a:t>
            </a:r>
            <a:r>
              <a:rPr lang="fi-FI" dirty="0" smtClean="0"/>
              <a:t> </a:t>
            </a:r>
            <a:r>
              <a:rPr lang="fi-FI" dirty="0" err="1" smtClean="0"/>
              <a:t>section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n</a:t>
            </a:r>
            <a:r>
              <a:rPr lang="fi-FI" baseline="-25000" dirty="0" err="1"/>
              <a:t>s</a:t>
            </a:r>
            <a:r>
              <a:rPr lang="fi-FI" dirty="0" smtClean="0"/>
              <a:t> to </a:t>
            </a:r>
            <a:r>
              <a:rPr lang="fi-FI" dirty="0" err="1" smtClean="0"/>
              <a:t>n</a:t>
            </a:r>
            <a:r>
              <a:rPr lang="fi-FI" baseline="-25000" dirty="0" err="1" smtClean="0"/>
              <a:t>g</a:t>
            </a:r>
            <a:r>
              <a:rPr lang="fi-FI" dirty="0" smtClean="0"/>
              <a:t>  is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smtClean="0">
                <a:solidFill>
                  <a:schemeClr val="accent1"/>
                </a:solidFill>
              </a:rPr>
              <a:t>OPTIMAL PATH FROM NODE n</a:t>
            </a:r>
            <a:r>
              <a:rPr lang="fi-FI" baseline="-25000" dirty="0" smtClean="0">
                <a:solidFill>
                  <a:schemeClr val="accent1"/>
                </a:solidFill>
              </a:rPr>
              <a:t>0</a:t>
            </a:r>
            <a:r>
              <a:rPr lang="fi-FI" dirty="0" smtClean="0">
                <a:solidFill>
                  <a:schemeClr val="accent1"/>
                </a:solidFill>
              </a:rPr>
              <a:t> to </a:t>
            </a:r>
            <a:r>
              <a:rPr lang="fi-FI" dirty="0" err="1" smtClean="0">
                <a:solidFill>
                  <a:schemeClr val="accent1"/>
                </a:solidFill>
              </a:rPr>
              <a:t>n</a:t>
            </a:r>
            <a:r>
              <a:rPr lang="fi-FI" baseline="-25000" dirty="0" err="1" smtClean="0">
                <a:solidFill>
                  <a:schemeClr val="accent1"/>
                </a:solidFill>
              </a:rPr>
              <a:t>g</a:t>
            </a:r>
            <a:r>
              <a:rPr lang="fi-FI" dirty="0" smtClean="0"/>
              <a:t>. </a:t>
            </a:r>
            <a:endParaRPr lang="fi-FI" dirty="0"/>
          </a:p>
          <a:p>
            <a:pPr marL="0" indent="0">
              <a:buNone/>
            </a:pPr>
            <a:r>
              <a:rPr lang="fi-FI" dirty="0" smtClean="0"/>
              <a:t> </a:t>
            </a:r>
            <a:endParaRPr lang="fi-FI" dirty="0"/>
          </a:p>
        </p:txBody>
      </p:sp>
      <p:sp>
        <p:nvSpPr>
          <p:cNvPr id="4" name="Oval 3"/>
          <p:cNvSpPr/>
          <p:nvPr/>
        </p:nvSpPr>
        <p:spPr>
          <a:xfrm>
            <a:off x="2122715" y="2906485"/>
            <a:ext cx="315686" cy="293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Oval 4"/>
          <p:cNvSpPr/>
          <p:nvPr/>
        </p:nvSpPr>
        <p:spPr>
          <a:xfrm>
            <a:off x="2117272" y="3626529"/>
            <a:ext cx="315686" cy="293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Oval 5"/>
          <p:cNvSpPr/>
          <p:nvPr/>
        </p:nvSpPr>
        <p:spPr>
          <a:xfrm>
            <a:off x="2117272" y="4346574"/>
            <a:ext cx="315686" cy="293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Freeform 9"/>
          <p:cNvSpPr/>
          <p:nvPr/>
        </p:nvSpPr>
        <p:spPr>
          <a:xfrm>
            <a:off x="1817915" y="3080657"/>
            <a:ext cx="1077686" cy="751114"/>
          </a:xfrm>
          <a:custGeom>
            <a:avLst/>
            <a:gdLst>
              <a:gd name="connsiteX0" fmla="*/ 609600 w 1077686"/>
              <a:gd name="connsiteY0" fmla="*/ 0 h 751114"/>
              <a:gd name="connsiteX1" fmla="*/ 881743 w 1077686"/>
              <a:gd name="connsiteY1" fmla="*/ 10885 h 751114"/>
              <a:gd name="connsiteX2" fmla="*/ 947057 w 1077686"/>
              <a:gd name="connsiteY2" fmla="*/ 32657 h 751114"/>
              <a:gd name="connsiteX3" fmla="*/ 968828 w 1077686"/>
              <a:gd name="connsiteY3" fmla="*/ 65314 h 751114"/>
              <a:gd name="connsiteX4" fmla="*/ 1023257 w 1077686"/>
              <a:gd name="connsiteY4" fmla="*/ 108857 h 751114"/>
              <a:gd name="connsiteX5" fmla="*/ 1077686 w 1077686"/>
              <a:gd name="connsiteY5" fmla="*/ 206828 h 751114"/>
              <a:gd name="connsiteX6" fmla="*/ 1023257 w 1077686"/>
              <a:gd name="connsiteY6" fmla="*/ 293914 h 751114"/>
              <a:gd name="connsiteX7" fmla="*/ 979714 w 1077686"/>
              <a:gd name="connsiteY7" fmla="*/ 359228 h 751114"/>
              <a:gd name="connsiteX8" fmla="*/ 718457 w 1077686"/>
              <a:gd name="connsiteY8" fmla="*/ 348343 h 751114"/>
              <a:gd name="connsiteX9" fmla="*/ 674914 w 1077686"/>
              <a:gd name="connsiteY9" fmla="*/ 337457 h 751114"/>
              <a:gd name="connsiteX10" fmla="*/ 239486 w 1077686"/>
              <a:gd name="connsiteY10" fmla="*/ 348343 h 751114"/>
              <a:gd name="connsiteX11" fmla="*/ 152400 w 1077686"/>
              <a:gd name="connsiteY11" fmla="*/ 359228 h 751114"/>
              <a:gd name="connsiteX12" fmla="*/ 130628 w 1077686"/>
              <a:gd name="connsiteY12" fmla="*/ 381000 h 751114"/>
              <a:gd name="connsiteX13" fmla="*/ 97971 w 1077686"/>
              <a:gd name="connsiteY13" fmla="*/ 391885 h 751114"/>
              <a:gd name="connsiteX14" fmla="*/ 54428 w 1077686"/>
              <a:gd name="connsiteY14" fmla="*/ 435428 h 751114"/>
              <a:gd name="connsiteX15" fmla="*/ 32657 w 1077686"/>
              <a:gd name="connsiteY15" fmla="*/ 457200 h 751114"/>
              <a:gd name="connsiteX16" fmla="*/ 21771 w 1077686"/>
              <a:gd name="connsiteY16" fmla="*/ 489857 h 751114"/>
              <a:gd name="connsiteX17" fmla="*/ 0 w 1077686"/>
              <a:gd name="connsiteY17" fmla="*/ 587828 h 751114"/>
              <a:gd name="connsiteX18" fmla="*/ 10886 w 1077686"/>
              <a:gd name="connsiteY18" fmla="*/ 653143 h 751114"/>
              <a:gd name="connsiteX19" fmla="*/ 87086 w 1077686"/>
              <a:gd name="connsiteY19" fmla="*/ 664028 h 751114"/>
              <a:gd name="connsiteX20" fmla="*/ 119743 w 1077686"/>
              <a:gd name="connsiteY20" fmla="*/ 685800 h 751114"/>
              <a:gd name="connsiteX21" fmla="*/ 152400 w 1077686"/>
              <a:gd name="connsiteY21" fmla="*/ 696685 h 751114"/>
              <a:gd name="connsiteX22" fmla="*/ 239486 w 1077686"/>
              <a:gd name="connsiteY22" fmla="*/ 718457 h 751114"/>
              <a:gd name="connsiteX23" fmla="*/ 293914 w 1077686"/>
              <a:gd name="connsiteY23" fmla="*/ 751114 h 751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77686" h="751114">
                <a:moveTo>
                  <a:pt x="609600" y="0"/>
                </a:moveTo>
                <a:cubicBezTo>
                  <a:pt x="700314" y="3628"/>
                  <a:pt x="791378" y="2140"/>
                  <a:pt x="881743" y="10885"/>
                </a:cubicBezTo>
                <a:cubicBezTo>
                  <a:pt x="904585" y="13096"/>
                  <a:pt x="947057" y="32657"/>
                  <a:pt x="947057" y="32657"/>
                </a:cubicBezTo>
                <a:cubicBezTo>
                  <a:pt x="954314" y="43543"/>
                  <a:pt x="959577" y="56063"/>
                  <a:pt x="968828" y="65314"/>
                </a:cubicBezTo>
                <a:cubicBezTo>
                  <a:pt x="1011683" y="108168"/>
                  <a:pt x="990935" y="65760"/>
                  <a:pt x="1023257" y="108857"/>
                </a:cubicBezTo>
                <a:cubicBezTo>
                  <a:pt x="1068175" y="168747"/>
                  <a:pt x="1060714" y="155913"/>
                  <a:pt x="1077686" y="206828"/>
                </a:cubicBezTo>
                <a:cubicBezTo>
                  <a:pt x="1041481" y="279237"/>
                  <a:pt x="1072716" y="223259"/>
                  <a:pt x="1023257" y="293914"/>
                </a:cubicBezTo>
                <a:cubicBezTo>
                  <a:pt x="1008252" y="315350"/>
                  <a:pt x="979714" y="359228"/>
                  <a:pt x="979714" y="359228"/>
                </a:cubicBezTo>
                <a:cubicBezTo>
                  <a:pt x="892628" y="355600"/>
                  <a:pt x="805397" y="354553"/>
                  <a:pt x="718457" y="348343"/>
                </a:cubicBezTo>
                <a:cubicBezTo>
                  <a:pt x="703534" y="347277"/>
                  <a:pt x="689875" y="337457"/>
                  <a:pt x="674914" y="337457"/>
                </a:cubicBezTo>
                <a:cubicBezTo>
                  <a:pt x="529726" y="337457"/>
                  <a:pt x="384629" y="344714"/>
                  <a:pt x="239486" y="348343"/>
                </a:cubicBezTo>
                <a:cubicBezTo>
                  <a:pt x="210457" y="351971"/>
                  <a:pt x="180421" y="350822"/>
                  <a:pt x="152400" y="359228"/>
                </a:cubicBezTo>
                <a:cubicBezTo>
                  <a:pt x="142569" y="362177"/>
                  <a:pt x="139429" y="375720"/>
                  <a:pt x="130628" y="381000"/>
                </a:cubicBezTo>
                <a:cubicBezTo>
                  <a:pt x="120789" y="386903"/>
                  <a:pt x="108857" y="388257"/>
                  <a:pt x="97971" y="391885"/>
                </a:cubicBezTo>
                <a:lnTo>
                  <a:pt x="54428" y="435428"/>
                </a:lnTo>
                <a:lnTo>
                  <a:pt x="32657" y="457200"/>
                </a:lnTo>
                <a:cubicBezTo>
                  <a:pt x="29028" y="468086"/>
                  <a:pt x="24923" y="478824"/>
                  <a:pt x="21771" y="489857"/>
                </a:cubicBezTo>
                <a:cubicBezTo>
                  <a:pt x="11526" y="525716"/>
                  <a:pt x="7480" y="550431"/>
                  <a:pt x="0" y="587828"/>
                </a:cubicBezTo>
                <a:cubicBezTo>
                  <a:pt x="3629" y="609600"/>
                  <a:pt x="-5725" y="638609"/>
                  <a:pt x="10886" y="653143"/>
                </a:cubicBezTo>
                <a:cubicBezTo>
                  <a:pt x="30196" y="670039"/>
                  <a:pt x="62510" y="656655"/>
                  <a:pt x="87086" y="664028"/>
                </a:cubicBezTo>
                <a:cubicBezTo>
                  <a:pt x="99617" y="667787"/>
                  <a:pt x="108041" y="679949"/>
                  <a:pt x="119743" y="685800"/>
                </a:cubicBezTo>
                <a:cubicBezTo>
                  <a:pt x="130006" y="690932"/>
                  <a:pt x="141330" y="693666"/>
                  <a:pt x="152400" y="696685"/>
                </a:cubicBezTo>
                <a:cubicBezTo>
                  <a:pt x="181268" y="704558"/>
                  <a:pt x="239486" y="718457"/>
                  <a:pt x="239486" y="718457"/>
                </a:cubicBezTo>
                <a:cubicBezTo>
                  <a:pt x="278894" y="744729"/>
                  <a:pt x="260441" y="734377"/>
                  <a:pt x="293914" y="751114"/>
                </a:cubicBezTo>
              </a:path>
            </a:pathLst>
          </a:custGeom>
          <a:noFill/>
          <a:ln w="381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Freeform 10"/>
          <p:cNvSpPr/>
          <p:nvPr/>
        </p:nvSpPr>
        <p:spPr>
          <a:xfrm>
            <a:off x="1545772" y="3800159"/>
            <a:ext cx="1295400" cy="771841"/>
          </a:xfrm>
          <a:custGeom>
            <a:avLst/>
            <a:gdLst>
              <a:gd name="connsiteX0" fmla="*/ 892629 w 1295400"/>
              <a:gd name="connsiteY0" fmla="*/ 9841 h 771841"/>
              <a:gd name="connsiteX1" fmla="*/ 1197429 w 1295400"/>
              <a:gd name="connsiteY1" fmla="*/ 42498 h 771841"/>
              <a:gd name="connsiteX2" fmla="*/ 1219200 w 1295400"/>
              <a:gd name="connsiteY2" fmla="*/ 75155 h 771841"/>
              <a:gd name="connsiteX3" fmla="*/ 1230086 w 1295400"/>
              <a:gd name="connsiteY3" fmla="*/ 107812 h 771841"/>
              <a:gd name="connsiteX4" fmla="*/ 1219200 w 1295400"/>
              <a:gd name="connsiteY4" fmla="*/ 140469 h 771841"/>
              <a:gd name="connsiteX5" fmla="*/ 1153886 w 1295400"/>
              <a:gd name="connsiteY5" fmla="*/ 162241 h 771841"/>
              <a:gd name="connsiteX6" fmla="*/ 1088571 w 1295400"/>
              <a:gd name="connsiteY6" fmla="*/ 184012 h 771841"/>
              <a:gd name="connsiteX7" fmla="*/ 1055914 w 1295400"/>
              <a:gd name="connsiteY7" fmla="*/ 205783 h 771841"/>
              <a:gd name="connsiteX8" fmla="*/ 979714 w 1295400"/>
              <a:gd name="connsiteY8" fmla="*/ 227555 h 771841"/>
              <a:gd name="connsiteX9" fmla="*/ 892629 w 1295400"/>
              <a:gd name="connsiteY9" fmla="*/ 238441 h 771841"/>
              <a:gd name="connsiteX10" fmla="*/ 195943 w 1295400"/>
              <a:gd name="connsiteY10" fmla="*/ 249326 h 771841"/>
              <a:gd name="connsiteX11" fmla="*/ 163286 w 1295400"/>
              <a:gd name="connsiteY11" fmla="*/ 260212 h 771841"/>
              <a:gd name="connsiteX12" fmla="*/ 65314 w 1295400"/>
              <a:gd name="connsiteY12" fmla="*/ 281983 h 771841"/>
              <a:gd name="connsiteX13" fmla="*/ 21771 w 1295400"/>
              <a:gd name="connsiteY13" fmla="*/ 325526 h 771841"/>
              <a:gd name="connsiteX14" fmla="*/ 0 w 1295400"/>
              <a:gd name="connsiteY14" fmla="*/ 390841 h 771841"/>
              <a:gd name="connsiteX15" fmla="*/ 10886 w 1295400"/>
              <a:gd name="connsiteY15" fmla="*/ 488812 h 771841"/>
              <a:gd name="connsiteX16" fmla="*/ 21771 w 1295400"/>
              <a:gd name="connsiteY16" fmla="*/ 521469 h 771841"/>
              <a:gd name="connsiteX17" fmla="*/ 32657 w 1295400"/>
              <a:gd name="connsiteY17" fmla="*/ 565012 h 771841"/>
              <a:gd name="connsiteX18" fmla="*/ 261257 w 1295400"/>
              <a:gd name="connsiteY18" fmla="*/ 554126 h 771841"/>
              <a:gd name="connsiteX19" fmla="*/ 326571 w 1295400"/>
              <a:gd name="connsiteY19" fmla="*/ 532355 h 771841"/>
              <a:gd name="connsiteX20" fmla="*/ 359229 w 1295400"/>
              <a:gd name="connsiteY20" fmla="*/ 521469 h 771841"/>
              <a:gd name="connsiteX21" fmla="*/ 468086 w 1295400"/>
              <a:gd name="connsiteY21" fmla="*/ 510583 h 771841"/>
              <a:gd name="connsiteX22" fmla="*/ 968829 w 1295400"/>
              <a:gd name="connsiteY22" fmla="*/ 499698 h 771841"/>
              <a:gd name="connsiteX23" fmla="*/ 1197429 w 1295400"/>
              <a:gd name="connsiteY23" fmla="*/ 521469 h 771841"/>
              <a:gd name="connsiteX24" fmla="*/ 1219200 w 1295400"/>
              <a:gd name="connsiteY24" fmla="*/ 543241 h 771841"/>
              <a:gd name="connsiteX25" fmla="*/ 1251857 w 1295400"/>
              <a:gd name="connsiteY25" fmla="*/ 554126 h 771841"/>
              <a:gd name="connsiteX26" fmla="*/ 1284514 w 1295400"/>
              <a:gd name="connsiteY26" fmla="*/ 673869 h 771841"/>
              <a:gd name="connsiteX27" fmla="*/ 1295400 w 1295400"/>
              <a:gd name="connsiteY27" fmla="*/ 706526 h 771841"/>
              <a:gd name="connsiteX28" fmla="*/ 1284514 w 1295400"/>
              <a:gd name="connsiteY28" fmla="*/ 750069 h 771841"/>
              <a:gd name="connsiteX29" fmla="*/ 1251857 w 1295400"/>
              <a:gd name="connsiteY29" fmla="*/ 760955 h 771841"/>
              <a:gd name="connsiteX30" fmla="*/ 1088571 w 1295400"/>
              <a:gd name="connsiteY30" fmla="*/ 771841 h 771841"/>
              <a:gd name="connsiteX31" fmla="*/ 968829 w 1295400"/>
              <a:gd name="connsiteY31" fmla="*/ 760955 h 771841"/>
              <a:gd name="connsiteX32" fmla="*/ 881743 w 1295400"/>
              <a:gd name="connsiteY32" fmla="*/ 750069 h 771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95400" h="771841">
                <a:moveTo>
                  <a:pt x="892629" y="9841"/>
                </a:moveTo>
                <a:cubicBezTo>
                  <a:pt x="917154" y="10822"/>
                  <a:pt x="1126800" y="-28131"/>
                  <a:pt x="1197429" y="42498"/>
                </a:cubicBezTo>
                <a:cubicBezTo>
                  <a:pt x="1206680" y="51749"/>
                  <a:pt x="1213349" y="63453"/>
                  <a:pt x="1219200" y="75155"/>
                </a:cubicBezTo>
                <a:cubicBezTo>
                  <a:pt x="1224332" y="85418"/>
                  <a:pt x="1226457" y="96926"/>
                  <a:pt x="1230086" y="107812"/>
                </a:cubicBezTo>
                <a:cubicBezTo>
                  <a:pt x="1226457" y="118698"/>
                  <a:pt x="1228537" y="133800"/>
                  <a:pt x="1219200" y="140469"/>
                </a:cubicBezTo>
                <a:cubicBezTo>
                  <a:pt x="1200526" y="153808"/>
                  <a:pt x="1175657" y="154984"/>
                  <a:pt x="1153886" y="162241"/>
                </a:cubicBezTo>
                <a:cubicBezTo>
                  <a:pt x="1153882" y="162242"/>
                  <a:pt x="1088574" y="184010"/>
                  <a:pt x="1088571" y="184012"/>
                </a:cubicBezTo>
                <a:cubicBezTo>
                  <a:pt x="1077685" y="191269"/>
                  <a:pt x="1067616" y="199932"/>
                  <a:pt x="1055914" y="205783"/>
                </a:cubicBezTo>
                <a:cubicBezTo>
                  <a:pt x="1042971" y="212254"/>
                  <a:pt x="990178" y="225811"/>
                  <a:pt x="979714" y="227555"/>
                </a:cubicBezTo>
                <a:cubicBezTo>
                  <a:pt x="950858" y="232365"/>
                  <a:pt x="921872" y="237629"/>
                  <a:pt x="892629" y="238441"/>
                </a:cubicBezTo>
                <a:cubicBezTo>
                  <a:pt x="660462" y="244890"/>
                  <a:pt x="428172" y="245698"/>
                  <a:pt x="195943" y="249326"/>
                </a:cubicBezTo>
                <a:cubicBezTo>
                  <a:pt x="185057" y="252955"/>
                  <a:pt x="174319" y="257060"/>
                  <a:pt x="163286" y="260212"/>
                </a:cubicBezTo>
                <a:cubicBezTo>
                  <a:pt x="127410" y="270463"/>
                  <a:pt x="102734" y="274500"/>
                  <a:pt x="65314" y="281983"/>
                </a:cubicBezTo>
                <a:cubicBezTo>
                  <a:pt x="50800" y="296497"/>
                  <a:pt x="28262" y="306053"/>
                  <a:pt x="21771" y="325526"/>
                </a:cubicBezTo>
                <a:lnTo>
                  <a:pt x="0" y="390841"/>
                </a:lnTo>
                <a:cubicBezTo>
                  <a:pt x="3629" y="423498"/>
                  <a:pt x="5484" y="456401"/>
                  <a:pt x="10886" y="488812"/>
                </a:cubicBezTo>
                <a:cubicBezTo>
                  <a:pt x="12772" y="500130"/>
                  <a:pt x="18619" y="510436"/>
                  <a:pt x="21771" y="521469"/>
                </a:cubicBezTo>
                <a:cubicBezTo>
                  <a:pt x="25881" y="535854"/>
                  <a:pt x="29028" y="550498"/>
                  <a:pt x="32657" y="565012"/>
                </a:cubicBezTo>
                <a:cubicBezTo>
                  <a:pt x="108857" y="561383"/>
                  <a:pt x="185437" y="562550"/>
                  <a:pt x="261257" y="554126"/>
                </a:cubicBezTo>
                <a:cubicBezTo>
                  <a:pt x="284066" y="551592"/>
                  <a:pt x="304800" y="539612"/>
                  <a:pt x="326571" y="532355"/>
                </a:cubicBezTo>
                <a:cubicBezTo>
                  <a:pt x="337457" y="528726"/>
                  <a:pt x="347811" y="522611"/>
                  <a:pt x="359229" y="521469"/>
                </a:cubicBezTo>
                <a:cubicBezTo>
                  <a:pt x="395515" y="517840"/>
                  <a:pt x="431643" y="511885"/>
                  <a:pt x="468086" y="510583"/>
                </a:cubicBezTo>
                <a:cubicBezTo>
                  <a:pt x="634933" y="504624"/>
                  <a:pt x="801915" y="503326"/>
                  <a:pt x="968829" y="499698"/>
                </a:cubicBezTo>
                <a:cubicBezTo>
                  <a:pt x="1045029" y="506955"/>
                  <a:pt x="1122016" y="508354"/>
                  <a:pt x="1197429" y="521469"/>
                </a:cubicBezTo>
                <a:cubicBezTo>
                  <a:pt x="1207540" y="523228"/>
                  <a:pt x="1210399" y="537961"/>
                  <a:pt x="1219200" y="543241"/>
                </a:cubicBezTo>
                <a:cubicBezTo>
                  <a:pt x="1229039" y="549145"/>
                  <a:pt x="1240971" y="550498"/>
                  <a:pt x="1251857" y="554126"/>
                </a:cubicBezTo>
                <a:cubicBezTo>
                  <a:pt x="1267243" y="631056"/>
                  <a:pt x="1256893" y="591005"/>
                  <a:pt x="1284514" y="673869"/>
                </a:cubicBezTo>
                <a:lnTo>
                  <a:pt x="1295400" y="706526"/>
                </a:lnTo>
                <a:cubicBezTo>
                  <a:pt x="1291771" y="721040"/>
                  <a:pt x="1293860" y="738386"/>
                  <a:pt x="1284514" y="750069"/>
                </a:cubicBezTo>
                <a:cubicBezTo>
                  <a:pt x="1277346" y="759029"/>
                  <a:pt x="1263261" y="759688"/>
                  <a:pt x="1251857" y="760955"/>
                </a:cubicBezTo>
                <a:cubicBezTo>
                  <a:pt x="1197641" y="766979"/>
                  <a:pt x="1143000" y="768212"/>
                  <a:pt x="1088571" y="771841"/>
                </a:cubicBezTo>
                <a:cubicBezTo>
                  <a:pt x="1048657" y="768212"/>
                  <a:pt x="1008505" y="766623"/>
                  <a:pt x="968829" y="760955"/>
                </a:cubicBezTo>
                <a:cubicBezTo>
                  <a:pt x="852470" y="744332"/>
                  <a:pt x="1052772" y="750069"/>
                  <a:pt x="881743" y="750069"/>
                </a:cubicBezTo>
              </a:path>
            </a:pathLst>
          </a:custGeom>
          <a:noFill/>
          <a:ln w="381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Right Brace 11"/>
          <p:cNvSpPr/>
          <p:nvPr/>
        </p:nvSpPr>
        <p:spPr>
          <a:xfrm>
            <a:off x="3004458" y="2906485"/>
            <a:ext cx="522514" cy="17340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TextBox 12"/>
          <p:cNvSpPr txBox="1"/>
          <p:nvPr/>
        </p:nvSpPr>
        <p:spPr>
          <a:xfrm>
            <a:off x="3820886" y="3542653"/>
            <a:ext cx="1143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 err="1" smtClean="0"/>
              <a:t>optimal</a:t>
            </a:r>
            <a:endParaRPr lang="fi-FI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040678" y="2831068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 smtClean="0">
                <a:solidFill>
                  <a:schemeClr val="accent1"/>
                </a:solidFill>
              </a:rPr>
              <a:t>n</a:t>
            </a:r>
            <a:r>
              <a:rPr lang="fi-FI" sz="2400" baseline="-25000" dirty="0" smtClean="0">
                <a:solidFill>
                  <a:schemeClr val="accent1"/>
                </a:solidFill>
              </a:rPr>
              <a:t>0</a:t>
            </a:r>
            <a:endParaRPr lang="fi-FI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032823" y="3542653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 err="1" smtClean="0">
                <a:solidFill>
                  <a:schemeClr val="accent1"/>
                </a:solidFill>
              </a:rPr>
              <a:t>n</a:t>
            </a:r>
            <a:r>
              <a:rPr lang="fi-FI" sz="2400" baseline="-25000" dirty="0" err="1">
                <a:solidFill>
                  <a:schemeClr val="accent1"/>
                </a:solidFill>
              </a:rPr>
              <a:t>s</a:t>
            </a:r>
            <a:endParaRPr lang="fi-FI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027380" y="4260466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 err="1" smtClean="0">
                <a:solidFill>
                  <a:schemeClr val="accent1"/>
                </a:solidFill>
              </a:rPr>
              <a:t>n</a:t>
            </a:r>
            <a:r>
              <a:rPr lang="fi-FI" sz="2400" baseline="-25000" dirty="0" err="1">
                <a:solidFill>
                  <a:schemeClr val="accent1"/>
                </a:solidFill>
              </a:rPr>
              <a:t>g</a:t>
            </a:r>
            <a:endParaRPr lang="fi-FI" sz="2400" dirty="0"/>
          </a:p>
        </p:txBody>
      </p:sp>
      <p:sp>
        <p:nvSpPr>
          <p:cNvPr id="17" name="Right Arrow 16"/>
          <p:cNvSpPr/>
          <p:nvPr/>
        </p:nvSpPr>
        <p:spPr>
          <a:xfrm>
            <a:off x="5219700" y="3456214"/>
            <a:ext cx="707572" cy="720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" name="Oval 17"/>
          <p:cNvSpPr/>
          <p:nvPr/>
        </p:nvSpPr>
        <p:spPr>
          <a:xfrm>
            <a:off x="7489372" y="2906485"/>
            <a:ext cx="315686" cy="293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" name="Oval 18"/>
          <p:cNvSpPr/>
          <p:nvPr/>
        </p:nvSpPr>
        <p:spPr>
          <a:xfrm>
            <a:off x="7483929" y="3626529"/>
            <a:ext cx="315686" cy="293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" name="Oval 19"/>
          <p:cNvSpPr/>
          <p:nvPr/>
        </p:nvSpPr>
        <p:spPr>
          <a:xfrm>
            <a:off x="7483929" y="4346574"/>
            <a:ext cx="315686" cy="293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" name="Freeform 20"/>
          <p:cNvSpPr/>
          <p:nvPr/>
        </p:nvSpPr>
        <p:spPr>
          <a:xfrm>
            <a:off x="7184572" y="3080657"/>
            <a:ext cx="1077686" cy="751114"/>
          </a:xfrm>
          <a:custGeom>
            <a:avLst/>
            <a:gdLst>
              <a:gd name="connsiteX0" fmla="*/ 609600 w 1077686"/>
              <a:gd name="connsiteY0" fmla="*/ 0 h 751114"/>
              <a:gd name="connsiteX1" fmla="*/ 881743 w 1077686"/>
              <a:gd name="connsiteY1" fmla="*/ 10885 h 751114"/>
              <a:gd name="connsiteX2" fmla="*/ 947057 w 1077686"/>
              <a:gd name="connsiteY2" fmla="*/ 32657 h 751114"/>
              <a:gd name="connsiteX3" fmla="*/ 968828 w 1077686"/>
              <a:gd name="connsiteY3" fmla="*/ 65314 h 751114"/>
              <a:gd name="connsiteX4" fmla="*/ 1023257 w 1077686"/>
              <a:gd name="connsiteY4" fmla="*/ 108857 h 751114"/>
              <a:gd name="connsiteX5" fmla="*/ 1077686 w 1077686"/>
              <a:gd name="connsiteY5" fmla="*/ 206828 h 751114"/>
              <a:gd name="connsiteX6" fmla="*/ 1023257 w 1077686"/>
              <a:gd name="connsiteY6" fmla="*/ 293914 h 751114"/>
              <a:gd name="connsiteX7" fmla="*/ 979714 w 1077686"/>
              <a:gd name="connsiteY7" fmla="*/ 359228 h 751114"/>
              <a:gd name="connsiteX8" fmla="*/ 718457 w 1077686"/>
              <a:gd name="connsiteY8" fmla="*/ 348343 h 751114"/>
              <a:gd name="connsiteX9" fmla="*/ 674914 w 1077686"/>
              <a:gd name="connsiteY9" fmla="*/ 337457 h 751114"/>
              <a:gd name="connsiteX10" fmla="*/ 239486 w 1077686"/>
              <a:gd name="connsiteY10" fmla="*/ 348343 h 751114"/>
              <a:gd name="connsiteX11" fmla="*/ 152400 w 1077686"/>
              <a:gd name="connsiteY11" fmla="*/ 359228 h 751114"/>
              <a:gd name="connsiteX12" fmla="*/ 130628 w 1077686"/>
              <a:gd name="connsiteY12" fmla="*/ 381000 h 751114"/>
              <a:gd name="connsiteX13" fmla="*/ 97971 w 1077686"/>
              <a:gd name="connsiteY13" fmla="*/ 391885 h 751114"/>
              <a:gd name="connsiteX14" fmla="*/ 54428 w 1077686"/>
              <a:gd name="connsiteY14" fmla="*/ 435428 h 751114"/>
              <a:gd name="connsiteX15" fmla="*/ 32657 w 1077686"/>
              <a:gd name="connsiteY15" fmla="*/ 457200 h 751114"/>
              <a:gd name="connsiteX16" fmla="*/ 21771 w 1077686"/>
              <a:gd name="connsiteY16" fmla="*/ 489857 h 751114"/>
              <a:gd name="connsiteX17" fmla="*/ 0 w 1077686"/>
              <a:gd name="connsiteY17" fmla="*/ 587828 h 751114"/>
              <a:gd name="connsiteX18" fmla="*/ 10886 w 1077686"/>
              <a:gd name="connsiteY18" fmla="*/ 653143 h 751114"/>
              <a:gd name="connsiteX19" fmla="*/ 87086 w 1077686"/>
              <a:gd name="connsiteY19" fmla="*/ 664028 h 751114"/>
              <a:gd name="connsiteX20" fmla="*/ 119743 w 1077686"/>
              <a:gd name="connsiteY20" fmla="*/ 685800 h 751114"/>
              <a:gd name="connsiteX21" fmla="*/ 152400 w 1077686"/>
              <a:gd name="connsiteY21" fmla="*/ 696685 h 751114"/>
              <a:gd name="connsiteX22" fmla="*/ 239486 w 1077686"/>
              <a:gd name="connsiteY22" fmla="*/ 718457 h 751114"/>
              <a:gd name="connsiteX23" fmla="*/ 293914 w 1077686"/>
              <a:gd name="connsiteY23" fmla="*/ 751114 h 751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77686" h="751114">
                <a:moveTo>
                  <a:pt x="609600" y="0"/>
                </a:moveTo>
                <a:cubicBezTo>
                  <a:pt x="700314" y="3628"/>
                  <a:pt x="791378" y="2140"/>
                  <a:pt x="881743" y="10885"/>
                </a:cubicBezTo>
                <a:cubicBezTo>
                  <a:pt x="904585" y="13096"/>
                  <a:pt x="947057" y="32657"/>
                  <a:pt x="947057" y="32657"/>
                </a:cubicBezTo>
                <a:cubicBezTo>
                  <a:pt x="954314" y="43543"/>
                  <a:pt x="959577" y="56063"/>
                  <a:pt x="968828" y="65314"/>
                </a:cubicBezTo>
                <a:cubicBezTo>
                  <a:pt x="1011683" y="108168"/>
                  <a:pt x="990935" y="65760"/>
                  <a:pt x="1023257" y="108857"/>
                </a:cubicBezTo>
                <a:cubicBezTo>
                  <a:pt x="1068175" y="168747"/>
                  <a:pt x="1060714" y="155913"/>
                  <a:pt x="1077686" y="206828"/>
                </a:cubicBezTo>
                <a:cubicBezTo>
                  <a:pt x="1041481" y="279237"/>
                  <a:pt x="1072716" y="223259"/>
                  <a:pt x="1023257" y="293914"/>
                </a:cubicBezTo>
                <a:cubicBezTo>
                  <a:pt x="1008252" y="315350"/>
                  <a:pt x="979714" y="359228"/>
                  <a:pt x="979714" y="359228"/>
                </a:cubicBezTo>
                <a:cubicBezTo>
                  <a:pt x="892628" y="355600"/>
                  <a:pt x="805397" y="354553"/>
                  <a:pt x="718457" y="348343"/>
                </a:cubicBezTo>
                <a:cubicBezTo>
                  <a:pt x="703534" y="347277"/>
                  <a:pt x="689875" y="337457"/>
                  <a:pt x="674914" y="337457"/>
                </a:cubicBezTo>
                <a:cubicBezTo>
                  <a:pt x="529726" y="337457"/>
                  <a:pt x="384629" y="344714"/>
                  <a:pt x="239486" y="348343"/>
                </a:cubicBezTo>
                <a:cubicBezTo>
                  <a:pt x="210457" y="351971"/>
                  <a:pt x="180421" y="350822"/>
                  <a:pt x="152400" y="359228"/>
                </a:cubicBezTo>
                <a:cubicBezTo>
                  <a:pt x="142569" y="362177"/>
                  <a:pt x="139429" y="375720"/>
                  <a:pt x="130628" y="381000"/>
                </a:cubicBezTo>
                <a:cubicBezTo>
                  <a:pt x="120789" y="386903"/>
                  <a:pt x="108857" y="388257"/>
                  <a:pt x="97971" y="391885"/>
                </a:cubicBezTo>
                <a:lnTo>
                  <a:pt x="54428" y="435428"/>
                </a:lnTo>
                <a:lnTo>
                  <a:pt x="32657" y="457200"/>
                </a:lnTo>
                <a:cubicBezTo>
                  <a:pt x="29028" y="468086"/>
                  <a:pt x="24923" y="478824"/>
                  <a:pt x="21771" y="489857"/>
                </a:cubicBezTo>
                <a:cubicBezTo>
                  <a:pt x="11526" y="525716"/>
                  <a:pt x="7480" y="550431"/>
                  <a:pt x="0" y="587828"/>
                </a:cubicBezTo>
                <a:cubicBezTo>
                  <a:pt x="3629" y="609600"/>
                  <a:pt x="-5725" y="638609"/>
                  <a:pt x="10886" y="653143"/>
                </a:cubicBezTo>
                <a:cubicBezTo>
                  <a:pt x="30196" y="670039"/>
                  <a:pt x="62510" y="656655"/>
                  <a:pt x="87086" y="664028"/>
                </a:cubicBezTo>
                <a:cubicBezTo>
                  <a:pt x="99617" y="667787"/>
                  <a:pt x="108041" y="679949"/>
                  <a:pt x="119743" y="685800"/>
                </a:cubicBezTo>
                <a:cubicBezTo>
                  <a:pt x="130006" y="690932"/>
                  <a:pt x="141330" y="693666"/>
                  <a:pt x="152400" y="696685"/>
                </a:cubicBezTo>
                <a:cubicBezTo>
                  <a:pt x="181268" y="704558"/>
                  <a:pt x="239486" y="718457"/>
                  <a:pt x="239486" y="718457"/>
                </a:cubicBezTo>
                <a:cubicBezTo>
                  <a:pt x="278894" y="744729"/>
                  <a:pt x="260441" y="734377"/>
                  <a:pt x="293914" y="751114"/>
                </a:cubicBezTo>
              </a:path>
            </a:pathLst>
          </a:custGeom>
          <a:noFill/>
          <a:ln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" name="Freeform 21"/>
          <p:cNvSpPr/>
          <p:nvPr/>
        </p:nvSpPr>
        <p:spPr>
          <a:xfrm>
            <a:off x="6912429" y="3800159"/>
            <a:ext cx="1295400" cy="771841"/>
          </a:xfrm>
          <a:custGeom>
            <a:avLst/>
            <a:gdLst>
              <a:gd name="connsiteX0" fmla="*/ 892629 w 1295400"/>
              <a:gd name="connsiteY0" fmla="*/ 9841 h 771841"/>
              <a:gd name="connsiteX1" fmla="*/ 1197429 w 1295400"/>
              <a:gd name="connsiteY1" fmla="*/ 42498 h 771841"/>
              <a:gd name="connsiteX2" fmla="*/ 1219200 w 1295400"/>
              <a:gd name="connsiteY2" fmla="*/ 75155 h 771841"/>
              <a:gd name="connsiteX3" fmla="*/ 1230086 w 1295400"/>
              <a:gd name="connsiteY3" fmla="*/ 107812 h 771841"/>
              <a:gd name="connsiteX4" fmla="*/ 1219200 w 1295400"/>
              <a:gd name="connsiteY4" fmla="*/ 140469 h 771841"/>
              <a:gd name="connsiteX5" fmla="*/ 1153886 w 1295400"/>
              <a:gd name="connsiteY5" fmla="*/ 162241 h 771841"/>
              <a:gd name="connsiteX6" fmla="*/ 1088571 w 1295400"/>
              <a:gd name="connsiteY6" fmla="*/ 184012 h 771841"/>
              <a:gd name="connsiteX7" fmla="*/ 1055914 w 1295400"/>
              <a:gd name="connsiteY7" fmla="*/ 205783 h 771841"/>
              <a:gd name="connsiteX8" fmla="*/ 979714 w 1295400"/>
              <a:gd name="connsiteY8" fmla="*/ 227555 h 771841"/>
              <a:gd name="connsiteX9" fmla="*/ 892629 w 1295400"/>
              <a:gd name="connsiteY9" fmla="*/ 238441 h 771841"/>
              <a:gd name="connsiteX10" fmla="*/ 195943 w 1295400"/>
              <a:gd name="connsiteY10" fmla="*/ 249326 h 771841"/>
              <a:gd name="connsiteX11" fmla="*/ 163286 w 1295400"/>
              <a:gd name="connsiteY11" fmla="*/ 260212 h 771841"/>
              <a:gd name="connsiteX12" fmla="*/ 65314 w 1295400"/>
              <a:gd name="connsiteY12" fmla="*/ 281983 h 771841"/>
              <a:gd name="connsiteX13" fmla="*/ 21771 w 1295400"/>
              <a:gd name="connsiteY13" fmla="*/ 325526 h 771841"/>
              <a:gd name="connsiteX14" fmla="*/ 0 w 1295400"/>
              <a:gd name="connsiteY14" fmla="*/ 390841 h 771841"/>
              <a:gd name="connsiteX15" fmla="*/ 10886 w 1295400"/>
              <a:gd name="connsiteY15" fmla="*/ 488812 h 771841"/>
              <a:gd name="connsiteX16" fmla="*/ 21771 w 1295400"/>
              <a:gd name="connsiteY16" fmla="*/ 521469 h 771841"/>
              <a:gd name="connsiteX17" fmla="*/ 32657 w 1295400"/>
              <a:gd name="connsiteY17" fmla="*/ 565012 h 771841"/>
              <a:gd name="connsiteX18" fmla="*/ 261257 w 1295400"/>
              <a:gd name="connsiteY18" fmla="*/ 554126 h 771841"/>
              <a:gd name="connsiteX19" fmla="*/ 326571 w 1295400"/>
              <a:gd name="connsiteY19" fmla="*/ 532355 h 771841"/>
              <a:gd name="connsiteX20" fmla="*/ 359229 w 1295400"/>
              <a:gd name="connsiteY20" fmla="*/ 521469 h 771841"/>
              <a:gd name="connsiteX21" fmla="*/ 468086 w 1295400"/>
              <a:gd name="connsiteY21" fmla="*/ 510583 h 771841"/>
              <a:gd name="connsiteX22" fmla="*/ 968829 w 1295400"/>
              <a:gd name="connsiteY22" fmla="*/ 499698 h 771841"/>
              <a:gd name="connsiteX23" fmla="*/ 1197429 w 1295400"/>
              <a:gd name="connsiteY23" fmla="*/ 521469 h 771841"/>
              <a:gd name="connsiteX24" fmla="*/ 1219200 w 1295400"/>
              <a:gd name="connsiteY24" fmla="*/ 543241 h 771841"/>
              <a:gd name="connsiteX25" fmla="*/ 1251857 w 1295400"/>
              <a:gd name="connsiteY25" fmla="*/ 554126 h 771841"/>
              <a:gd name="connsiteX26" fmla="*/ 1284514 w 1295400"/>
              <a:gd name="connsiteY26" fmla="*/ 673869 h 771841"/>
              <a:gd name="connsiteX27" fmla="*/ 1295400 w 1295400"/>
              <a:gd name="connsiteY27" fmla="*/ 706526 h 771841"/>
              <a:gd name="connsiteX28" fmla="*/ 1284514 w 1295400"/>
              <a:gd name="connsiteY28" fmla="*/ 750069 h 771841"/>
              <a:gd name="connsiteX29" fmla="*/ 1251857 w 1295400"/>
              <a:gd name="connsiteY29" fmla="*/ 760955 h 771841"/>
              <a:gd name="connsiteX30" fmla="*/ 1088571 w 1295400"/>
              <a:gd name="connsiteY30" fmla="*/ 771841 h 771841"/>
              <a:gd name="connsiteX31" fmla="*/ 968829 w 1295400"/>
              <a:gd name="connsiteY31" fmla="*/ 760955 h 771841"/>
              <a:gd name="connsiteX32" fmla="*/ 881743 w 1295400"/>
              <a:gd name="connsiteY32" fmla="*/ 750069 h 771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95400" h="771841">
                <a:moveTo>
                  <a:pt x="892629" y="9841"/>
                </a:moveTo>
                <a:cubicBezTo>
                  <a:pt x="917154" y="10822"/>
                  <a:pt x="1126800" y="-28131"/>
                  <a:pt x="1197429" y="42498"/>
                </a:cubicBezTo>
                <a:cubicBezTo>
                  <a:pt x="1206680" y="51749"/>
                  <a:pt x="1213349" y="63453"/>
                  <a:pt x="1219200" y="75155"/>
                </a:cubicBezTo>
                <a:cubicBezTo>
                  <a:pt x="1224332" y="85418"/>
                  <a:pt x="1226457" y="96926"/>
                  <a:pt x="1230086" y="107812"/>
                </a:cubicBezTo>
                <a:cubicBezTo>
                  <a:pt x="1226457" y="118698"/>
                  <a:pt x="1228537" y="133800"/>
                  <a:pt x="1219200" y="140469"/>
                </a:cubicBezTo>
                <a:cubicBezTo>
                  <a:pt x="1200526" y="153808"/>
                  <a:pt x="1175657" y="154984"/>
                  <a:pt x="1153886" y="162241"/>
                </a:cubicBezTo>
                <a:cubicBezTo>
                  <a:pt x="1153882" y="162242"/>
                  <a:pt x="1088574" y="184010"/>
                  <a:pt x="1088571" y="184012"/>
                </a:cubicBezTo>
                <a:cubicBezTo>
                  <a:pt x="1077685" y="191269"/>
                  <a:pt x="1067616" y="199932"/>
                  <a:pt x="1055914" y="205783"/>
                </a:cubicBezTo>
                <a:cubicBezTo>
                  <a:pt x="1042971" y="212254"/>
                  <a:pt x="990178" y="225811"/>
                  <a:pt x="979714" y="227555"/>
                </a:cubicBezTo>
                <a:cubicBezTo>
                  <a:pt x="950858" y="232365"/>
                  <a:pt x="921872" y="237629"/>
                  <a:pt x="892629" y="238441"/>
                </a:cubicBezTo>
                <a:cubicBezTo>
                  <a:pt x="660462" y="244890"/>
                  <a:pt x="428172" y="245698"/>
                  <a:pt x="195943" y="249326"/>
                </a:cubicBezTo>
                <a:cubicBezTo>
                  <a:pt x="185057" y="252955"/>
                  <a:pt x="174319" y="257060"/>
                  <a:pt x="163286" y="260212"/>
                </a:cubicBezTo>
                <a:cubicBezTo>
                  <a:pt x="127410" y="270463"/>
                  <a:pt x="102734" y="274500"/>
                  <a:pt x="65314" y="281983"/>
                </a:cubicBezTo>
                <a:cubicBezTo>
                  <a:pt x="50800" y="296497"/>
                  <a:pt x="28262" y="306053"/>
                  <a:pt x="21771" y="325526"/>
                </a:cubicBezTo>
                <a:lnTo>
                  <a:pt x="0" y="390841"/>
                </a:lnTo>
                <a:cubicBezTo>
                  <a:pt x="3629" y="423498"/>
                  <a:pt x="5484" y="456401"/>
                  <a:pt x="10886" y="488812"/>
                </a:cubicBezTo>
                <a:cubicBezTo>
                  <a:pt x="12772" y="500130"/>
                  <a:pt x="18619" y="510436"/>
                  <a:pt x="21771" y="521469"/>
                </a:cubicBezTo>
                <a:cubicBezTo>
                  <a:pt x="25881" y="535854"/>
                  <a:pt x="29028" y="550498"/>
                  <a:pt x="32657" y="565012"/>
                </a:cubicBezTo>
                <a:cubicBezTo>
                  <a:pt x="108857" y="561383"/>
                  <a:pt x="185437" y="562550"/>
                  <a:pt x="261257" y="554126"/>
                </a:cubicBezTo>
                <a:cubicBezTo>
                  <a:pt x="284066" y="551592"/>
                  <a:pt x="304800" y="539612"/>
                  <a:pt x="326571" y="532355"/>
                </a:cubicBezTo>
                <a:cubicBezTo>
                  <a:pt x="337457" y="528726"/>
                  <a:pt x="347811" y="522611"/>
                  <a:pt x="359229" y="521469"/>
                </a:cubicBezTo>
                <a:cubicBezTo>
                  <a:pt x="395515" y="517840"/>
                  <a:pt x="431643" y="511885"/>
                  <a:pt x="468086" y="510583"/>
                </a:cubicBezTo>
                <a:cubicBezTo>
                  <a:pt x="634933" y="504624"/>
                  <a:pt x="801915" y="503326"/>
                  <a:pt x="968829" y="499698"/>
                </a:cubicBezTo>
                <a:cubicBezTo>
                  <a:pt x="1045029" y="506955"/>
                  <a:pt x="1122016" y="508354"/>
                  <a:pt x="1197429" y="521469"/>
                </a:cubicBezTo>
                <a:cubicBezTo>
                  <a:pt x="1207540" y="523228"/>
                  <a:pt x="1210399" y="537961"/>
                  <a:pt x="1219200" y="543241"/>
                </a:cubicBezTo>
                <a:cubicBezTo>
                  <a:pt x="1229039" y="549145"/>
                  <a:pt x="1240971" y="550498"/>
                  <a:pt x="1251857" y="554126"/>
                </a:cubicBezTo>
                <a:cubicBezTo>
                  <a:pt x="1267243" y="631056"/>
                  <a:pt x="1256893" y="591005"/>
                  <a:pt x="1284514" y="673869"/>
                </a:cubicBezTo>
                <a:lnTo>
                  <a:pt x="1295400" y="706526"/>
                </a:lnTo>
                <a:cubicBezTo>
                  <a:pt x="1291771" y="721040"/>
                  <a:pt x="1293860" y="738386"/>
                  <a:pt x="1284514" y="750069"/>
                </a:cubicBezTo>
                <a:cubicBezTo>
                  <a:pt x="1277346" y="759029"/>
                  <a:pt x="1263261" y="759688"/>
                  <a:pt x="1251857" y="760955"/>
                </a:cubicBezTo>
                <a:cubicBezTo>
                  <a:pt x="1197641" y="766979"/>
                  <a:pt x="1143000" y="768212"/>
                  <a:pt x="1088571" y="771841"/>
                </a:cubicBezTo>
                <a:cubicBezTo>
                  <a:pt x="1048657" y="768212"/>
                  <a:pt x="1008505" y="766623"/>
                  <a:pt x="968829" y="760955"/>
                </a:cubicBezTo>
                <a:cubicBezTo>
                  <a:pt x="852470" y="744332"/>
                  <a:pt x="1052772" y="750069"/>
                  <a:pt x="881743" y="750069"/>
                </a:cubicBezTo>
              </a:path>
            </a:pathLst>
          </a:custGeom>
          <a:noFill/>
          <a:ln w="381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Right Brace 22"/>
          <p:cNvSpPr/>
          <p:nvPr/>
        </p:nvSpPr>
        <p:spPr>
          <a:xfrm>
            <a:off x="8349861" y="3800159"/>
            <a:ext cx="543768" cy="8403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4" name="TextBox 23"/>
          <p:cNvSpPr txBox="1"/>
          <p:nvPr/>
        </p:nvSpPr>
        <p:spPr>
          <a:xfrm>
            <a:off x="9192986" y="3945426"/>
            <a:ext cx="1143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 err="1" smtClean="0"/>
              <a:t>optimal</a:t>
            </a:r>
            <a:endParaRPr lang="fi-FI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407335" y="2831068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 smtClean="0">
                <a:solidFill>
                  <a:schemeClr val="accent1"/>
                </a:solidFill>
              </a:rPr>
              <a:t>n</a:t>
            </a:r>
            <a:r>
              <a:rPr lang="fi-FI" sz="2400" baseline="-25000" dirty="0" smtClean="0">
                <a:solidFill>
                  <a:schemeClr val="accent1"/>
                </a:solidFill>
              </a:rPr>
              <a:t>0</a:t>
            </a:r>
            <a:endParaRPr lang="fi-FI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6399480" y="3542653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 err="1" smtClean="0">
                <a:solidFill>
                  <a:schemeClr val="accent1"/>
                </a:solidFill>
              </a:rPr>
              <a:t>n</a:t>
            </a:r>
            <a:r>
              <a:rPr lang="fi-FI" sz="2400" baseline="-25000" dirty="0" err="1">
                <a:solidFill>
                  <a:schemeClr val="accent1"/>
                </a:solidFill>
              </a:rPr>
              <a:t>s</a:t>
            </a:r>
            <a:endParaRPr lang="fi-FI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6394037" y="4260466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 err="1" smtClean="0">
                <a:solidFill>
                  <a:schemeClr val="accent1"/>
                </a:solidFill>
              </a:rPr>
              <a:t>n</a:t>
            </a:r>
            <a:r>
              <a:rPr lang="fi-FI" sz="2400" baseline="-25000" dirty="0" err="1">
                <a:solidFill>
                  <a:schemeClr val="accent1"/>
                </a:solidFill>
              </a:rPr>
              <a:t>g</a:t>
            </a:r>
            <a:endParaRPr lang="fi-FI" sz="2400" dirty="0"/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237557"/>
              </p:ext>
            </p:extLst>
          </p:nvPr>
        </p:nvGraphicFramePr>
        <p:xfrm>
          <a:off x="707572" y="5291502"/>
          <a:ext cx="4862513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3" imgW="2120760" imgH="266400" progId="Equation.3">
                  <p:embed/>
                </p:oleObj>
              </mc:Choice>
              <mc:Fallback>
                <p:oleObj name="Equation" r:id="rId3" imgW="2120760" imgH="26640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7572" y="5291502"/>
                        <a:ext cx="4862513" cy="611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612840" y="5159828"/>
            <a:ext cx="4100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s</a:t>
            </a:r>
            <a:r>
              <a:rPr lang="fi-FI" dirty="0" err="1" smtClean="0"/>
              <a:t>tart</a:t>
            </a:r>
            <a:r>
              <a:rPr lang="fi-FI" dirty="0" smtClean="0"/>
              <a:t>(n): set of </a:t>
            </a:r>
            <a:r>
              <a:rPr lang="fi-FI" dirty="0" err="1" smtClean="0"/>
              <a:t>edges</a:t>
            </a:r>
            <a:r>
              <a:rPr lang="fi-FI" dirty="0" smtClean="0"/>
              <a:t> </a:t>
            </a:r>
            <a:r>
              <a:rPr lang="fi-FI" dirty="0" err="1" smtClean="0"/>
              <a:t>starting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node</a:t>
            </a:r>
            <a:r>
              <a:rPr lang="fi-FI" dirty="0" smtClean="0"/>
              <a:t> n</a:t>
            </a:r>
          </a:p>
          <a:p>
            <a:r>
              <a:rPr lang="fi-FI" dirty="0" err="1"/>
              <a:t>s</a:t>
            </a:r>
            <a:r>
              <a:rPr lang="fi-FI" dirty="0" err="1" smtClean="0"/>
              <a:t>ucc</a:t>
            </a:r>
            <a:r>
              <a:rPr lang="fi-FI" dirty="0" smtClean="0"/>
              <a:t>(e): </a:t>
            </a:r>
            <a:r>
              <a:rPr lang="fi-FI" dirty="0" err="1" smtClean="0"/>
              <a:t>end</a:t>
            </a:r>
            <a:r>
              <a:rPr lang="fi-FI" dirty="0" smtClean="0"/>
              <a:t> </a:t>
            </a:r>
            <a:r>
              <a:rPr lang="fi-FI" dirty="0" err="1" smtClean="0"/>
              <a:t>node</a:t>
            </a:r>
            <a:r>
              <a:rPr lang="fi-FI" dirty="0" smtClean="0"/>
              <a:t> of </a:t>
            </a:r>
            <a:r>
              <a:rPr lang="fi-FI" dirty="0" err="1" smtClean="0"/>
              <a:t>edge</a:t>
            </a:r>
            <a:r>
              <a:rPr lang="fi-FI" dirty="0" smtClean="0"/>
              <a:t> e</a:t>
            </a:r>
            <a:endParaRPr lang="fi-FI" dirty="0"/>
          </a:p>
        </p:txBody>
      </p:sp>
      <p:sp>
        <p:nvSpPr>
          <p:cNvPr id="30" name="TextBox 29"/>
          <p:cNvSpPr txBox="1"/>
          <p:nvPr/>
        </p:nvSpPr>
        <p:spPr>
          <a:xfrm>
            <a:off x="1987284" y="6048161"/>
            <a:ext cx="174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c</a:t>
            </a:r>
            <a:r>
              <a:rPr lang="fi-FI" dirty="0" err="1" smtClean="0"/>
              <a:t>ost</a:t>
            </a:r>
            <a:r>
              <a:rPr lang="fi-FI" dirty="0" smtClean="0"/>
              <a:t> of </a:t>
            </a:r>
            <a:r>
              <a:rPr lang="fi-FI" dirty="0" err="1" smtClean="0"/>
              <a:t>first</a:t>
            </a:r>
            <a:r>
              <a:rPr lang="fi-FI" dirty="0" smtClean="0"/>
              <a:t> </a:t>
            </a:r>
            <a:r>
              <a:rPr lang="fi-FI" dirty="0" err="1" smtClean="0"/>
              <a:t>edge</a:t>
            </a:r>
            <a:endParaRPr lang="fi-FI" dirty="0"/>
          </a:p>
        </p:txBody>
      </p:sp>
      <p:sp>
        <p:nvSpPr>
          <p:cNvPr id="31" name="TextBox 30"/>
          <p:cNvSpPr txBox="1"/>
          <p:nvPr/>
        </p:nvSpPr>
        <p:spPr>
          <a:xfrm>
            <a:off x="4392645" y="5992140"/>
            <a:ext cx="1842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dirty="0" err="1"/>
              <a:t>o</a:t>
            </a:r>
            <a:r>
              <a:rPr lang="fi-FI" dirty="0" err="1" smtClean="0"/>
              <a:t>ptimal</a:t>
            </a:r>
            <a:r>
              <a:rPr lang="fi-FI" dirty="0" smtClean="0"/>
              <a:t> </a:t>
            </a:r>
            <a:r>
              <a:rPr lang="fi-FI" dirty="0" err="1" smtClean="0"/>
              <a:t>cost</a:t>
            </a:r>
            <a:r>
              <a:rPr lang="fi-FI" dirty="0" smtClean="0"/>
              <a:t> </a:t>
            </a:r>
            <a:r>
              <a:rPr lang="fi-FI" dirty="0" err="1" smtClean="0"/>
              <a:t>after</a:t>
            </a:r>
            <a:endParaRPr lang="fi-FI" dirty="0" smtClean="0"/>
          </a:p>
          <a:p>
            <a:pPr algn="ctr"/>
            <a:r>
              <a:rPr lang="fi-FI" dirty="0" err="1"/>
              <a:t>f</a:t>
            </a:r>
            <a:r>
              <a:rPr lang="fi-FI" dirty="0" err="1" smtClean="0"/>
              <a:t>irst</a:t>
            </a:r>
            <a:r>
              <a:rPr lang="fi-FI" dirty="0" smtClean="0"/>
              <a:t> </a:t>
            </a:r>
            <a:r>
              <a:rPr lang="fi-FI" dirty="0" err="1" smtClean="0"/>
              <a:t>edge</a:t>
            </a:r>
            <a:endParaRPr lang="fi-FI" dirty="0"/>
          </a:p>
        </p:txBody>
      </p:sp>
      <p:cxnSp>
        <p:nvCxnSpPr>
          <p:cNvPr id="33" name="Straight Connector 32"/>
          <p:cNvCxnSpPr>
            <a:stCxn id="30" idx="0"/>
          </p:cNvCxnSpPr>
          <p:nvPr/>
        </p:nvCxnSpPr>
        <p:spPr>
          <a:xfrm flipV="1">
            <a:off x="2857811" y="5725886"/>
            <a:ext cx="407904" cy="32227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1" idx="0"/>
          </p:cNvCxnSpPr>
          <p:nvPr/>
        </p:nvCxnSpPr>
        <p:spPr>
          <a:xfrm flipH="1" flipV="1">
            <a:off x="4853525" y="5725886"/>
            <a:ext cx="460334" cy="2662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75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Solving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</a:t>
            </a:r>
            <a:endParaRPr lang="fi-FI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5007429"/>
          </a:xfrm>
        </p:spPr>
        <p:txBody>
          <a:bodyPr>
            <a:normAutofit fontScale="92500" lnSpcReduction="10000"/>
          </a:bodyPr>
          <a:lstStyle/>
          <a:p>
            <a:r>
              <a:rPr lang="fi-FI" dirty="0" err="1" smtClean="0"/>
              <a:t>Note</a:t>
            </a:r>
            <a:r>
              <a:rPr lang="fi-FI" dirty="0" smtClean="0"/>
              <a:t>:</a:t>
            </a:r>
          </a:p>
          <a:p>
            <a:r>
              <a:rPr lang="fi-FI" dirty="0" smtClean="0"/>
              <a:t>For </a:t>
            </a:r>
            <a:r>
              <a:rPr lang="fi-FI" dirty="0" err="1" smtClean="0"/>
              <a:t>any</a:t>
            </a:r>
            <a:r>
              <a:rPr lang="fi-FI" dirty="0" smtClean="0"/>
              <a:t> </a:t>
            </a:r>
            <a:r>
              <a:rPr lang="fi-FI" dirty="0" err="1" smtClean="0"/>
              <a:t>other</a:t>
            </a:r>
            <a:r>
              <a:rPr lang="fi-FI" dirty="0" smtClean="0"/>
              <a:t> n </a:t>
            </a:r>
            <a:r>
              <a:rPr lang="fi-FI" dirty="0" err="1" smtClean="0"/>
              <a:t>make</a:t>
            </a:r>
            <a:r>
              <a:rPr lang="fi-FI" dirty="0" smtClean="0"/>
              <a:t> a </a:t>
            </a:r>
            <a:r>
              <a:rPr lang="fi-FI" dirty="0" err="1" smtClean="0"/>
              <a:t>guess</a:t>
            </a:r>
            <a:r>
              <a:rPr lang="fi-FI" dirty="0" smtClean="0"/>
              <a:t>:</a:t>
            </a:r>
          </a:p>
          <a:p>
            <a:r>
              <a:rPr lang="fi-FI" dirty="0" err="1" smtClean="0"/>
              <a:t>Iterate</a:t>
            </a:r>
            <a:r>
              <a:rPr lang="fi-FI" dirty="0" smtClean="0"/>
              <a:t> for </a:t>
            </a:r>
            <a:r>
              <a:rPr lang="fi-FI" dirty="0" err="1" smtClean="0"/>
              <a:t>all</a:t>
            </a:r>
            <a:r>
              <a:rPr lang="fi-FI" dirty="0" smtClean="0"/>
              <a:t> n:</a:t>
            </a:r>
          </a:p>
          <a:p>
            <a:endParaRPr lang="fi-FI" dirty="0"/>
          </a:p>
          <a:p>
            <a:endParaRPr lang="fi-FI" dirty="0" smtClean="0"/>
          </a:p>
          <a:p>
            <a:r>
              <a:rPr lang="fi-FI" dirty="0" err="1" smtClean="0"/>
              <a:t>Converges</a:t>
            </a:r>
            <a:r>
              <a:rPr lang="fi-FI" dirty="0" smtClean="0"/>
              <a:t> for </a:t>
            </a:r>
            <a:r>
              <a:rPr lang="fi-FI" dirty="0" err="1" smtClean="0"/>
              <a:t>finite</a:t>
            </a:r>
            <a:r>
              <a:rPr lang="fi-FI" dirty="0" smtClean="0"/>
              <a:t> </a:t>
            </a:r>
            <a:r>
              <a:rPr lang="fi-FI" dirty="0" err="1" smtClean="0"/>
              <a:t>number</a:t>
            </a:r>
            <a:r>
              <a:rPr lang="fi-FI" dirty="0" smtClean="0"/>
              <a:t> of </a:t>
            </a:r>
            <a:r>
              <a:rPr lang="fi-FI" dirty="0" err="1" smtClean="0"/>
              <a:t>nodes</a:t>
            </a:r>
            <a:endParaRPr lang="fi-FI" dirty="0" smtClean="0"/>
          </a:p>
          <a:p>
            <a:r>
              <a:rPr lang="fi-FI" dirty="0" err="1" smtClean="0"/>
              <a:t>Slow</a:t>
            </a:r>
            <a:r>
              <a:rPr lang="fi-FI" dirty="0" smtClean="0"/>
              <a:t> for </a:t>
            </a:r>
            <a:r>
              <a:rPr lang="fi-FI" dirty="0" err="1" smtClean="0"/>
              <a:t>large</a:t>
            </a:r>
            <a:r>
              <a:rPr lang="fi-FI" dirty="0" smtClean="0"/>
              <a:t> </a:t>
            </a:r>
            <a:r>
              <a:rPr lang="fi-FI" dirty="0" err="1" smtClean="0"/>
              <a:t>number</a:t>
            </a:r>
            <a:r>
              <a:rPr lang="fi-FI" dirty="0" smtClean="0"/>
              <a:t> of </a:t>
            </a:r>
            <a:r>
              <a:rPr lang="fi-FI" dirty="0" err="1" smtClean="0"/>
              <a:t>nodes</a:t>
            </a:r>
            <a:r>
              <a:rPr lang="fi-FI" dirty="0" smtClean="0"/>
              <a:t> (</a:t>
            </a:r>
            <a:r>
              <a:rPr lang="fi-FI" dirty="0" err="1" smtClean="0"/>
              <a:t>linear</a:t>
            </a:r>
            <a:r>
              <a:rPr lang="fi-FI" dirty="0" smtClean="0"/>
              <a:t> in </a:t>
            </a:r>
            <a:r>
              <a:rPr lang="fi-FI" dirty="0" err="1" smtClean="0"/>
              <a:t>number</a:t>
            </a:r>
            <a:r>
              <a:rPr lang="fi-FI" dirty="0" smtClean="0"/>
              <a:t> of </a:t>
            </a:r>
            <a:r>
              <a:rPr lang="fi-FI" dirty="0" err="1" smtClean="0"/>
              <a:t>nodes</a:t>
            </a:r>
            <a:r>
              <a:rPr lang="fi-FI" dirty="0" smtClean="0"/>
              <a:t>)</a:t>
            </a:r>
          </a:p>
          <a:p>
            <a:r>
              <a:rPr lang="fi-FI" dirty="0" err="1" smtClean="0"/>
              <a:t>Benefits</a:t>
            </a:r>
            <a:r>
              <a:rPr lang="fi-FI" dirty="0" smtClean="0"/>
              <a:t>:</a:t>
            </a:r>
          </a:p>
          <a:p>
            <a:pPr lvl="1"/>
            <a:r>
              <a:rPr lang="fi-FI" dirty="0" err="1" smtClean="0"/>
              <a:t>Solution</a:t>
            </a:r>
            <a:r>
              <a:rPr lang="fi-FI" dirty="0" smtClean="0"/>
              <a:t> for </a:t>
            </a:r>
            <a:r>
              <a:rPr lang="fi-FI" dirty="0" err="1" smtClean="0"/>
              <a:t>paths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all</a:t>
            </a:r>
            <a:r>
              <a:rPr lang="fi-FI" dirty="0" smtClean="0"/>
              <a:t> </a:t>
            </a:r>
            <a:r>
              <a:rPr lang="fi-FI" dirty="0" err="1" smtClean="0"/>
              <a:t>nodes</a:t>
            </a:r>
            <a:r>
              <a:rPr lang="fi-FI" dirty="0" smtClean="0"/>
              <a:t> to </a:t>
            </a:r>
            <a:r>
              <a:rPr lang="fi-FI" dirty="0" err="1" smtClean="0"/>
              <a:t>goal</a:t>
            </a:r>
            <a:r>
              <a:rPr lang="fi-FI" dirty="0" smtClean="0"/>
              <a:t> </a:t>
            </a:r>
            <a:r>
              <a:rPr lang="fi-FI" dirty="0" err="1" smtClean="0"/>
              <a:t>node</a:t>
            </a:r>
            <a:endParaRPr lang="fi-FI" dirty="0" smtClean="0"/>
          </a:p>
          <a:p>
            <a:pPr lvl="1"/>
            <a:r>
              <a:rPr lang="fi-FI" dirty="0" smtClean="0"/>
              <a:t>Works </a:t>
            </a:r>
            <a:r>
              <a:rPr lang="fi-FI" dirty="0" err="1" smtClean="0"/>
              <a:t>also</a:t>
            </a:r>
            <a:r>
              <a:rPr lang="fi-FI" dirty="0" smtClean="0"/>
              <a:t> </a:t>
            </a:r>
            <a:r>
              <a:rPr lang="fi-FI" dirty="0" err="1" smtClean="0"/>
              <a:t>if</a:t>
            </a:r>
            <a:r>
              <a:rPr lang="fi-FI" dirty="0" smtClean="0"/>
              <a:t> c(e) &lt; 0 (</a:t>
            </a:r>
            <a:r>
              <a:rPr lang="fi-FI" dirty="0" err="1" smtClean="0"/>
              <a:t>edge</a:t>
            </a:r>
            <a:r>
              <a:rPr lang="fi-FI" dirty="0" smtClean="0"/>
              <a:t> </a:t>
            </a:r>
            <a:r>
              <a:rPr lang="fi-FI" dirty="0" err="1" smtClean="0"/>
              <a:t>provides</a:t>
            </a:r>
            <a:r>
              <a:rPr lang="fi-FI" dirty="0" smtClean="0"/>
              <a:t> a </a:t>
            </a:r>
            <a:r>
              <a:rPr lang="fi-FI" dirty="0" err="1" smtClean="0"/>
              <a:t>reward</a:t>
            </a:r>
            <a:r>
              <a:rPr lang="fi-FI" dirty="0" smtClean="0"/>
              <a:t>; </a:t>
            </a:r>
            <a:r>
              <a:rPr lang="fi-FI" dirty="0" err="1" smtClean="0"/>
              <a:t>but</a:t>
            </a:r>
            <a:r>
              <a:rPr lang="fi-FI" dirty="0" smtClean="0"/>
              <a:t> </a:t>
            </a:r>
            <a:r>
              <a:rPr lang="fi-FI" dirty="0" err="1" smtClean="0"/>
              <a:t>then</a:t>
            </a:r>
            <a:r>
              <a:rPr lang="fi-FI" dirty="0" smtClean="0"/>
              <a:t> it </a:t>
            </a:r>
            <a:r>
              <a:rPr lang="fi-FI" dirty="0" err="1" smtClean="0"/>
              <a:t>may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beneficial</a:t>
            </a:r>
            <a:r>
              <a:rPr lang="fi-FI" dirty="0" smtClean="0"/>
              <a:t> </a:t>
            </a:r>
            <a:r>
              <a:rPr lang="fi-FI" dirty="0" err="1" smtClean="0"/>
              <a:t>never</a:t>
            </a:r>
            <a:r>
              <a:rPr lang="fi-FI" dirty="0" smtClean="0"/>
              <a:t> to go to </a:t>
            </a:r>
            <a:r>
              <a:rPr lang="fi-FI" dirty="0" err="1" smtClean="0"/>
              <a:t>goal</a:t>
            </a:r>
            <a:endParaRPr lang="fi-FI" dirty="0" smtClean="0"/>
          </a:p>
          <a:p>
            <a:pPr lvl="1"/>
            <a:r>
              <a:rPr lang="fi-FI" dirty="0" err="1" smtClean="0"/>
              <a:t>Generalizes</a:t>
            </a:r>
            <a:r>
              <a:rPr lang="fi-FI" dirty="0" smtClean="0"/>
              <a:t> </a:t>
            </a:r>
            <a:r>
              <a:rPr lang="fi-FI" dirty="0" err="1" smtClean="0"/>
              <a:t>straight</a:t>
            </a:r>
            <a:r>
              <a:rPr lang="fi-FI" dirty="0" smtClean="0"/>
              <a:t> </a:t>
            </a:r>
            <a:r>
              <a:rPr lang="fi-FI" dirty="0" err="1" smtClean="0"/>
              <a:t>forwardly</a:t>
            </a:r>
            <a:r>
              <a:rPr lang="fi-FI" dirty="0" smtClean="0"/>
              <a:t> to </a:t>
            </a:r>
            <a:r>
              <a:rPr lang="fi-FI" dirty="0" err="1" smtClean="0"/>
              <a:t>non-deterministic</a:t>
            </a:r>
            <a:r>
              <a:rPr lang="fi-FI" dirty="0" smtClean="0"/>
              <a:t> </a:t>
            </a:r>
            <a:r>
              <a:rPr lang="fi-FI" dirty="0" err="1" smtClean="0"/>
              <a:t>travel</a:t>
            </a:r>
            <a:r>
              <a:rPr lang="fi-FI" dirty="0" smtClean="0"/>
              <a:t> </a:t>
            </a:r>
            <a:r>
              <a:rPr lang="fi-FI" dirty="0" err="1" smtClean="0"/>
              <a:t>along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graph</a:t>
            </a:r>
            <a:r>
              <a:rPr lang="fi-FI" dirty="0" smtClean="0"/>
              <a:t>   </a:t>
            </a:r>
            <a:endParaRPr lang="fi-FI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949383"/>
              </p:ext>
            </p:extLst>
          </p:nvPr>
        </p:nvGraphicFramePr>
        <p:xfrm>
          <a:off x="2011818" y="1524000"/>
          <a:ext cx="16017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Equation" r:id="rId3" imgW="698400" imgH="203040" progId="Equation.3">
                  <p:embed/>
                </p:oleObj>
              </mc:Choice>
              <mc:Fallback>
                <p:oleObj name="Equation" r:id="rId3" imgW="698400" imgH="203040" progId="Equation.3">
                  <p:embed/>
                  <p:pic>
                    <p:nvPicPr>
                      <p:cNvPr id="28" name="Object 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1818" y="1524000"/>
                        <a:ext cx="1601787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923020"/>
              </p:ext>
            </p:extLst>
          </p:nvPr>
        </p:nvGraphicFramePr>
        <p:xfrm>
          <a:off x="5382305" y="1918493"/>
          <a:ext cx="22415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Equation" r:id="rId5" imgW="977760" imgH="228600" progId="Equation.3">
                  <p:embed/>
                </p:oleObj>
              </mc:Choice>
              <mc:Fallback>
                <p:oleObj name="Equation" r:id="rId5" imgW="977760" imgH="2286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82305" y="1918493"/>
                        <a:ext cx="2241550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874103"/>
              </p:ext>
            </p:extLst>
          </p:nvPr>
        </p:nvGraphicFramePr>
        <p:xfrm>
          <a:off x="3252788" y="2894012"/>
          <a:ext cx="5532437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Equation" r:id="rId7" imgW="2412720" imgH="291960" progId="Equation.3">
                  <p:embed/>
                </p:oleObj>
              </mc:Choice>
              <mc:Fallback>
                <p:oleObj name="Equation" r:id="rId7" imgW="2412720" imgH="291960" progId="Equation.3">
                  <p:embed/>
                  <p:pic>
                    <p:nvPicPr>
                      <p:cNvPr id="28" name="Object 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52788" y="2894012"/>
                        <a:ext cx="5532437" cy="66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328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Heuristic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planning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 a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</a:t>
            </a:r>
            <a:endParaRPr lang="fi-FI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19563"/>
          </a:xfrm>
        </p:spPr>
        <p:txBody>
          <a:bodyPr>
            <a:normAutofit fontScale="85000" lnSpcReduction="20000"/>
          </a:bodyPr>
          <a:lstStyle/>
          <a:p>
            <a:r>
              <a:rPr lang="fi-FI" dirty="0" err="1" smtClean="0"/>
              <a:t>Dijkstra</a:t>
            </a:r>
            <a:endParaRPr lang="fi-FI" dirty="0" smtClean="0"/>
          </a:p>
          <a:p>
            <a:r>
              <a:rPr lang="fi-FI" dirty="0" smtClean="0"/>
              <a:t>A* (”A </a:t>
            </a:r>
            <a:r>
              <a:rPr lang="fi-FI" dirty="0" err="1" smtClean="0"/>
              <a:t>star</a:t>
            </a:r>
            <a:r>
              <a:rPr lang="fi-FI" dirty="0" smtClean="0"/>
              <a:t>”)</a:t>
            </a:r>
          </a:p>
          <a:p>
            <a:pPr marL="0" indent="0">
              <a:buNone/>
            </a:pPr>
            <a:r>
              <a:rPr lang="fi-FI" dirty="0" err="1" smtClean="0"/>
              <a:t>Background</a:t>
            </a:r>
            <a:r>
              <a:rPr lang="fi-FI" dirty="0" smtClean="0"/>
              <a:t> </a:t>
            </a:r>
            <a:r>
              <a:rPr lang="fi-FI" dirty="0" err="1" smtClean="0"/>
              <a:t>ideas</a:t>
            </a:r>
            <a:r>
              <a:rPr lang="fi-FI" dirty="0" smtClean="0"/>
              <a:t>:</a:t>
            </a:r>
          </a:p>
          <a:p>
            <a:pPr lvl="1"/>
            <a:r>
              <a:rPr lang="fi-FI" dirty="0" err="1" smtClean="0"/>
              <a:t>All</a:t>
            </a:r>
            <a:r>
              <a:rPr lang="fi-FI" dirty="0" smtClean="0"/>
              <a:t> </a:t>
            </a:r>
            <a:r>
              <a:rPr lang="fi-FI" dirty="0" err="1" smtClean="0"/>
              <a:t>edge</a:t>
            </a:r>
            <a:r>
              <a:rPr lang="fi-FI" dirty="0" smtClean="0"/>
              <a:t> </a:t>
            </a:r>
            <a:r>
              <a:rPr lang="fi-FI" dirty="0" err="1" smtClean="0"/>
              <a:t>costs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positive</a:t>
            </a:r>
            <a:r>
              <a:rPr lang="fi-FI" dirty="0" smtClean="0"/>
              <a:t> and </a:t>
            </a:r>
            <a:r>
              <a:rPr lang="fi-FI" dirty="0" err="1" smtClean="0"/>
              <a:t>thus</a:t>
            </a:r>
            <a:r>
              <a:rPr lang="fi-FI" dirty="0" smtClean="0"/>
              <a:t> </a:t>
            </a:r>
            <a:r>
              <a:rPr lang="fi-FI" dirty="0" err="1" smtClean="0"/>
              <a:t>optimal</a:t>
            </a:r>
            <a:r>
              <a:rPr lang="fi-FI" dirty="0" smtClean="0"/>
              <a:t> </a:t>
            </a:r>
            <a:r>
              <a:rPr lang="fi-FI" dirty="0" err="1" smtClean="0"/>
              <a:t>paths</a:t>
            </a:r>
            <a:r>
              <a:rPr lang="fi-FI" dirty="0" smtClean="0"/>
              <a:t> </a:t>
            </a:r>
            <a:r>
              <a:rPr lang="fi-FI" dirty="0" err="1" smtClean="0"/>
              <a:t>cannot</a:t>
            </a:r>
            <a:r>
              <a:rPr lang="fi-FI" dirty="0" smtClean="0"/>
              <a:t> </a:t>
            </a:r>
            <a:r>
              <a:rPr lang="fi-FI" dirty="0" err="1" smtClean="0"/>
              <a:t>contain</a:t>
            </a:r>
            <a:r>
              <a:rPr lang="fi-FI" dirty="0" smtClean="0"/>
              <a:t> </a:t>
            </a:r>
            <a:r>
              <a:rPr lang="fi-FI" dirty="0" err="1" smtClean="0"/>
              <a:t>loops</a:t>
            </a:r>
            <a:endParaRPr lang="fi-FI" dirty="0" smtClean="0"/>
          </a:p>
          <a:p>
            <a:pPr lvl="1"/>
            <a:r>
              <a:rPr lang="fi-FI" dirty="0" err="1" smtClean="0"/>
              <a:t>Expand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potential</a:t>
            </a:r>
            <a:r>
              <a:rPr lang="fi-FI" dirty="0" smtClean="0"/>
              <a:t> </a:t>
            </a:r>
            <a:r>
              <a:rPr lang="fi-FI" dirty="0" err="1" smtClean="0"/>
              <a:t>paths</a:t>
            </a:r>
            <a:r>
              <a:rPr lang="fi-FI" dirty="0" smtClean="0"/>
              <a:t> to </a:t>
            </a:r>
            <a:r>
              <a:rPr lang="fi-FI" dirty="0" err="1" smtClean="0"/>
              <a:t>include</a:t>
            </a:r>
            <a:r>
              <a:rPr lang="fi-FI" dirty="0" smtClean="0"/>
              <a:t> </a:t>
            </a:r>
            <a:r>
              <a:rPr lang="fi-FI" dirty="0" err="1" smtClean="0"/>
              <a:t>successors</a:t>
            </a:r>
            <a:r>
              <a:rPr lang="fi-FI" dirty="0" smtClean="0"/>
              <a:t> of </a:t>
            </a:r>
            <a:r>
              <a:rPr lang="fi-FI" dirty="0" err="1" smtClean="0"/>
              <a:t>nodes</a:t>
            </a:r>
            <a:r>
              <a:rPr lang="fi-FI" dirty="0" smtClean="0"/>
              <a:t> </a:t>
            </a:r>
            <a:r>
              <a:rPr lang="fi-FI" dirty="0" err="1" smtClean="0"/>
              <a:t>already</a:t>
            </a:r>
            <a:r>
              <a:rPr lang="fi-FI" dirty="0" smtClean="0"/>
              <a:t> </a:t>
            </a:r>
            <a:r>
              <a:rPr lang="fi-FI" dirty="0" err="1" smtClean="0"/>
              <a:t>included</a:t>
            </a:r>
            <a:r>
              <a:rPr lang="fi-FI" dirty="0" smtClean="0"/>
              <a:t> in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search</a:t>
            </a:r>
            <a:endParaRPr lang="fi-FI" dirty="0" smtClean="0"/>
          </a:p>
          <a:p>
            <a:pPr lvl="1"/>
            <a:r>
              <a:rPr lang="fi-FI" dirty="0" err="1" smtClean="0"/>
              <a:t>Bookkepping</a:t>
            </a:r>
            <a:r>
              <a:rPr lang="fi-FI" dirty="0" smtClean="0"/>
              <a:t> of </a:t>
            </a:r>
            <a:r>
              <a:rPr lang="fi-FI" dirty="0" err="1" smtClean="0"/>
              <a:t>nodes</a:t>
            </a:r>
            <a:r>
              <a:rPr lang="fi-FI" dirty="0" smtClean="0"/>
              <a:t> in </a:t>
            </a:r>
            <a:r>
              <a:rPr lang="fi-FI" dirty="0" err="1" smtClean="0"/>
              <a:t>three</a:t>
            </a:r>
            <a:r>
              <a:rPr lang="fi-FI" dirty="0" smtClean="0"/>
              <a:t> </a:t>
            </a:r>
            <a:r>
              <a:rPr lang="fi-FI" dirty="0" err="1" smtClean="0"/>
              <a:t>categories</a:t>
            </a:r>
            <a:endParaRPr lang="fi-FI" dirty="0" smtClean="0"/>
          </a:p>
          <a:p>
            <a:pPr lvl="2"/>
            <a:r>
              <a:rPr lang="fi-FI" dirty="0" err="1" smtClean="0"/>
              <a:t>Dead</a:t>
            </a:r>
            <a:r>
              <a:rPr lang="fi-FI" dirty="0" smtClean="0"/>
              <a:t> </a:t>
            </a:r>
            <a:r>
              <a:rPr lang="fi-FI" dirty="0" err="1" smtClean="0"/>
              <a:t>nodes</a:t>
            </a:r>
            <a:r>
              <a:rPr lang="fi-FI" dirty="0" smtClean="0"/>
              <a:t>: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successors</a:t>
            </a:r>
            <a:r>
              <a:rPr lang="fi-FI" dirty="0" smtClean="0"/>
              <a:t> of </a:t>
            </a:r>
            <a:r>
              <a:rPr lang="fi-FI" dirty="0" err="1" smtClean="0"/>
              <a:t>these</a:t>
            </a:r>
            <a:r>
              <a:rPr lang="fi-FI" dirty="0" smtClean="0"/>
              <a:t> </a:t>
            </a:r>
            <a:r>
              <a:rPr lang="fi-FI" dirty="0" err="1" smtClean="0"/>
              <a:t>nodes</a:t>
            </a:r>
            <a:r>
              <a:rPr lang="fi-FI" dirty="0" smtClean="0"/>
              <a:t> </a:t>
            </a:r>
            <a:r>
              <a:rPr lang="fi-FI" dirty="0" err="1" smtClean="0"/>
              <a:t>have</a:t>
            </a:r>
            <a:r>
              <a:rPr lang="fi-FI" dirty="0" smtClean="0"/>
              <a:t> </a:t>
            </a:r>
            <a:r>
              <a:rPr lang="fi-FI" dirty="0" err="1" smtClean="0"/>
              <a:t>already</a:t>
            </a:r>
            <a:r>
              <a:rPr lang="fi-FI" dirty="0" smtClean="0"/>
              <a:t> </a:t>
            </a:r>
            <a:r>
              <a:rPr lang="fi-FI" dirty="0" err="1" smtClean="0"/>
              <a:t>been</a:t>
            </a:r>
            <a:r>
              <a:rPr lang="fi-FI" dirty="0" smtClean="0"/>
              <a:t> </a:t>
            </a:r>
            <a:r>
              <a:rPr lang="fi-FI" dirty="0" err="1" smtClean="0"/>
              <a:t>included</a:t>
            </a:r>
            <a:r>
              <a:rPr lang="fi-FI" dirty="0" smtClean="0"/>
              <a:t> in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potential</a:t>
            </a:r>
            <a:r>
              <a:rPr lang="fi-FI" dirty="0" smtClean="0"/>
              <a:t> </a:t>
            </a:r>
            <a:r>
              <a:rPr lang="fi-FI" dirty="0" err="1" smtClean="0"/>
              <a:t>paths</a:t>
            </a:r>
            <a:r>
              <a:rPr lang="fi-FI" dirty="0" smtClean="0"/>
              <a:t> (</a:t>
            </a:r>
            <a:r>
              <a:rPr lang="fi-FI" dirty="0" err="1" smtClean="0"/>
              <a:t>successors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included</a:t>
            </a:r>
            <a:r>
              <a:rPr lang="fi-FI" dirty="0" smtClean="0"/>
              <a:t> in </a:t>
            </a:r>
            <a:r>
              <a:rPr lang="fi-FI" dirty="0" err="1" smtClean="0"/>
              <a:t>dead</a:t>
            </a:r>
            <a:r>
              <a:rPr lang="fi-FI" dirty="0" smtClean="0"/>
              <a:t> </a:t>
            </a:r>
            <a:r>
              <a:rPr lang="fi-FI" dirty="0" err="1" smtClean="0"/>
              <a:t>nodes</a:t>
            </a:r>
            <a:r>
              <a:rPr lang="fi-FI" dirty="0" smtClean="0"/>
              <a:t>  </a:t>
            </a:r>
            <a:r>
              <a:rPr lang="fi-FI" dirty="0" err="1" smtClean="0"/>
              <a:t>or</a:t>
            </a:r>
            <a:r>
              <a:rPr lang="fi-FI" dirty="0" smtClean="0"/>
              <a:t> </a:t>
            </a:r>
            <a:r>
              <a:rPr lang="fi-FI" dirty="0" err="1" smtClean="0"/>
              <a:t>active</a:t>
            </a:r>
            <a:r>
              <a:rPr lang="fi-FI" dirty="0" smtClean="0"/>
              <a:t> </a:t>
            </a:r>
            <a:r>
              <a:rPr lang="fi-FI" dirty="0" err="1" smtClean="0"/>
              <a:t>nodes</a:t>
            </a:r>
            <a:r>
              <a:rPr lang="fi-FI" dirty="0" smtClean="0"/>
              <a:t>); </a:t>
            </a:r>
          </a:p>
          <a:p>
            <a:pPr lvl="3"/>
            <a:r>
              <a:rPr lang="fi-FI" dirty="0" err="1" smtClean="0"/>
              <a:t>best</a:t>
            </a:r>
            <a:r>
              <a:rPr lang="fi-FI" dirty="0" smtClean="0"/>
              <a:t> </a:t>
            </a:r>
            <a:r>
              <a:rPr lang="fi-FI" dirty="0" err="1" smtClean="0"/>
              <a:t>path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start</a:t>
            </a:r>
            <a:r>
              <a:rPr lang="fi-FI" dirty="0" smtClean="0"/>
              <a:t> </a:t>
            </a:r>
            <a:r>
              <a:rPr lang="fi-FI" dirty="0" err="1" smtClean="0"/>
              <a:t>node</a:t>
            </a:r>
            <a:r>
              <a:rPr lang="fi-FI" dirty="0" smtClean="0"/>
              <a:t> to </a:t>
            </a:r>
            <a:r>
              <a:rPr lang="fi-FI" dirty="0" err="1" smtClean="0"/>
              <a:t>dead</a:t>
            </a:r>
            <a:r>
              <a:rPr lang="fi-FI" dirty="0" smtClean="0"/>
              <a:t> </a:t>
            </a:r>
            <a:r>
              <a:rPr lang="fi-FI" dirty="0" err="1" smtClean="0"/>
              <a:t>node</a:t>
            </a:r>
            <a:r>
              <a:rPr lang="fi-FI" dirty="0" smtClean="0"/>
              <a:t> </a:t>
            </a:r>
            <a:r>
              <a:rPr lang="fi-FI" dirty="0" err="1" smtClean="0"/>
              <a:t>has</a:t>
            </a:r>
            <a:r>
              <a:rPr lang="fi-FI" dirty="0" smtClean="0"/>
              <a:t> </a:t>
            </a:r>
            <a:r>
              <a:rPr lang="fi-FI" dirty="0" err="1" smtClean="0"/>
              <a:t>been</a:t>
            </a:r>
            <a:r>
              <a:rPr lang="fi-FI" dirty="0" smtClean="0"/>
              <a:t> </a:t>
            </a:r>
            <a:r>
              <a:rPr lang="fi-FI" dirty="0" err="1" smtClean="0"/>
              <a:t>solved</a:t>
            </a:r>
            <a:endParaRPr lang="fi-FI" dirty="0" smtClean="0"/>
          </a:p>
          <a:p>
            <a:pPr lvl="2"/>
            <a:r>
              <a:rPr lang="fi-FI" dirty="0" smtClean="0"/>
              <a:t>Active </a:t>
            </a:r>
            <a:r>
              <a:rPr lang="fi-FI" dirty="0" err="1" smtClean="0"/>
              <a:t>nodes</a:t>
            </a:r>
            <a:r>
              <a:rPr lang="fi-FI" dirty="0" smtClean="0"/>
              <a:t>: </a:t>
            </a:r>
            <a:r>
              <a:rPr lang="fi-FI" dirty="0" err="1" smtClean="0"/>
              <a:t>these</a:t>
            </a:r>
            <a:r>
              <a:rPr lang="fi-FI" dirty="0" smtClean="0"/>
              <a:t> </a:t>
            </a:r>
            <a:r>
              <a:rPr lang="fi-FI" dirty="0" err="1" smtClean="0"/>
              <a:t>nodes</a:t>
            </a:r>
            <a:r>
              <a:rPr lang="fi-FI" dirty="0" smtClean="0"/>
              <a:t> </a:t>
            </a:r>
            <a:r>
              <a:rPr lang="fi-FI" dirty="0" err="1" smtClean="0"/>
              <a:t>have</a:t>
            </a:r>
            <a:r>
              <a:rPr lang="fi-FI" dirty="0" smtClean="0"/>
              <a:t> </a:t>
            </a:r>
            <a:r>
              <a:rPr lang="fi-FI" dirty="0" err="1" smtClean="0"/>
              <a:t>been</a:t>
            </a:r>
            <a:r>
              <a:rPr lang="fi-FI" dirty="0" smtClean="0"/>
              <a:t> </a:t>
            </a:r>
            <a:r>
              <a:rPr lang="fi-FI" dirty="0" err="1" smtClean="0"/>
              <a:t>included</a:t>
            </a:r>
            <a:r>
              <a:rPr lang="fi-FI" dirty="0" smtClean="0"/>
              <a:t> in </a:t>
            </a:r>
            <a:r>
              <a:rPr lang="fi-FI" dirty="0" err="1" smtClean="0"/>
              <a:t>potential</a:t>
            </a:r>
            <a:r>
              <a:rPr lang="fi-FI" dirty="0" smtClean="0"/>
              <a:t> </a:t>
            </a:r>
            <a:r>
              <a:rPr lang="fi-FI" dirty="0" err="1" smtClean="0"/>
              <a:t>paths</a:t>
            </a:r>
            <a:r>
              <a:rPr lang="fi-FI" dirty="0" smtClean="0"/>
              <a:t>, </a:t>
            </a:r>
            <a:r>
              <a:rPr lang="fi-FI" dirty="0" err="1" smtClean="0"/>
              <a:t>but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successors</a:t>
            </a:r>
            <a:r>
              <a:rPr lang="fi-FI" dirty="0" smtClean="0"/>
              <a:t> of </a:t>
            </a:r>
            <a:r>
              <a:rPr lang="fi-FI" dirty="0" err="1" smtClean="0"/>
              <a:t>these</a:t>
            </a:r>
            <a:r>
              <a:rPr lang="fi-FI" dirty="0" smtClean="0"/>
              <a:t> </a:t>
            </a:r>
            <a:r>
              <a:rPr lang="fi-FI" dirty="0" err="1" smtClean="0"/>
              <a:t>nodes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not</a:t>
            </a:r>
            <a:r>
              <a:rPr lang="fi-FI" dirty="0" smtClean="0"/>
              <a:t>; </a:t>
            </a:r>
          </a:p>
          <a:p>
            <a:pPr lvl="3"/>
            <a:r>
              <a:rPr lang="fi-FI" dirty="0" err="1" smtClean="0"/>
              <a:t>best</a:t>
            </a:r>
            <a:r>
              <a:rPr lang="fi-FI" dirty="0" smtClean="0"/>
              <a:t> </a:t>
            </a:r>
            <a:r>
              <a:rPr lang="fi-FI" dirty="0" err="1" smtClean="0"/>
              <a:t>path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start</a:t>
            </a:r>
            <a:r>
              <a:rPr lang="fi-FI" dirty="0" smtClean="0"/>
              <a:t> to an </a:t>
            </a:r>
            <a:r>
              <a:rPr lang="fi-FI" dirty="0" err="1" smtClean="0"/>
              <a:t>active</a:t>
            </a:r>
            <a:r>
              <a:rPr lang="fi-FI" dirty="0" smtClean="0"/>
              <a:t> </a:t>
            </a:r>
            <a:r>
              <a:rPr lang="fi-FI" dirty="0" err="1" smtClean="0"/>
              <a:t>node</a:t>
            </a:r>
            <a:r>
              <a:rPr lang="fi-FI" dirty="0" smtClean="0"/>
              <a:t> is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known</a:t>
            </a:r>
            <a:r>
              <a:rPr lang="fi-FI" dirty="0" smtClean="0"/>
              <a:t>, </a:t>
            </a:r>
            <a:r>
              <a:rPr lang="fi-FI" dirty="0" err="1" smtClean="0"/>
              <a:t>but</a:t>
            </a:r>
            <a:r>
              <a:rPr lang="fi-FI" dirty="0" smtClean="0"/>
              <a:t> an </a:t>
            </a:r>
            <a:r>
              <a:rPr lang="fi-FI" dirty="0" err="1" smtClean="0"/>
              <a:t>upper</a:t>
            </a:r>
            <a:r>
              <a:rPr lang="fi-FI" dirty="0" smtClean="0"/>
              <a:t> </a:t>
            </a:r>
            <a:r>
              <a:rPr lang="fi-FI" dirty="0" err="1" smtClean="0"/>
              <a:t>limit</a:t>
            </a:r>
            <a:r>
              <a:rPr lang="fi-FI" dirty="0" smtClean="0"/>
              <a:t> is </a:t>
            </a:r>
            <a:r>
              <a:rPr lang="fi-FI" dirty="0" err="1" smtClean="0"/>
              <a:t>known</a:t>
            </a:r>
            <a:endParaRPr lang="fi-FI" dirty="0" smtClean="0"/>
          </a:p>
          <a:p>
            <a:pPr lvl="2"/>
            <a:r>
              <a:rPr lang="fi-FI" dirty="0" smtClean="0"/>
              <a:t>Virgin </a:t>
            </a:r>
            <a:r>
              <a:rPr lang="fi-FI" dirty="0" err="1" smtClean="0"/>
              <a:t>nodes</a:t>
            </a:r>
            <a:r>
              <a:rPr lang="fi-FI" dirty="0" smtClean="0"/>
              <a:t>: </a:t>
            </a:r>
            <a:r>
              <a:rPr lang="fi-FI" dirty="0" err="1" smtClean="0"/>
              <a:t>have</a:t>
            </a:r>
            <a:r>
              <a:rPr lang="fi-FI" dirty="0" smtClean="0"/>
              <a:t>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been</a:t>
            </a:r>
            <a:r>
              <a:rPr lang="fi-FI" dirty="0" smtClean="0"/>
              <a:t> </a:t>
            </a:r>
            <a:r>
              <a:rPr lang="fi-FI" dirty="0" err="1" smtClean="0"/>
              <a:t>included</a:t>
            </a:r>
            <a:r>
              <a:rPr lang="fi-FI" dirty="0" smtClean="0"/>
              <a:t> in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potential</a:t>
            </a:r>
            <a:r>
              <a:rPr lang="fi-FI" dirty="0" smtClean="0"/>
              <a:t> </a:t>
            </a:r>
            <a:r>
              <a:rPr lang="fi-FI" dirty="0" err="1" smtClean="0"/>
              <a:t>paths</a:t>
            </a:r>
            <a:endParaRPr lang="fi-FI" dirty="0" smtClean="0"/>
          </a:p>
          <a:p>
            <a:pPr lvl="1"/>
            <a:r>
              <a:rPr lang="fi-FI" dirty="0" err="1" smtClean="0"/>
              <a:t>Continue</a:t>
            </a:r>
            <a:r>
              <a:rPr lang="fi-FI" dirty="0" smtClean="0"/>
              <a:t> </a:t>
            </a:r>
            <a:r>
              <a:rPr lang="fi-FI" dirty="0" err="1" smtClean="0"/>
              <a:t>till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goal</a:t>
            </a:r>
            <a:r>
              <a:rPr lang="fi-FI" dirty="0" smtClean="0"/>
              <a:t> </a:t>
            </a:r>
            <a:r>
              <a:rPr lang="fi-FI" dirty="0" err="1" smtClean="0"/>
              <a:t>node</a:t>
            </a:r>
            <a:r>
              <a:rPr lang="fi-FI" dirty="0" smtClean="0"/>
              <a:t> is to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expanded</a:t>
            </a:r>
            <a:endParaRPr lang="fi-FI" dirty="0" smtClean="0"/>
          </a:p>
          <a:p>
            <a:pPr marL="0" indent="0">
              <a:buNone/>
            </a:pPr>
            <a:r>
              <a:rPr lang="fi-FI" dirty="0" err="1" smtClean="0"/>
              <a:t>Difference</a:t>
            </a:r>
            <a:r>
              <a:rPr lang="fi-FI" dirty="0" smtClean="0"/>
              <a:t> </a:t>
            </a:r>
            <a:r>
              <a:rPr lang="fi-FI" dirty="0" err="1" smtClean="0"/>
              <a:t>between</a:t>
            </a:r>
            <a:r>
              <a:rPr lang="fi-FI" dirty="0" smtClean="0"/>
              <a:t> </a:t>
            </a:r>
            <a:r>
              <a:rPr lang="fi-FI" dirty="0" err="1" smtClean="0"/>
              <a:t>Dijkstra</a:t>
            </a:r>
            <a:r>
              <a:rPr lang="fi-FI" dirty="0" smtClean="0"/>
              <a:t> and A*: A* </a:t>
            </a:r>
            <a:r>
              <a:rPr lang="fi-FI" dirty="0" err="1" smtClean="0"/>
              <a:t>tries</a:t>
            </a:r>
            <a:r>
              <a:rPr lang="fi-FI" dirty="0" smtClean="0"/>
              <a:t> – </a:t>
            </a: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err="1" smtClean="0"/>
              <a:t>some</a:t>
            </a:r>
            <a:r>
              <a:rPr lang="fi-FI" dirty="0" smtClean="0"/>
              <a:t> </a:t>
            </a:r>
            <a:r>
              <a:rPr lang="fi-FI" dirty="0" err="1" smtClean="0"/>
              <a:t>heuristics</a:t>
            </a:r>
            <a:r>
              <a:rPr lang="fi-FI" dirty="0" smtClean="0"/>
              <a:t> – to </a:t>
            </a:r>
            <a:r>
              <a:rPr lang="fi-FI" dirty="0" err="1" smtClean="0"/>
              <a:t>be</a:t>
            </a:r>
            <a:r>
              <a:rPr lang="fi-FI" dirty="0" smtClean="0"/>
              <a:t> a </a:t>
            </a:r>
            <a:r>
              <a:rPr lang="fi-FI" dirty="0" err="1" smtClean="0"/>
              <a:t>bit</a:t>
            </a:r>
            <a:r>
              <a:rPr lang="fi-FI" dirty="0" smtClean="0"/>
              <a:t> </a:t>
            </a:r>
            <a:r>
              <a:rPr lang="fi-FI" dirty="0" err="1" smtClean="0"/>
              <a:t>more</a:t>
            </a:r>
            <a:r>
              <a:rPr lang="fi-FI" dirty="0" smtClean="0"/>
              <a:t> </a:t>
            </a:r>
            <a:r>
              <a:rPr lang="fi-FI" dirty="0" err="1" smtClean="0"/>
              <a:t>clever</a:t>
            </a:r>
            <a:r>
              <a:rPr lang="fi-FI" dirty="0" smtClean="0"/>
              <a:t> </a:t>
            </a:r>
            <a:r>
              <a:rPr lang="fi-FI" dirty="0" err="1" smtClean="0"/>
              <a:t>which</a:t>
            </a:r>
            <a:r>
              <a:rPr lang="fi-FI" dirty="0" smtClean="0"/>
              <a:t> </a:t>
            </a:r>
            <a:r>
              <a:rPr lang="fi-FI" dirty="0" err="1" smtClean="0"/>
              <a:t>node</a:t>
            </a:r>
            <a:r>
              <a:rPr lang="fi-FI" dirty="0" smtClean="0"/>
              <a:t> to </a:t>
            </a:r>
            <a:r>
              <a:rPr lang="fi-FI" dirty="0" err="1" smtClean="0"/>
              <a:t>expand</a:t>
            </a:r>
            <a:r>
              <a:rPr lang="fi-FI" dirty="0" smtClean="0"/>
              <a:t> </a:t>
            </a:r>
            <a:r>
              <a:rPr lang="fi-FI" dirty="0" err="1" smtClean="0"/>
              <a:t>next</a:t>
            </a:r>
            <a:r>
              <a:rPr lang="fi-FI" dirty="0" smtClean="0"/>
              <a:t>.</a:t>
            </a:r>
          </a:p>
          <a:p>
            <a:pPr lvl="2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631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expansion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Dijkstra</a:t>
            </a:r>
            <a:endParaRPr lang="fi-FI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268" y="1958435"/>
            <a:ext cx="5387807" cy="4298052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051490" y="4848687"/>
            <a:ext cx="114322" cy="1331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Oval 4"/>
          <p:cNvSpPr/>
          <p:nvPr/>
        </p:nvSpPr>
        <p:spPr>
          <a:xfrm>
            <a:off x="2328517" y="4848688"/>
            <a:ext cx="114322" cy="1331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Oval 5"/>
          <p:cNvSpPr/>
          <p:nvPr/>
        </p:nvSpPr>
        <p:spPr>
          <a:xfrm>
            <a:off x="2019974" y="4852731"/>
            <a:ext cx="114322" cy="1331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Oval 6"/>
          <p:cNvSpPr/>
          <p:nvPr/>
        </p:nvSpPr>
        <p:spPr>
          <a:xfrm>
            <a:off x="2328517" y="5340315"/>
            <a:ext cx="114322" cy="1331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Oval 7"/>
          <p:cNvSpPr/>
          <p:nvPr/>
        </p:nvSpPr>
        <p:spPr>
          <a:xfrm>
            <a:off x="2019974" y="5344358"/>
            <a:ext cx="114322" cy="1331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Oval 8"/>
          <p:cNvSpPr/>
          <p:nvPr/>
        </p:nvSpPr>
        <p:spPr>
          <a:xfrm>
            <a:off x="3051490" y="4255363"/>
            <a:ext cx="114322" cy="1331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Oval 9"/>
          <p:cNvSpPr/>
          <p:nvPr/>
        </p:nvSpPr>
        <p:spPr>
          <a:xfrm>
            <a:off x="2068700" y="4259406"/>
            <a:ext cx="114322" cy="1331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Oval 10"/>
          <p:cNvSpPr/>
          <p:nvPr/>
        </p:nvSpPr>
        <p:spPr>
          <a:xfrm>
            <a:off x="2330679" y="3582792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Oval 11"/>
          <p:cNvSpPr/>
          <p:nvPr/>
        </p:nvSpPr>
        <p:spPr>
          <a:xfrm>
            <a:off x="2022136" y="3586835"/>
            <a:ext cx="114322" cy="1331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Oval 12"/>
          <p:cNvSpPr/>
          <p:nvPr/>
        </p:nvSpPr>
        <p:spPr>
          <a:xfrm>
            <a:off x="2328517" y="3170411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Oval 13"/>
          <p:cNvSpPr/>
          <p:nvPr/>
        </p:nvSpPr>
        <p:spPr>
          <a:xfrm>
            <a:off x="2019974" y="3174454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Oval 14"/>
          <p:cNvSpPr/>
          <p:nvPr/>
        </p:nvSpPr>
        <p:spPr>
          <a:xfrm>
            <a:off x="3108651" y="3166368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Oval 15"/>
          <p:cNvSpPr/>
          <p:nvPr/>
        </p:nvSpPr>
        <p:spPr>
          <a:xfrm>
            <a:off x="2800108" y="3170411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" name="Oval 16"/>
          <p:cNvSpPr/>
          <p:nvPr/>
        </p:nvSpPr>
        <p:spPr>
          <a:xfrm>
            <a:off x="3108651" y="2553266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" name="Oval 17"/>
          <p:cNvSpPr/>
          <p:nvPr/>
        </p:nvSpPr>
        <p:spPr>
          <a:xfrm>
            <a:off x="2144451" y="2572888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" name="Oval 18"/>
          <p:cNvSpPr/>
          <p:nvPr/>
        </p:nvSpPr>
        <p:spPr>
          <a:xfrm>
            <a:off x="4438422" y="3166368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" name="Oval 19"/>
          <p:cNvSpPr/>
          <p:nvPr/>
        </p:nvSpPr>
        <p:spPr>
          <a:xfrm>
            <a:off x="4129879" y="3170411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" name="Oval 20"/>
          <p:cNvSpPr/>
          <p:nvPr/>
        </p:nvSpPr>
        <p:spPr>
          <a:xfrm>
            <a:off x="4072718" y="2553266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" name="Oval 21"/>
          <p:cNvSpPr/>
          <p:nvPr/>
        </p:nvSpPr>
        <p:spPr>
          <a:xfrm>
            <a:off x="3764175" y="2557309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Oval 22"/>
          <p:cNvSpPr/>
          <p:nvPr/>
        </p:nvSpPr>
        <p:spPr>
          <a:xfrm>
            <a:off x="4874262" y="2671029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4" name="Oval 23"/>
          <p:cNvSpPr/>
          <p:nvPr/>
        </p:nvSpPr>
        <p:spPr>
          <a:xfrm>
            <a:off x="4552744" y="2667435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Oval 24"/>
          <p:cNvSpPr/>
          <p:nvPr/>
        </p:nvSpPr>
        <p:spPr>
          <a:xfrm>
            <a:off x="4874262" y="2327750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Oval 25"/>
          <p:cNvSpPr/>
          <p:nvPr/>
        </p:nvSpPr>
        <p:spPr>
          <a:xfrm>
            <a:off x="4565719" y="2331793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" name="Oval 26"/>
          <p:cNvSpPr/>
          <p:nvPr/>
        </p:nvSpPr>
        <p:spPr>
          <a:xfrm>
            <a:off x="3995576" y="3623878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8" name="Oval 27"/>
          <p:cNvSpPr/>
          <p:nvPr/>
        </p:nvSpPr>
        <p:spPr>
          <a:xfrm>
            <a:off x="3687033" y="3627921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9" name="Oval 28"/>
          <p:cNvSpPr/>
          <p:nvPr/>
        </p:nvSpPr>
        <p:spPr>
          <a:xfrm>
            <a:off x="4874262" y="3623878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0" name="Oval 29"/>
          <p:cNvSpPr/>
          <p:nvPr/>
        </p:nvSpPr>
        <p:spPr>
          <a:xfrm>
            <a:off x="4565719" y="3627921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1" name="Oval 30"/>
          <p:cNvSpPr/>
          <p:nvPr/>
        </p:nvSpPr>
        <p:spPr>
          <a:xfrm>
            <a:off x="3116890" y="3590871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2" name="Oval 31"/>
          <p:cNvSpPr/>
          <p:nvPr/>
        </p:nvSpPr>
        <p:spPr>
          <a:xfrm>
            <a:off x="2808347" y="3594914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3" name="Oval 32"/>
          <p:cNvSpPr/>
          <p:nvPr/>
        </p:nvSpPr>
        <p:spPr>
          <a:xfrm>
            <a:off x="3108651" y="5308846"/>
            <a:ext cx="114322" cy="1331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4" name="Oval 33"/>
          <p:cNvSpPr/>
          <p:nvPr/>
        </p:nvSpPr>
        <p:spPr>
          <a:xfrm>
            <a:off x="2800108" y="5312889"/>
            <a:ext cx="114322" cy="1331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Oval 34"/>
          <p:cNvSpPr/>
          <p:nvPr/>
        </p:nvSpPr>
        <p:spPr>
          <a:xfrm>
            <a:off x="3958396" y="4293377"/>
            <a:ext cx="114322" cy="1331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6" name="Oval 35"/>
          <p:cNvSpPr/>
          <p:nvPr/>
        </p:nvSpPr>
        <p:spPr>
          <a:xfrm>
            <a:off x="3649853" y="4297420"/>
            <a:ext cx="114322" cy="1331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7" name="Oval 36"/>
          <p:cNvSpPr/>
          <p:nvPr/>
        </p:nvSpPr>
        <p:spPr>
          <a:xfrm>
            <a:off x="4495583" y="4852731"/>
            <a:ext cx="114322" cy="1331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8" name="Oval 37"/>
          <p:cNvSpPr/>
          <p:nvPr/>
        </p:nvSpPr>
        <p:spPr>
          <a:xfrm>
            <a:off x="4019495" y="4843940"/>
            <a:ext cx="114322" cy="1331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9" name="Oval 38"/>
          <p:cNvSpPr/>
          <p:nvPr/>
        </p:nvSpPr>
        <p:spPr>
          <a:xfrm>
            <a:off x="4006712" y="5297407"/>
            <a:ext cx="114322" cy="1331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0" name="Oval 39"/>
          <p:cNvSpPr/>
          <p:nvPr/>
        </p:nvSpPr>
        <p:spPr>
          <a:xfrm>
            <a:off x="3698169" y="5301450"/>
            <a:ext cx="114322" cy="1331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1" name="Oval 40"/>
          <p:cNvSpPr/>
          <p:nvPr/>
        </p:nvSpPr>
        <p:spPr>
          <a:xfrm>
            <a:off x="4875080" y="5308846"/>
            <a:ext cx="114322" cy="1331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2" name="Oval 41"/>
          <p:cNvSpPr/>
          <p:nvPr/>
        </p:nvSpPr>
        <p:spPr>
          <a:xfrm>
            <a:off x="4566537" y="5312889"/>
            <a:ext cx="114322" cy="1331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3" name="Oval 42"/>
          <p:cNvSpPr/>
          <p:nvPr/>
        </p:nvSpPr>
        <p:spPr>
          <a:xfrm>
            <a:off x="5801443" y="5273732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4" name="Oval 43"/>
          <p:cNvSpPr/>
          <p:nvPr/>
        </p:nvSpPr>
        <p:spPr>
          <a:xfrm>
            <a:off x="5492900" y="5277775"/>
            <a:ext cx="114322" cy="1331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5" name="Oval 44"/>
          <p:cNvSpPr/>
          <p:nvPr/>
        </p:nvSpPr>
        <p:spPr>
          <a:xfrm>
            <a:off x="5771750" y="4852731"/>
            <a:ext cx="114322" cy="1331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6" name="Oval 45"/>
          <p:cNvSpPr/>
          <p:nvPr/>
        </p:nvSpPr>
        <p:spPr>
          <a:xfrm>
            <a:off x="5463207" y="4856774"/>
            <a:ext cx="114322" cy="1331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7" name="Oval 46"/>
          <p:cNvSpPr/>
          <p:nvPr/>
        </p:nvSpPr>
        <p:spPr>
          <a:xfrm>
            <a:off x="4864273" y="4399779"/>
            <a:ext cx="114322" cy="1331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8" name="Oval 47"/>
          <p:cNvSpPr/>
          <p:nvPr/>
        </p:nvSpPr>
        <p:spPr>
          <a:xfrm>
            <a:off x="4507398" y="4395913"/>
            <a:ext cx="114322" cy="1331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9" name="Oval 48"/>
          <p:cNvSpPr/>
          <p:nvPr/>
        </p:nvSpPr>
        <p:spPr>
          <a:xfrm>
            <a:off x="4807112" y="4077308"/>
            <a:ext cx="114322" cy="1331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0" name="Oval 49"/>
          <p:cNvSpPr/>
          <p:nvPr/>
        </p:nvSpPr>
        <p:spPr>
          <a:xfrm>
            <a:off x="4498569" y="4081351"/>
            <a:ext cx="114322" cy="1331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1" name="Oval 50"/>
          <p:cNvSpPr/>
          <p:nvPr/>
        </p:nvSpPr>
        <p:spPr>
          <a:xfrm>
            <a:off x="5820717" y="4373767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2" name="Oval 51"/>
          <p:cNvSpPr/>
          <p:nvPr/>
        </p:nvSpPr>
        <p:spPr>
          <a:xfrm>
            <a:off x="5507526" y="4377810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3" name="Oval 52"/>
          <p:cNvSpPr/>
          <p:nvPr/>
        </p:nvSpPr>
        <p:spPr>
          <a:xfrm>
            <a:off x="5849676" y="3199445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4" name="Oval 53"/>
          <p:cNvSpPr/>
          <p:nvPr/>
        </p:nvSpPr>
        <p:spPr>
          <a:xfrm>
            <a:off x="5458800" y="3212468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5" name="Oval 54"/>
          <p:cNvSpPr/>
          <p:nvPr/>
        </p:nvSpPr>
        <p:spPr>
          <a:xfrm>
            <a:off x="5801443" y="4065265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6" name="Oval 55"/>
          <p:cNvSpPr/>
          <p:nvPr/>
        </p:nvSpPr>
        <p:spPr>
          <a:xfrm>
            <a:off x="5492900" y="4069308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7" name="Oval 56"/>
          <p:cNvSpPr/>
          <p:nvPr/>
        </p:nvSpPr>
        <p:spPr>
          <a:xfrm>
            <a:off x="5784474" y="2700039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8" name="Oval 57"/>
          <p:cNvSpPr/>
          <p:nvPr/>
        </p:nvSpPr>
        <p:spPr>
          <a:xfrm>
            <a:off x="5462956" y="2696445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9" name="Oval 58"/>
          <p:cNvSpPr/>
          <p:nvPr/>
        </p:nvSpPr>
        <p:spPr>
          <a:xfrm>
            <a:off x="5784474" y="2356760"/>
            <a:ext cx="114322" cy="1331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0" name="Oval 59"/>
          <p:cNvSpPr/>
          <p:nvPr/>
        </p:nvSpPr>
        <p:spPr>
          <a:xfrm>
            <a:off x="5475931" y="2360803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61" name="Straight Connector 60"/>
          <p:cNvCxnSpPr>
            <a:endCxn id="7" idx="2"/>
          </p:cNvCxnSpPr>
          <p:nvPr/>
        </p:nvCxnSpPr>
        <p:spPr>
          <a:xfrm>
            <a:off x="2144451" y="5406897"/>
            <a:ext cx="18406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2377243" y="4985896"/>
            <a:ext cx="0" cy="32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5" idx="2"/>
          </p:cNvCxnSpPr>
          <p:nvPr/>
        </p:nvCxnSpPr>
        <p:spPr>
          <a:xfrm flipV="1">
            <a:off x="2144451" y="4915271"/>
            <a:ext cx="184066" cy="12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4" idx="2"/>
          </p:cNvCxnSpPr>
          <p:nvPr/>
        </p:nvCxnSpPr>
        <p:spPr>
          <a:xfrm flipV="1">
            <a:off x="2452994" y="4915270"/>
            <a:ext cx="59849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" idx="4"/>
          </p:cNvCxnSpPr>
          <p:nvPr/>
        </p:nvCxnSpPr>
        <p:spPr>
          <a:xfrm>
            <a:off x="3108651" y="4981852"/>
            <a:ext cx="57161" cy="315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34" idx="6"/>
          </p:cNvCxnSpPr>
          <p:nvPr/>
        </p:nvCxnSpPr>
        <p:spPr>
          <a:xfrm flipH="1">
            <a:off x="2914430" y="5375428"/>
            <a:ext cx="194221" cy="4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" idx="6"/>
            <a:endCxn id="38" idx="2"/>
          </p:cNvCxnSpPr>
          <p:nvPr/>
        </p:nvCxnSpPr>
        <p:spPr>
          <a:xfrm flipV="1">
            <a:off x="3165812" y="4910523"/>
            <a:ext cx="853683" cy="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39" idx="0"/>
          </p:cNvCxnSpPr>
          <p:nvPr/>
        </p:nvCxnSpPr>
        <p:spPr>
          <a:xfrm>
            <a:off x="4052737" y="4993291"/>
            <a:ext cx="11136" cy="304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40" idx="6"/>
          </p:cNvCxnSpPr>
          <p:nvPr/>
        </p:nvCxnSpPr>
        <p:spPr>
          <a:xfrm flipH="1">
            <a:off x="3812491" y="5363989"/>
            <a:ext cx="165362" cy="4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8" idx="0"/>
            <a:endCxn id="35" idx="5"/>
          </p:cNvCxnSpPr>
          <p:nvPr/>
        </p:nvCxnSpPr>
        <p:spPr>
          <a:xfrm flipH="1" flipV="1">
            <a:off x="4055976" y="4407040"/>
            <a:ext cx="20680" cy="436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36" idx="6"/>
          </p:cNvCxnSpPr>
          <p:nvPr/>
        </p:nvCxnSpPr>
        <p:spPr>
          <a:xfrm flipH="1">
            <a:off x="3764175" y="4359959"/>
            <a:ext cx="191681" cy="4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8" idx="6"/>
            <a:endCxn id="37" idx="2"/>
          </p:cNvCxnSpPr>
          <p:nvPr/>
        </p:nvCxnSpPr>
        <p:spPr>
          <a:xfrm>
            <a:off x="4133817" y="4910523"/>
            <a:ext cx="361766" cy="8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7" idx="4"/>
            <a:endCxn id="42" idx="1"/>
          </p:cNvCxnSpPr>
          <p:nvPr/>
        </p:nvCxnSpPr>
        <p:spPr>
          <a:xfrm>
            <a:off x="4552744" y="4985896"/>
            <a:ext cx="30535" cy="346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41" idx="2"/>
          </p:cNvCxnSpPr>
          <p:nvPr/>
        </p:nvCxnSpPr>
        <p:spPr>
          <a:xfrm>
            <a:off x="4686689" y="5363989"/>
            <a:ext cx="188391" cy="11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37" idx="6"/>
            <a:endCxn id="46" idx="2"/>
          </p:cNvCxnSpPr>
          <p:nvPr/>
        </p:nvCxnSpPr>
        <p:spPr>
          <a:xfrm>
            <a:off x="4609905" y="4919314"/>
            <a:ext cx="853302" cy="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45" idx="6"/>
          </p:cNvCxnSpPr>
          <p:nvPr/>
        </p:nvCxnSpPr>
        <p:spPr>
          <a:xfrm>
            <a:off x="5590253" y="4898831"/>
            <a:ext cx="295819" cy="20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44" idx="7"/>
          </p:cNvCxnSpPr>
          <p:nvPr/>
        </p:nvCxnSpPr>
        <p:spPr>
          <a:xfrm>
            <a:off x="5550061" y="4993291"/>
            <a:ext cx="40419" cy="303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43" idx="2"/>
          </p:cNvCxnSpPr>
          <p:nvPr/>
        </p:nvCxnSpPr>
        <p:spPr>
          <a:xfrm flipV="1">
            <a:off x="5621848" y="5340315"/>
            <a:ext cx="179595" cy="23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45" idx="4"/>
          </p:cNvCxnSpPr>
          <p:nvPr/>
        </p:nvCxnSpPr>
        <p:spPr>
          <a:xfrm flipH="1" flipV="1">
            <a:off x="5828911" y="4985896"/>
            <a:ext cx="48967" cy="266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9" idx="5"/>
          </p:cNvCxnSpPr>
          <p:nvPr/>
        </p:nvCxnSpPr>
        <p:spPr>
          <a:xfrm flipV="1">
            <a:off x="3116890" y="4369026"/>
            <a:ext cx="32180" cy="474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10" idx="6"/>
          </p:cNvCxnSpPr>
          <p:nvPr/>
        </p:nvCxnSpPr>
        <p:spPr>
          <a:xfrm flipH="1">
            <a:off x="2183022" y="4293377"/>
            <a:ext cx="864530" cy="32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0" idx="0"/>
            <a:endCxn id="12" idx="5"/>
          </p:cNvCxnSpPr>
          <p:nvPr/>
        </p:nvCxnSpPr>
        <p:spPr>
          <a:xfrm flipH="1" flipV="1">
            <a:off x="2119716" y="3700498"/>
            <a:ext cx="6145" cy="558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12" idx="6"/>
            <a:endCxn id="11" idx="2"/>
          </p:cNvCxnSpPr>
          <p:nvPr/>
        </p:nvCxnSpPr>
        <p:spPr>
          <a:xfrm flipV="1">
            <a:off x="2136458" y="3649375"/>
            <a:ext cx="194221" cy="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14" idx="4"/>
          </p:cNvCxnSpPr>
          <p:nvPr/>
        </p:nvCxnSpPr>
        <p:spPr>
          <a:xfrm flipV="1">
            <a:off x="2077135" y="3307619"/>
            <a:ext cx="0" cy="271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13" idx="2"/>
          </p:cNvCxnSpPr>
          <p:nvPr/>
        </p:nvCxnSpPr>
        <p:spPr>
          <a:xfrm>
            <a:off x="2144451" y="3208425"/>
            <a:ext cx="184066" cy="28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3" idx="4"/>
            <a:endCxn id="11" idx="1"/>
          </p:cNvCxnSpPr>
          <p:nvPr/>
        </p:nvCxnSpPr>
        <p:spPr>
          <a:xfrm flipH="1">
            <a:off x="2347421" y="3303576"/>
            <a:ext cx="38257" cy="298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16" idx="6"/>
          </p:cNvCxnSpPr>
          <p:nvPr/>
        </p:nvCxnSpPr>
        <p:spPr>
          <a:xfrm>
            <a:off x="2451112" y="3222709"/>
            <a:ext cx="463318" cy="14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6" idx="7"/>
            <a:endCxn id="15" idx="2"/>
          </p:cNvCxnSpPr>
          <p:nvPr/>
        </p:nvCxnSpPr>
        <p:spPr>
          <a:xfrm>
            <a:off x="2897688" y="3189913"/>
            <a:ext cx="210963" cy="43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5" idx="4"/>
            <a:endCxn id="31" idx="7"/>
          </p:cNvCxnSpPr>
          <p:nvPr/>
        </p:nvCxnSpPr>
        <p:spPr>
          <a:xfrm>
            <a:off x="3165812" y="3299533"/>
            <a:ext cx="48658" cy="310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31" idx="2"/>
            <a:endCxn id="31" idx="2"/>
          </p:cNvCxnSpPr>
          <p:nvPr/>
        </p:nvCxnSpPr>
        <p:spPr>
          <a:xfrm>
            <a:off x="3116890" y="365745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32" idx="6"/>
          </p:cNvCxnSpPr>
          <p:nvPr/>
        </p:nvCxnSpPr>
        <p:spPr>
          <a:xfrm flipH="1">
            <a:off x="2922669" y="3657453"/>
            <a:ext cx="185982" cy="4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5" idx="6"/>
            <a:endCxn id="20" idx="2"/>
          </p:cNvCxnSpPr>
          <p:nvPr/>
        </p:nvCxnSpPr>
        <p:spPr>
          <a:xfrm>
            <a:off x="3222973" y="3232951"/>
            <a:ext cx="906906" cy="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20" idx="4"/>
            <a:endCxn id="27" idx="7"/>
          </p:cNvCxnSpPr>
          <p:nvPr/>
        </p:nvCxnSpPr>
        <p:spPr>
          <a:xfrm flipH="1">
            <a:off x="4093156" y="3303576"/>
            <a:ext cx="93884" cy="339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27" idx="2"/>
            <a:endCxn id="28" idx="6"/>
          </p:cNvCxnSpPr>
          <p:nvPr/>
        </p:nvCxnSpPr>
        <p:spPr>
          <a:xfrm flipH="1">
            <a:off x="3801355" y="3690461"/>
            <a:ext cx="194221" cy="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0" idx="0"/>
            <a:endCxn id="21" idx="5"/>
          </p:cNvCxnSpPr>
          <p:nvPr/>
        </p:nvCxnSpPr>
        <p:spPr>
          <a:xfrm flipH="1" flipV="1">
            <a:off x="4170298" y="2666929"/>
            <a:ext cx="16742" cy="503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21" idx="2"/>
            <a:endCxn id="22" idx="7"/>
          </p:cNvCxnSpPr>
          <p:nvPr/>
        </p:nvCxnSpPr>
        <p:spPr>
          <a:xfrm flipH="1" flipV="1">
            <a:off x="3861755" y="2576811"/>
            <a:ext cx="210963" cy="43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20" idx="6"/>
            <a:endCxn id="19" idx="2"/>
          </p:cNvCxnSpPr>
          <p:nvPr/>
        </p:nvCxnSpPr>
        <p:spPr>
          <a:xfrm flipV="1">
            <a:off x="4244201" y="3232951"/>
            <a:ext cx="194221" cy="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19" idx="6"/>
            <a:endCxn id="54" idx="2"/>
          </p:cNvCxnSpPr>
          <p:nvPr/>
        </p:nvCxnSpPr>
        <p:spPr>
          <a:xfrm>
            <a:off x="4552744" y="3232951"/>
            <a:ext cx="906056" cy="4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54" idx="6"/>
            <a:endCxn id="53" idx="2"/>
          </p:cNvCxnSpPr>
          <p:nvPr/>
        </p:nvCxnSpPr>
        <p:spPr>
          <a:xfrm flipV="1">
            <a:off x="5573122" y="3266028"/>
            <a:ext cx="276554" cy="13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53" idx="4"/>
            <a:endCxn id="55" idx="1"/>
          </p:cNvCxnSpPr>
          <p:nvPr/>
        </p:nvCxnSpPr>
        <p:spPr>
          <a:xfrm flipH="1">
            <a:off x="5818185" y="3332610"/>
            <a:ext cx="88652" cy="752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55" idx="2"/>
            <a:endCxn id="56" idx="6"/>
          </p:cNvCxnSpPr>
          <p:nvPr/>
        </p:nvCxnSpPr>
        <p:spPr>
          <a:xfrm flipH="1">
            <a:off x="5607222" y="4131848"/>
            <a:ext cx="194221" cy="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55" idx="5"/>
            <a:endCxn id="51" idx="0"/>
          </p:cNvCxnSpPr>
          <p:nvPr/>
        </p:nvCxnSpPr>
        <p:spPr>
          <a:xfrm flipH="1">
            <a:off x="5877878" y="4178928"/>
            <a:ext cx="21145" cy="194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51" idx="2"/>
            <a:endCxn id="52" idx="6"/>
          </p:cNvCxnSpPr>
          <p:nvPr/>
        </p:nvCxnSpPr>
        <p:spPr>
          <a:xfrm flipH="1">
            <a:off x="5621848" y="4440350"/>
            <a:ext cx="198869" cy="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2" idx="1"/>
            <a:endCxn id="56" idx="4"/>
          </p:cNvCxnSpPr>
          <p:nvPr/>
        </p:nvCxnSpPr>
        <p:spPr>
          <a:xfrm flipV="1">
            <a:off x="5524268" y="4202473"/>
            <a:ext cx="25793" cy="194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19" idx="7"/>
            <a:endCxn id="24" idx="2"/>
          </p:cNvCxnSpPr>
          <p:nvPr/>
        </p:nvCxnSpPr>
        <p:spPr>
          <a:xfrm flipV="1">
            <a:off x="4536002" y="2734018"/>
            <a:ext cx="16742" cy="451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24" idx="6"/>
            <a:endCxn id="23" idx="2"/>
          </p:cNvCxnSpPr>
          <p:nvPr/>
        </p:nvCxnSpPr>
        <p:spPr>
          <a:xfrm>
            <a:off x="4667066" y="2734018"/>
            <a:ext cx="207196" cy="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24" idx="7"/>
            <a:endCxn id="26" idx="4"/>
          </p:cNvCxnSpPr>
          <p:nvPr/>
        </p:nvCxnSpPr>
        <p:spPr>
          <a:xfrm flipH="1" flipV="1">
            <a:off x="4622880" y="2464958"/>
            <a:ext cx="27444" cy="221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26" idx="7"/>
            <a:endCxn id="25" idx="2"/>
          </p:cNvCxnSpPr>
          <p:nvPr/>
        </p:nvCxnSpPr>
        <p:spPr>
          <a:xfrm>
            <a:off x="4663299" y="2351295"/>
            <a:ext cx="210963" cy="43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23" idx="6"/>
            <a:endCxn id="25" idx="5"/>
          </p:cNvCxnSpPr>
          <p:nvPr/>
        </p:nvCxnSpPr>
        <p:spPr>
          <a:xfrm flipH="1" flipV="1">
            <a:off x="4971842" y="2441413"/>
            <a:ext cx="16742" cy="296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25" idx="6"/>
            <a:endCxn id="60" idx="2"/>
          </p:cNvCxnSpPr>
          <p:nvPr/>
        </p:nvCxnSpPr>
        <p:spPr>
          <a:xfrm>
            <a:off x="4988584" y="2394333"/>
            <a:ext cx="487347" cy="3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60" idx="6"/>
            <a:endCxn id="59" idx="2"/>
          </p:cNvCxnSpPr>
          <p:nvPr/>
        </p:nvCxnSpPr>
        <p:spPr>
          <a:xfrm flipV="1">
            <a:off x="5590253" y="2423343"/>
            <a:ext cx="194221" cy="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60" idx="4"/>
            <a:endCxn id="58" idx="7"/>
          </p:cNvCxnSpPr>
          <p:nvPr/>
        </p:nvCxnSpPr>
        <p:spPr>
          <a:xfrm>
            <a:off x="5533092" y="2493968"/>
            <a:ext cx="27444" cy="221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58" idx="5"/>
            <a:endCxn id="57" idx="3"/>
          </p:cNvCxnSpPr>
          <p:nvPr/>
        </p:nvCxnSpPr>
        <p:spPr>
          <a:xfrm>
            <a:off x="5560536" y="2810108"/>
            <a:ext cx="240680" cy="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59" idx="4"/>
            <a:endCxn id="57" idx="0"/>
          </p:cNvCxnSpPr>
          <p:nvPr/>
        </p:nvCxnSpPr>
        <p:spPr>
          <a:xfrm>
            <a:off x="5841635" y="2489925"/>
            <a:ext cx="0" cy="210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57" idx="5"/>
            <a:endCxn id="53" idx="0"/>
          </p:cNvCxnSpPr>
          <p:nvPr/>
        </p:nvCxnSpPr>
        <p:spPr>
          <a:xfrm>
            <a:off x="5882054" y="2813702"/>
            <a:ext cx="24783" cy="385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56" idx="2"/>
            <a:endCxn id="49" idx="6"/>
          </p:cNvCxnSpPr>
          <p:nvPr/>
        </p:nvCxnSpPr>
        <p:spPr>
          <a:xfrm flipH="1">
            <a:off x="4921434" y="4135891"/>
            <a:ext cx="571466" cy="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endCxn id="50" idx="7"/>
          </p:cNvCxnSpPr>
          <p:nvPr/>
        </p:nvCxnSpPr>
        <p:spPr>
          <a:xfrm flipH="1" flipV="1">
            <a:off x="4596149" y="4100853"/>
            <a:ext cx="184735" cy="1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49" idx="4"/>
            <a:endCxn id="47" idx="0"/>
          </p:cNvCxnSpPr>
          <p:nvPr/>
        </p:nvCxnSpPr>
        <p:spPr>
          <a:xfrm>
            <a:off x="4864273" y="4210473"/>
            <a:ext cx="57161" cy="189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endCxn id="48" idx="6"/>
          </p:cNvCxnSpPr>
          <p:nvPr/>
        </p:nvCxnSpPr>
        <p:spPr>
          <a:xfrm flipH="1">
            <a:off x="4621720" y="4462495"/>
            <a:ext cx="2425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50" idx="4"/>
            <a:endCxn id="48" idx="0"/>
          </p:cNvCxnSpPr>
          <p:nvPr/>
        </p:nvCxnSpPr>
        <p:spPr>
          <a:xfrm>
            <a:off x="4555730" y="4214516"/>
            <a:ext cx="8829" cy="1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5" idx="0"/>
            <a:endCxn id="17" idx="4"/>
          </p:cNvCxnSpPr>
          <p:nvPr/>
        </p:nvCxnSpPr>
        <p:spPr>
          <a:xfrm flipV="1">
            <a:off x="3165812" y="2686431"/>
            <a:ext cx="0" cy="479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7" idx="3"/>
            <a:endCxn id="18" idx="6"/>
          </p:cNvCxnSpPr>
          <p:nvPr/>
        </p:nvCxnSpPr>
        <p:spPr>
          <a:xfrm flipH="1" flipV="1">
            <a:off x="2258773" y="2639471"/>
            <a:ext cx="866620" cy="27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9" idx="6"/>
            <a:endCxn id="30" idx="0"/>
          </p:cNvCxnSpPr>
          <p:nvPr/>
        </p:nvCxnSpPr>
        <p:spPr>
          <a:xfrm>
            <a:off x="4552744" y="3232951"/>
            <a:ext cx="70136" cy="39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30" idx="6"/>
            <a:endCxn id="29" idx="2"/>
          </p:cNvCxnSpPr>
          <p:nvPr/>
        </p:nvCxnSpPr>
        <p:spPr>
          <a:xfrm flipV="1">
            <a:off x="4680041" y="3690461"/>
            <a:ext cx="194221" cy="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endCxn id="37" idx="0"/>
          </p:cNvCxnSpPr>
          <p:nvPr/>
        </p:nvCxnSpPr>
        <p:spPr>
          <a:xfrm>
            <a:off x="4552744" y="4529078"/>
            <a:ext cx="0" cy="32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174810" y="1958435"/>
            <a:ext cx="481003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(</a:t>
            </a:r>
            <a:r>
              <a:rPr lang="fi-FI" dirty="0" err="1" smtClean="0"/>
              <a:t>Bidirectional</a:t>
            </a:r>
            <a:r>
              <a:rPr lang="fi-FI" dirty="0" smtClean="0"/>
              <a:t> </a:t>
            </a:r>
            <a:r>
              <a:rPr lang="fi-FI" dirty="0" err="1" smtClean="0"/>
              <a:t>edges</a:t>
            </a:r>
            <a:r>
              <a:rPr lang="fi-FI" dirty="0" smtClean="0"/>
              <a:t>)</a:t>
            </a:r>
          </a:p>
          <a:p>
            <a:endParaRPr lang="fi-FI" dirty="0" smtClean="0"/>
          </a:p>
          <a:p>
            <a:r>
              <a:rPr lang="fi-FI" dirty="0" smtClean="0"/>
              <a:t>Red </a:t>
            </a:r>
            <a:r>
              <a:rPr lang="fi-FI" dirty="0" err="1" smtClean="0"/>
              <a:t>node</a:t>
            </a:r>
            <a:r>
              <a:rPr lang="fi-FI" dirty="0" smtClean="0"/>
              <a:t>: </a:t>
            </a:r>
            <a:r>
              <a:rPr lang="fi-FI" dirty="0" err="1" smtClean="0"/>
              <a:t>starting</a:t>
            </a:r>
            <a:r>
              <a:rPr lang="fi-FI" dirty="0" smtClean="0"/>
              <a:t> </a:t>
            </a:r>
            <a:r>
              <a:rPr lang="fi-FI" dirty="0" err="1" smtClean="0"/>
              <a:t>point</a:t>
            </a:r>
            <a:endParaRPr lang="fi-FI" dirty="0" smtClean="0"/>
          </a:p>
          <a:p>
            <a:r>
              <a:rPr lang="fi-FI" dirty="0" smtClean="0"/>
              <a:t>Purple </a:t>
            </a:r>
            <a:r>
              <a:rPr lang="fi-FI" dirty="0" err="1" smtClean="0"/>
              <a:t>node</a:t>
            </a:r>
            <a:r>
              <a:rPr lang="fi-FI" dirty="0" smtClean="0"/>
              <a:t>: </a:t>
            </a:r>
            <a:r>
              <a:rPr lang="fi-FI" dirty="0" err="1" smtClean="0"/>
              <a:t>goal</a:t>
            </a:r>
            <a:r>
              <a:rPr lang="fi-FI" dirty="0" smtClean="0"/>
              <a:t> </a:t>
            </a:r>
          </a:p>
          <a:p>
            <a:r>
              <a:rPr lang="fi-FI" dirty="0" smtClean="0"/>
              <a:t>Black </a:t>
            </a:r>
            <a:r>
              <a:rPr lang="fi-FI" dirty="0" err="1" smtClean="0"/>
              <a:t>node</a:t>
            </a:r>
            <a:r>
              <a:rPr lang="fi-FI" dirty="0" smtClean="0"/>
              <a:t>:  </a:t>
            </a:r>
            <a:r>
              <a:rPr lang="fi-FI" dirty="0" err="1" smtClean="0"/>
              <a:t>dead</a:t>
            </a:r>
            <a:endParaRPr lang="fi-FI" dirty="0" smtClean="0"/>
          </a:p>
          <a:p>
            <a:r>
              <a:rPr lang="fi-FI" dirty="0" smtClean="0"/>
              <a:t>Green </a:t>
            </a:r>
            <a:r>
              <a:rPr lang="fi-FI" dirty="0" err="1" smtClean="0"/>
              <a:t>node</a:t>
            </a:r>
            <a:r>
              <a:rPr lang="fi-FI" dirty="0" smtClean="0"/>
              <a:t>: </a:t>
            </a:r>
            <a:r>
              <a:rPr lang="fi-FI" dirty="0" err="1" smtClean="0"/>
              <a:t>active</a:t>
            </a:r>
            <a:endParaRPr lang="fi-FI" dirty="0" smtClean="0"/>
          </a:p>
          <a:p>
            <a:r>
              <a:rPr lang="fi-FI" dirty="0" err="1" smtClean="0"/>
              <a:t>Blue</a:t>
            </a:r>
            <a:r>
              <a:rPr lang="fi-FI" dirty="0" smtClean="0"/>
              <a:t> </a:t>
            </a:r>
            <a:r>
              <a:rPr lang="fi-FI" dirty="0" err="1" smtClean="0"/>
              <a:t>node</a:t>
            </a:r>
            <a:r>
              <a:rPr lang="fi-FI" dirty="0" smtClean="0"/>
              <a:t>: </a:t>
            </a:r>
            <a:r>
              <a:rPr lang="fi-FI" dirty="0" err="1" smtClean="0"/>
              <a:t>virgin</a:t>
            </a:r>
            <a:endParaRPr lang="fi-FI" dirty="0" smtClean="0"/>
          </a:p>
          <a:p>
            <a:endParaRPr lang="fi-FI" dirty="0"/>
          </a:p>
          <a:p>
            <a:r>
              <a:rPr lang="fi-FI" dirty="0" err="1" smtClean="0"/>
              <a:t>Numbers</a:t>
            </a:r>
            <a:r>
              <a:rPr lang="fi-FI" dirty="0" smtClean="0"/>
              <a:t> </a:t>
            </a:r>
            <a:r>
              <a:rPr lang="fi-FI" dirty="0" err="1" smtClean="0"/>
              <a:t>next</a:t>
            </a:r>
            <a:r>
              <a:rPr lang="fi-FI" dirty="0" smtClean="0"/>
              <a:t> to </a:t>
            </a:r>
            <a:r>
              <a:rPr lang="fi-FI" dirty="0" err="1" smtClean="0"/>
              <a:t>active</a:t>
            </a:r>
            <a:r>
              <a:rPr lang="fi-FI" dirty="0" smtClean="0"/>
              <a:t> </a:t>
            </a:r>
            <a:r>
              <a:rPr lang="fi-FI" dirty="0" err="1" smtClean="0"/>
              <a:t>nodes</a:t>
            </a:r>
            <a:r>
              <a:rPr lang="fi-FI" dirty="0" smtClean="0"/>
              <a:t>: </a:t>
            </a:r>
            <a:r>
              <a:rPr lang="fi-FI" dirty="0" err="1" smtClean="0"/>
              <a:t>current</a:t>
            </a:r>
            <a:r>
              <a:rPr lang="fi-FI" dirty="0" smtClean="0"/>
              <a:t> </a:t>
            </a:r>
            <a:r>
              <a:rPr lang="fi-FI" dirty="0" err="1" smtClean="0"/>
              <a:t>upper</a:t>
            </a:r>
            <a:endParaRPr lang="fi-FI" dirty="0" smtClean="0"/>
          </a:p>
          <a:p>
            <a:r>
              <a:rPr lang="fi-FI" dirty="0" err="1"/>
              <a:t>l</a:t>
            </a:r>
            <a:r>
              <a:rPr lang="fi-FI" dirty="0" err="1" smtClean="0"/>
              <a:t>imit</a:t>
            </a:r>
            <a:r>
              <a:rPr lang="fi-FI" dirty="0" smtClean="0"/>
              <a:t> for </a:t>
            </a:r>
            <a:r>
              <a:rPr lang="fi-FI" dirty="0" err="1" smtClean="0"/>
              <a:t>path</a:t>
            </a:r>
            <a:r>
              <a:rPr lang="fi-FI" dirty="0" smtClean="0"/>
              <a:t> </a:t>
            </a:r>
            <a:r>
              <a:rPr lang="fi-FI" dirty="0" err="1" smtClean="0"/>
              <a:t>cost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starting</a:t>
            </a:r>
            <a:r>
              <a:rPr lang="fi-FI" dirty="0" smtClean="0"/>
              <a:t> </a:t>
            </a:r>
            <a:r>
              <a:rPr lang="fi-FI" dirty="0" err="1" smtClean="0"/>
              <a:t>point</a:t>
            </a:r>
            <a:r>
              <a:rPr lang="fi-FI" dirty="0" smtClean="0"/>
              <a:t> to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node</a:t>
            </a:r>
            <a:endParaRPr lang="fi-FI" dirty="0" smtClean="0"/>
          </a:p>
          <a:p>
            <a:endParaRPr lang="fi-FI" dirty="0"/>
          </a:p>
          <a:p>
            <a:r>
              <a:rPr lang="fi-FI" dirty="0" err="1" smtClean="0"/>
              <a:t>Dijkstra</a:t>
            </a:r>
            <a:r>
              <a:rPr lang="fi-FI" dirty="0" smtClean="0"/>
              <a:t>: </a:t>
            </a:r>
            <a:r>
              <a:rPr lang="fi-FI" dirty="0" err="1" smtClean="0"/>
              <a:t>choose</a:t>
            </a:r>
            <a:r>
              <a:rPr lang="fi-FI" dirty="0" smtClean="0"/>
              <a:t> </a:t>
            </a:r>
            <a:r>
              <a:rPr lang="fi-FI" dirty="0" err="1" smtClean="0"/>
              <a:t>among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active</a:t>
            </a:r>
            <a:r>
              <a:rPr lang="fi-FI" dirty="0" smtClean="0"/>
              <a:t> </a:t>
            </a:r>
            <a:r>
              <a:rPr lang="fi-FI" dirty="0" err="1" smtClean="0"/>
              <a:t>nodes</a:t>
            </a:r>
            <a:r>
              <a:rPr lang="fi-FI" dirty="0" smtClean="0"/>
              <a:t> </a:t>
            </a:r>
          </a:p>
          <a:p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one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err="1" smtClean="0"/>
              <a:t>lowest</a:t>
            </a:r>
            <a:r>
              <a:rPr lang="fi-FI" dirty="0" smtClean="0"/>
              <a:t> </a:t>
            </a:r>
            <a:r>
              <a:rPr lang="fi-FI" dirty="0" err="1" smtClean="0"/>
              <a:t>upper</a:t>
            </a:r>
            <a:r>
              <a:rPr lang="fi-FI" dirty="0" smtClean="0"/>
              <a:t> </a:t>
            </a:r>
            <a:r>
              <a:rPr lang="fi-FI" dirty="0" err="1" smtClean="0"/>
              <a:t>limit</a:t>
            </a:r>
            <a:r>
              <a:rPr lang="fi-FI" dirty="0" smtClean="0"/>
              <a:t> </a:t>
            </a:r>
            <a:r>
              <a:rPr lang="fi-FI" dirty="0" err="1" smtClean="0"/>
              <a:t>path</a:t>
            </a:r>
            <a:r>
              <a:rPr lang="fi-FI" dirty="0" smtClean="0"/>
              <a:t> </a:t>
            </a:r>
            <a:r>
              <a:rPr lang="fi-FI" dirty="0" err="1" smtClean="0"/>
              <a:t>cost</a:t>
            </a:r>
            <a:endParaRPr lang="fi-FI" dirty="0"/>
          </a:p>
        </p:txBody>
      </p:sp>
      <p:sp>
        <p:nvSpPr>
          <p:cNvPr id="134" name="TextBox 133"/>
          <p:cNvSpPr txBox="1"/>
          <p:nvPr/>
        </p:nvSpPr>
        <p:spPr>
          <a:xfrm>
            <a:off x="1897174" y="3684887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10.1</a:t>
            </a:r>
            <a:endParaRPr lang="fi-FI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4663299" y="5101549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10.5</a:t>
            </a:r>
            <a:endParaRPr lang="fi-FI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4338366" y="3882612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10.8</a:t>
            </a:r>
            <a:endParaRPr lang="fi-FI" sz="1400" dirty="0"/>
          </a:p>
        </p:txBody>
      </p:sp>
      <p:sp>
        <p:nvSpPr>
          <p:cNvPr id="137" name="TextBox 136"/>
          <p:cNvSpPr txBox="1"/>
          <p:nvPr/>
        </p:nvSpPr>
        <p:spPr>
          <a:xfrm>
            <a:off x="4857319" y="3890846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9.4</a:t>
            </a:r>
            <a:endParaRPr lang="fi-FI" sz="1400" dirty="0"/>
          </a:p>
        </p:txBody>
      </p:sp>
      <p:sp>
        <p:nvSpPr>
          <p:cNvPr id="138" name="TextBox 137"/>
          <p:cNvSpPr txBox="1"/>
          <p:nvPr/>
        </p:nvSpPr>
        <p:spPr>
          <a:xfrm>
            <a:off x="5337971" y="5335874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10.7</a:t>
            </a:r>
            <a:endParaRPr lang="fi-FI" sz="1400" dirty="0"/>
          </a:p>
        </p:txBody>
      </p:sp>
      <p:sp>
        <p:nvSpPr>
          <p:cNvPr id="139" name="TextBox 138"/>
          <p:cNvSpPr txBox="1"/>
          <p:nvPr/>
        </p:nvSpPr>
        <p:spPr>
          <a:xfrm>
            <a:off x="5737611" y="4666868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9.8</a:t>
            </a:r>
            <a:endParaRPr lang="fi-FI" sz="1400" dirty="0"/>
          </a:p>
        </p:txBody>
      </p:sp>
    </p:spTree>
    <p:extLst>
      <p:ext uri="{BB962C8B-B14F-4D97-AF65-F5344CB8AC3E}">
        <p14:creationId xmlns:p14="http://schemas.microsoft.com/office/powerpoint/2010/main" val="170799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5" grpId="0"/>
      <p:bldP spid="136" grpId="0"/>
      <p:bldP spid="137" grpId="0"/>
      <p:bldP spid="138" grpId="0"/>
      <p:bldP spid="1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4779054" y="4043865"/>
            <a:ext cx="185057" cy="2068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0" name="Rectangle 139"/>
          <p:cNvSpPr/>
          <p:nvPr/>
        </p:nvSpPr>
        <p:spPr>
          <a:xfrm>
            <a:off x="4463836" y="4032088"/>
            <a:ext cx="185057" cy="2068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1" name="Rectangle 140"/>
          <p:cNvSpPr/>
          <p:nvPr/>
        </p:nvSpPr>
        <p:spPr>
          <a:xfrm>
            <a:off x="4821159" y="4359350"/>
            <a:ext cx="185057" cy="2068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2" name="Rectangle 141"/>
          <p:cNvSpPr/>
          <p:nvPr/>
        </p:nvSpPr>
        <p:spPr>
          <a:xfrm>
            <a:off x="5442723" y="4036500"/>
            <a:ext cx="185057" cy="2068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expansion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Dijkstra</a:t>
            </a:r>
            <a:endParaRPr lang="fi-FI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Oval 3"/>
          <p:cNvSpPr/>
          <p:nvPr/>
        </p:nvSpPr>
        <p:spPr>
          <a:xfrm>
            <a:off x="3051490" y="4848687"/>
            <a:ext cx="114322" cy="1331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Oval 4"/>
          <p:cNvSpPr/>
          <p:nvPr/>
        </p:nvSpPr>
        <p:spPr>
          <a:xfrm>
            <a:off x="2328517" y="4848688"/>
            <a:ext cx="114322" cy="1331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Oval 5"/>
          <p:cNvSpPr/>
          <p:nvPr/>
        </p:nvSpPr>
        <p:spPr>
          <a:xfrm>
            <a:off x="2019974" y="4852731"/>
            <a:ext cx="114322" cy="1331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Oval 6"/>
          <p:cNvSpPr/>
          <p:nvPr/>
        </p:nvSpPr>
        <p:spPr>
          <a:xfrm>
            <a:off x="2328517" y="5340315"/>
            <a:ext cx="114322" cy="1331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Oval 7"/>
          <p:cNvSpPr/>
          <p:nvPr/>
        </p:nvSpPr>
        <p:spPr>
          <a:xfrm>
            <a:off x="2019974" y="5344358"/>
            <a:ext cx="114322" cy="1331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Oval 8"/>
          <p:cNvSpPr/>
          <p:nvPr/>
        </p:nvSpPr>
        <p:spPr>
          <a:xfrm>
            <a:off x="3051490" y="4255363"/>
            <a:ext cx="114322" cy="1331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Oval 9"/>
          <p:cNvSpPr/>
          <p:nvPr/>
        </p:nvSpPr>
        <p:spPr>
          <a:xfrm>
            <a:off x="2068700" y="4259406"/>
            <a:ext cx="114322" cy="1331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Oval 10"/>
          <p:cNvSpPr/>
          <p:nvPr/>
        </p:nvSpPr>
        <p:spPr>
          <a:xfrm>
            <a:off x="2330679" y="3582792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Oval 11"/>
          <p:cNvSpPr/>
          <p:nvPr/>
        </p:nvSpPr>
        <p:spPr>
          <a:xfrm>
            <a:off x="2022136" y="3586835"/>
            <a:ext cx="114322" cy="1331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Oval 12"/>
          <p:cNvSpPr/>
          <p:nvPr/>
        </p:nvSpPr>
        <p:spPr>
          <a:xfrm>
            <a:off x="2328517" y="3170411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Oval 13"/>
          <p:cNvSpPr/>
          <p:nvPr/>
        </p:nvSpPr>
        <p:spPr>
          <a:xfrm>
            <a:off x="2019974" y="3174454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Oval 14"/>
          <p:cNvSpPr/>
          <p:nvPr/>
        </p:nvSpPr>
        <p:spPr>
          <a:xfrm>
            <a:off x="3108651" y="3166368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Oval 15"/>
          <p:cNvSpPr/>
          <p:nvPr/>
        </p:nvSpPr>
        <p:spPr>
          <a:xfrm>
            <a:off x="2800108" y="3170411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" name="Oval 16"/>
          <p:cNvSpPr/>
          <p:nvPr/>
        </p:nvSpPr>
        <p:spPr>
          <a:xfrm>
            <a:off x="3108651" y="2553266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" name="Oval 17"/>
          <p:cNvSpPr/>
          <p:nvPr/>
        </p:nvSpPr>
        <p:spPr>
          <a:xfrm>
            <a:off x="2144451" y="2572888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" name="Oval 18"/>
          <p:cNvSpPr/>
          <p:nvPr/>
        </p:nvSpPr>
        <p:spPr>
          <a:xfrm>
            <a:off x="4438422" y="3166368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" name="Oval 19"/>
          <p:cNvSpPr/>
          <p:nvPr/>
        </p:nvSpPr>
        <p:spPr>
          <a:xfrm>
            <a:off x="4129879" y="3170411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" name="Oval 20"/>
          <p:cNvSpPr/>
          <p:nvPr/>
        </p:nvSpPr>
        <p:spPr>
          <a:xfrm>
            <a:off x="4072718" y="2553266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" name="Oval 21"/>
          <p:cNvSpPr/>
          <p:nvPr/>
        </p:nvSpPr>
        <p:spPr>
          <a:xfrm>
            <a:off x="3764175" y="2557309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Oval 22"/>
          <p:cNvSpPr/>
          <p:nvPr/>
        </p:nvSpPr>
        <p:spPr>
          <a:xfrm>
            <a:off x="4874262" y="2671029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4" name="Oval 23"/>
          <p:cNvSpPr/>
          <p:nvPr/>
        </p:nvSpPr>
        <p:spPr>
          <a:xfrm>
            <a:off x="4552744" y="2667435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Oval 24"/>
          <p:cNvSpPr/>
          <p:nvPr/>
        </p:nvSpPr>
        <p:spPr>
          <a:xfrm>
            <a:off x="4874262" y="2327750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Oval 25"/>
          <p:cNvSpPr/>
          <p:nvPr/>
        </p:nvSpPr>
        <p:spPr>
          <a:xfrm>
            <a:off x="4565719" y="2331793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" name="Oval 26"/>
          <p:cNvSpPr/>
          <p:nvPr/>
        </p:nvSpPr>
        <p:spPr>
          <a:xfrm>
            <a:off x="3995576" y="3623878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8" name="Oval 27"/>
          <p:cNvSpPr/>
          <p:nvPr/>
        </p:nvSpPr>
        <p:spPr>
          <a:xfrm>
            <a:off x="3687033" y="3627921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9" name="Oval 28"/>
          <p:cNvSpPr/>
          <p:nvPr/>
        </p:nvSpPr>
        <p:spPr>
          <a:xfrm>
            <a:off x="4874262" y="3623878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0" name="Oval 29"/>
          <p:cNvSpPr/>
          <p:nvPr/>
        </p:nvSpPr>
        <p:spPr>
          <a:xfrm>
            <a:off x="4565719" y="3627921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1" name="Oval 30"/>
          <p:cNvSpPr/>
          <p:nvPr/>
        </p:nvSpPr>
        <p:spPr>
          <a:xfrm>
            <a:off x="3116890" y="3590871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2" name="Oval 31"/>
          <p:cNvSpPr/>
          <p:nvPr/>
        </p:nvSpPr>
        <p:spPr>
          <a:xfrm>
            <a:off x="2808347" y="3594914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3" name="Oval 32"/>
          <p:cNvSpPr/>
          <p:nvPr/>
        </p:nvSpPr>
        <p:spPr>
          <a:xfrm>
            <a:off x="3108651" y="5308846"/>
            <a:ext cx="114322" cy="1331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4" name="Oval 33"/>
          <p:cNvSpPr/>
          <p:nvPr/>
        </p:nvSpPr>
        <p:spPr>
          <a:xfrm>
            <a:off x="2800108" y="5312889"/>
            <a:ext cx="114322" cy="1331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Oval 34"/>
          <p:cNvSpPr/>
          <p:nvPr/>
        </p:nvSpPr>
        <p:spPr>
          <a:xfrm>
            <a:off x="3958396" y="4293377"/>
            <a:ext cx="114322" cy="1331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6" name="Oval 35"/>
          <p:cNvSpPr/>
          <p:nvPr/>
        </p:nvSpPr>
        <p:spPr>
          <a:xfrm>
            <a:off x="3649853" y="4297420"/>
            <a:ext cx="114322" cy="1331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7" name="Oval 36"/>
          <p:cNvSpPr/>
          <p:nvPr/>
        </p:nvSpPr>
        <p:spPr>
          <a:xfrm>
            <a:off x="4495583" y="4852731"/>
            <a:ext cx="114322" cy="1331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8" name="Oval 37"/>
          <p:cNvSpPr/>
          <p:nvPr/>
        </p:nvSpPr>
        <p:spPr>
          <a:xfrm>
            <a:off x="4019495" y="4843940"/>
            <a:ext cx="114322" cy="1331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9" name="Oval 38"/>
          <p:cNvSpPr/>
          <p:nvPr/>
        </p:nvSpPr>
        <p:spPr>
          <a:xfrm>
            <a:off x="4006712" y="5297407"/>
            <a:ext cx="114322" cy="1331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0" name="Oval 39"/>
          <p:cNvSpPr/>
          <p:nvPr/>
        </p:nvSpPr>
        <p:spPr>
          <a:xfrm>
            <a:off x="3698169" y="5301450"/>
            <a:ext cx="114322" cy="1331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1" name="Oval 40"/>
          <p:cNvSpPr/>
          <p:nvPr/>
        </p:nvSpPr>
        <p:spPr>
          <a:xfrm>
            <a:off x="4875080" y="5308846"/>
            <a:ext cx="114322" cy="1331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2" name="Oval 41"/>
          <p:cNvSpPr/>
          <p:nvPr/>
        </p:nvSpPr>
        <p:spPr>
          <a:xfrm>
            <a:off x="4566537" y="5312889"/>
            <a:ext cx="114322" cy="1331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3" name="Oval 42"/>
          <p:cNvSpPr/>
          <p:nvPr/>
        </p:nvSpPr>
        <p:spPr>
          <a:xfrm>
            <a:off x="5801443" y="5273732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4" name="Oval 43"/>
          <p:cNvSpPr/>
          <p:nvPr/>
        </p:nvSpPr>
        <p:spPr>
          <a:xfrm>
            <a:off x="5492900" y="5277775"/>
            <a:ext cx="114322" cy="1331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5" name="Oval 44"/>
          <p:cNvSpPr/>
          <p:nvPr/>
        </p:nvSpPr>
        <p:spPr>
          <a:xfrm>
            <a:off x="5771750" y="4852731"/>
            <a:ext cx="114322" cy="1331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6" name="Oval 45"/>
          <p:cNvSpPr/>
          <p:nvPr/>
        </p:nvSpPr>
        <p:spPr>
          <a:xfrm>
            <a:off x="5463207" y="4856774"/>
            <a:ext cx="114322" cy="1331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7" name="Oval 46"/>
          <p:cNvSpPr/>
          <p:nvPr/>
        </p:nvSpPr>
        <p:spPr>
          <a:xfrm>
            <a:off x="4864273" y="4399779"/>
            <a:ext cx="114322" cy="1331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8" name="Oval 47"/>
          <p:cNvSpPr/>
          <p:nvPr/>
        </p:nvSpPr>
        <p:spPr>
          <a:xfrm>
            <a:off x="4507398" y="4395913"/>
            <a:ext cx="114322" cy="1331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9" name="Oval 48"/>
          <p:cNvSpPr/>
          <p:nvPr/>
        </p:nvSpPr>
        <p:spPr>
          <a:xfrm>
            <a:off x="4807112" y="4077308"/>
            <a:ext cx="114322" cy="1331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0" name="Oval 49"/>
          <p:cNvSpPr/>
          <p:nvPr/>
        </p:nvSpPr>
        <p:spPr>
          <a:xfrm>
            <a:off x="4498569" y="4081351"/>
            <a:ext cx="114322" cy="1331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1" name="Oval 50"/>
          <p:cNvSpPr/>
          <p:nvPr/>
        </p:nvSpPr>
        <p:spPr>
          <a:xfrm>
            <a:off x="5820717" y="4373767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2" name="Oval 51"/>
          <p:cNvSpPr/>
          <p:nvPr/>
        </p:nvSpPr>
        <p:spPr>
          <a:xfrm>
            <a:off x="5507526" y="4377810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3" name="Oval 52"/>
          <p:cNvSpPr/>
          <p:nvPr/>
        </p:nvSpPr>
        <p:spPr>
          <a:xfrm>
            <a:off x="5849676" y="3199445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4" name="Oval 53"/>
          <p:cNvSpPr/>
          <p:nvPr/>
        </p:nvSpPr>
        <p:spPr>
          <a:xfrm>
            <a:off x="5458800" y="3212468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5" name="Oval 54"/>
          <p:cNvSpPr/>
          <p:nvPr/>
        </p:nvSpPr>
        <p:spPr>
          <a:xfrm>
            <a:off x="5801443" y="4065265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6" name="Oval 55"/>
          <p:cNvSpPr/>
          <p:nvPr/>
        </p:nvSpPr>
        <p:spPr>
          <a:xfrm>
            <a:off x="5492900" y="4069308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7" name="Oval 56"/>
          <p:cNvSpPr/>
          <p:nvPr/>
        </p:nvSpPr>
        <p:spPr>
          <a:xfrm>
            <a:off x="5784474" y="2700039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8" name="Oval 57"/>
          <p:cNvSpPr/>
          <p:nvPr/>
        </p:nvSpPr>
        <p:spPr>
          <a:xfrm>
            <a:off x="5462956" y="2696445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9" name="Oval 58"/>
          <p:cNvSpPr/>
          <p:nvPr/>
        </p:nvSpPr>
        <p:spPr>
          <a:xfrm>
            <a:off x="5784474" y="2356760"/>
            <a:ext cx="114322" cy="1331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0" name="Oval 59"/>
          <p:cNvSpPr/>
          <p:nvPr/>
        </p:nvSpPr>
        <p:spPr>
          <a:xfrm>
            <a:off x="5475931" y="2360803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61" name="Straight Connector 60"/>
          <p:cNvCxnSpPr>
            <a:endCxn id="7" idx="2"/>
          </p:cNvCxnSpPr>
          <p:nvPr/>
        </p:nvCxnSpPr>
        <p:spPr>
          <a:xfrm>
            <a:off x="2144451" y="5406897"/>
            <a:ext cx="18406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2377243" y="4985896"/>
            <a:ext cx="0" cy="32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5" idx="2"/>
          </p:cNvCxnSpPr>
          <p:nvPr/>
        </p:nvCxnSpPr>
        <p:spPr>
          <a:xfrm flipV="1">
            <a:off x="2144451" y="4915271"/>
            <a:ext cx="184066" cy="12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4" idx="2"/>
          </p:cNvCxnSpPr>
          <p:nvPr/>
        </p:nvCxnSpPr>
        <p:spPr>
          <a:xfrm flipV="1">
            <a:off x="2452994" y="4915270"/>
            <a:ext cx="59849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" idx="4"/>
          </p:cNvCxnSpPr>
          <p:nvPr/>
        </p:nvCxnSpPr>
        <p:spPr>
          <a:xfrm>
            <a:off x="3108651" y="4981852"/>
            <a:ext cx="57161" cy="315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34" idx="6"/>
          </p:cNvCxnSpPr>
          <p:nvPr/>
        </p:nvCxnSpPr>
        <p:spPr>
          <a:xfrm flipH="1">
            <a:off x="2914430" y="5375428"/>
            <a:ext cx="194221" cy="4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" idx="6"/>
            <a:endCxn id="38" idx="2"/>
          </p:cNvCxnSpPr>
          <p:nvPr/>
        </p:nvCxnSpPr>
        <p:spPr>
          <a:xfrm flipV="1">
            <a:off x="3165812" y="4910523"/>
            <a:ext cx="853683" cy="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39" idx="0"/>
          </p:cNvCxnSpPr>
          <p:nvPr/>
        </p:nvCxnSpPr>
        <p:spPr>
          <a:xfrm>
            <a:off x="4052737" y="4993291"/>
            <a:ext cx="11136" cy="304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40" idx="6"/>
          </p:cNvCxnSpPr>
          <p:nvPr/>
        </p:nvCxnSpPr>
        <p:spPr>
          <a:xfrm flipH="1">
            <a:off x="3812491" y="5363989"/>
            <a:ext cx="165362" cy="4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8" idx="0"/>
            <a:endCxn id="35" idx="5"/>
          </p:cNvCxnSpPr>
          <p:nvPr/>
        </p:nvCxnSpPr>
        <p:spPr>
          <a:xfrm flipH="1" flipV="1">
            <a:off x="4055976" y="4407040"/>
            <a:ext cx="20680" cy="436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36" idx="6"/>
          </p:cNvCxnSpPr>
          <p:nvPr/>
        </p:nvCxnSpPr>
        <p:spPr>
          <a:xfrm flipH="1">
            <a:off x="3764175" y="4359959"/>
            <a:ext cx="191681" cy="4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8" idx="6"/>
            <a:endCxn id="37" idx="2"/>
          </p:cNvCxnSpPr>
          <p:nvPr/>
        </p:nvCxnSpPr>
        <p:spPr>
          <a:xfrm>
            <a:off x="4133817" y="4910523"/>
            <a:ext cx="361766" cy="8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7" idx="4"/>
            <a:endCxn id="42" idx="1"/>
          </p:cNvCxnSpPr>
          <p:nvPr/>
        </p:nvCxnSpPr>
        <p:spPr>
          <a:xfrm>
            <a:off x="4552744" y="4985896"/>
            <a:ext cx="30535" cy="346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41" idx="2"/>
          </p:cNvCxnSpPr>
          <p:nvPr/>
        </p:nvCxnSpPr>
        <p:spPr>
          <a:xfrm>
            <a:off x="4686689" y="5363989"/>
            <a:ext cx="188391" cy="11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37" idx="6"/>
            <a:endCxn id="46" idx="2"/>
          </p:cNvCxnSpPr>
          <p:nvPr/>
        </p:nvCxnSpPr>
        <p:spPr>
          <a:xfrm>
            <a:off x="4609905" y="4919314"/>
            <a:ext cx="853302" cy="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45" idx="6"/>
          </p:cNvCxnSpPr>
          <p:nvPr/>
        </p:nvCxnSpPr>
        <p:spPr>
          <a:xfrm>
            <a:off x="5590253" y="4898831"/>
            <a:ext cx="295819" cy="20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44" idx="7"/>
          </p:cNvCxnSpPr>
          <p:nvPr/>
        </p:nvCxnSpPr>
        <p:spPr>
          <a:xfrm>
            <a:off x="5550061" y="4993291"/>
            <a:ext cx="40419" cy="303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43" idx="2"/>
          </p:cNvCxnSpPr>
          <p:nvPr/>
        </p:nvCxnSpPr>
        <p:spPr>
          <a:xfrm flipV="1">
            <a:off x="5621848" y="5340315"/>
            <a:ext cx="179595" cy="23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45" idx="4"/>
          </p:cNvCxnSpPr>
          <p:nvPr/>
        </p:nvCxnSpPr>
        <p:spPr>
          <a:xfrm flipH="1" flipV="1">
            <a:off x="5828911" y="4985896"/>
            <a:ext cx="48967" cy="266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9" idx="5"/>
          </p:cNvCxnSpPr>
          <p:nvPr/>
        </p:nvCxnSpPr>
        <p:spPr>
          <a:xfrm flipV="1">
            <a:off x="3116890" y="4369026"/>
            <a:ext cx="32180" cy="474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10" idx="6"/>
          </p:cNvCxnSpPr>
          <p:nvPr/>
        </p:nvCxnSpPr>
        <p:spPr>
          <a:xfrm flipH="1">
            <a:off x="2183022" y="4293377"/>
            <a:ext cx="864530" cy="32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0" idx="0"/>
            <a:endCxn id="12" idx="5"/>
          </p:cNvCxnSpPr>
          <p:nvPr/>
        </p:nvCxnSpPr>
        <p:spPr>
          <a:xfrm flipH="1" flipV="1">
            <a:off x="2119716" y="3700498"/>
            <a:ext cx="6145" cy="558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12" idx="6"/>
            <a:endCxn id="11" idx="2"/>
          </p:cNvCxnSpPr>
          <p:nvPr/>
        </p:nvCxnSpPr>
        <p:spPr>
          <a:xfrm flipV="1">
            <a:off x="2136458" y="3649375"/>
            <a:ext cx="194221" cy="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14" idx="4"/>
          </p:cNvCxnSpPr>
          <p:nvPr/>
        </p:nvCxnSpPr>
        <p:spPr>
          <a:xfrm flipV="1">
            <a:off x="2077135" y="3307619"/>
            <a:ext cx="0" cy="271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13" idx="2"/>
          </p:cNvCxnSpPr>
          <p:nvPr/>
        </p:nvCxnSpPr>
        <p:spPr>
          <a:xfrm>
            <a:off x="2144451" y="3208425"/>
            <a:ext cx="184066" cy="28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3" idx="4"/>
            <a:endCxn id="11" idx="1"/>
          </p:cNvCxnSpPr>
          <p:nvPr/>
        </p:nvCxnSpPr>
        <p:spPr>
          <a:xfrm flipH="1">
            <a:off x="2347421" y="3303576"/>
            <a:ext cx="38257" cy="298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16" idx="6"/>
          </p:cNvCxnSpPr>
          <p:nvPr/>
        </p:nvCxnSpPr>
        <p:spPr>
          <a:xfrm>
            <a:off x="2451112" y="3222709"/>
            <a:ext cx="463318" cy="14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6" idx="7"/>
            <a:endCxn id="15" idx="2"/>
          </p:cNvCxnSpPr>
          <p:nvPr/>
        </p:nvCxnSpPr>
        <p:spPr>
          <a:xfrm>
            <a:off x="2897688" y="3189913"/>
            <a:ext cx="210963" cy="43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5" idx="4"/>
            <a:endCxn id="31" idx="7"/>
          </p:cNvCxnSpPr>
          <p:nvPr/>
        </p:nvCxnSpPr>
        <p:spPr>
          <a:xfrm>
            <a:off x="3165812" y="3299533"/>
            <a:ext cx="48658" cy="310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31" idx="2"/>
            <a:endCxn id="31" idx="2"/>
          </p:cNvCxnSpPr>
          <p:nvPr/>
        </p:nvCxnSpPr>
        <p:spPr>
          <a:xfrm>
            <a:off x="3116890" y="365745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32" idx="6"/>
          </p:cNvCxnSpPr>
          <p:nvPr/>
        </p:nvCxnSpPr>
        <p:spPr>
          <a:xfrm flipH="1">
            <a:off x="2922669" y="3657453"/>
            <a:ext cx="185982" cy="4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5" idx="6"/>
            <a:endCxn id="20" idx="2"/>
          </p:cNvCxnSpPr>
          <p:nvPr/>
        </p:nvCxnSpPr>
        <p:spPr>
          <a:xfrm>
            <a:off x="3222973" y="3232951"/>
            <a:ext cx="906906" cy="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20" idx="4"/>
            <a:endCxn id="27" idx="7"/>
          </p:cNvCxnSpPr>
          <p:nvPr/>
        </p:nvCxnSpPr>
        <p:spPr>
          <a:xfrm flipH="1">
            <a:off x="4093156" y="3303576"/>
            <a:ext cx="93884" cy="339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27" idx="2"/>
            <a:endCxn id="28" idx="6"/>
          </p:cNvCxnSpPr>
          <p:nvPr/>
        </p:nvCxnSpPr>
        <p:spPr>
          <a:xfrm flipH="1">
            <a:off x="3801355" y="3690461"/>
            <a:ext cx="194221" cy="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0" idx="0"/>
            <a:endCxn id="21" idx="5"/>
          </p:cNvCxnSpPr>
          <p:nvPr/>
        </p:nvCxnSpPr>
        <p:spPr>
          <a:xfrm flipH="1" flipV="1">
            <a:off x="4170298" y="2666929"/>
            <a:ext cx="16742" cy="503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21" idx="2"/>
            <a:endCxn id="22" idx="7"/>
          </p:cNvCxnSpPr>
          <p:nvPr/>
        </p:nvCxnSpPr>
        <p:spPr>
          <a:xfrm flipH="1" flipV="1">
            <a:off x="3861755" y="2576811"/>
            <a:ext cx="210963" cy="43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20" idx="6"/>
            <a:endCxn id="19" idx="2"/>
          </p:cNvCxnSpPr>
          <p:nvPr/>
        </p:nvCxnSpPr>
        <p:spPr>
          <a:xfrm flipV="1">
            <a:off x="4244201" y="3232951"/>
            <a:ext cx="194221" cy="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19" idx="6"/>
            <a:endCxn id="54" idx="2"/>
          </p:cNvCxnSpPr>
          <p:nvPr/>
        </p:nvCxnSpPr>
        <p:spPr>
          <a:xfrm>
            <a:off x="4552744" y="3232951"/>
            <a:ext cx="906056" cy="4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54" idx="6"/>
            <a:endCxn id="53" idx="2"/>
          </p:cNvCxnSpPr>
          <p:nvPr/>
        </p:nvCxnSpPr>
        <p:spPr>
          <a:xfrm flipV="1">
            <a:off x="5573122" y="3266028"/>
            <a:ext cx="276554" cy="13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53" idx="4"/>
            <a:endCxn id="55" idx="1"/>
          </p:cNvCxnSpPr>
          <p:nvPr/>
        </p:nvCxnSpPr>
        <p:spPr>
          <a:xfrm flipH="1">
            <a:off x="5818185" y="3332610"/>
            <a:ext cx="88652" cy="752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55" idx="2"/>
            <a:endCxn id="56" idx="6"/>
          </p:cNvCxnSpPr>
          <p:nvPr/>
        </p:nvCxnSpPr>
        <p:spPr>
          <a:xfrm flipH="1">
            <a:off x="5607222" y="4131848"/>
            <a:ext cx="194221" cy="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55" idx="5"/>
            <a:endCxn id="51" idx="0"/>
          </p:cNvCxnSpPr>
          <p:nvPr/>
        </p:nvCxnSpPr>
        <p:spPr>
          <a:xfrm flipH="1">
            <a:off x="5877878" y="4178928"/>
            <a:ext cx="21145" cy="194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51" idx="2"/>
            <a:endCxn id="52" idx="6"/>
          </p:cNvCxnSpPr>
          <p:nvPr/>
        </p:nvCxnSpPr>
        <p:spPr>
          <a:xfrm flipH="1">
            <a:off x="5621848" y="4440350"/>
            <a:ext cx="198869" cy="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2" idx="1"/>
            <a:endCxn id="56" idx="4"/>
          </p:cNvCxnSpPr>
          <p:nvPr/>
        </p:nvCxnSpPr>
        <p:spPr>
          <a:xfrm flipV="1">
            <a:off x="5524268" y="4202473"/>
            <a:ext cx="25793" cy="194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19" idx="7"/>
            <a:endCxn id="24" idx="2"/>
          </p:cNvCxnSpPr>
          <p:nvPr/>
        </p:nvCxnSpPr>
        <p:spPr>
          <a:xfrm flipV="1">
            <a:off x="4536002" y="2734018"/>
            <a:ext cx="16742" cy="451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24" idx="6"/>
            <a:endCxn id="23" idx="2"/>
          </p:cNvCxnSpPr>
          <p:nvPr/>
        </p:nvCxnSpPr>
        <p:spPr>
          <a:xfrm>
            <a:off x="4667066" y="2734018"/>
            <a:ext cx="207196" cy="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24" idx="7"/>
            <a:endCxn id="26" idx="4"/>
          </p:cNvCxnSpPr>
          <p:nvPr/>
        </p:nvCxnSpPr>
        <p:spPr>
          <a:xfrm flipH="1" flipV="1">
            <a:off x="4622880" y="2464958"/>
            <a:ext cx="27444" cy="221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26" idx="7"/>
            <a:endCxn id="25" idx="2"/>
          </p:cNvCxnSpPr>
          <p:nvPr/>
        </p:nvCxnSpPr>
        <p:spPr>
          <a:xfrm>
            <a:off x="4663299" y="2351295"/>
            <a:ext cx="210963" cy="43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23" idx="6"/>
            <a:endCxn id="25" idx="5"/>
          </p:cNvCxnSpPr>
          <p:nvPr/>
        </p:nvCxnSpPr>
        <p:spPr>
          <a:xfrm flipH="1" flipV="1">
            <a:off x="4971842" y="2441413"/>
            <a:ext cx="16742" cy="296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25" idx="6"/>
            <a:endCxn id="60" idx="2"/>
          </p:cNvCxnSpPr>
          <p:nvPr/>
        </p:nvCxnSpPr>
        <p:spPr>
          <a:xfrm>
            <a:off x="4988584" y="2394333"/>
            <a:ext cx="487347" cy="3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60" idx="6"/>
            <a:endCxn id="59" idx="2"/>
          </p:cNvCxnSpPr>
          <p:nvPr/>
        </p:nvCxnSpPr>
        <p:spPr>
          <a:xfrm flipV="1">
            <a:off x="5590253" y="2423343"/>
            <a:ext cx="194221" cy="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60" idx="4"/>
            <a:endCxn id="58" idx="7"/>
          </p:cNvCxnSpPr>
          <p:nvPr/>
        </p:nvCxnSpPr>
        <p:spPr>
          <a:xfrm>
            <a:off x="5533092" y="2493968"/>
            <a:ext cx="27444" cy="221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58" idx="5"/>
            <a:endCxn id="57" idx="3"/>
          </p:cNvCxnSpPr>
          <p:nvPr/>
        </p:nvCxnSpPr>
        <p:spPr>
          <a:xfrm>
            <a:off x="5560536" y="2810108"/>
            <a:ext cx="240680" cy="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59" idx="4"/>
            <a:endCxn id="57" idx="0"/>
          </p:cNvCxnSpPr>
          <p:nvPr/>
        </p:nvCxnSpPr>
        <p:spPr>
          <a:xfrm>
            <a:off x="5841635" y="2489925"/>
            <a:ext cx="0" cy="210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57" idx="5"/>
            <a:endCxn id="53" idx="0"/>
          </p:cNvCxnSpPr>
          <p:nvPr/>
        </p:nvCxnSpPr>
        <p:spPr>
          <a:xfrm>
            <a:off x="5882054" y="2813702"/>
            <a:ext cx="24783" cy="385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56" idx="2"/>
            <a:endCxn id="49" idx="6"/>
          </p:cNvCxnSpPr>
          <p:nvPr/>
        </p:nvCxnSpPr>
        <p:spPr>
          <a:xfrm flipH="1">
            <a:off x="4921434" y="4135891"/>
            <a:ext cx="571466" cy="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endCxn id="50" idx="7"/>
          </p:cNvCxnSpPr>
          <p:nvPr/>
        </p:nvCxnSpPr>
        <p:spPr>
          <a:xfrm flipH="1" flipV="1">
            <a:off x="4596149" y="4100853"/>
            <a:ext cx="184735" cy="1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49" idx="4"/>
            <a:endCxn id="47" idx="0"/>
          </p:cNvCxnSpPr>
          <p:nvPr/>
        </p:nvCxnSpPr>
        <p:spPr>
          <a:xfrm>
            <a:off x="4864273" y="4210473"/>
            <a:ext cx="57161" cy="189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endCxn id="48" idx="6"/>
          </p:cNvCxnSpPr>
          <p:nvPr/>
        </p:nvCxnSpPr>
        <p:spPr>
          <a:xfrm flipH="1">
            <a:off x="4621720" y="4462495"/>
            <a:ext cx="2425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50" idx="4"/>
            <a:endCxn id="48" idx="0"/>
          </p:cNvCxnSpPr>
          <p:nvPr/>
        </p:nvCxnSpPr>
        <p:spPr>
          <a:xfrm>
            <a:off x="4555730" y="4214516"/>
            <a:ext cx="8829" cy="1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5" idx="0"/>
            <a:endCxn id="17" idx="4"/>
          </p:cNvCxnSpPr>
          <p:nvPr/>
        </p:nvCxnSpPr>
        <p:spPr>
          <a:xfrm flipV="1">
            <a:off x="3165812" y="2686431"/>
            <a:ext cx="0" cy="479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7" idx="3"/>
            <a:endCxn id="18" idx="6"/>
          </p:cNvCxnSpPr>
          <p:nvPr/>
        </p:nvCxnSpPr>
        <p:spPr>
          <a:xfrm flipH="1" flipV="1">
            <a:off x="2258773" y="2639471"/>
            <a:ext cx="866620" cy="27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9" idx="6"/>
            <a:endCxn id="30" idx="0"/>
          </p:cNvCxnSpPr>
          <p:nvPr/>
        </p:nvCxnSpPr>
        <p:spPr>
          <a:xfrm>
            <a:off x="4552744" y="3232951"/>
            <a:ext cx="70136" cy="39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30" idx="6"/>
            <a:endCxn id="29" idx="2"/>
          </p:cNvCxnSpPr>
          <p:nvPr/>
        </p:nvCxnSpPr>
        <p:spPr>
          <a:xfrm flipV="1">
            <a:off x="4680041" y="3690461"/>
            <a:ext cx="194221" cy="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endCxn id="37" idx="0"/>
          </p:cNvCxnSpPr>
          <p:nvPr/>
        </p:nvCxnSpPr>
        <p:spPr>
          <a:xfrm>
            <a:off x="4552744" y="4529078"/>
            <a:ext cx="0" cy="32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257966" y="1592007"/>
            <a:ext cx="452809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Dijkstra</a:t>
            </a:r>
            <a:r>
              <a:rPr lang="fi-FI" dirty="0" smtClean="0"/>
              <a:t>: </a:t>
            </a:r>
            <a:r>
              <a:rPr lang="fi-FI" dirty="0" err="1" smtClean="0"/>
              <a:t>choose</a:t>
            </a:r>
            <a:r>
              <a:rPr lang="fi-FI" dirty="0" smtClean="0"/>
              <a:t> to </a:t>
            </a:r>
            <a:r>
              <a:rPr lang="fi-FI" dirty="0" err="1" smtClean="0"/>
              <a:t>operate</a:t>
            </a:r>
            <a:r>
              <a:rPr lang="fi-FI" dirty="0" smtClean="0"/>
              <a:t> on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node</a:t>
            </a:r>
            <a:r>
              <a:rPr lang="fi-FI" dirty="0" smtClean="0"/>
              <a:t> </a:t>
            </a:r>
          </a:p>
          <a:p>
            <a:r>
              <a:rPr lang="fi-FI" dirty="0" err="1"/>
              <a:t>t</a:t>
            </a:r>
            <a:r>
              <a:rPr lang="fi-FI" dirty="0" err="1" smtClean="0"/>
              <a:t>hat</a:t>
            </a:r>
            <a:r>
              <a:rPr lang="fi-FI" dirty="0" smtClean="0"/>
              <a:t> </a:t>
            </a:r>
            <a:r>
              <a:rPr lang="fi-FI" dirty="0" err="1" smtClean="0"/>
              <a:t>has</a:t>
            </a:r>
            <a:r>
              <a:rPr lang="fi-FI" dirty="0" smtClean="0"/>
              <a:t> </a:t>
            </a:r>
            <a:r>
              <a:rPr lang="fi-FI" dirty="0" err="1" smtClean="0"/>
              <a:t>among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active</a:t>
            </a:r>
            <a:r>
              <a:rPr lang="fi-FI" dirty="0" smtClean="0"/>
              <a:t> </a:t>
            </a:r>
            <a:r>
              <a:rPr lang="fi-FI" dirty="0" err="1" smtClean="0"/>
              <a:t>nodes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lowest</a:t>
            </a:r>
            <a:r>
              <a:rPr lang="fi-FI" dirty="0" smtClean="0"/>
              <a:t> </a:t>
            </a:r>
          </a:p>
          <a:p>
            <a:r>
              <a:rPr lang="fi-FI" dirty="0" err="1" smtClean="0"/>
              <a:t>path</a:t>
            </a:r>
            <a:r>
              <a:rPr lang="fi-FI" dirty="0" smtClean="0"/>
              <a:t> </a:t>
            </a:r>
            <a:r>
              <a:rPr lang="fi-FI" dirty="0" err="1" smtClean="0"/>
              <a:t>cost</a:t>
            </a:r>
            <a:r>
              <a:rPr lang="fi-FI" dirty="0" smtClean="0"/>
              <a:t> = on </a:t>
            </a:r>
            <a:r>
              <a:rPr lang="fi-FI" dirty="0" err="1" smtClean="0"/>
              <a:t>red</a:t>
            </a:r>
            <a:r>
              <a:rPr lang="fi-FI" dirty="0" smtClean="0"/>
              <a:t> square</a:t>
            </a:r>
          </a:p>
          <a:p>
            <a:endParaRPr lang="fi-FI" dirty="0"/>
          </a:p>
          <a:p>
            <a:r>
              <a:rPr lang="fi-FI" dirty="0" err="1" smtClean="0"/>
              <a:t>Find</a:t>
            </a:r>
            <a:r>
              <a:rPr lang="fi-FI" dirty="0" smtClean="0"/>
              <a:t> </a:t>
            </a:r>
            <a:r>
              <a:rPr lang="fi-FI" dirty="0" err="1" smtClean="0"/>
              <a:t>its</a:t>
            </a:r>
            <a:r>
              <a:rPr lang="fi-FI" dirty="0" smtClean="0"/>
              <a:t> </a:t>
            </a:r>
            <a:r>
              <a:rPr lang="fi-FI" dirty="0" err="1" smtClean="0"/>
              <a:t>successors</a:t>
            </a:r>
            <a:r>
              <a:rPr lang="fi-FI" dirty="0" smtClean="0"/>
              <a:t> (</a:t>
            </a:r>
            <a:r>
              <a:rPr lang="fi-FI" dirty="0" err="1" smtClean="0"/>
              <a:t>blue</a:t>
            </a:r>
            <a:r>
              <a:rPr lang="fi-FI" dirty="0" smtClean="0"/>
              <a:t>, </a:t>
            </a:r>
            <a:r>
              <a:rPr lang="fi-FI" dirty="0" err="1" smtClean="0"/>
              <a:t>yellow</a:t>
            </a:r>
            <a:r>
              <a:rPr lang="fi-FI" dirty="0" smtClean="0"/>
              <a:t>, </a:t>
            </a:r>
            <a:r>
              <a:rPr lang="fi-FI" dirty="0" err="1" smtClean="0"/>
              <a:t>green</a:t>
            </a:r>
            <a:endParaRPr lang="fi-FI" dirty="0"/>
          </a:p>
          <a:p>
            <a:r>
              <a:rPr lang="fi-FI" dirty="0" err="1"/>
              <a:t>s</a:t>
            </a:r>
            <a:r>
              <a:rPr lang="fi-FI" dirty="0" err="1" smtClean="0"/>
              <a:t>quares</a:t>
            </a:r>
            <a:r>
              <a:rPr lang="fi-FI" dirty="0" smtClean="0"/>
              <a:t>)</a:t>
            </a:r>
          </a:p>
          <a:p>
            <a:endParaRPr lang="fi-FI" dirty="0" smtClean="0"/>
          </a:p>
          <a:p>
            <a:r>
              <a:rPr lang="fi-FI" dirty="0" smtClean="0"/>
              <a:t>If </a:t>
            </a:r>
            <a:r>
              <a:rPr lang="fi-FI" dirty="0" err="1" smtClean="0"/>
              <a:t>successor</a:t>
            </a:r>
            <a:r>
              <a:rPr lang="fi-FI" dirty="0" smtClean="0"/>
              <a:t> is </a:t>
            </a:r>
            <a:r>
              <a:rPr lang="fi-FI" dirty="0" err="1" smtClean="0"/>
              <a:t>dead</a:t>
            </a:r>
            <a:r>
              <a:rPr lang="fi-FI" dirty="0" smtClean="0"/>
              <a:t> (</a:t>
            </a:r>
            <a:r>
              <a:rPr lang="fi-FI" dirty="0" err="1" smtClean="0"/>
              <a:t>blue</a:t>
            </a:r>
            <a:r>
              <a:rPr lang="fi-FI" dirty="0" smtClean="0"/>
              <a:t>) </a:t>
            </a:r>
            <a:r>
              <a:rPr lang="fi-FI" dirty="0" err="1" smtClean="0"/>
              <a:t>do</a:t>
            </a:r>
            <a:r>
              <a:rPr lang="fi-FI" dirty="0" smtClean="0"/>
              <a:t> </a:t>
            </a:r>
            <a:r>
              <a:rPr lang="fi-FI" dirty="0" err="1" smtClean="0"/>
              <a:t>nothing</a:t>
            </a:r>
            <a:endParaRPr lang="fi-FI" dirty="0" smtClean="0"/>
          </a:p>
          <a:p>
            <a:r>
              <a:rPr lang="fi-FI" dirty="0" smtClean="0"/>
              <a:t>If </a:t>
            </a:r>
            <a:r>
              <a:rPr lang="fi-FI" dirty="0" err="1" smtClean="0"/>
              <a:t>successor</a:t>
            </a:r>
            <a:r>
              <a:rPr lang="fi-FI" dirty="0" smtClean="0"/>
              <a:t> is </a:t>
            </a:r>
            <a:r>
              <a:rPr lang="fi-FI" dirty="0" err="1" smtClean="0"/>
              <a:t>active</a:t>
            </a:r>
            <a:r>
              <a:rPr lang="fi-FI" dirty="0" smtClean="0"/>
              <a:t> (</a:t>
            </a:r>
            <a:r>
              <a:rPr lang="fi-FI" dirty="0" err="1" smtClean="0"/>
              <a:t>yellow</a:t>
            </a:r>
            <a:r>
              <a:rPr lang="fi-FI" dirty="0" smtClean="0"/>
              <a:t>), </a:t>
            </a:r>
            <a:r>
              <a:rPr lang="fi-FI" dirty="0" err="1" smtClean="0"/>
              <a:t>update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cost</a:t>
            </a:r>
            <a:r>
              <a:rPr lang="fi-FI" dirty="0" smtClean="0"/>
              <a:t> </a:t>
            </a:r>
          </a:p>
          <a:p>
            <a:r>
              <a:rPr lang="fi-FI" dirty="0"/>
              <a:t> </a:t>
            </a:r>
            <a:r>
              <a:rPr lang="fi-FI" dirty="0" smtClean="0"/>
              <a:t> to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minimum</a:t>
            </a:r>
            <a:r>
              <a:rPr lang="fi-FI" dirty="0" smtClean="0"/>
              <a:t> of </a:t>
            </a:r>
            <a:r>
              <a:rPr lang="fi-FI" dirty="0" err="1" smtClean="0"/>
              <a:t>previous</a:t>
            </a:r>
            <a:r>
              <a:rPr lang="fi-FI" dirty="0" smtClean="0"/>
              <a:t> </a:t>
            </a:r>
            <a:r>
              <a:rPr lang="fi-FI" dirty="0" err="1" smtClean="0"/>
              <a:t>cost</a:t>
            </a:r>
            <a:r>
              <a:rPr lang="fi-FI" dirty="0" smtClean="0"/>
              <a:t> and </a:t>
            </a:r>
            <a:r>
              <a:rPr lang="fi-FI" dirty="0" err="1" smtClean="0"/>
              <a:t>the</a:t>
            </a:r>
            <a:endParaRPr lang="fi-FI" dirty="0"/>
          </a:p>
          <a:p>
            <a:r>
              <a:rPr lang="fi-FI" dirty="0" smtClean="0"/>
              <a:t>  </a:t>
            </a:r>
            <a:r>
              <a:rPr lang="fi-FI" dirty="0" err="1" smtClean="0"/>
              <a:t>cost</a:t>
            </a:r>
            <a:r>
              <a:rPr lang="fi-FI" dirty="0" smtClean="0"/>
              <a:t> via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operated</a:t>
            </a:r>
            <a:r>
              <a:rPr lang="fi-FI" dirty="0" smtClean="0"/>
              <a:t> </a:t>
            </a:r>
            <a:r>
              <a:rPr lang="fi-FI" dirty="0" err="1" smtClean="0"/>
              <a:t>node</a:t>
            </a:r>
            <a:r>
              <a:rPr lang="fi-FI" dirty="0" smtClean="0"/>
              <a:t> (</a:t>
            </a:r>
            <a:r>
              <a:rPr lang="fi-FI" dirty="0" err="1" smtClean="0"/>
              <a:t>e.g</a:t>
            </a:r>
            <a:r>
              <a:rPr lang="fi-FI" dirty="0" smtClean="0"/>
              <a:t>. </a:t>
            </a:r>
            <a:r>
              <a:rPr lang="fi-FI" dirty="0" err="1" smtClean="0"/>
              <a:t>cost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endParaRPr lang="fi-FI" dirty="0" smtClean="0"/>
          </a:p>
          <a:p>
            <a:r>
              <a:rPr lang="fi-FI" dirty="0"/>
              <a:t> </a:t>
            </a:r>
            <a:r>
              <a:rPr lang="fi-FI" dirty="0" smtClean="0"/>
              <a:t> </a:t>
            </a:r>
            <a:r>
              <a:rPr lang="fi-FI" dirty="0" err="1" smtClean="0"/>
              <a:t>red</a:t>
            </a:r>
            <a:r>
              <a:rPr lang="fi-FI" dirty="0" smtClean="0"/>
              <a:t> to </a:t>
            </a:r>
            <a:r>
              <a:rPr lang="fi-FI" dirty="0" err="1" smtClean="0"/>
              <a:t>yellow</a:t>
            </a:r>
            <a:r>
              <a:rPr lang="fi-FI" dirty="0" smtClean="0"/>
              <a:t> is 1.0, </a:t>
            </a:r>
            <a:r>
              <a:rPr lang="fi-FI" dirty="0" err="1" smtClean="0"/>
              <a:t>then</a:t>
            </a:r>
            <a:r>
              <a:rPr lang="fi-FI" dirty="0" smtClean="0"/>
              <a:t> </a:t>
            </a:r>
            <a:r>
              <a:rPr lang="fi-FI" dirty="0" err="1" smtClean="0"/>
              <a:t>yellow</a:t>
            </a:r>
            <a:r>
              <a:rPr lang="fi-FI" dirty="0" smtClean="0"/>
              <a:t> </a:t>
            </a:r>
            <a:r>
              <a:rPr lang="fi-FI" dirty="0" err="1" smtClean="0"/>
              <a:t>has</a:t>
            </a:r>
            <a:r>
              <a:rPr lang="fi-FI" dirty="0" smtClean="0"/>
              <a:t> </a:t>
            </a:r>
            <a:r>
              <a:rPr lang="fi-FI" dirty="0" err="1" smtClean="0"/>
              <a:t>new</a:t>
            </a:r>
            <a:r>
              <a:rPr lang="fi-FI" dirty="0" smtClean="0"/>
              <a:t> </a:t>
            </a:r>
            <a:r>
              <a:rPr lang="fi-FI" dirty="0" err="1" smtClean="0"/>
              <a:t>cost</a:t>
            </a:r>
            <a:endParaRPr lang="fi-FI" dirty="0" smtClean="0"/>
          </a:p>
          <a:p>
            <a:r>
              <a:rPr lang="fi-FI" dirty="0"/>
              <a:t> </a:t>
            </a:r>
            <a:r>
              <a:rPr lang="fi-FI" dirty="0" smtClean="0"/>
              <a:t> of 10.4.</a:t>
            </a:r>
          </a:p>
          <a:p>
            <a:r>
              <a:rPr lang="fi-FI" dirty="0" smtClean="0"/>
              <a:t>If </a:t>
            </a:r>
            <a:r>
              <a:rPr lang="fi-FI" dirty="0" err="1" smtClean="0"/>
              <a:t>successor</a:t>
            </a:r>
            <a:r>
              <a:rPr lang="fi-FI" dirty="0" smtClean="0"/>
              <a:t> is </a:t>
            </a:r>
            <a:r>
              <a:rPr lang="fi-FI" dirty="0" err="1" smtClean="0"/>
              <a:t>virgin</a:t>
            </a:r>
            <a:r>
              <a:rPr lang="fi-FI" dirty="0" smtClean="0"/>
              <a:t>, </a:t>
            </a:r>
            <a:r>
              <a:rPr lang="fi-FI" dirty="0" err="1" smtClean="0"/>
              <a:t>include</a:t>
            </a:r>
            <a:r>
              <a:rPr lang="fi-FI" dirty="0" smtClean="0"/>
              <a:t> in Active </a:t>
            </a:r>
            <a:r>
              <a:rPr lang="fi-FI" dirty="0" err="1" smtClean="0"/>
              <a:t>nodes</a:t>
            </a:r>
            <a:endParaRPr lang="fi-FI" dirty="0" smtClean="0"/>
          </a:p>
          <a:p>
            <a:r>
              <a:rPr lang="fi-FI" dirty="0"/>
              <a:t> 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err="1" smtClean="0"/>
              <a:t>current</a:t>
            </a:r>
            <a:r>
              <a:rPr lang="fi-FI" dirty="0" smtClean="0"/>
              <a:t> </a:t>
            </a:r>
            <a:r>
              <a:rPr lang="fi-FI" dirty="0" err="1" smtClean="0"/>
              <a:t>cost</a:t>
            </a:r>
            <a:r>
              <a:rPr lang="fi-FI" dirty="0" smtClean="0"/>
              <a:t> via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operated</a:t>
            </a:r>
            <a:r>
              <a:rPr lang="fi-FI" dirty="0" smtClean="0"/>
              <a:t> </a:t>
            </a:r>
            <a:r>
              <a:rPr lang="fi-FI" dirty="0" err="1" smtClean="0"/>
              <a:t>node</a:t>
            </a:r>
            <a:endParaRPr lang="fi-FI" dirty="0" smtClean="0"/>
          </a:p>
          <a:p>
            <a:r>
              <a:rPr lang="fi-FI" dirty="0" smtClean="0"/>
              <a:t>  (</a:t>
            </a:r>
            <a:r>
              <a:rPr lang="fi-FI" dirty="0" err="1" smtClean="0"/>
              <a:t>e.g</a:t>
            </a:r>
            <a:r>
              <a:rPr lang="fi-FI" dirty="0" smtClean="0"/>
              <a:t> </a:t>
            </a:r>
            <a:r>
              <a:rPr lang="fi-FI" dirty="0" err="1" smtClean="0"/>
              <a:t>cost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red</a:t>
            </a:r>
            <a:r>
              <a:rPr lang="fi-FI" dirty="0" smtClean="0"/>
              <a:t> to </a:t>
            </a:r>
            <a:r>
              <a:rPr lang="fi-FI" dirty="0" err="1" smtClean="0"/>
              <a:t>green</a:t>
            </a:r>
            <a:r>
              <a:rPr lang="fi-FI" dirty="0" smtClean="0"/>
              <a:t> is 1.3, </a:t>
            </a:r>
            <a:r>
              <a:rPr lang="fi-FI" dirty="0" err="1" smtClean="0"/>
              <a:t>then</a:t>
            </a:r>
            <a:r>
              <a:rPr lang="fi-FI" dirty="0" smtClean="0"/>
              <a:t> </a:t>
            </a:r>
            <a:r>
              <a:rPr lang="fi-FI" dirty="0" err="1" smtClean="0"/>
              <a:t>green</a:t>
            </a:r>
            <a:endParaRPr lang="fi-FI" dirty="0" smtClean="0"/>
          </a:p>
          <a:p>
            <a:r>
              <a:rPr lang="fi-FI" dirty="0"/>
              <a:t> </a:t>
            </a:r>
            <a:r>
              <a:rPr lang="fi-FI" dirty="0" smtClean="0"/>
              <a:t>  </a:t>
            </a:r>
            <a:r>
              <a:rPr lang="fi-FI" dirty="0" err="1" smtClean="0"/>
              <a:t>has</a:t>
            </a:r>
            <a:r>
              <a:rPr lang="fi-FI" dirty="0" smtClean="0"/>
              <a:t> </a:t>
            </a:r>
            <a:r>
              <a:rPr lang="fi-FI" dirty="0" err="1" smtClean="0"/>
              <a:t>cost</a:t>
            </a:r>
            <a:r>
              <a:rPr lang="fi-FI" dirty="0" smtClean="0"/>
              <a:t> 10.7)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897174" y="3684887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10.1</a:t>
            </a:r>
            <a:endParaRPr lang="fi-FI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4663299" y="5101549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10.5</a:t>
            </a:r>
            <a:endParaRPr lang="fi-FI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4338366" y="3882612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10.8</a:t>
            </a:r>
            <a:endParaRPr lang="fi-FI" sz="1400" dirty="0"/>
          </a:p>
        </p:txBody>
      </p:sp>
      <p:sp>
        <p:nvSpPr>
          <p:cNvPr id="137" name="TextBox 136"/>
          <p:cNvSpPr txBox="1"/>
          <p:nvPr/>
        </p:nvSpPr>
        <p:spPr>
          <a:xfrm>
            <a:off x="4838634" y="4108196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9.4</a:t>
            </a:r>
            <a:endParaRPr lang="fi-FI" sz="1400" dirty="0"/>
          </a:p>
        </p:txBody>
      </p:sp>
      <p:sp>
        <p:nvSpPr>
          <p:cNvPr id="138" name="TextBox 137"/>
          <p:cNvSpPr txBox="1"/>
          <p:nvPr/>
        </p:nvSpPr>
        <p:spPr>
          <a:xfrm>
            <a:off x="5337971" y="5335874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10.7</a:t>
            </a:r>
            <a:endParaRPr lang="fi-FI" sz="1400" dirty="0"/>
          </a:p>
        </p:txBody>
      </p:sp>
      <p:sp>
        <p:nvSpPr>
          <p:cNvPr id="139" name="TextBox 138"/>
          <p:cNvSpPr txBox="1"/>
          <p:nvPr/>
        </p:nvSpPr>
        <p:spPr>
          <a:xfrm>
            <a:off x="5737611" y="4666868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9.8</a:t>
            </a:r>
            <a:endParaRPr lang="fi-FI" sz="1400" dirty="0"/>
          </a:p>
        </p:txBody>
      </p:sp>
    </p:spTree>
    <p:extLst>
      <p:ext uri="{BB962C8B-B14F-4D97-AF65-F5344CB8AC3E}">
        <p14:creationId xmlns:p14="http://schemas.microsoft.com/office/powerpoint/2010/main" val="282400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expansion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Dijkstra</a:t>
            </a:r>
            <a:endParaRPr lang="fi-FI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268" y="1958435"/>
            <a:ext cx="5387807" cy="4298052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051490" y="4848687"/>
            <a:ext cx="114322" cy="1331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Oval 4"/>
          <p:cNvSpPr/>
          <p:nvPr/>
        </p:nvSpPr>
        <p:spPr>
          <a:xfrm>
            <a:off x="2328517" y="4848688"/>
            <a:ext cx="114322" cy="1331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Oval 5"/>
          <p:cNvSpPr/>
          <p:nvPr/>
        </p:nvSpPr>
        <p:spPr>
          <a:xfrm>
            <a:off x="2019974" y="4852731"/>
            <a:ext cx="114322" cy="1331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Oval 6"/>
          <p:cNvSpPr/>
          <p:nvPr/>
        </p:nvSpPr>
        <p:spPr>
          <a:xfrm>
            <a:off x="2328517" y="5340315"/>
            <a:ext cx="114322" cy="1331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Oval 7"/>
          <p:cNvSpPr/>
          <p:nvPr/>
        </p:nvSpPr>
        <p:spPr>
          <a:xfrm>
            <a:off x="2019974" y="5344358"/>
            <a:ext cx="114322" cy="1331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Oval 8"/>
          <p:cNvSpPr/>
          <p:nvPr/>
        </p:nvSpPr>
        <p:spPr>
          <a:xfrm>
            <a:off x="3051490" y="4255363"/>
            <a:ext cx="114322" cy="1331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Oval 9"/>
          <p:cNvSpPr/>
          <p:nvPr/>
        </p:nvSpPr>
        <p:spPr>
          <a:xfrm>
            <a:off x="2068700" y="4259406"/>
            <a:ext cx="114322" cy="1331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Oval 10"/>
          <p:cNvSpPr/>
          <p:nvPr/>
        </p:nvSpPr>
        <p:spPr>
          <a:xfrm>
            <a:off x="2330679" y="3582792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Oval 11"/>
          <p:cNvSpPr/>
          <p:nvPr/>
        </p:nvSpPr>
        <p:spPr>
          <a:xfrm>
            <a:off x="2022136" y="3586835"/>
            <a:ext cx="114322" cy="1331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Oval 12"/>
          <p:cNvSpPr/>
          <p:nvPr/>
        </p:nvSpPr>
        <p:spPr>
          <a:xfrm>
            <a:off x="2328517" y="3170411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Oval 13"/>
          <p:cNvSpPr/>
          <p:nvPr/>
        </p:nvSpPr>
        <p:spPr>
          <a:xfrm>
            <a:off x="2019974" y="3174454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Oval 14"/>
          <p:cNvSpPr/>
          <p:nvPr/>
        </p:nvSpPr>
        <p:spPr>
          <a:xfrm>
            <a:off x="3108651" y="3166368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Oval 15"/>
          <p:cNvSpPr/>
          <p:nvPr/>
        </p:nvSpPr>
        <p:spPr>
          <a:xfrm>
            <a:off x="2800108" y="3170411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" name="Oval 16"/>
          <p:cNvSpPr/>
          <p:nvPr/>
        </p:nvSpPr>
        <p:spPr>
          <a:xfrm>
            <a:off x="3108651" y="2553266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" name="Oval 17"/>
          <p:cNvSpPr/>
          <p:nvPr/>
        </p:nvSpPr>
        <p:spPr>
          <a:xfrm>
            <a:off x="2144451" y="2572888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" name="Oval 18"/>
          <p:cNvSpPr/>
          <p:nvPr/>
        </p:nvSpPr>
        <p:spPr>
          <a:xfrm>
            <a:off x="4438422" y="3166368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" name="Oval 19"/>
          <p:cNvSpPr/>
          <p:nvPr/>
        </p:nvSpPr>
        <p:spPr>
          <a:xfrm>
            <a:off x="4129879" y="3170411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" name="Oval 20"/>
          <p:cNvSpPr/>
          <p:nvPr/>
        </p:nvSpPr>
        <p:spPr>
          <a:xfrm>
            <a:off x="4072718" y="2553266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" name="Oval 21"/>
          <p:cNvSpPr/>
          <p:nvPr/>
        </p:nvSpPr>
        <p:spPr>
          <a:xfrm>
            <a:off x="3764175" y="2557309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Oval 22"/>
          <p:cNvSpPr/>
          <p:nvPr/>
        </p:nvSpPr>
        <p:spPr>
          <a:xfrm>
            <a:off x="4874262" y="2671029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4" name="Oval 23"/>
          <p:cNvSpPr/>
          <p:nvPr/>
        </p:nvSpPr>
        <p:spPr>
          <a:xfrm>
            <a:off x="4552744" y="2667435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Oval 24"/>
          <p:cNvSpPr/>
          <p:nvPr/>
        </p:nvSpPr>
        <p:spPr>
          <a:xfrm>
            <a:off x="4874262" y="2327750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Oval 25"/>
          <p:cNvSpPr/>
          <p:nvPr/>
        </p:nvSpPr>
        <p:spPr>
          <a:xfrm>
            <a:off x="4565719" y="2331793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" name="Oval 26"/>
          <p:cNvSpPr/>
          <p:nvPr/>
        </p:nvSpPr>
        <p:spPr>
          <a:xfrm>
            <a:off x="3995576" y="3623878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8" name="Oval 27"/>
          <p:cNvSpPr/>
          <p:nvPr/>
        </p:nvSpPr>
        <p:spPr>
          <a:xfrm>
            <a:off x="3687033" y="3627921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9" name="Oval 28"/>
          <p:cNvSpPr/>
          <p:nvPr/>
        </p:nvSpPr>
        <p:spPr>
          <a:xfrm>
            <a:off x="4874262" y="3623878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0" name="Oval 29"/>
          <p:cNvSpPr/>
          <p:nvPr/>
        </p:nvSpPr>
        <p:spPr>
          <a:xfrm>
            <a:off x="4565719" y="3627921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1" name="Oval 30"/>
          <p:cNvSpPr/>
          <p:nvPr/>
        </p:nvSpPr>
        <p:spPr>
          <a:xfrm>
            <a:off x="3116890" y="3590871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2" name="Oval 31"/>
          <p:cNvSpPr/>
          <p:nvPr/>
        </p:nvSpPr>
        <p:spPr>
          <a:xfrm>
            <a:off x="2808347" y="3594914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3" name="Oval 32"/>
          <p:cNvSpPr/>
          <p:nvPr/>
        </p:nvSpPr>
        <p:spPr>
          <a:xfrm>
            <a:off x="3108651" y="5308846"/>
            <a:ext cx="114322" cy="1331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4" name="Oval 33"/>
          <p:cNvSpPr/>
          <p:nvPr/>
        </p:nvSpPr>
        <p:spPr>
          <a:xfrm>
            <a:off x="2800108" y="5312889"/>
            <a:ext cx="114322" cy="1331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Oval 34"/>
          <p:cNvSpPr/>
          <p:nvPr/>
        </p:nvSpPr>
        <p:spPr>
          <a:xfrm>
            <a:off x="3958396" y="4293377"/>
            <a:ext cx="114322" cy="1331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6" name="Oval 35"/>
          <p:cNvSpPr/>
          <p:nvPr/>
        </p:nvSpPr>
        <p:spPr>
          <a:xfrm>
            <a:off x="3649853" y="4297420"/>
            <a:ext cx="114322" cy="1331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7" name="Oval 36"/>
          <p:cNvSpPr/>
          <p:nvPr/>
        </p:nvSpPr>
        <p:spPr>
          <a:xfrm>
            <a:off x="4495583" y="4852731"/>
            <a:ext cx="114322" cy="1331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8" name="Oval 37"/>
          <p:cNvSpPr/>
          <p:nvPr/>
        </p:nvSpPr>
        <p:spPr>
          <a:xfrm>
            <a:off x="4019495" y="4843940"/>
            <a:ext cx="114322" cy="1331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9" name="Oval 38"/>
          <p:cNvSpPr/>
          <p:nvPr/>
        </p:nvSpPr>
        <p:spPr>
          <a:xfrm>
            <a:off x="4006712" y="5297407"/>
            <a:ext cx="114322" cy="1331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0" name="Oval 39"/>
          <p:cNvSpPr/>
          <p:nvPr/>
        </p:nvSpPr>
        <p:spPr>
          <a:xfrm>
            <a:off x="3698169" y="5301450"/>
            <a:ext cx="114322" cy="1331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1" name="Oval 40"/>
          <p:cNvSpPr/>
          <p:nvPr/>
        </p:nvSpPr>
        <p:spPr>
          <a:xfrm>
            <a:off x="4875080" y="5308846"/>
            <a:ext cx="114322" cy="1331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2" name="Oval 41"/>
          <p:cNvSpPr/>
          <p:nvPr/>
        </p:nvSpPr>
        <p:spPr>
          <a:xfrm>
            <a:off x="4566537" y="5312889"/>
            <a:ext cx="114322" cy="1331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3" name="Oval 42"/>
          <p:cNvSpPr/>
          <p:nvPr/>
        </p:nvSpPr>
        <p:spPr>
          <a:xfrm>
            <a:off x="5801443" y="5273732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4" name="Oval 43"/>
          <p:cNvSpPr/>
          <p:nvPr/>
        </p:nvSpPr>
        <p:spPr>
          <a:xfrm>
            <a:off x="5492900" y="5277775"/>
            <a:ext cx="114322" cy="1331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5" name="Oval 44"/>
          <p:cNvSpPr/>
          <p:nvPr/>
        </p:nvSpPr>
        <p:spPr>
          <a:xfrm>
            <a:off x="5771750" y="4852731"/>
            <a:ext cx="114322" cy="1331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6" name="Oval 45"/>
          <p:cNvSpPr/>
          <p:nvPr/>
        </p:nvSpPr>
        <p:spPr>
          <a:xfrm>
            <a:off x="5463207" y="4856774"/>
            <a:ext cx="114322" cy="1331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7" name="Oval 46"/>
          <p:cNvSpPr/>
          <p:nvPr/>
        </p:nvSpPr>
        <p:spPr>
          <a:xfrm>
            <a:off x="4864273" y="4399779"/>
            <a:ext cx="114322" cy="1331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8" name="Oval 47"/>
          <p:cNvSpPr/>
          <p:nvPr/>
        </p:nvSpPr>
        <p:spPr>
          <a:xfrm>
            <a:off x="4507398" y="4395913"/>
            <a:ext cx="114322" cy="1331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9" name="Oval 48"/>
          <p:cNvSpPr/>
          <p:nvPr/>
        </p:nvSpPr>
        <p:spPr>
          <a:xfrm>
            <a:off x="4807112" y="4077308"/>
            <a:ext cx="114322" cy="1331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0" name="Oval 49"/>
          <p:cNvSpPr/>
          <p:nvPr/>
        </p:nvSpPr>
        <p:spPr>
          <a:xfrm>
            <a:off x="4498569" y="4081351"/>
            <a:ext cx="114322" cy="1331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1" name="Oval 50"/>
          <p:cNvSpPr/>
          <p:nvPr/>
        </p:nvSpPr>
        <p:spPr>
          <a:xfrm>
            <a:off x="5820717" y="4373767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2" name="Oval 51"/>
          <p:cNvSpPr/>
          <p:nvPr/>
        </p:nvSpPr>
        <p:spPr>
          <a:xfrm>
            <a:off x="5507526" y="4377810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3" name="Oval 52"/>
          <p:cNvSpPr/>
          <p:nvPr/>
        </p:nvSpPr>
        <p:spPr>
          <a:xfrm>
            <a:off x="5849676" y="3199445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4" name="Oval 53"/>
          <p:cNvSpPr/>
          <p:nvPr/>
        </p:nvSpPr>
        <p:spPr>
          <a:xfrm>
            <a:off x="5458800" y="3212468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5" name="Oval 54"/>
          <p:cNvSpPr/>
          <p:nvPr/>
        </p:nvSpPr>
        <p:spPr>
          <a:xfrm>
            <a:off x="5801443" y="4065265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6" name="Oval 55"/>
          <p:cNvSpPr/>
          <p:nvPr/>
        </p:nvSpPr>
        <p:spPr>
          <a:xfrm>
            <a:off x="5492900" y="4069308"/>
            <a:ext cx="114322" cy="1331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7" name="Oval 56"/>
          <p:cNvSpPr/>
          <p:nvPr/>
        </p:nvSpPr>
        <p:spPr>
          <a:xfrm>
            <a:off x="5784474" y="2700039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8" name="Oval 57"/>
          <p:cNvSpPr/>
          <p:nvPr/>
        </p:nvSpPr>
        <p:spPr>
          <a:xfrm>
            <a:off x="5462956" y="2696445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9" name="Oval 58"/>
          <p:cNvSpPr/>
          <p:nvPr/>
        </p:nvSpPr>
        <p:spPr>
          <a:xfrm>
            <a:off x="5784474" y="2356760"/>
            <a:ext cx="114322" cy="1331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0" name="Oval 59"/>
          <p:cNvSpPr/>
          <p:nvPr/>
        </p:nvSpPr>
        <p:spPr>
          <a:xfrm>
            <a:off x="5475931" y="2360803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61" name="Straight Connector 60"/>
          <p:cNvCxnSpPr>
            <a:endCxn id="7" idx="2"/>
          </p:cNvCxnSpPr>
          <p:nvPr/>
        </p:nvCxnSpPr>
        <p:spPr>
          <a:xfrm>
            <a:off x="2144451" y="5406897"/>
            <a:ext cx="18406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2377243" y="4985896"/>
            <a:ext cx="0" cy="32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5" idx="2"/>
          </p:cNvCxnSpPr>
          <p:nvPr/>
        </p:nvCxnSpPr>
        <p:spPr>
          <a:xfrm flipV="1">
            <a:off x="2144451" y="4915271"/>
            <a:ext cx="184066" cy="12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4" idx="2"/>
          </p:cNvCxnSpPr>
          <p:nvPr/>
        </p:nvCxnSpPr>
        <p:spPr>
          <a:xfrm flipV="1">
            <a:off x="2452994" y="4915270"/>
            <a:ext cx="59849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" idx="4"/>
          </p:cNvCxnSpPr>
          <p:nvPr/>
        </p:nvCxnSpPr>
        <p:spPr>
          <a:xfrm>
            <a:off x="3108651" y="4981852"/>
            <a:ext cx="57161" cy="315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34" idx="6"/>
          </p:cNvCxnSpPr>
          <p:nvPr/>
        </p:nvCxnSpPr>
        <p:spPr>
          <a:xfrm flipH="1">
            <a:off x="2914430" y="5375428"/>
            <a:ext cx="194221" cy="4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" idx="6"/>
            <a:endCxn id="38" idx="2"/>
          </p:cNvCxnSpPr>
          <p:nvPr/>
        </p:nvCxnSpPr>
        <p:spPr>
          <a:xfrm flipV="1">
            <a:off x="3165812" y="4910523"/>
            <a:ext cx="853683" cy="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39" idx="0"/>
          </p:cNvCxnSpPr>
          <p:nvPr/>
        </p:nvCxnSpPr>
        <p:spPr>
          <a:xfrm>
            <a:off x="4052737" y="4993291"/>
            <a:ext cx="11136" cy="304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40" idx="6"/>
          </p:cNvCxnSpPr>
          <p:nvPr/>
        </p:nvCxnSpPr>
        <p:spPr>
          <a:xfrm flipH="1">
            <a:off x="3812491" y="5363989"/>
            <a:ext cx="165362" cy="4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8" idx="0"/>
            <a:endCxn id="35" idx="5"/>
          </p:cNvCxnSpPr>
          <p:nvPr/>
        </p:nvCxnSpPr>
        <p:spPr>
          <a:xfrm flipH="1" flipV="1">
            <a:off x="4055976" y="4407040"/>
            <a:ext cx="20680" cy="436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36" idx="6"/>
          </p:cNvCxnSpPr>
          <p:nvPr/>
        </p:nvCxnSpPr>
        <p:spPr>
          <a:xfrm flipH="1">
            <a:off x="3764175" y="4359959"/>
            <a:ext cx="191681" cy="4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8" idx="6"/>
            <a:endCxn id="37" idx="2"/>
          </p:cNvCxnSpPr>
          <p:nvPr/>
        </p:nvCxnSpPr>
        <p:spPr>
          <a:xfrm>
            <a:off x="4133817" y="4910523"/>
            <a:ext cx="361766" cy="8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7" idx="4"/>
            <a:endCxn id="42" idx="1"/>
          </p:cNvCxnSpPr>
          <p:nvPr/>
        </p:nvCxnSpPr>
        <p:spPr>
          <a:xfrm>
            <a:off x="4552744" y="4985896"/>
            <a:ext cx="30535" cy="346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41" idx="2"/>
          </p:cNvCxnSpPr>
          <p:nvPr/>
        </p:nvCxnSpPr>
        <p:spPr>
          <a:xfrm>
            <a:off x="4686689" y="5363989"/>
            <a:ext cx="188391" cy="11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37" idx="6"/>
            <a:endCxn id="46" idx="2"/>
          </p:cNvCxnSpPr>
          <p:nvPr/>
        </p:nvCxnSpPr>
        <p:spPr>
          <a:xfrm>
            <a:off x="4609905" y="4919314"/>
            <a:ext cx="853302" cy="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45" idx="6"/>
          </p:cNvCxnSpPr>
          <p:nvPr/>
        </p:nvCxnSpPr>
        <p:spPr>
          <a:xfrm>
            <a:off x="5590253" y="4898831"/>
            <a:ext cx="295819" cy="20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44" idx="7"/>
          </p:cNvCxnSpPr>
          <p:nvPr/>
        </p:nvCxnSpPr>
        <p:spPr>
          <a:xfrm>
            <a:off x="5550061" y="4993291"/>
            <a:ext cx="40419" cy="303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43" idx="2"/>
          </p:cNvCxnSpPr>
          <p:nvPr/>
        </p:nvCxnSpPr>
        <p:spPr>
          <a:xfrm flipV="1">
            <a:off x="5621848" y="5340315"/>
            <a:ext cx="179595" cy="23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45" idx="4"/>
          </p:cNvCxnSpPr>
          <p:nvPr/>
        </p:nvCxnSpPr>
        <p:spPr>
          <a:xfrm flipH="1" flipV="1">
            <a:off x="5828911" y="4985896"/>
            <a:ext cx="48967" cy="266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9" idx="5"/>
          </p:cNvCxnSpPr>
          <p:nvPr/>
        </p:nvCxnSpPr>
        <p:spPr>
          <a:xfrm flipV="1">
            <a:off x="3116890" y="4369026"/>
            <a:ext cx="32180" cy="474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10" idx="6"/>
          </p:cNvCxnSpPr>
          <p:nvPr/>
        </p:nvCxnSpPr>
        <p:spPr>
          <a:xfrm flipH="1">
            <a:off x="2183022" y="4293377"/>
            <a:ext cx="864530" cy="32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0" idx="0"/>
            <a:endCxn id="12" idx="5"/>
          </p:cNvCxnSpPr>
          <p:nvPr/>
        </p:nvCxnSpPr>
        <p:spPr>
          <a:xfrm flipH="1" flipV="1">
            <a:off x="2119716" y="3700498"/>
            <a:ext cx="6145" cy="558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12" idx="6"/>
            <a:endCxn id="11" idx="2"/>
          </p:cNvCxnSpPr>
          <p:nvPr/>
        </p:nvCxnSpPr>
        <p:spPr>
          <a:xfrm flipV="1">
            <a:off x="2136458" y="3649375"/>
            <a:ext cx="194221" cy="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14" idx="4"/>
          </p:cNvCxnSpPr>
          <p:nvPr/>
        </p:nvCxnSpPr>
        <p:spPr>
          <a:xfrm flipV="1">
            <a:off x="2077135" y="3307619"/>
            <a:ext cx="0" cy="271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13" idx="2"/>
          </p:cNvCxnSpPr>
          <p:nvPr/>
        </p:nvCxnSpPr>
        <p:spPr>
          <a:xfrm>
            <a:off x="2144451" y="3208425"/>
            <a:ext cx="184066" cy="28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3" idx="4"/>
            <a:endCxn id="11" idx="1"/>
          </p:cNvCxnSpPr>
          <p:nvPr/>
        </p:nvCxnSpPr>
        <p:spPr>
          <a:xfrm flipH="1">
            <a:off x="2347421" y="3303576"/>
            <a:ext cx="38257" cy="298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16" idx="6"/>
          </p:cNvCxnSpPr>
          <p:nvPr/>
        </p:nvCxnSpPr>
        <p:spPr>
          <a:xfrm>
            <a:off x="2451112" y="3222709"/>
            <a:ext cx="463318" cy="14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6" idx="7"/>
            <a:endCxn id="15" idx="2"/>
          </p:cNvCxnSpPr>
          <p:nvPr/>
        </p:nvCxnSpPr>
        <p:spPr>
          <a:xfrm>
            <a:off x="2897688" y="3189913"/>
            <a:ext cx="210963" cy="43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5" idx="4"/>
            <a:endCxn id="31" idx="7"/>
          </p:cNvCxnSpPr>
          <p:nvPr/>
        </p:nvCxnSpPr>
        <p:spPr>
          <a:xfrm>
            <a:off x="3165812" y="3299533"/>
            <a:ext cx="48658" cy="310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31" idx="2"/>
            <a:endCxn id="31" idx="2"/>
          </p:cNvCxnSpPr>
          <p:nvPr/>
        </p:nvCxnSpPr>
        <p:spPr>
          <a:xfrm>
            <a:off x="3116890" y="365745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32" idx="6"/>
          </p:cNvCxnSpPr>
          <p:nvPr/>
        </p:nvCxnSpPr>
        <p:spPr>
          <a:xfrm flipH="1">
            <a:off x="2922669" y="3657453"/>
            <a:ext cx="185982" cy="4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5" idx="6"/>
            <a:endCxn id="20" idx="2"/>
          </p:cNvCxnSpPr>
          <p:nvPr/>
        </p:nvCxnSpPr>
        <p:spPr>
          <a:xfrm>
            <a:off x="3222973" y="3232951"/>
            <a:ext cx="906906" cy="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20" idx="4"/>
            <a:endCxn id="27" idx="7"/>
          </p:cNvCxnSpPr>
          <p:nvPr/>
        </p:nvCxnSpPr>
        <p:spPr>
          <a:xfrm flipH="1">
            <a:off x="4093156" y="3303576"/>
            <a:ext cx="93884" cy="339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27" idx="2"/>
            <a:endCxn id="28" idx="6"/>
          </p:cNvCxnSpPr>
          <p:nvPr/>
        </p:nvCxnSpPr>
        <p:spPr>
          <a:xfrm flipH="1">
            <a:off x="3801355" y="3690461"/>
            <a:ext cx="194221" cy="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0" idx="0"/>
            <a:endCxn id="21" idx="5"/>
          </p:cNvCxnSpPr>
          <p:nvPr/>
        </p:nvCxnSpPr>
        <p:spPr>
          <a:xfrm flipH="1" flipV="1">
            <a:off x="4170298" y="2666929"/>
            <a:ext cx="16742" cy="503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21" idx="2"/>
            <a:endCxn id="22" idx="7"/>
          </p:cNvCxnSpPr>
          <p:nvPr/>
        </p:nvCxnSpPr>
        <p:spPr>
          <a:xfrm flipH="1" flipV="1">
            <a:off x="3861755" y="2576811"/>
            <a:ext cx="210963" cy="43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20" idx="6"/>
            <a:endCxn id="19" idx="2"/>
          </p:cNvCxnSpPr>
          <p:nvPr/>
        </p:nvCxnSpPr>
        <p:spPr>
          <a:xfrm flipV="1">
            <a:off x="4244201" y="3232951"/>
            <a:ext cx="194221" cy="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19" idx="6"/>
            <a:endCxn id="54" idx="2"/>
          </p:cNvCxnSpPr>
          <p:nvPr/>
        </p:nvCxnSpPr>
        <p:spPr>
          <a:xfrm>
            <a:off x="4552744" y="3232951"/>
            <a:ext cx="906056" cy="4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54" idx="6"/>
            <a:endCxn id="53" idx="2"/>
          </p:cNvCxnSpPr>
          <p:nvPr/>
        </p:nvCxnSpPr>
        <p:spPr>
          <a:xfrm flipV="1">
            <a:off x="5573122" y="3266028"/>
            <a:ext cx="276554" cy="13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53" idx="4"/>
            <a:endCxn id="55" idx="1"/>
          </p:cNvCxnSpPr>
          <p:nvPr/>
        </p:nvCxnSpPr>
        <p:spPr>
          <a:xfrm flipH="1">
            <a:off x="5818185" y="3332610"/>
            <a:ext cx="88652" cy="752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55" idx="2"/>
            <a:endCxn id="56" idx="6"/>
          </p:cNvCxnSpPr>
          <p:nvPr/>
        </p:nvCxnSpPr>
        <p:spPr>
          <a:xfrm flipH="1">
            <a:off x="5607222" y="4131848"/>
            <a:ext cx="194221" cy="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55" idx="5"/>
            <a:endCxn id="51" idx="0"/>
          </p:cNvCxnSpPr>
          <p:nvPr/>
        </p:nvCxnSpPr>
        <p:spPr>
          <a:xfrm flipH="1">
            <a:off x="5877878" y="4178928"/>
            <a:ext cx="21145" cy="194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51" idx="2"/>
            <a:endCxn id="52" idx="6"/>
          </p:cNvCxnSpPr>
          <p:nvPr/>
        </p:nvCxnSpPr>
        <p:spPr>
          <a:xfrm flipH="1">
            <a:off x="5621848" y="4440350"/>
            <a:ext cx="198869" cy="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2" idx="1"/>
            <a:endCxn id="56" idx="4"/>
          </p:cNvCxnSpPr>
          <p:nvPr/>
        </p:nvCxnSpPr>
        <p:spPr>
          <a:xfrm flipV="1">
            <a:off x="5524268" y="4202473"/>
            <a:ext cx="25793" cy="194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19" idx="7"/>
            <a:endCxn id="24" idx="2"/>
          </p:cNvCxnSpPr>
          <p:nvPr/>
        </p:nvCxnSpPr>
        <p:spPr>
          <a:xfrm flipV="1">
            <a:off x="4536002" y="2734018"/>
            <a:ext cx="16742" cy="451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24" idx="6"/>
            <a:endCxn id="23" idx="2"/>
          </p:cNvCxnSpPr>
          <p:nvPr/>
        </p:nvCxnSpPr>
        <p:spPr>
          <a:xfrm>
            <a:off x="4667066" y="2734018"/>
            <a:ext cx="207196" cy="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24" idx="7"/>
            <a:endCxn id="26" idx="4"/>
          </p:cNvCxnSpPr>
          <p:nvPr/>
        </p:nvCxnSpPr>
        <p:spPr>
          <a:xfrm flipH="1" flipV="1">
            <a:off x="4622880" y="2464958"/>
            <a:ext cx="27444" cy="221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26" idx="7"/>
            <a:endCxn id="25" idx="2"/>
          </p:cNvCxnSpPr>
          <p:nvPr/>
        </p:nvCxnSpPr>
        <p:spPr>
          <a:xfrm>
            <a:off x="4663299" y="2351295"/>
            <a:ext cx="210963" cy="43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23" idx="6"/>
            <a:endCxn id="25" idx="5"/>
          </p:cNvCxnSpPr>
          <p:nvPr/>
        </p:nvCxnSpPr>
        <p:spPr>
          <a:xfrm flipH="1" flipV="1">
            <a:off x="4971842" y="2441413"/>
            <a:ext cx="16742" cy="296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25" idx="6"/>
            <a:endCxn id="60" idx="2"/>
          </p:cNvCxnSpPr>
          <p:nvPr/>
        </p:nvCxnSpPr>
        <p:spPr>
          <a:xfrm>
            <a:off x="4988584" y="2394333"/>
            <a:ext cx="487347" cy="3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60" idx="6"/>
            <a:endCxn id="59" idx="2"/>
          </p:cNvCxnSpPr>
          <p:nvPr/>
        </p:nvCxnSpPr>
        <p:spPr>
          <a:xfrm flipV="1">
            <a:off x="5590253" y="2423343"/>
            <a:ext cx="194221" cy="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60" idx="4"/>
            <a:endCxn id="58" idx="7"/>
          </p:cNvCxnSpPr>
          <p:nvPr/>
        </p:nvCxnSpPr>
        <p:spPr>
          <a:xfrm>
            <a:off x="5533092" y="2493968"/>
            <a:ext cx="27444" cy="221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58" idx="5"/>
            <a:endCxn id="57" idx="3"/>
          </p:cNvCxnSpPr>
          <p:nvPr/>
        </p:nvCxnSpPr>
        <p:spPr>
          <a:xfrm>
            <a:off x="5560536" y="2810108"/>
            <a:ext cx="240680" cy="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59" idx="4"/>
            <a:endCxn id="57" idx="0"/>
          </p:cNvCxnSpPr>
          <p:nvPr/>
        </p:nvCxnSpPr>
        <p:spPr>
          <a:xfrm>
            <a:off x="5841635" y="2489925"/>
            <a:ext cx="0" cy="210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57" idx="5"/>
            <a:endCxn id="53" idx="0"/>
          </p:cNvCxnSpPr>
          <p:nvPr/>
        </p:nvCxnSpPr>
        <p:spPr>
          <a:xfrm>
            <a:off x="5882054" y="2813702"/>
            <a:ext cx="24783" cy="385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56" idx="2"/>
            <a:endCxn id="49" idx="6"/>
          </p:cNvCxnSpPr>
          <p:nvPr/>
        </p:nvCxnSpPr>
        <p:spPr>
          <a:xfrm flipH="1">
            <a:off x="4921434" y="4135891"/>
            <a:ext cx="571466" cy="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endCxn id="50" idx="7"/>
          </p:cNvCxnSpPr>
          <p:nvPr/>
        </p:nvCxnSpPr>
        <p:spPr>
          <a:xfrm flipH="1" flipV="1">
            <a:off x="4596149" y="4100853"/>
            <a:ext cx="184735" cy="1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49" idx="4"/>
            <a:endCxn id="47" idx="0"/>
          </p:cNvCxnSpPr>
          <p:nvPr/>
        </p:nvCxnSpPr>
        <p:spPr>
          <a:xfrm>
            <a:off x="4864273" y="4210473"/>
            <a:ext cx="57161" cy="189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endCxn id="48" idx="6"/>
          </p:cNvCxnSpPr>
          <p:nvPr/>
        </p:nvCxnSpPr>
        <p:spPr>
          <a:xfrm flipH="1">
            <a:off x="4621720" y="4462495"/>
            <a:ext cx="2425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50" idx="4"/>
            <a:endCxn id="48" idx="0"/>
          </p:cNvCxnSpPr>
          <p:nvPr/>
        </p:nvCxnSpPr>
        <p:spPr>
          <a:xfrm>
            <a:off x="4555730" y="4214516"/>
            <a:ext cx="8829" cy="1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5" idx="0"/>
            <a:endCxn id="17" idx="4"/>
          </p:cNvCxnSpPr>
          <p:nvPr/>
        </p:nvCxnSpPr>
        <p:spPr>
          <a:xfrm flipV="1">
            <a:off x="3165812" y="2686431"/>
            <a:ext cx="0" cy="479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7" idx="3"/>
            <a:endCxn id="18" idx="6"/>
          </p:cNvCxnSpPr>
          <p:nvPr/>
        </p:nvCxnSpPr>
        <p:spPr>
          <a:xfrm flipH="1" flipV="1">
            <a:off x="2258773" y="2639471"/>
            <a:ext cx="866620" cy="27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9" idx="6"/>
            <a:endCxn id="30" idx="0"/>
          </p:cNvCxnSpPr>
          <p:nvPr/>
        </p:nvCxnSpPr>
        <p:spPr>
          <a:xfrm>
            <a:off x="4552744" y="3232951"/>
            <a:ext cx="70136" cy="39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30" idx="6"/>
            <a:endCxn id="29" idx="2"/>
          </p:cNvCxnSpPr>
          <p:nvPr/>
        </p:nvCxnSpPr>
        <p:spPr>
          <a:xfrm flipV="1">
            <a:off x="4680041" y="3690461"/>
            <a:ext cx="194221" cy="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endCxn id="37" idx="0"/>
          </p:cNvCxnSpPr>
          <p:nvPr/>
        </p:nvCxnSpPr>
        <p:spPr>
          <a:xfrm>
            <a:off x="4552744" y="4529078"/>
            <a:ext cx="0" cy="32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464490" y="1958435"/>
            <a:ext cx="40953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After</a:t>
            </a:r>
            <a:r>
              <a:rPr lang="fi-FI" dirty="0" smtClean="0"/>
              <a:t>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step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graph</a:t>
            </a:r>
            <a:r>
              <a:rPr lang="fi-FI" dirty="0" smtClean="0"/>
              <a:t> </a:t>
            </a:r>
            <a:r>
              <a:rPr lang="fi-FI" dirty="0" err="1" smtClean="0"/>
              <a:t>looks</a:t>
            </a:r>
            <a:r>
              <a:rPr lang="fi-FI" dirty="0" smtClean="0"/>
              <a:t> </a:t>
            </a:r>
            <a:r>
              <a:rPr lang="fi-FI" dirty="0" err="1" smtClean="0"/>
              <a:t>like</a:t>
            </a:r>
            <a:r>
              <a:rPr lang="fi-FI" dirty="0" smtClean="0"/>
              <a:t> </a:t>
            </a:r>
            <a:r>
              <a:rPr lang="fi-FI" dirty="0" err="1" smtClean="0"/>
              <a:t>this</a:t>
            </a:r>
            <a:endParaRPr lang="fi-FI" dirty="0"/>
          </a:p>
          <a:p>
            <a:endParaRPr lang="fi-FI" dirty="0" smtClean="0"/>
          </a:p>
          <a:p>
            <a:r>
              <a:rPr lang="fi-FI" dirty="0" err="1" smtClean="0"/>
              <a:t>Continue</a:t>
            </a:r>
            <a:r>
              <a:rPr lang="fi-FI" dirty="0" smtClean="0"/>
              <a:t> </a:t>
            </a:r>
            <a:r>
              <a:rPr lang="fi-FI" dirty="0" err="1" smtClean="0"/>
              <a:t>till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choose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goal</a:t>
            </a:r>
            <a:r>
              <a:rPr lang="fi-FI" dirty="0" smtClean="0"/>
              <a:t> </a:t>
            </a:r>
            <a:r>
              <a:rPr lang="fi-FI" dirty="0" err="1" smtClean="0"/>
              <a:t>node</a:t>
            </a:r>
            <a:r>
              <a:rPr lang="fi-FI" dirty="0" smtClean="0"/>
              <a:t> to </a:t>
            </a:r>
          </a:p>
          <a:p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expanded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134" name="TextBox 133"/>
          <p:cNvSpPr txBox="1"/>
          <p:nvPr/>
        </p:nvSpPr>
        <p:spPr>
          <a:xfrm>
            <a:off x="1897174" y="3684887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10.1</a:t>
            </a:r>
            <a:endParaRPr lang="fi-FI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4663299" y="5101549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10.5</a:t>
            </a:r>
            <a:endParaRPr lang="fi-FI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4338366" y="3882612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10.4</a:t>
            </a:r>
            <a:endParaRPr lang="fi-FI" sz="1400" dirty="0"/>
          </a:p>
        </p:txBody>
      </p:sp>
      <p:sp>
        <p:nvSpPr>
          <p:cNvPr id="137" name="TextBox 136"/>
          <p:cNvSpPr txBox="1"/>
          <p:nvPr/>
        </p:nvSpPr>
        <p:spPr>
          <a:xfrm>
            <a:off x="5318122" y="3791727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10.7</a:t>
            </a:r>
            <a:endParaRPr lang="fi-FI" sz="1400" dirty="0"/>
          </a:p>
        </p:txBody>
      </p:sp>
      <p:sp>
        <p:nvSpPr>
          <p:cNvPr id="138" name="TextBox 137"/>
          <p:cNvSpPr txBox="1"/>
          <p:nvPr/>
        </p:nvSpPr>
        <p:spPr>
          <a:xfrm>
            <a:off x="5337971" y="5335874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10.7</a:t>
            </a:r>
            <a:endParaRPr lang="fi-FI" sz="1400" dirty="0"/>
          </a:p>
        </p:txBody>
      </p:sp>
      <p:sp>
        <p:nvSpPr>
          <p:cNvPr id="139" name="TextBox 138"/>
          <p:cNvSpPr txBox="1"/>
          <p:nvPr/>
        </p:nvSpPr>
        <p:spPr>
          <a:xfrm>
            <a:off x="5737611" y="4666868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9.8</a:t>
            </a:r>
            <a:endParaRPr lang="fi-FI" sz="1400" dirty="0"/>
          </a:p>
        </p:txBody>
      </p:sp>
    </p:spTree>
    <p:extLst>
      <p:ext uri="{BB962C8B-B14F-4D97-AF65-F5344CB8AC3E}">
        <p14:creationId xmlns:p14="http://schemas.microsoft.com/office/powerpoint/2010/main" val="245584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Dijkstra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  <a:endParaRPr lang="fi-FI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163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i-FI" dirty="0" smtClean="0"/>
              <a:t>Input </a:t>
            </a:r>
            <a:r>
              <a:rPr lang="fi-FI" dirty="0" err="1" smtClean="0"/>
              <a:t>Graph</a:t>
            </a:r>
            <a:r>
              <a:rPr lang="fi-FI" dirty="0"/>
              <a:t> </a:t>
            </a:r>
            <a:r>
              <a:rPr lang="fi-FI" dirty="0" smtClean="0"/>
              <a:t>= (N,E), </a:t>
            </a:r>
            <a:r>
              <a:rPr lang="fi-FI" dirty="0" err="1" smtClean="0"/>
              <a:t>EdgeCosts</a:t>
            </a:r>
            <a:r>
              <a:rPr lang="fi-FI" dirty="0" smtClean="0"/>
              <a:t>, n</a:t>
            </a:r>
            <a:r>
              <a:rPr lang="fi-FI" baseline="-25000" dirty="0" smtClean="0"/>
              <a:t>0</a:t>
            </a:r>
            <a:r>
              <a:rPr lang="fi-FI" dirty="0" smtClean="0"/>
              <a:t>, </a:t>
            </a:r>
            <a:r>
              <a:rPr lang="fi-FI" dirty="0" err="1" smtClean="0"/>
              <a:t>n</a:t>
            </a:r>
            <a:r>
              <a:rPr lang="fi-FI" baseline="-25000" dirty="0" err="1" smtClean="0"/>
              <a:t>g</a:t>
            </a:r>
            <a:endParaRPr lang="fi-FI" dirty="0" smtClean="0"/>
          </a:p>
          <a:p>
            <a:pPr marL="0" indent="0">
              <a:buNone/>
            </a:pPr>
            <a:r>
              <a:rPr lang="fi-FI" dirty="0" smtClean="0"/>
              <a:t>1: </a:t>
            </a:r>
            <a:r>
              <a:rPr lang="fi-FI" dirty="0" err="1" smtClean="0"/>
              <a:t>Initialize</a:t>
            </a:r>
            <a:r>
              <a:rPr lang="fi-FI" dirty="0"/>
              <a:t>:</a:t>
            </a:r>
            <a:r>
              <a:rPr lang="fi-FI" dirty="0" smtClean="0"/>
              <a:t> Set </a:t>
            </a:r>
            <a:r>
              <a:rPr lang="fi-FI" dirty="0" err="1" smtClean="0"/>
              <a:t>Dead</a:t>
            </a:r>
            <a:r>
              <a:rPr lang="fi-FI" dirty="0" smtClean="0"/>
              <a:t> = </a:t>
            </a:r>
            <a:r>
              <a:rPr lang="fi-FI" dirty="0" err="1" smtClean="0"/>
              <a:t>empty</a:t>
            </a:r>
            <a:r>
              <a:rPr lang="fi-FI" dirty="0" smtClean="0"/>
              <a:t>, Active ={</a:t>
            </a:r>
            <a:r>
              <a:rPr lang="fi-FI" dirty="0"/>
              <a:t>n</a:t>
            </a:r>
            <a:r>
              <a:rPr lang="fi-FI" baseline="-25000" dirty="0"/>
              <a:t>0</a:t>
            </a:r>
            <a:r>
              <a:rPr lang="fi-FI" dirty="0" smtClean="0"/>
              <a:t>}, </a:t>
            </a:r>
            <a:r>
              <a:rPr lang="fi-FI" dirty="0" err="1" smtClean="0"/>
              <a:t>CostToGo</a:t>
            </a:r>
            <a:r>
              <a:rPr lang="fi-FI" dirty="0" smtClean="0"/>
              <a:t>(</a:t>
            </a:r>
            <a:r>
              <a:rPr lang="fi-FI" dirty="0"/>
              <a:t>n</a:t>
            </a:r>
            <a:r>
              <a:rPr lang="fi-FI" baseline="-25000" dirty="0"/>
              <a:t>0</a:t>
            </a:r>
            <a:r>
              <a:rPr lang="fi-FI" dirty="0" smtClean="0"/>
              <a:t>)=0</a:t>
            </a:r>
          </a:p>
          <a:p>
            <a:pPr marL="0" indent="0">
              <a:buNone/>
            </a:pPr>
            <a:r>
              <a:rPr lang="fi-FI" dirty="0" smtClean="0"/>
              <a:t>2: </a:t>
            </a:r>
            <a:r>
              <a:rPr lang="fi-FI" dirty="0" err="1" smtClean="0"/>
              <a:t>n</a:t>
            </a:r>
            <a:r>
              <a:rPr lang="fi-FI" baseline="-25000" dirty="0" err="1" smtClean="0"/>
              <a:t>c</a:t>
            </a:r>
            <a:r>
              <a:rPr lang="fi-FI" dirty="0" smtClean="0"/>
              <a:t> = </a:t>
            </a:r>
            <a:r>
              <a:rPr lang="fi-FI" dirty="0" err="1" smtClean="0"/>
              <a:t>node</a:t>
            </a:r>
            <a:r>
              <a:rPr lang="fi-FI" dirty="0" smtClean="0"/>
              <a:t> in Active </a:t>
            </a:r>
            <a:r>
              <a:rPr lang="fi-FI" dirty="0" err="1" smtClean="0"/>
              <a:t>that</a:t>
            </a:r>
            <a:r>
              <a:rPr lang="fi-FI" dirty="0" smtClean="0"/>
              <a:t> </a:t>
            </a:r>
            <a:r>
              <a:rPr lang="fi-FI" dirty="0" err="1" smtClean="0"/>
              <a:t>has</a:t>
            </a:r>
            <a:r>
              <a:rPr lang="fi-FI" dirty="0" smtClean="0"/>
              <a:t> </a:t>
            </a:r>
            <a:r>
              <a:rPr lang="fi-FI" dirty="0" err="1" smtClean="0"/>
              <a:t>smallest</a:t>
            </a:r>
            <a:r>
              <a:rPr lang="fi-FI" dirty="0" smtClean="0"/>
              <a:t> </a:t>
            </a:r>
            <a:r>
              <a:rPr lang="fi-FI" dirty="0" err="1" smtClean="0"/>
              <a:t>CostToGo</a:t>
            </a:r>
            <a:endParaRPr lang="fi-FI" dirty="0" smtClean="0"/>
          </a:p>
          <a:p>
            <a:pPr marL="0" indent="0">
              <a:buNone/>
            </a:pPr>
            <a:r>
              <a:rPr lang="fi-FI" dirty="0" smtClean="0"/>
              <a:t>3: </a:t>
            </a:r>
            <a:r>
              <a:rPr lang="fi-FI" dirty="0" err="1" smtClean="0"/>
              <a:t>Succ</a:t>
            </a:r>
            <a:r>
              <a:rPr lang="fi-FI" dirty="0" smtClean="0"/>
              <a:t> = </a:t>
            </a:r>
            <a:r>
              <a:rPr lang="fi-FI" dirty="0" err="1" smtClean="0"/>
              <a:t>successors</a:t>
            </a:r>
            <a:r>
              <a:rPr lang="fi-FI" dirty="0" smtClean="0"/>
              <a:t>(</a:t>
            </a:r>
            <a:r>
              <a:rPr lang="fi-FI" dirty="0" err="1"/>
              <a:t>n</a:t>
            </a:r>
            <a:r>
              <a:rPr lang="fi-FI" baseline="-25000" dirty="0" err="1"/>
              <a:t>c</a:t>
            </a:r>
            <a:r>
              <a:rPr lang="fi-FI" dirty="0" smtClean="0"/>
              <a:t>)</a:t>
            </a:r>
          </a:p>
          <a:p>
            <a:pPr marL="0" indent="0">
              <a:buNone/>
            </a:pPr>
            <a:r>
              <a:rPr lang="fi-FI" dirty="0" smtClean="0"/>
              <a:t>4. For </a:t>
            </a:r>
            <a:r>
              <a:rPr lang="fi-FI" dirty="0" err="1" smtClean="0"/>
              <a:t>each</a:t>
            </a:r>
            <a:r>
              <a:rPr lang="fi-FI" dirty="0" smtClean="0"/>
              <a:t> n in </a:t>
            </a:r>
            <a:r>
              <a:rPr lang="fi-FI" dirty="0" err="1" smtClean="0"/>
              <a:t>Succ</a:t>
            </a:r>
            <a:r>
              <a:rPr lang="fi-FI" dirty="0" smtClean="0"/>
              <a:t> </a:t>
            </a:r>
            <a:r>
              <a:rPr lang="fi-FI" dirty="0" err="1" smtClean="0"/>
              <a:t>do</a:t>
            </a:r>
            <a:endParaRPr lang="fi-FI" dirty="0" smtClean="0"/>
          </a:p>
          <a:p>
            <a:pPr marL="0" indent="0">
              <a:buNone/>
            </a:pPr>
            <a:r>
              <a:rPr lang="fi-FI" dirty="0" smtClean="0"/>
              <a:t>5: 	If n </a:t>
            </a:r>
            <a:r>
              <a:rPr lang="fi-FI" dirty="0" err="1" smtClean="0"/>
              <a:t>not</a:t>
            </a:r>
            <a:r>
              <a:rPr lang="fi-FI" dirty="0" smtClean="0"/>
              <a:t> in Union(</a:t>
            </a:r>
            <a:r>
              <a:rPr lang="fi-FI" dirty="0" err="1" smtClean="0"/>
              <a:t>Active,Dead</a:t>
            </a:r>
            <a:r>
              <a:rPr lang="fi-FI" dirty="0" smtClean="0"/>
              <a:t>) </a:t>
            </a:r>
          </a:p>
          <a:p>
            <a:pPr marL="0" indent="0">
              <a:buNone/>
            </a:pPr>
            <a:r>
              <a:rPr lang="fi-FI" dirty="0" smtClean="0"/>
              <a:t>6:		Active = Union(</a:t>
            </a:r>
            <a:r>
              <a:rPr lang="fi-FI" dirty="0" err="1" smtClean="0"/>
              <a:t>Active,n</a:t>
            </a:r>
            <a:r>
              <a:rPr lang="fi-FI" dirty="0" smtClean="0"/>
              <a:t>); </a:t>
            </a:r>
            <a:r>
              <a:rPr lang="fi-FI" dirty="0" err="1" smtClean="0"/>
              <a:t>CostToGo</a:t>
            </a:r>
            <a:r>
              <a:rPr lang="fi-FI" dirty="0" smtClean="0"/>
              <a:t>(n) = </a:t>
            </a:r>
            <a:r>
              <a:rPr lang="fi-FI" dirty="0" err="1" smtClean="0"/>
              <a:t>CostToGo</a:t>
            </a:r>
            <a:r>
              <a:rPr lang="fi-FI" dirty="0" smtClean="0"/>
              <a:t>(</a:t>
            </a:r>
            <a:r>
              <a:rPr lang="fi-FI" dirty="0" err="1" smtClean="0"/>
              <a:t>n</a:t>
            </a:r>
            <a:r>
              <a:rPr lang="fi-FI" baseline="-25000" dirty="0" err="1" smtClean="0"/>
              <a:t>c</a:t>
            </a:r>
            <a:r>
              <a:rPr lang="fi-FI" dirty="0" smtClean="0"/>
              <a:t>) + </a:t>
            </a:r>
            <a:r>
              <a:rPr lang="fi-FI" dirty="0" err="1" smtClean="0"/>
              <a:t>EdgeCosts</a:t>
            </a:r>
            <a:r>
              <a:rPr lang="fi-FI" dirty="0" smtClean="0"/>
              <a:t>(</a:t>
            </a:r>
            <a:r>
              <a:rPr lang="fi-FI" dirty="0" err="1" smtClean="0"/>
              <a:t>n</a:t>
            </a:r>
            <a:r>
              <a:rPr lang="fi-FI" baseline="-25000" dirty="0" err="1" smtClean="0"/>
              <a:t>c</a:t>
            </a:r>
            <a:r>
              <a:rPr lang="fi-FI" dirty="0" err="1" smtClean="0"/>
              <a:t>,n</a:t>
            </a:r>
            <a:r>
              <a:rPr lang="fi-FI" dirty="0" smtClean="0"/>
              <a:t>)</a:t>
            </a:r>
          </a:p>
          <a:p>
            <a:pPr marL="0" indent="0">
              <a:buNone/>
            </a:pPr>
            <a:r>
              <a:rPr lang="fi-FI" dirty="0" smtClean="0"/>
              <a:t>7:	Else </a:t>
            </a:r>
            <a:r>
              <a:rPr lang="fi-FI" dirty="0" err="1" smtClean="0"/>
              <a:t>if</a:t>
            </a:r>
            <a:r>
              <a:rPr lang="fi-FI" dirty="0" smtClean="0"/>
              <a:t> n in Active</a:t>
            </a:r>
          </a:p>
          <a:p>
            <a:pPr marL="0" indent="0">
              <a:buNone/>
            </a:pPr>
            <a:r>
              <a:rPr lang="fi-FI" dirty="0" smtClean="0"/>
              <a:t>8: 		</a:t>
            </a:r>
            <a:r>
              <a:rPr lang="fi-FI" dirty="0"/>
              <a:t> </a:t>
            </a:r>
            <a:r>
              <a:rPr lang="fi-FI" dirty="0" err="1"/>
              <a:t>CostToGo</a:t>
            </a:r>
            <a:r>
              <a:rPr lang="fi-FI" dirty="0"/>
              <a:t>(n) = </a:t>
            </a:r>
            <a:r>
              <a:rPr lang="fi-FI" dirty="0" smtClean="0"/>
              <a:t>min(</a:t>
            </a:r>
            <a:r>
              <a:rPr lang="fi-FI" dirty="0" err="1" smtClean="0"/>
              <a:t>CostToGo</a:t>
            </a:r>
            <a:r>
              <a:rPr lang="fi-FI" dirty="0" smtClean="0"/>
              <a:t>(n);</a:t>
            </a:r>
            <a:r>
              <a:rPr lang="fi-FI" dirty="0" err="1" smtClean="0"/>
              <a:t>CostToGo</a:t>
            </a:r>
            <a:r>
              <a:rPr lang="fi-FI" dirty="0" smtClean="0"/>
              <a:t>(</a:t>
            </a:r>
            <a:r>
              <a:rPr lang="fi-FI" dirty="0" err="1" smtClean="0"/>
              <a:t>n</a:t>
            </a:r>
            <a:r>
              <a:rPr lang="fi-FI" baseline="-25000" dirty="0" err="1" smtClean="0"/>
              <a:t>c</a:t>
            </a:r>
            <a:r>
              <a:rPr lang="fi-FI" dirty="0"/>
              <a:t>) + </a:t>
            </a:r>
            <a:r>
              <a:rPr lang="fi-FI" dirty="0" err="1"/>
              <a:t>EdgeCosts</a:t>
            </a:r>
            <a:r>
              <a:rPr lang="fi-FI" dirty="0"/>
              <a:t>(</a:t>
            </a:r>
            <a:r>
              <a:rPr lang="fi-FI" dirty="0" err="1"/>
              <a:t>n</a:t>
            </a:r>
            <a:r>
              <a:rPr lang="fi-FI" baseline="-25000" dirty="0" err="1"/>
              <a:t>c</a:t>
            </a:r>
            <a:r>
              <a:rPr lang="fi-FI" dirty="0" err="1"/>
              <a:t>,n</a:t>
            </a:r>
            <a:r>
              <a:rPr lang="fi-FI" dirty="0" smtClean="0"/>
              <a:t>))</a:t>
            </a:r>
          </a:p>
          <a:p>
            <a:pPr marL="0" indent="0">
              <a:buNone/>
            </a:pPr>
            <a:r>
              <a:rPr lang="fi-FI" dirty="0" smtClean="0"/>
              <a:t>9:	</a:t>
            </a:r>
            <a:r>
              <a:rPr lang="fi-FI" dirty="0" err="1" smtClean="0"/>
              <a:t>End</a:t>
            </a:r>
            <a:r>
              <a:rPr lang="fi-FI" dirty="0" smtClean="0"/>
              <a:t> </a:t>
            </a:r>
            <a:r>
              <a:rPr lang="fi-FI" dirty="0" err="1" smtClean="0"/>
              <a:t>if</a:t>
            </a:r>
            <a:endParaRPr lang="fi-FI" dirty="0" smtClean="0"/>
          </a:p>
          <a:p>
            <a:pPr marL="0" indent="0">
              <a:buNone/>
            </a:pPr>
            <a:r>
              <a:rPr lang="fi-FI" dirty="0" smtClean="0"/>
              <a:t>10: </a:t>
            </a:r>
            <a:r>
              <a:rPr lang="fi-FI" dirty="0" err="1" smtClean="0"/>
              <a:t>End</a:t>
            </a:r>
            <a:r>
              <a:rPr lang="fi-FI" dirty="0" smtClean="0"/>
              <a:t> </a:t>
            </a:r>
            <a:r>
              <a:rPr lang="fi-FI" dirty="0" err="1" smtClean="0"/>
              <a:t>do</a:t>
            </a:r>
            <a:endParaRPr lang="fi-FI" dirty="0" smtClean="0"/>
          </a:p>
          <a:p>
            <a:pPr marL="0" indent="0">
              <a:buNone/>
            </a:pPr>
            <a:r>
              <a:rPr lang="fi-FI" dirty="0" smtClean="0"/>
              <a:t>11: Active=Active\</a:t>
            </a:r>
            <a:r>
              <a:rPr lang="fi-FI" dirty="0" err="1"/>
              <a:t>n</a:t>
            </a:r>
            <a:r>
              <a:rPr lang="fi-FI" baseline="-25000" dirty="0" err="1"/>
              <a:t>c</a:t>
            </a:r>
            <a:r>
              <a:rPr lang="fi-FI" dirty="0" smtClean="0"/>
              <a:t>; </a:t>
            </a:r>
            <a:r>
              <a:rPr lang="fi-FI" dirty="0" err="1" smtClean="0"/>
              <a:t>Dead</a:t>
            </a:r>
            <a:r>
              <a:rPr lang="fi-FI" dirty="0" smtClean="0"/>
              <a:t>=Union(</a:t>
            </a:r>
            <a:r>
              <a:rPr lang="fi-FI" dirty="0" err="1" smtClean="0"/>
              <a:t>Dead</a:t>
            </a:r>
            <a:r>
              <a:rPr lang="fi-FI" dirty="0" smtClean="0"/>
              <a:t>,</a:t>
            </a:r>
            <a:r>
              <a:rPr lang="fi-FI" dirty="0"/>
              <a:t> </a:t>
            </a:r>
            <a:r>
              <a:rPr lang="fi-FI" dirty="0" err="1"/>
              <a:t>n</a:t>
            </a:r>
            <a:r>
              <a:rPr lang="fi-FI" baseline="-25000" dirty="0" err="1"/>
              <a:t>c</a:t>
            </a:r>
            <a:r>
              <a:rPr lang="fi-FI" dirty="0" smtClean="0"/>
              <a:t>) % </a:t>
            </a:r>
            <a:r>
              <a:rPr lang="fi-FI" dirty="0" err="1" smtClean="0"/>
              <a:t>Move</a:t>
            </a:r>
            <a:r>
              <a:rPr lang="fi-FI" dirty="0"/>
              <a:t> </a:t>
            </a:r>
            <a:r>
              <a:rPr lang="fi-FI" dirty="0" err="1"/>
              <a:t>n</a:t>
            </a:r>
            <a:r>
              <a:rPr lang="fi-FI" baseline="-25000" dirty="0" err="1"/>
              <a:t>c</a:t>
            </a:r>
            <a:r>
              <a:rPr lang="fi-FI" dirty="0" smtClean="0"/>
              <a:t>  </a:t>
            </a:r>
            <a:r>
              <a:rPr lang="fi-FI" dirty="0" err="1" smtClean="0"/>
              <a:t>from</a:t>
            </a:r>
            <a:r>
              <a:rPr lang="fi-FI" dirty="0" smtClean="0"/>
              <a:t> Active and </a:t>
            </a:r>
            <a:r>
              <a:rPr lang="fi-FI" dirty="0" err="1" smtClean="0"/>
              <a:t>put</a:t>
            </a:r>
            <a:r>
              <a:rPr lang="fi-FI" dirty="0" smtClean="0"/>
              <a:t> it in </a:t>
            </a:r>
            <a:r>
              <a:rPr lang="fi-FI" dirty="0" err="1" smtClean="0"/>
              <a:t>Dead</a:t>
            </a:r>
            <a:endParaRPr lang="fi-FI" dirty="0" smtClean="0"/>
          </a:p>
          <a:p>
            <a:pPr marL="0" indent="0">
              <a:buNone/>
            </a:pPr>
            <a:r>
              <a:rPr lang="fi-FI" dirty="0" smtClean="0"/>
              <a:t>12: If </a:t>
            </a:r>
            <a:r>
              <a:rPr lang="fi-FI" dirty="0" err="1"/>
              <a:t>n</a:t>
            </a:r>
            <a:r>
              <a:rPr lang="fi-FI" baseline="-25000" dirty="0" err="1"/>
              <a:t>c</a:t>
            </a:r>
            <a:r>
              <a:rPr lang="fi-FI" dirty="0" smtClean="0"/>
              <a:t> = </a:t>
            </a:r>
            <a:r>
              <a:rPr lang="fi-FI" dirty="0" err="1" smtClean="0"/>
              <a:t>n</a:t>
            </a:r>
            <a:r>
              <a:rPr lang="fi-FI" baseline="-25000" dirty="0" err="1" smtClean="0"/>
              <a:t>g</a:t>
            </a:r>
            <a:r>
              <a:rPr lang="fi-FI" dirty="0" smtClean="0"/>
              <a:t>, STOP</a:t>
            </a:r>
          </a:p>
          <a:p>
            <a:pPr marL="0" indent="0">
              <a:buNone/>
            </a:pPr>
            <a:r>
              <a:rPr lang="fi-FI" dirty="0" smtClean="0"/>
              <a:t>13: Else: </a:t>
            </a:r>
            <a:r>
              <a:rPr lang="fi-FI" dirty="0" err="1" smtClean="0"/>
              <a:t>GoTo</a:t>
            </a:r>
            <a:r>
              <a:rPr lang="fi-FI" dirty="0" smtClean="0"/>
              <a:t> 2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TextBox 3"/>
          <p:cNvSpPr txBox="1"/>
          <p:nvPr/>
        </p:nvSpPr>
        <p:spPr>
          <a:xfrm>
            <a:off x="7022969" y="5703216"/>
            <a:ext cx="2957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In MATLAB:  </a:t>
            </a:r>
            <a:r>
              <a:rPr lang="fi-FI" dirty="0" err="1" smtClean="0"/>
              <a:t>e.g</a:t>
            </a:r>
            <a:r>
              <a:rPr lang="fi-FI" dirty="0" smtClean="0"/>
              <a:t>. </a:t>
            </a:r>
            <a:r>
              <a:rPr lang="fi-FI" dirty="0" err="1" smtClean="0"/>
              <a:t>shortestpath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3819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of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robot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(s)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sensory-motor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intelligence</a:t>
            </a:r>
            <a:endParaRPr lang="fi-FI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7319"/>
          </a:xfrm>
        </p:spPr>
        <p:txBody>
          <a:bodyPr>
            <a:normAutofit fontScale="62500" lnSpcReduction="20000"/>
          </a:bodyPr>
          <a:lstStyle/>
          <a:p>
            <a:r>
              <a:rPr lang="fi-FI" dirty="0" err="1" smtClean="0"/>
              <a:t>Sensors</a:t>
            </a:r>
            <a:r>
              <a:rPr lang="fi-FI" dirty="0" smtClean="0"/>
              <a:t>, </a:t>
            </a:r>
            <a:r>
              <a:rPr lang="fi-FI" dirty="0" err="1" smtClean="0"/>
              <a:t>typically</a:t>
            </a:r>
            <a:endParaRPr lang="fi-FI" dirty="0" smtClean="0"/>
          </a:p>
          <a:p>
            <a:pPr lvl="1"/>
            <a:r>
              <a:rPr lang="fi-FI" dirty="0" err="1" smtClean="0"/>
              <a:t>Inertial</a:t>
            </a:r>
            <a:r>
              <a:rPr lang="fi-FI" dirty="0" smtClean="0"/>
              <a:t> </a:t>
            </a:r>
            <a:r>
              <a:rPr lang="fi-FI" dirty="0" err="1" smtClean="0"/>
              <a:t>measurement</a:t>
            </a:r>
            <a:r>
              <a:rPr lang="fi-FI" dirty="0" smtClean="0"/>
              <a:t> </a:t>
            </a:r>
            <a:r>
              <a:rPr lang="fi-FI" dirty="0" err="1" smtClean="0"/>
              <a:t>unit</a:t>
            </a:r>
            <a:r>
              <a:rPr lang="fi-FI" dirty="0" smtClean="0"/>
              <a:t> (</a:t>
            </a:r>
            <a:r>
              <a:rPr lang="fi-FI" dirty="0" err="1" smtClean="0"/>
              <a:t>accelometrs</a:t>
            </a:r>
            <a:r>
              <a:rPr lang="fi-FI" dirty="0" smtClean="0"/>
              <a:t> and </a:t>
            </a:r>
            <a:r>
              <a:rPr lang="fi-FI" dirty="0" err="1" smtClean="0"/>
              <a:t>gyroscopes</a:t>
            </a:r>
            <a:r>
              <a:rPr lang="fi-FI" dirty="0" smtClean="0"/>
              <a:t>)</a:t>
            </a:r>
          </a:p>
          <a:p>
            <a:pPr lvl="1"/>
            <a:r>
              <a:rPr lang="fi-FI" dirty="0" smtClean="0"/>
              <a:t>Laser </a:t>
            </a:r>
            <a:r>
              <a:rPr lang="fi-FI" dirty="0" err="1" smtClean="0"/>
              <a:t>scanner</a:t>
            </a:r>
            <a:endParaRPr lang="fi-FI" dirty="0" smtClean="0"/>
          </a:p>
          <a:p>
            <a:pPr lvl="1"/>
            <a:r>
              <a:rPr lang="fi-FI" dirty="0" err="1" smtClean="0"/>
              <a:t>Camera</a:t>
            </a:r>
            <a:r>
              <a:rPr lang="fi-FI" dirty="0" smtClean="0"/>
              <a:t>(s)</a:t>
            </a:r>
          </a:p>
          <a:p>
            <a:pPr lvl="1"/>
            <a:r>
              <a:rPr lang="fi-FI" dirty="0" smtClean="0"/>
              <a:t>Ultrasound </a:t>
            </a:r>
            <a:r>
              <a:rPr lang="fi-FI" dirty="0" err="1" smtClean="0"/>
              <a:t>proximity</a:t>
            </a:r>
            <a:r>
              <a:rPr lang="fi-FI" dirty="0" smtClean="0"/>
              <a:t> </a:t>
            </a:r>
            <a:r>
              <a:rPr lang="fi-FI" dirty="0" err="1" smtClean="0"/>
              <a:t>sensor</a:t>
            </a:r>
            <a:endParaRPr lang="fi-FI" dirty="0" smtClean="0"/>
          </a:p>
          <a:p>
            <a:pPr lvl="1"/>
            <a:r>
              <a:rPr lang="fi-FI" dirty="0" smtClean="0"/>
              <a:t>Depth </a:t>
            </a:r>
            <a:r>
              <a:rPr lang="fi-FI" dirty="0" err="1" smtClean="0"/>
              <a:t>cameras</a:t>
            </a:r>
            <a:endParaRPr lang="fi-FI" dirty="0" smtClean="0"/>
          </a:p>
          <a:p>
            <a:pPr lvl="1"/>
            <a:r>
              <a:rPr lang="fi-FI" dirty="0" err="1" smtClean="0"/>
              <a:t>Measurements</a:t>
            </a:r>
            <a:r>
              <a:rPr lang="fi-FI" dirty="0" smtClean="0"/>
              <a:t> of </a:t>
            </a:r>
            <a:r>
              <a:rPr lang="fi-FI" dirty="0" err="1" smtClean="0"/>
              <a:t>internal</a:t>
            </a:r>
            <a:r>
              <a:rPr lang="fi-FI" dirty="0" smtClean="0"/>
              <a:t> </a:t>
            </a:r>
            <a:r>
              <a:rPr lang="fi-FI" dirty="0" err="1" smtClean="0"/>
              <a:t>states</a:t>
            </a:r>
            <a:r>
              <a:rPr lang="fi-FI" dirty="0" smtClean="0"/>
              <a:t> (</a:t>
            </a:r>
            <a:r>
              <a:rPr lang="fi-FI" dirty="0" err="1" smtClean="0"/>
              <a:t>wheel</a:t>
            </a:r>
            <a:r>
              <a:rPr lang="fi-FI" dirty="0" smtClean="0"/>
              <a:t> </a:t>
            </a:r>
            <a:r>
              <a:rPr lang="fi-FI" dirty="0" err="1" smtClean="0"/>
              <a:t>speeds</a:t>
            </a:r>
            <a:r>
              <a:rPr lang="fi-FI" dirty="0" smtClean="0"/>
              <a:t>, </a:t>
            </a:r>
            <a:r>
              <a:rPr lang="fi-FI" dirty="0" err="1" smtClean="0"/>
              <a:t>joint</a:t>
            </a:r>
            <a:r>
              <a:rPr lang="fi-FI" dirty="0" smtClean="0"/>
              <a:t> </a:t>
            </a:r>
            <a:r>
              <a:rPr lang="fi-FI" dirty="0" err="1" smtClean="0"/>
              <a:t>angles</a:t>
            </a:r>
            <a:r>
              <a:rPr lang="fi-FI" dirty="0" smtClean="0"/>
              <a:t>,..), </a:t>
            </a:r>
            <a:r>
              <a:rPr lang="fi-FI" dirty="0" err="1" smtClean="0"/>
              <a:t>encoders</a:t>
            </a:r>
            <a:endParaRPr lang="fi-FI" dirty="0" smtClean="0"/>
          </a:p>
          <a:p>
            <a:r>
              <a:rPr lang="fi-FI" dirty="0" err="1" smtClean="0"/>
              <a:t>Motion</a:t>
            </a:r>
            <a:endParaRPr lang="fi-FI" dirty="0"/>
          </a:p>
          <a:p>
            <a:pPr lvl="1"/>
            <a:r>
              <a:rPr lang="fi-FI" dirty="0" err="1" smtClean="0"/>
              <a:t>Wheels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err="1" smtClean="0"/>
              <a:t>motors</a:t>
            </a:r>
            <a:endParaRPr lang="fi-FI" dirty="0" smtClean="0"/>
          </a:p>
          <a:p>
            <a:pPr lvl="1"/>
            <a:r>
              <a:rPr lang="fi-FI" dirty="0" err="1" smtClean="0"/>
              <a:t>Joints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err="1" smtClean="0"/>
              <a:t>motors</a:t>
            </a:r>
            <a:endParaRPr lang="fi-FI" dirty="0" smtClean="0"/>
          </a:p>
          <a:p>
            <a:pPr lvl="2"/>
            <a:r>
              <a:rPr lang="fi-FI" dirty="0" smtClean="0"/>
              <a:t>”</a:t>
            </a:r>
            <a:r>
              <a:rPr lang="fi-FI" dirty="0" err="1"/>
              <a:t>L</a:t>
            </a:r>
            <a:r>
              <a:rPr lang="fi-FI" dirty="0" err="1" smtClean="0"/>
              <a:t>egs</a:t>
            </a:r>
            <a:r>
              <a:rPr lang="fi-FI" dirty="0" smtClean="0"/>
              <a:t>”</a:t>
            </a:r>
          </a:p>
          <a:p>
            <a:pPr lvl="2"/>
            <a:r>
              <a:rPr lang="fi-FI" dirty="0" err="1" smtClean="0"/>
              <a:t>Changing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shape</a:t>
            </a:r>
            <a:r>
              <a:rPr lang="fi-FI" dirty="0" smtClean="0"/>
              <a:t> of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robot</a:t>
            </a:r>
            <a:endParaRPr lang="fi-FI" dirty="0" smtClean="0"/>
          </a:p>
          <a:p>
            <a:r>
              <a:rPr lang="fi-FI" dirty="0" err="1" smtClean="0"/>
              <a:t>Intelligence</a:t>
            </a:r>
            <a:endParaRPr lang="fi-FI" dirty="0" smtClean="0"/>
          </a:p>
          <a:p>
            <a:pPr lvl="1"/>
            <a:r>
              <a:rPr lang="fi-FI" dirty="0" smtClean="0"/>
              <a:t>Computing </a:t>
            </a:r>
            <a:r>
              <a:rPr lang="fi-FI" dirty="0" err="1" smtClean="0"/>
              <a:t>power</a:t>
            </a:r>
            <a:endParaRPr lang="fi-FI" dirty="0" smtClean="0"/>
          </a:p>
          <a:p>
            <a:pPr lvl="2"/>
            <a:r>
              <a:rPr lang="fi-FI" dirty="0" smtClean="0"/>
              <a:t>Real </a:t>
            </a:r>
            <a:r>
              <a:rPr lang="fi-FI" dirty="0" err="1" smtClean="0"/>
              <a:t>time</a:t>
            </a:r>
            <a:r>
              <a:rPr lang="fi-FI" dirty="0" smtClean="0"/>
              <a:t> for </a:t>
            </a:r>
            <a:r>
              <a:rPr lang="fi-FI" dirty="0" err="1" smtClean="0"/>
              <a:t>reflexes</a:t>
            </a:r>
            <a:endParaRPr lang="fi-FI" dirty="0" smtClean="0"/>
          </a:p>
          <a:p>
            <a:pPr lvl="2"/>
            <a:r>
              <a:rPr lang="fi-FI" dirty="0" err="1" smtClean="0"/>
              <a:t>Non-real</a:t>
            </a:r>
            <a:r>
              <a:rPr lang="fi-FI" dirty="0" smtClean="0"/>
              <a:t> </a:t>
            </a:r>
            <a:r>
              <a:rPr lang="fi-FI" dirty="0" err="1" smtClean="0"/>
              <a:t>time</a:t>
            </a:r>
            <a:r>
              <a:rPr lang="fi-FI" dirty="0" smtClean="0"/>
              <a:t> for ”</a:t>
            </a:r>
            <a:r>
              <a:rPr lang="fi-FI" dirty="0" err="1" smtClean="0"/>
              <a:t>thinking</a:t>
            </a:r>
            <a:r>
              <a:rPr lang="fi-FI" dirty="0" smtClean="0"/>
              <a:t>”</a:t>
            </a:r>
          </a:p>
          <a:p>
            <a:pPr lvl="2"/>
            <a:r>
              <a:rPr lang="fi-FI" dirty="0" err="1" smtClean="0"/>
              <a:t>Algorithms</a:t>
            </a:r>
            <a:r>
              <a:rPr lang="fi-FI" smtClean="0"/>
              <a:t>!</a:t>
            </a:r>
            <a:endParaRPr lang="fi-FI" dirty="0" smtClean="0"/>
          </a:p>
          <a:p>
            <a:pPr lvl="1"/>
            <a:r>
              <a:rPr lang="fi-FI" dirty="0" err="1" smtClean="0"/>
              <a:t>Communication</a:t>
            </a:r>
            <a:endParaRPr lang="fi-FI" dirty="0"/>
          </a:p>
          <a:p>
            <a:pPr lvl="2"/>
            <a:r>
              <a:rPr lang="fi-FI" dirty="0" err="1" smtClean="0"/>
              <a:t>Robot</a:t>
            </a:r>
            <a:r>
              <a:rPr lang="fi-FI" dirty="0" smtClean="0"/>
              <a:t>-to-</a:t>
            </a:r>
            <a:r>
              <a:rPr lang="fi-FI" dirty="0" err="1" smtClean="0"/>
              <a:t>robot</a:t>
            </a:r>
            <a:endParaRPr lang="fi-FI" dirty="0" smtClean="0"/>
          </a:p>
          <a:p>
            <a:pPr lvl="2"/>
            <a:r>
              <a:rPr lang="fi-FI" dirty="0" err="1" smtClean="0"/>
              <a:t>Robotic</a:t>
            </a:r>
            <a:r>
              <a:rPr lang="fi-FI" dirty="0" smtClean="0"/>
              <a:t> </a:t>
            </a:r>
            <a:r>
              <a:rPr lang="fi-FI" dirty="0" err="1" smtClean="0"/>
              <a:t>system</a:t>
            </a:r>
            <a:r>
              <a:rPr lang="fi-FI" dirty="0" smtClean="0"/>
              <a:t> to </a:t>
            </a:r>
            <a:r>
              <a:rPr lang="fi-FI" dirty="0" err="1" smtClean="0"/>
              <a:t>human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8033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A*</a:t>
            </a:r>
            <a:endParaRPr lang="fi-FI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11" y="1936663"/>
            <a:ext cx="5387807" cy="4298052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485433" y="4826915"/>
            <a:ext cx="114322" cy="1331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Oval 4"/>
          <p:cNvSpPr/>
          <p:nvPr/>
        </p:nvSpPr>
        <p:spPr>
          <a:xfrm>
            <a:off x="1762460" y="4826916"/>
            <a:ext cx="114322" cy="1331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Oval 5"/>
          <p:cNvSpPr/>
          <p:nvPr/>
        </p:nvSpPr>
        <p:spPr>
          <a:xfrm>
            <a:off x="1453917" y="4830959"/>
            <a:ext cx="114322" cy="1331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Oval 6"/>
          <p:cNvSpPr/>
          <p:nvPr/>
        </p:nvSpPr>
        <p:spPr>
          <a:xfrm>
            <a:off x="1762460" y="5318543"/>
            <a:ext cx="114322" cy="1331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Oval 7"/>
          <p:cNvSpPr/>
          <p:nvPr/>
        </p:nvSpPr>
        <p:spPr>
          <a:xfrm>
            <a:off x="1453917" y="5322586"/>
            <a:ext cx="114322" cy="1331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Oval 8"/>
          <p:cNvSpPr/>
          <p:nvPr/>
        </p:nvSpPr>
        <p:spPr>
          <a:xfrm>
            <a:off x="2485433" y="4233591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Oval 9"/>
          <p:cNvSpPr/>
          <p:nvPr/>
        </p:nvSpPr>
        <p:spPr>
          <a:xfrm>
            <a:off x="1502643" y="4237634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Oval 10"/>
          <p:cNvSpPr/>
          <p:nvPr/>
        </p:nvSpPr>
        <p:spPr>
          <a:xfrm>
            <a:off x="1764622" y="3561020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Oval 11"/>
          <p:cNvSpPr/>
          <p:nvPr/>
        </p:nvSpPr>
        <p:spPr>
          <a:xfrm>
            <a:off x="1456079" y="3565063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Oval 12"/>
          <p:cNvSpPr/>
          <p:nvPr/>
        </p:nvSpPr>
        <p:spPr>
          <a:xfrm>
            <a:off x="1762460" y="3148639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Oval 13"/>
          <p:cNvSpPr/>
          <p:nvPr/>
        </p:nvSpPr>
        <p:spPr>
          <a:xfrm>
            <a:off x="1453917" y="3152682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Oval 14"/>
          <p:cNvSpPr/>
          <p:nvPr/>
        </p:nvSpPr>
        <p:spPr>
          <a:xfrm>
            <a:off x="2542594" y="3144596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Oval 15"/>
          <p:cNvSpPr/>
          <p:nvPr/>
        </p:nvSpPr>
        <p:spPr>
          <a:xfrm>
            <a:off x="2234051" y="3148639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" name="Oval 16"/>
          <p:cNvSpPr/>
          <p:nvPr/>
        </p:nvSpPr>
        <p:spPr>
          <a:xfrm>
            <a:off x="2542594" y="2531494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" name="Oval 17"/>
          <p:cNvSpPr/>
          <p:nvPr/>
        </p:nvSpPr>
        <p:spPr>
          <a:xfrm>
            <a:off x="1578394" y="2551116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" name="Oval 18"/>
          <p:cNvSpPr/>
          <p:nvPr/>
        </p:nvSpPr>
        <p:spPr>
          <a:xfrm>
            <a:off x="3872365" y="3144596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" name="Oval 19"/>
          <p:cNvSpPr/>
          <p:nvPr/>
        </p:nvSpPr>
        <p:spPr>
          <a:xfrm>
            <a:off x="3563822" y="3148639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" name="Oval 20"/>
          <p:cNvSpPr/>
          <p:nvPr/>
        </p:nvSpPr>
        <p:spPr>
          <a:xfrm>
            <a:off x="3506661" y="2531494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" name="Oval 21"/>
          <p:cNvSpPr/>
          <p:nvPr/>
        </p:nvSpPr>
        <p:spPr>
          <a:xfrm>
            <a:off x="3198118" y="2535537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Oval 22"/>
          <p:cNvSpPr/>
          <p:nvPr/>
        </p:nvSpPr>
        <p:spPr>
          <a:xfrm>
            <a:off x="4308205" y="2649257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4" name="Oval 23"/>
          <p:cNvSpPr/>
          <p:nvPr/>
        </p:nvSpPr>
        <p:spPr>
          <a:xfrm>
            <a:off x="3986687" y="2645663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Oval 24"/>
          <p:cNvSpPr/>
          <p:nvPr/>
        </p:nvSpPr>
        <p:spPr>
          <a:xfrm>
            <a:off x="4308205" y="2305978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Oval 25"/>
          <p:cNvSpPr/>
          <p:nvPr/>
        </p:nvSpPr>
        <p:spPr>
          <a:xfrm>
            <a:off x="3999662" y="2310021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" name="Oval 26"/>
          <p:cNvSpPr/>
          <p:nvPr/>
        </p:nvSpPr>
        <p:spPr>
          <a:xfrm>
            <a:off x="3429519" y="3602106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8" name="Oval 27"/>
          <p:cNvSpPr/>
          <p:nvPr/>
        </p:nvSpPr>
        <p:spPr>
          <a:xfrm>
            <a:off x="3120976" y="3606149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9" name="Oval 28"/>
          <p:cNvSpPr/>
          <p:nvPr/>
        </p:nvSpPr>
        <p:spPr>
          <a:xfrm>
            <a:off x="4308205" y="3602106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0" name="Oval 29"/>
          <p:cNvSpPr/>
          <p:nvPr/>
        </p:nvSpPr>
        <p:spPr>
          <a:xfrm>
            <a:off x="3999662" y="3606149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1" name="Oval 30"/>
          <p:cNvSpPr/>
          <p:nvPr/>
        </p:nvSpPr>
        <p:spPr>
          <a:xfrm>
            <a:off x="2550833" y="3569099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2" name="Oval 31"/>
          <p:cNvSpPr/>
          <p:nvPr/>
        </p:nvSpPr>
        <p:spPr>
          <a:xfrm>
            <a:off x="2242290" y="3573142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3" name="Oval 32"/>
          <p:cNvSpPr/>
          <p:nvPr/>
        </p:nvSpPr>
        <p:spPr>
          <a:xfrm>
            <a:off x="2542594" y="5287074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4" name="Oval 33"/>
          <p:cNvSpPr/>
          <p:nvPr/>
        </p:nvSpPr>
        <p:spPr>
          <a:xfrm>
            <a:off x="2234051" y="5291117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Oval 34"/>
          <p:cNvSpPr/>
          <p:nvPr/>
        </p:nvSpPr>
        <p:spPr>
          <a:xfrm>
            <a:off x="3392339" y="4271605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6" name="Oval 35"/>
          <p:cNvSpPr/>
          <p:nvPr/>
        </p:nvSpPr>
        <p:spPr>
          <a:xfrm>
            <a:off x="3083796" y="4275648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7" name="Oval 36"/>
          <p:cNvSpPr/>
          <p:nvPr/>
        </p:nvSpPr>
        <p:spPr>
          <a:xfrm>
            <a:off x="3929526" y="4830959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8" name="Oval 37"/>
          <p:cNvSpPr/>
          <p:nvPr/>
        </p:nvSpPr>
        <p:spPr>
          <a:xfrm>
            <a:off x="3453438" y="4822168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9" name="Oval 38"/>
          <p:cNvSpPr/>
          <p:nvPr/>
        </p:nvSpPr>
        <p:spPr>
          <a:xfrm>
            <a:off x="3440655" y="5275635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0" name="Oval 39"/>
          <p:cNvSpPr/>
          <p:nvPr/>
        </p:nvSpPr>
        <p:spPr>
          <a:xfrm>
            <a:off x="3132112" y="5279678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1" name="Oval 40"/>
          <p:cNvSpPr/>
          <p:nvPr/>
        </p:nvSpPr>
        <p:spPr>
          <a:xfrm>
            <a:off x="4309023" y="5287074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2" name="Oval 41"/>
          <p:cNvSpPr/>
          <p:nvPr/>
        </p:nvSpPr>
        <p:spPr>
          <a:xfrm>
            <a:off x="4000480" y="5291117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3" name="Oval 42"/>
          <p:cNvSpPr/>
          <p:nvPr/>
        </p:nvSpPr>
        <p:spPr>
          <a:xfrm>
            <a:off x="5235386" y="5251960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4" name="Oval 43"/>
          <p:cNvSpPr/>
          <p:nvPr/>
        </p:nvSpPr>
        <p:spPr>
          <a:xfrm>
            <a:off x="4926843" y="5256003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5" name="Oval 44"/>
          <p:cNvSpPr/>
          <p:nvPr/>
        </p:nvSpPr>
        <p:spPr>
          <a:xfrm>
            <a:off x="5205693" y="4830959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6" name="Oval 45"/>
          <p:cNvSpPr/>
          <p:nvPr/>
        </p:nvSpPr>
        <p:spPr>
          <a:xfrm>
            <a:off x="4897150" y="4835002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7" name="Oval 46"/>
          <p:cNvSpPr/>
          <p:nvPr/>
        </p:nvSpPr>
        <p:spPr>
          <a:xfrm>
            <a:off x="4298216" y="4378007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8" name="Oval 47"/>
          <p:cNvSpPr/>
          <p:nvPr/>
        </p:nvSpPr>
        <p:spPr>
          <a:xfrm>
            <a:off x="3941341" y="4374141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9" name="Oval 48"/>
          <p:cNvSpPr/>
          <p:nvPr/>
        </p:nvSpPr>
        <p:spPr>
          <a:xfrm>
            <a:off x="4241055" y="4055536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0" name="Oval 49"/>
          <p:cNvSpPr/>
          <p:nvPr/>
        </p:nvSpPr>
        <p:spPr>
          <a:xfrm>
            <a:off x="3932512" y="4059579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1" name="Oval 50"/>
          <p:cNvSpPr/>
          <p:nvPr/>
        </p:nvSpPr>
        <p:spPr>
          <a:xfrm>
            <a:off x="5254660" y="4351995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2" name="Oval 51"/>
          <p:cNvSpPr/>
          <p:nvPr/>
        </p:nvSpPr>
        <p:spPr>
          <a:xfrm>
            <a:off x="4941469" y="4356038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3" name="Oval 52"/>
          <p:cNvSpPr/>
          <p:nvPr/>
        </p:nvSpPr>
        <p:spPr>
          <a:xfrm>
            <a:off x="5283619" y="3177673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4" name="Oval 53"/>
          <p:cNvSpPr/>
          <p:nvPr/>
        </p:nvSpPr>
        <p:spPr>
          <a:xfrm>
            <a:off x="4892743" y="3190696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5" name="Oval 54"/>
          <p:cNvSpPr/>
          <p:nvPr/>
        </p:nvSpPr>
        <p:spPr>
          <a:xfrm>
            <a:off x="5235386" y="4043493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6" name="Oval 55"/>
          <p:cNvSpPr/>
          <p:nvPr/>
        </p:nvSpPr>
        <p:spPr>
          <a:xfrm>
            <a:off x="4926843" y="4047536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7" name="Oval 56"/>
          <p:cNvSpPr/>
          <p:nvPr/>
        </p:nvSpPr>
        <p:spPr>
          <a:xfrm>
            <a:off x="5218417" y="2678267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8" name="Oval 57"/>
          <p:cNvSpPr/>
          <p:nvPr/>
        </p:nvSpPr>
        <p:spPr>
          <a:xfrm>
            <a:off x="4896899" y="2674673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9" name="Oval 58"/>
          <p:cNvSpPr/>
          <p:nvPr/>
        </p:nvSpPr>
        <p:spPr>
          <a:xfrm>
            <a:off x="5218417" y="2334988"/>
            <a:ext cx="114322" cy="13316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0" name="Oval 59"/>
          <p:cNvSpPr/>
          <p:nvPr/>
        </p:nvSpPr>
        <p:spPr>
          <a:xfrm>
            <a:off x="4909874" y="2339031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61" name="Straight Connector 60"/>
          <p:cNvCxnSpPr>
            <a:endCxn id="7" idx="2"/>
          </p:cNvCxnSpPr>
          <p:nvPr/>
        </p:nvCxnSpPr>
        <p:spPr>
          <a:xfrm>
            <a:off x="1578394" y="5385125"/>
            <a:ext cx="18406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1811186" y="4964124"/>
            <a:ext cx="0" cy="32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5" idx="2"/>
          </p:cNvCxnSpPr>
          <p:nvPr/>
        </p:nvCxnSpPr>
        <p:spPr>
          <a:xfrm flipV="1">
            <a:off x="1578394" y="4893499"/>
            <a:ext cx="184066" cy="12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4" idx="2"/>
          </p:cNvCxnSpPr>
          <p:nvPr/>
        </p:nvCxnSpPr>
        <p:spPr>
          <a:xfrm flipV="1">
            <a:off x="1886937" y="4893498"/>
            <a:ext cx="59849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" idx="4"/>
          </p:cNvCxnSpPr>
          <p:nvPr/>
        </p:nvCxnSpPr>
        <p:spPr>
          <a:xfrm>
            <a:off x="2542594" y="4960080"/>
            <a:ext cx="57161" cy="315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34" idx="6"/>
          </p:cNvCxnSpPr>
          <p:nvPr/>
        </p:nvCxnSpPr>
        <p:spPr>
          <a:xfrm flipH="1">
            <a:off x="2348373" y="5353656"/>
            <a:ext cx="194221" cy="4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" idx="6"/>
            <a:endCxn id="38" idx="2"/>
          </p:cNvCxnSpPr>
          <p:nvPr/>
        </p:nvCxnSpPr>
        <p:spPr>
          <a:xfrm flipV="1">
            <a:off x="2599755" y="4888751"/>
            <a:ext cx="853683" cy="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39" idx="0"/>
          </p:cNvCxnSpPr>
          <p:nvPr/>
        </p:nvCxnSpPr>
        <p:spPr>
          <a:xfrm>
            <a:off x="3486680" y="4971519"/>
            <a:ext cx="11136" cy="304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40" idx="6"/>
          </p:cNvCxnSpPr>
          <p:nvPr/>
        </p:nvCxnSpPr>
        <p:spPr>
          <a:xfrm flipH="1">
            <a:off x="3246434" y="5342217"/>
            <a:ext cx="165362" cy="4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8" idx="0"/>
            <a:endCxn id="35" idx="5"/>
          </p:cNvCxnSpPr>
          <p:nvPr/>
        </p:nvCxnSpPr>
        <p:spPr>
          <a:xfrm flipH="1" flipV="1">
            <a:off x="3489919" y="4385268"/>
            <a:ext cx="20680" cy="436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36" idx="6"/>
          </p:cNvCxnSpPr>
          <p:nvPr/>
        </p:nvCxnSpPr>
        <p:spPr>
          <a:xfrm flipH="1">
            <a:off x="3198118" y="4338187"/>
            <a:ext cx="191681" cy="4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8" idx="6"/>
            <a:endCxn id="37" idx="2"/>
          </p:cNvCxnSpPr>
          <p:nvPr/>
        </p:nvCxnSpPr>
        <p:spPr>
          <a:xfrm>
            <a:off x="3567760" y="4888751"/>
            <a:ext cx="361766" cy="8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7" idx="4"/>
            <a:endCxn id="42" idx="1"/>
          </p:cNvCxnSpPr>
          <p:nvPr/>
        </p:nvCxnSpPr>
        <p:spPr>
          <a:xfrm>
            <a:off x="3986687" y="4964124"/>
            <a:ext cx="30535" cy="346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41" idx="2"/>
          </p:cNvCxnSpPr>
          <p:nvPr/>
        </p:nvCxnSpPr>
        <p:spPr>
          <a:xfrm>
            <a:off x="4120632" y="5342217"/>
            <a:ext cx="188391" cy="11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37" idx="6"/>
            <a:endCxn id="46" idx="2"/>
          </p:cNvCxnSpPr>
          <p:nvPr/>
        </p:nvCxnSpPr>
        <p:spPr>
          <a:xfrm>
            <a:off x="4043848" y="4897542"/>
            <a:ext cx="853302" cy="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45" idx="6"/>
          </p:cNvCxnSpPr>
          <p:nvPr/>
        </p:nvCxnSpPr>
        <p:spPr>
          <a:xfrm>
            <a:off x="5024196" y="4877059"/>
            <a:ext cx="295819" cy="20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44" idx="7"/>
          </p:cNvCxnSpPr>
          <p:nvPr/>
        </p:nvCxnSpPr>
        <p:spPr>
          <a:xfrm>
            <a:off x="4984004" y="4971519"/>
            <a:ext cx="40419" cy="303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43" idx="2"/>
          </p:cNvCxnSpPr>
          <p:nvPr/>
        </p:nvCxnSpPr>
        <p:spPr>
          <a:xfrm flipV="1">
            <a:off x="5055791" y="5318543"/>
            <a:ext cx="179595" cy="23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45" idx="4"/>
          </p:cNvCxnSpPr>
          <p:nvPr/>
        </p:nvCxnSpPr>
        <p:spPr>
          <a:xfrm flipH="1" flipV="1">
            <a:off x="5262854" y="4964124"/>
            <a:ext cx="48967" cy="266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9" idx="5"/>
          </p:cNvCxnSpPr>
          <p:nvPr/>
        </p:nvCxnSpPr>
        <p:spPr>
          <a:xfrm flipV="1">
            <a:off x="2550833" y="4347254"/>
            <a:ext cx="32180" cy="474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10" idx="6"/>
          </p:cNvCxnSpPr>
          <p:nvPr/>
        </p:nvCxnSpPr>
        <p:spPr>
          <a:xfrm flipH="1">
            <a:off x="1616965" y="4271605"/>
            <a:ext cx="864530" cy="32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0" idx="0"/>
            <a:endCxn id="12" idx="5"/>
          </p:cNvCxnSpPr>
          <p:nvPr/>
        </p:nvCxnSpPr>
        <p:spPr>
          <a:xfrm flipH="1" flipV="1">
            <a:off x="1553659" y="3678726"/>
            <a:ext cx="6145" cy="558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12" idx="6"/>
            <a:endCxn id="11" idx="2"/>
          </p:cNvCxnSpPr>
          <p:nvPr/>
        </p:nvCxnSpPr>
        <p:spPr>
          <a:xfrm flipV="1">
            <a:off x="1570401" y="3627603"/>
            <a:ext cx="194221" cy="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14" idx="4"/>
          </p:cNvCxnSpPr>
          <p:nvPr/>
        </p:nvCxnSpPr>
        <p:spPr>
          <a:xfrm flipV="1">
            <a:off x="1511078" y="3285847"/>
            <a:ext cx="0" cy="271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13" idx="2"/>
          </p:cNvCxnSpPr>
          <p:nvPr/>
        </p:nvCxnSpPr>
        <p:spPr>
          <a:xfrm>
            <a:off x="1578394" y="3186653"/>
            <a:ext cx="184066" cy="28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3" idx="4"/>
            <a:endCxn id="11" idx="1"/>
          </p:cNvCxnSpPr>
          <p:nvPr/>
        </p:nvCxnSpPr>
        <p:spPr>
          <a:xfrm flipH="1">
            <a:off x="1781364" y="3281804"/>
            <a:ext cx="38257" cy="298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16" idx="6"/>
          </p:cNvCxnSpPr>
          <p:nvPr/>
        </p:nvCxnSpPr>
        <p:spPr>
          <a:xfrm>
            <a:off x="1885055" y="3200937"/>
            <a:ext cx="463318" cy="14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6" idx="7"/>
            <a:endCxn id="15" idx="2"/>
          </p:cNvCxnSpPr>
          <p:nvPr/>
        </p:nvCxnSpPr>
        <p:spPr>
          <a:xfrm>
            <a:off x="2331631" y="3168141"/>
            <a:ext cx="210963" cy="43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5" idx="4"/>
            <a:endCxn id="31" idx="7"/>
          </p:cNvCxnSpPr>
          <p:nvPr/>
        </p:nvCxnSpPr>
        <p:spPr>
          <a:xfrm>
            <a:off x="2599755" y="3277761"/>
            <a:ext cx="48658" cy="310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31" idx="2"/>
            <a:endCxn id="31" idx="2"/>
          </p:cNvCxnSpPr>
          <p:nvPr/>
        </p:nvCxnSpPr>
        <p:spPr>
          <a:xfrm>
            <a:off x="2550833" y="363568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32" idx="6"/>
          </p:cNvCxnSpPr>
          <p:nvPr/>
        </p:nvCxnSpPr>
        <p:spPr>
          <a:xfrm flipH="1">
            <a:off x="2356612" y="3635681"/>
            <a:ext cx="185982" cy="4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5" idx="6"/>
            <a:endCxn id="20" idx="2"/>
          </p:cNvCxnSpPr>
          <p:nvPr/>
        </p:nvCxnSpPr>
        <p:spPr>
          <a:xfrm>
            <a:off x="2656916" y="3211179"/>
            <a:ext cx="906906" cy="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20" idx="4"/>
            <a:endCxn id="27" idx="7"/>
          </p:cNvCxnSpPr>
          <p:nvPr/>
        </p:nvCxnSpPr>
        <p:spPr>
          <a:xfrm flipH="1">
            <a:off x="3527099" y="3281804"/>
            <a:ext cx="93884" cy="339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27" idx="2"/>
            <a:endCxn id="28" idx="6"/>
          </p:cNvCxnSpPr>
          <p:nvPr/>
        </p:nvCxnSpPr>
        <p:spPr>
          <a:xfrm flipH="1">
            <a:off x="3235298" y="3668689"/>
            <a:ext cx="194221" cy="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0" idx="0"/>
            <a:endCxn id="21" idx="5"/>
          </p:cNvCxnSpPr>
          <p:nvPr/>
        </p:nvCxnSpPr>
        <p:spPr>
          <a:xfrm flipH="1" flipV="1">
            <a:off x="3604241" y="2645157"/>
            <a:ext cx="16742" cy="503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21" idx="2"/>
            <a:endCxn id="22" idx="7"/>
          </p:cNvCxnSpPr>
          <p:nvPr/>
        </p:nvCxnSpPr>
        <p:spPr>
          <a:xfrm flipH="1" flipV="1">
            <a:off x="3295698" y="2555039"/>
            <a:ext cx="210963" cy="43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20" idx="6"/>
            <a:endCxn id="19" idx="2"/>
          </p:cNvCxnSpPr>
          <p:nvPr/>
        </p:nvCxnSpPr>
        <p:spPr>
          <a:xfrm flipV="1">
            <a:off x="3678144" y="3211179"/>
            <a:ext cx="194221" cy="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19" idx="6"/>
            <a:endCxn id="54" idx="2"/>
          </p:cNvCxnSpPr>
          <p:nvPr/>
        </p:nvCxnSpPr>
        <p:spPr>
          <a:xfrm>
            <a:off x="3986687" y="3211179"/>
            <a:ext cx="906056" cy="4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54" idx="6"/>
            <a:endCxn id="53" idx="2"/>
          </p:cNvCxnSpPr>
          <p:nvPr/>
        </p:nvCxnSpPr>
        <p:spPr>
          <a:xfrm flipV="1">
            <a:off x="5007065" y="3244256"/>
            <a:ext cx="276554" cy="13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53" idx="4"/>
            <a:endCxn id="55" idx="1"/>
          </p:cNvCxnSpPr>
          <p:nvPr/>
        </p:nvCxnSpPr>
        <p:spPr>
          <a:xfrm flipH="1">
            <a:off x="5252128" y="3310838"/>
            <a:ext cx="88652" cy="752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55" idx="2"/>
            <a:endCxn id="56" idx="6"/>
          </p:cNvCxnSpPr>
          <p:nvPr/>
        </p:nvCxnSpPr>
        <p:spPr>
          <a:xfrm flipH="1">
            <a:off x="5041165" y="4110076"/>
            <a:ext cx="194221" cy="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55" idx="5"/>
            <a:endCxn id="51" idx="0"/>
          </p:cNvCxnSpPr>
          <p:nvPr/>
        </p:nvCxnSpPr>
        <p:spPr>
          <a:xfrm flipH="1">
            <a:off x="5311821" y="4157156"/>
            <a:ext cx="21145" cy="194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51" idx="2"/>
            <a:endCxn id="52" idx="6"/>
          </p:cNvCxnSpPr>
          <p:nvPr/>
        </p:nvCxnSpPr>
        <p:spPr>
          <a:xfrm flipH="1">
            <a:off x="5055791" y="4418578"/>
            <a:ext cx="198869" cy="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2" idx="1"/>
            <a:endCxn id="56" idx="4"/>
          </p:cNvCxnSpPr>
          <p:nvPr/>
        </p:nvCxnSpPr>
        <p:spPr>
          <a:xfrm flipV="1">
            <a:off x="4958211" y="4180701"/>
            <a:ext cx="25793" cy="194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19" idx="7"/>
            <a:endCxn id="24" idx="2"/>
          </p:cNvCxnSpPr>
          <p:nvPr/>
        </p:nvCxnSpPr>
        <p:spPr>
          <a:xfrm flipV="1">
            <a:off x="3969945" y="2712246"/>
            <a:ext cx="16742" cy="451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24" idx="6"/>
            <a:endCxn id="23" idx="2"/>
          </p:cNvCxnSpPr>
          <p:nvPr/>
        </p:nvCxnSpPr>
        <p:spPr>
          <a:xfrm>
            <a:off x="4101009" y="2712246"/>
            <a:ext cx="207196" cy="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24" idx="7"/>
            <a:endCxn id="26" idx="4"/>
          </p:cNvCxnSpPr>
          <p:nvPr/>
        </p:nvCxnSpPr>
        <p:spPr>
          <a:xfrm flipH="1" flipV="1">
            <a:off x="4056823" y="2443186"/>
            <a:ext cx="27444" cy="221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26" idx="7"/>
            <a:endCxn id="25" idx="2"/>
          </p:cNvCxnSpPr>
          <p:nvPr/>
        </p:nvCxnSpPr>
        <p:spPr>
          <a:xfrm>
            <a:off x="4097242" y="2329523"/>
            <a:ext cx="210963" cy="43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23" idx="6"/>
            <a:endCxn id="25" idx="5"/>
          </p:cNvCxnSpPr>
          <p:nvPr/>
        </p:nvCxnSpPr>
        <p:spPr>
          <a:xfrm flipH="1" flipV="1">
            <a:off x="4405785" y="2419641"/>
            <a:ext cx="16742" cy="296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25" idx="6"/>
            <a:endCxn id="60" idx="2"/>
          </p:cNvCxnSpPr>
          <p:nvPr/>
        </p:nvCxnSpPr>
        <p:spPr>
          <a:xfrm>
            <a:off x="4422527" y="2372561"/>
            <a:ext cx="487347" cy="3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60" idx="6"/>
            <a:endCxn id="59" idx="2"/>
          </p:cNvCxnSpPr>
          <p:nvPr/>
        </p:nvCxnSpPr>
        <p:spPr>
          <a:xfrm flipV="1">
            <a:off x="5024196" y="2401571"/>
            <a:ext cx="194221" cy="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60" idx="4"/>
            <a:endCxn id="58" idx="7"/>
          </p:cNvCxnSpPr>
          <p:nvPr/>
        </p:nvCxnSpPr>
        <p:spPr>
          <a:xfrm>
            <a:off x="4967035" y="2472196"/>
            <a:ext cx="27444" cy="221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58" idx="5"/>
            <a:endCxn id="57" idx="3"/>
          </p:cNvCxnSpPr>
          <p:nvPr/>
        </p:nvCxnSpPr>
        <p:spPr>
          <a:xfrm>
            <a:off x="4994479" y="2788336"/>
            <a:ext cx="240680" cy="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59" idx="4"/>
            <a:endCxn id="57" idx="0"/>
          </p:cNvCxnSpPr>
          <p:nvPr/>
        </p:nvCxnSpPr>
        <p:spPr>
          <a:xfrm>
            <a:off x="5275578" y="2468153"/>
            <a:ext cx="0" cy="210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57" idx="5"/>
            <a:endCxn id="53" idx="0"/>
          </p:cNvCxnSpPr>
          <p:nvPr/>
        </p:nvCxnSpPr>
        <p:spPr>
          <a:xfrm>
            <a:off x="5315997" y="2791930"/>
            <a:ext cx="24783" cy="385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56" idx="2"/>
            <a:endCxn id="49" idx="6"/>
          </p:cNvCxnSpPr>
          <p:nvPr/>
        </p:nvCxnSpPr>
        <p:spPr>
          <a:xfrm flipH="1">
            <a:off x="4355377" y="4114119"/>
            <a:ext cx="571466" cy="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endCxn id="50" idx="7"/>
          </p:cNvCxnSpPr>
          <p:nvPr/>
        </p:nvCxnSpPr>
        <p:spPr>
          <a:xfrm flipH="1" flipV="1">
            <a:off x="4030092" y="4079081"/>
            <a:ext cx="184735" cy="1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49" idx="4"/>
            <a:endCxn id="47" idx="0"/>
          </p:cNvCxnSpPr>
          <p:nvPr/>
        </p:nvCxnSpPr>
        <p:spPr>
          <a:xfrm>
            <a:off x="4298216" y="4188701"/>
            <a:ext cx="57161" cy="189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endCxn id="48" idx="6"/>
          </p:cNvCxnSpPr>
          <p:nvPr/>
        </p:nvCxnSpPr>
        <p:spPr>
          <a:xfrm flipH="1">
            <a:off x="4055663" y="4440723"/>
            <a:ext cx="2425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50" idx="4"/>
            <a:endCxn id="48" idx="0"/>
          </p:cNvCxnSpPr>
          <p:nvPr/>
        </p:nvCxnSpPr>
        <p:spPr>
          <a:xfrm>
            <a:off x="3989673" y="4192744"/>
            <a:ext cx="8829" cy="1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5" idx="0"/>
            <a:endCxn id="17" idx="4"/>
          </p:cNvCxnSpPr>
          <p:nvPr/>
        </p:nvCxnSpPr>
        <p:spPr>
          <a:xfrm flipV="1">
            <a:off x="2599755" y="2664659"/>
            <a:ext cx="0" cy="479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7" idx="3"/>
            <a:endCxn id="18" idx="6"/>
          </p:cNvCxnSpPr>
          <p:nvPr/>
        </p:nvCxnSpPr>
        <p:spPr>
          <a:xfrm flipH="1" flipV="1">
            <a:off x="1692716" y="2617699"/>
            <a:ext cx="866620" cy="27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9" idx="6"/>
            <a:endCxn id="30" idx="0"/>
          </p:cNvCxnSpPr>
          <p:nvPr/>
        </p:nvCxnSpPr>
        <p:spPr>
          <a:xfrm>
            <a:off x="3986687" y="3211179"/>
            <a:ext cx="70136" cy="39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30" idx="6"/>
            <a:endCxn id="29" idx="2"/>
          </p:cNvCxnSpPr>
          <p:nvPr/>
        </p:nvCxnSpPr>
        <p:spPr>
          <a:xfrm flipV="1">
            <a:off x="4113984" y="3668689"/>
            <a:ext cx="194221" cy="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endCxn id="37" idx="0"/>
          </p:cNvCxnSpPr>
          <p:nvPr/>
        </p:nvCxnSpPr>
        <p:spPr>
          <a:xfrm>
            <a:off x="3986687" y="4507306"/>
            <a:ext cx="0" cy="32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293977" y="953476"/>
            <a:ext cx="434779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Problem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err="1" smtClean="0"/>
              <a:t>Dijkstra</a:t>
            </a:r>
            <a:r>
              <a:rPr lang="fi-FI" dirty="0" smtClean="0"/>
              <a:t>: it </a:t>
            </a:r>
            <a:r>
              <a:rPr lang="fi-FI" dirty="0" err="1" smtClean="0"/>
              <a:t>does</a:t>
            </a:r>
            <a:endParaRPr lang="fi-FI" dirty="0" smtClean="0"/>
          </a:p>
          <a:p>
            <a:r>
              <a:rPr lang="fi-FI" dirty="0" err="1"/>
              <a:t>n</a:t>
            </a:r>
            <a:r>
              <a:rPr lang="fi-FI" dirty="0" err="1" smtClean="0"/>
              <a:t>ot</a:t>
            </a:r>
            <a:r>
              <a:rPr lang="fi-FI" dirty="0" smtClean="0"/>
              <a:t> ”</a:t>
            </a:r>
            <a:r>
              <a:rPr lang="fi-FI" dirty="0" err="1" smtClean="0">
                <a:solidFill>
                  <a:srgbClr val="FF0000"/>
                </a:solidFill>
              </a:rPr>
              <a:t>know</a:t>
            </a:r>
            <a:r>
              <a:rPr lang="fi-FI" dirty="0" smtClean="0">
                <a:solidFill>
                  <a:srgbClr val="FF0000"/>
                </a:solidFill>
              </a:rPr>
              <a:t> </a:t>
            </a:r>
            <a:r>
              <a:rPr lang="fi-FI" dirty="0" err="1" smtClean="0">
                <a:solidFill>
                  <a:srgbClr val="FF0000"/>
                </a:solidFill>
              </a:rPr>
              <a:t>where</a:t>
            </a:r>
            <a:r>
              <a:rPr lang="fi-FI" dirty="0" smtClean="0">
                <a:solidFill>
                  <a:srgbClr val="FF0000"/>
                </a:solidFill>
              </a:rPr>
              <a:t> it is </a:t>
            </a:r>
            <a:r>
              <a:rPr lang="fi-FI" dirty="0" err="1" smtClean="0">
                <a:solidFill>
                  <a:srgbClr val="FF0000"/>
                </a:solidFill>
              </a:rPr>
              <a:t>aiming</a:t>
            </a:r>
            <a:r>
              <a:rPr lang="fi-FI" dirty="0" smtClean="0"/>
              <a:t>”:</a:t>
            </a:r>
          </a:p>
          <a:p>
            <a:r>
              <a:rPr lang="fi-FI" dirty="0" smtClean="0"/>
              <a:t>It </a:t>
            </a:r>
            <a:r>
              <a:rPr lang="fi-FI" dirty="0" err="1" smtClean="0"/>
              <a:t>would</a:t>
            </a:r>
            <a:r>
              <a:rPr lang="fi-FI" dirty="0" smtClean="0"/>
              <a:t> </a:t>
            </a:r>
            <a:r>
              <a:rPr lang="fi-FI" dirty="0" err="1" smtClean="0"/>
              <a:t>make</a:t>
            </a:r>
            <a:r>
              <a:rPr lang="fi-FI" dirty="0" smtClean="0"/>
              <a:t> </a:t>
            </a:r>
            <a:r>
              <a:rPr lang="fi-FI" dirty="0" err="1" smtClean="0"/>
              <a:t>sense</a:t>
            </a:r>
            <a:r>
              <a:rPr lang="fi-FI" dirty="0" smtClean="0"/>
              <a:t> to </a:t>
            </a:r>
            <a:r>
              <a:rPr lang="fi-FI" dirty="0" err="1" smtClean="0"/>
              <a:t>expand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endParaRPr lang="fi-FI" dirty="0" smtClean="0"/>
          </a:p>
          <a:p>
            <a:r>
              <a:rPr lang="fi-FI" dirty="0" err="1"/>
              <a:t>g</a:t>
            </a:r>
            <a:r>
              <a:rPr lang="fi-FI" dirty="0" err="1" smtClean="0"/>
              <a:t>reen</a:t>
            </a:r>
            <a:r>
              <a:rPr lang="fi-FI" dirty="0" smtClean="0"/>
              <a:t> on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right</a:t>
            </a:r>
            <a:r>
              <a:rPr lang="fi-FI" dirty="0" smtClean="0"/>
              <a:t> </a:t>
            </a:r>
            <a:r>
              <a:rPr lang="fi-FI" dirty="0" err="1" smtClean="0"/>
              <a:t>rather</a:t>
            </a:r>
            <a:r>
              <a:rPr lang="fi-FI" dirty="0" smtClean="0"/>
              <a:t> </a:t>
            </a:r>
            <a:r>
              <a:rPr lang="fi-FI" dirty="0" err="1" smtClean="0"/>
              <a:t>than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green</a:t>
            </a:r>
            <a:endParaRPr lang="fi-FI" dirty="0" smtClean="0"/>
          </a:p>
          <a:p>
            <a:r>
              <a:rPr lang="fi-FI" dirty="0"/>
              <a:t>o</a:t>
            </a:r>
            <a:r>
              <a:rPr lang="fi-FI" dirty="0" smtClean="0"/>
              <a:t>n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left</a:t>
            </a:r>
            <a:r>
              <a:rPr lang="fi-FI" dirty="0" smtClean="0"/>
              <a:t> </a:t>
            </a:r>
            <a:r>
              <a:rPr lang="fi-FI" dirty="0" err="1" smtClean="0"/>
              <a:t>even</a:t>
            </a:r>
            <a:r>
              <a:rPr lang="fi-FI" dirty="0" smtClean="0"/>
              <a:t> </a:t>
            </a:r>
            <a:r>
              <a:rPr lang="fi-FI" dirty="0" err="1" smtClean="0"/>
              <a:t>though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latter</a:t>
            </a:r>
            <a:r>
              <a:rPr lang="fi-FI" dirty="0" smtClean="0"/>
              <a:t> </a:t>
            </a:r>
            <a:r>
              <a:rPr lang="fi-FI" dirty="0" err="1" smtClean="0"/>
              <a:t>had</a:t>
            </a:r>
            <a:endParaRPr lang="fi-FI" dirty="0" smtClean="0"/>
          </a:p>
          <a:p>
            <a:r>
              <a:rPr lang="fi-FI" dirty="0" err="1"/>
              <a:t>l</a:t>
            </a:r>
            <a:r>
              <a:rPr lang="fi-FI" dirty="0" err="1" smtClean="0"/>
              <a:t>ower</a:t>
            </a:r>
            <a:r>
              <a:rPr lang="fi-FI" dirty="0" smtClean="0"/>
              <a:t> </a:t>
            </a:r>
            <a:r>
              <a:rPr lang="fi-FI" dirty="0" err="1" smtClean="0"/>
              <a:t>CostToCome</a:t>
            </a:r>
            <a:r>
              <a:rPr lang="fi-FI" dirty="0" smtClean="0"/>
              <a:t>.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one</a:t>
            </a:r>
            <a:r>
              <a:rPr lang="fi-FI" dirty="0" smtClean="0"/>
              <a:t> on </a:t>
            </a:r>
            <a:r>
              <a:rPr lang="fi-FI" dirty="0" err="1" smtClean="0"/>
              <a:t>right</a:t>
            </a:r>
            <a:endParaRPr lang="fi-FI" dirty="0" smtClean="0"/>
          </a:p>
          <a:p>
            <a:r>
              <a:rPr lang="fi-FI" dirty="0"/>
              <a:t>i</a:t>
            </a:r>
            <a:r>
              <a:rPr lang="fi-FI" dirty="0" smtClean="0"/>
              <a:t>s ”</a:t>
            </a:r>
            <a:r>
              <a:rPr lang="fi-FI" dirty="0" err="1" smtClean="0">
                <a:solidFill>
                  <a:srgbClr val="FF0000"/>
                </a:solidFill>
              </a:rPr>
              <a:t>more</a:t>
            </a:r>
            <a:r>
              <a:rPr lang="fi-FI" dirty="0" smtClean="0">
                <a:solidFill>
                  <a:srgbClr val="FF0000"/>
                </a:solidFill>
              </a:rPr>
              <a:t> in </a:t>
            </a:r>
            <a:r>
              <a:rPr lang="fi-FI" dirty="0" err="1" smtClean="0">
                <a:solidFill>
                  <a:srgbClr val="FF0000"/>
                </a:solidFill>
              </a:rPr>
              <a:t>the</a:t>
            </a:r>
            <a:r>
              <a:rPr lang="fi-FI" dirty="0" smtClean="0">
                <a:solidFill>
                  <a:srgbClr val="FF0000"/>
                </a:solidFill>
              </a:rPr>
              <a:t> </a:t>
            </a:r>
            <a:r>
              <a:rPr lang="fi-FI" dirty="0" err="1" smtClean="0">
                <a:solidFill>
                  <a:srgbClr val="FF0000"/>
                </a:solidFill>
              </a:rPr>
              <a:t>right</a:t>
            </a:r>
            <a:r>
              <a:rPr lang="fi-FI" dirty="0" smtClean="0">
                <a:solidFill>
                  <a:srgbClr val="FF0000"/>
                </a:solidFill>
              </a:rPr>
              <a:t> </a:t>
            </a:r>
            <a:r>
              <a:rPr lang="fi-FI" dirty="0" err="1" smtClean="0">
                <a:solidFill>
                  <a:srgbClr val="FF0000"/>
                </a:solidFill>
              </a:rPr>
              <a:t>direction</a:t>
            </a:r>
            <a:r>
              <a:rPr lang="fi-FI" dirty="0" smtClean="0"/>
              <a:t>”.</a:t>
            </a:r>
          </a:p>
          <a:p>
            <a:endParaRPr lang="fi-FI" dirty="0"/>
          </a:p>
          <a:p>
            <a:r>
              <a:rPr lang="fi-FI" dirty="0" smtClean="0"/>
              <a:t>A*: </a:t>
            </a:r>
            <a:r>
              <a:rPr lang="fi-FI" dirty="0" err="1" smtClean="0"/>
              <a:t>let</a:t>
            </a:r>
            <a:r>
              <a:rPr lang="fi-FI" dirty="0" smtClean="0"/>
              <a:t> h(</a:t>
            </a:r>
            <a:r>
              <a:rPr lang="fi-FI" dirty="0" err="1" smtClean="0"/>
              <a:t>n,n</a:t>
            </a:r>
            <a:r>
              <a:rPr lang="fi-FI" baseline="-25000" dirty="0" err="1" smtClean="0"/>
              <a:t>g</a:t>
            </a:r>
            <a:r>
              <a:rPr lang="fi-FI" dirty="0" smtClean="0"/>
              <a:t>)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>
                <a:solidFill>
                  <a:srgbClr val="FF0000"/>
                </a:solidFill>
              </a:rPr>
              <a:t>lower</a:t>
            </a:r>
            <a:r>
              <a:rPr lang="fi-FI" dirty="0" smtClean="0">
                <a:solidFill>
                  <a:srgbClr val="FF0000"/>
                </a:solidFill>
              </a:rPr>
              <a:t> </a:t>
            </a:r>
            <a:r>
              <a:rPr lang="fi-FI" dirty="0" err="1" smtClean="0">
                <a:solidFill>
                  <a:srgbClr val="FF0000"/>
                </a:solidFill>
              </a:rPr>
              <a:t>estimate</a:t>
            </a:r>
            <a:r>
              <a:rPr lang="fi-FI" dirty="0" smtClean="0">
                <a:solidFill>
                  <a:srgbClr val="FF0000"/>
                </a:solidFill>
              </a:rPr>
              <a:t> </a:t>
            </a:r>
            <a:r>
              <a:rPr lang="fi-FI" dirty="0" smtClean="0"/>
              <a:t>for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cost</a:t>
            </a:r>
            <a:endParaRPr lang="fi-FI" dirty="0" smtClean="0"/>
          </a:p>
          <a:p>
            <a:r>
              <a:rPr lang="fi-FI" dirty="0" err="1"/>
              <a:t>f</a:t>
            </a:r>
            <a:r>
              <a:rPr lang="fi-FI" dirty="0" err="1" smtClean="0"/>
              <a:t>rom</a:t>
            </a:r>
            <a:r>
              <a:rPr lang="fi-FI" dirty="0" smtClean="0"/>
              <a:t> n to </a:t>
            </a:r>
            <a:r>
              <a:rPr lang="fi-FI" dirty="0" err="1" smtClean="0"/>
              <a:t>n</a:t>
            </a:r>
            <a:r>
              <a:rPr lang="fi-FI" baseline="-25000" dirty="0" err="1" smtClean="0"/>
              <a:t>g</a:t>
            </a:r>
            <a:r>
              <a:rPr lang="fi-FI" dirty="0" smtClean="0"/>
              <a:t>. </a:t>
            </a:r>
            <a:r>
              <a:rPr lang="fi-FI" dirty="0" err="1" smtClean="0"/>
              <a:t>Then</a:t>
            </a:r>
            <a:r>
              <a:rPr lang="fi-FI" dirty="0" smtClean="0"/>
              <a:t> </a:t>
            </a:r>
            <a:r>
              <a:rPr lang="fi-FI" dirty="0" err="1" smtClean="0"/>
              <a:t>choose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Active </a:t>
            </a:r>
            <a:r>
              <a:rPr lang="fi-FI" dirty="0" err="1" smtClean="0"/>
              <a:t>the</a:t>
            </a:r>
            <a:endParaRPr lang="fi-FI" dirty="0" smtClean="0"/>
          </a:p>
          <a:p>
            <a:r>
              <a:rPr lang="fi-FI" dirty="0" err="1"/>
              <a:t>n</a:t>
            </a:r>
            <a:r>
              <a:rPr lang="fi-FI" dirty="0" err="1" smtClean="0"/>
              <a:t>ode</a:t>
            </a:r>
            <a:r>
              <a:rPr lang="fi-FI" dirty="0" smtClean="0"/>
              <a:t> n </a:t>
            </a:r>
            <a:r>
              <a:rPr lang="fi-FI" dirty="0" err="1" smtClean="0"/>
              <a:t>which</a:t>
            </a:r>
            <a:r>
              <a:rPr lang="fi-FI" dirty="0" smtClean="0"/>
              <a:t> </a:t>
            </a:r>
            <a:r>
              <a:rPr lang="fi-FI" dirty="0" err="1" smtClean="0"/>
              <a:t>has</a:t>
            </a:r>
            <a:r>
              <a:rPr lang="fi-FI" dirty="0" smtClean="0"/>
              <a:t> </a:t>
            </a:r>
            <a:r>
              <a:rPr lang="fi-FI" dirty="0" err="1" smtClean="0"/>
              <a:t>lowest</a:t>
            </a:r>
            <a:r>
              <a:rPr lang="fi-FI" dirty="0" smtClean="0"/>
              <a:t> </a:t>
            </a:r>
          </a:p>
          <a:p>
            <a:endParaRPr lang="fi-FI" dirty="0"/>
          </a:p>
          <a:p>
            <a:r>
              <a:rPr lang="fi-FI" dirty="0" err="1" smtClean="0"/>
              <a:t>CostToCome</a:t>
            </a:r>
            <a:r>
              <a:rPr lang="fi-FI" dirty="0" smtClean="0"/>
              <a:t>(n) +  </a:t>
            </a:r>
            <a:r>
              <a:rPr lang="fi-FI" dirty="0"/>
              <a:t>h(</a:t>
            </a:r>
            <a:r>
              <a:rPr lang="fi-FI" dirty="0" err="1"/>
              <a:t>n,n</a:t>
            </a:r>
            <a:r>
              <a:rPr lang="fi-FI" baseline="-25000" dirty="0" err="1"/>
              <a:t>g</a:t>
            </a:r>
            <a:r>
              <a:rPr lang="fi-FI" dirty="0" smtClean="0"/>
              <a:t>)</a:t>
            </a:r>
          </a:p>
          <a:p>
            <a:endParaRPr lang="fi-FI" dirty="0"/>
          </a:p>
          <a:p>
            <a:r>
              <a:rPr lang="fi-FI" dirty="0" err="1" smtClean="0"/>
              <a:t>Choosing</a:t>
            </a:r>
            <a:r>
              <a:rPr lang="fi-FI" dirty="0" smtClean="0"/>
              <a:t> h is </a:t>
            </a:r>
            <a:r>
              <a:rPr lang="fi-FI" dirty="0" err="1" smtClean="0"/>
              <a:t>heuristic</a:t>
            </a:r>
            <a:r>
              <a:rPr lang="fi-FI" dirty="0" smtClean="0"/>
              <a:t>. On </a:t>
            </a:r>
            <a:r>
              <a:rPr lang="fi-FI" dirty="0" err="1" smtClean="0"/>
              <a:t>often</a:t>
            </a:r>
            <a:r>
              <a:rPr lang="fi-FI" dirty="0" smtClean="0"/>
              <a:t> </a:t>
            </a:r>
            <a:r>
              <a:rPr lang="fi-FI" dirty="0" err="1" smtClean="0"/>
              <a:t>used</a:t>
            </a:r>
            <a:r>
              <a:rPr lang="fi-FI" dirty="0" smtClean="0"/>
              <a:t>  h is</a:t>
            </a:r>
          </a:p>
          <a:p>
            <a:r>
              <a:rPr lang="fi-FI" dirty="0" err="1"/>
              <a:t>t</a:t>
            </a:r>
            <a:r>
              <a:rPr lang="fi-FI" dirty="0" err="1" smtClean="0"/>
              <a:t>he</a:t>
            </a:r>
            <a:r>
              <a:rPr lang="fi-FI" dirty="0" smtClean="0"/>
              <a:t> </a:t>
            </a:r>
            <a:r>
              <a:rPr lang="fi-FI" dirty="0" err="1" smtClean="0"/>
              <a:t>Euclidean</a:t>
            </a:r>
            <a:r>
              <a:rPr lang="fi-FI" dirty="0" smtClean="0"/>
              <a:t> </a:t>
            </a:r>
            <a:r>
              <a:rPr lang="fi-FI" dirty="0" err="1" smtClean="0"/>
              <a:t>distance</a:t>
            </a:r>
            <a:r>
              <a:rPr lang="fi-FI" dirty="0" smtClean="0"/>
              <a:t> in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absensce</a:t>
            </a:r>
            <a:r>
              <a:rPr lang="fi-FI" dirty="0" smtClean="0"/>
              <a:t> of</a:t>
            </a:r>
          </a:p>
          <a:p>
            <a:r>
              <a:rPr lang="fi-FI" dirty="0" err="1"/>
              <a:t>o</a:t>
            </a:r>
            <a:r>
              <a:rPr lang="fi-FI" dirty="0" err="1" smtClean="0"/>
              <a:t>bstacles</a:t>
            </a:r>
            <a:r>
              <a:rPr lang="fi-FI" dirty="0" smtClean="0"/>
              <a:t>.</a:t>
            </a:r>
            <a:endParaRPr lang="fi-FI" dirty="0"/>
          </a:p>
        </p:txBody>
      </p:sp>
      <p:cxnSp>
        <p:nvCxnSpPr>
          <p:cNvPr id="128" name="Straight Arrow Connector 127"/>
          <p:cNvCxnSpPr/>
          <p:nvPr/>
        </p:nvCxnSpPr>
        <p:spPr>
          <a:xfrm flipV="1">
            <a:off x="1578394" y="2468153"/>
            <a:ext cx="3627299" cy="2393876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4" idx="7"/>
          </p:cNvCxnSpPr>
          <p:nvPr/>
        </p:nvCxnSpPr>
        <p:spPr>
          <a:xfrm flipV="1">
            <a:off x="2583013" y="2491698"/>
            <a:ext cx="2652146" cy="2354719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76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8297"/>
            <a:ext cx="10515600" cy="1325563"/>
          </a:xfrm>
        </p:spPr>
        <p:txBody>
          <a:bodyPr/>
          <a:lstStyle/>
          <a:p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A*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  <a:endParaRPr lang="fi-FI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3371"/>
            <a:ext cx="10515600" cy="521425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i-FI" dirty="0" smtClean="0"/>
              <a:t>Input </a:t>
            </a:r>
            <a:r>
              <a:rPr lang="fi-FI" dirty="0" err="1" smtClean="0"/>
              <a:t>Graph</a:t>
            </a:r>
            <a:r>
              <a:rPr lang="fi-FI" dirty="0"/>
              <a:t> </a:t>
            </a:r>
            <a:r>
              <a:rPr lang="fi-FI" dirty="0" smtClean="0"/>
              <a:t>= (N,E), </a:t>
            </a:r>
            <a:r>
              <a:rPr lang="fi-FI" dirty="0" err="1" smtClean="0"/>
              <a:t>EdgeCosts</a:t>
            </a:r>
            <a:r>
              <a:rPr lang="fi-FI" dirty="0" smtClean="0"/>
              <a:t>, n</a:t>
            </a:r>
            <a:r>
              <a:rPr lang="fi-FI" baseline="-25000" dirty="0" smtClean="0"/>
              <a:t>0</a:t>
            </a:r>
            <a:r>
              <a:rPr lang="fi-FI" dirty="0" smtClean="0"/>
              <a:t>, </a:t>
            </a:r>
            <a:r>
              <a:rPr lang="fi-FI" dirty="0" err="1" smtClean="0"/>
              <a:t>n</a:t>
            </a:r>
            <a:r>
              <a:rPr lang="fi-FI" baseline="-25000" dirty="0" err="1" smtClean="0"/>
              <a:t>g</a:t>
            </a:r>
            <a:r>
              <a:rPr lang="fi-FI" dirty="0" smtClean="0"/>
              <a:t>, </a:t>
            </a:r>
            <a:r>
              <a:rPr lang="fi-FI" dirty="0" smtClean="0">
                <a:solidFill>
                  <a:srgbClr val="FF0000"/>
                </a:solidFill>
              </a:rPr>
              <a:t>h(n,</a:t>
            </a:r>
            <a:r>
              <a:rPr lang="fi-FI" dirty="0">
                <a:solidFill>
                  <a:srgbClr val="FF0000"/>
                </a:solidFill>
              </a:rPr>
              <a:t> </a:t>
            </a:r>
            <a:r>
              <a:rPr lang="fi-FI" dirty="0" err="1" smtClean="0">
                <a:solidFill>
                  <a:srgbClr val="FF0000"/>
                </a:solidFill>
              </a:rPr>
              <a:t>n</a:t>
            </a:r>
            <a:r>
              <a:rPr lang="fi-FI" baseline="-25000" dirty="0" err="1" smtClean="0">
                <a:solidFill>
                  <a:srgbClr val="FF0000"/>
                </a:solidFill>
              </a:rPr>
              <a:t>g</a:t>
            </a:r>
            <a:r>
              <a:rPr lang="fi-FI" dirty="0" smtClean="0">
                <a:solidFill>
                  <a:srgbClr val="FF0000"/>
                </a:solidFill>
              </a:rPr>
              <a:t>) &lt; J(n</a:t>
            </a:r>
            <a:r>
              <a:rPr lang="fi-FI" dirty="0">
                <a:solidFill>
                  <a:srgbClr val="FF0000"/>
                </a:solidFill>
              </a:rPr>
              <a:t>, </a:t>
            </a:r>
            <a:r>
              <a:rPr lang="fi-FI" dirty="0" err="1">
                <a:solidFill>
                  <a:srgbClr val="FF0000"/>
                </a:solidFill>
              </a:rPr>
              <a:t>n</a:t>
            </a:r>
            <a:r>
              <a:rPr lang="fi-FI" baseline="-25000" dirty="0" err="1">
                <a:solidFill>
                  <a:srgbClr val="FF0000"/>
                </a:solidFill>
              </a:rPr>
              <a:t>g</a:t>
            </a:r>
            <a:r>
              <a:rPr lang="fi-FI" dirty="0">
                <a:solidFill>
                  <a:srgbClr val="FF0000"/>
                </a:solidFill>
              </a:rPr>
              <a:t>) </a:t>
            </a:r>
            <a:r>
              <a:rPr lang="fi-FI" dirty="0" smtClean="0">
                <a:solidFill>
                  <a:srgbClr val="FF0000"/>
                </a:solidFill>
              </a:rPr>
              <a:t>for </a:t>
            </a:r>
            <a:r>
              <a:rPr lang="fi-FI" dirty="0" err="1" smtClean="0">
                <a:solidFill>
                  <a:srgbClr val="FF0000"/>
                </a:solidFill>
              </a:rPr>
              <a:t>all</a:t>
            </a:r>
            <a:r>
              <a:rPr lang="fi-FI" dirty="0" smtClean="0">
                <a:solidFill>
                  <a:srgbClr val="FF0000"/>
                </a:solidFill>
              </a:rPr>
              <a:t> n</a:t>
            </a:r>
          </a:p>
          <a:p>
            <a:pPr marL="0" indent="0">
              <a:buNone/>
            </a:pPr>
            <a:r>
              <a:rPr lang="fi-FI" dirty="0" smtClean="0"/>
              <a:t>1: </a:t>
            </a:r>
            <a:r>
              <a:rPr lang="fi-FI" dirty="0" err="1" smtClean="0"/>
              <a:t>Initialize</a:t>
            </a:r>
            <a:r>
              <a:rPr lang="fi-FI" dirty="0"/>
              <a:t>:</a:t>
            </a:r>
            <a:r>
              <a:rPr lang="fi-FI" dirty="0" smtClean="0"/>
              <a:t> Set </a:t>
            </a:r>
            <a:r>
              <a:rPr lang="fi-FI" dirty="0" err="1" smtClean="0"/>
              <a:t>Dead</a:t>
            </a:r>
            <a:r>
              <a:rPr lang="fi-FI" dirty="0" smtClean="0"/>
              <a:t> = </a:t>
            </a:r>
            <a:r>
              <a:rPr lang="fi-FI" dirty="0" err="1" smtClean="0"/>
              <a:t>empty</a:t>
            </a:r>
            <a:r>
              <a:rPr lang="fi-FI" dirty="0" smtClean="0"/>
              <a:t>, Active ={</a:t>
            </a:r>
            <a:r>
              <a:rPr lang="fi-FI" dirty="0"/>
              <a:t>n</a:t>
            </a:r>
            <a:r>
              <a:rPr lang="fi-FI" baseline="-25000" dirty="0"/>
              <a:t>0</a:t>
            </a:r>
            <a:r>
              <a:rPr lang="fi-FI" dirty="0" smtClean="0"/>
              <a:t>}, </a:t>
            </a:r>
            <a:r>
              <a:rPr lang="fi-FI" dirty="0" err="1" smtClean="0"/>
              <a:t>CostToGo</a:t>
            </a:r>
            <a:r>
              <a:rPr lang="fi-FI" dirty="0" smtClean="0"/>
              <a:t>(</a:t>
            </a:r>
            <a:r>
              <a:rPr lang="fi-FI" dirty="0"/>
              <a:t>n</a:t>
            </a:r>
            <a:r>
              <a:rPr lang="fi-FI" baseline="-25000" dirty="0"/>
              <a:t>0</a:t>
            </a:r>
            <a:r>
              <a:rPr lang="fi-FI" dirty="0" smtClean="0"/>
              <a:t>)=0, </a:t>
            </a:r>
            <a:r>
              <a:rPr lang="fi-FI" dirty="0" err="1">
                <a:solidFill>
                  <a:srgbClr val="FF0000"/>
                </a:solidFill>
              </a:rPr>
              <a:t>LowAppCost</a:t>
            </a:r>
            <a:r>
              <a:rPr lang="fi-FI" dirty="0">
                <a:solidFill>
                  <a:srgbClr val="FF0000"/>
                </a:solidFill>
              </a:rPr>
              <a:t>(n</a:t>
            </a:r>
            <a:r>
              <a:rPr lang="fi-FI" baseline="-25000" dirty="0">
                <a:solidFill>
                  <a:srgbClr val="FF0000"/>
                </a:solidFill>
              </a:rPr>
              <a:t>0</a:t>
            </a:r>
            <a:r>
              <a:rPr lang="fi-FI" dirty="0" smtClean="0">
                <a:solidFill>
                  <a:srgbClr val="FF0000"/>
                </a:solidFill>
              </a:rPr>
              <a:t>) = h(n</a:t>
            </a:r>
            <a:r>
              <a:rPr lang="fi-FI" baseline="-25000" dirty="0" smtClean="0">
                <a:solidFill>
                  <a:srgbClr val="FF0000"/>
                </a:solidFill>
              </a:rPr>
              <a:t>0</a:t>
            </a:r>
            <a:r>
              <a:rPr lang="fi-FI" dirty="0" smtClean="0">
                <a:solidFill>
                  <a:srgbClr val="FF0000"/>
                </a:solidFill>
              </a:rPr>
              <a:t>,</a:t>
            </a:r>
            <a:r>
              <a:rPr lang="fi-FI" dirty="0">
                <a:solidFill>
                  <a:srgbClr val="FF0000"/>
                </a:solidFill>
              </a:rPr>
              <a:t> </a:t>
            </a:r>
            <a:r>
              <a:rPr lang="fi-FI" dirty="0" err="1" smtClean="0">
                <a:solidFill>
                  <a:srgbClr val="FF0000"/>
                </a:solidFill>
              </a:rPr>
              <a:t>n</a:t>
            </a:r>
            <a:r>
              <a:rPr lang="fi-FI" baseline="-25000" dirty="0" err="1" smtClean="0">
                <a:solidFill>
                  <a:srgbClr val="FF0000"/>
                </a:solidFill>
              </a:rPr>
              <a:t>g</a:t>
            </a:r>
            <a:r>
              <a:rPr lang="fi-FI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fi-FI" dirty="0" smtClean="0"/>
              <a:t>2: </a:t>
            </a:r>
            <a:r>
              <a:rPr lang="fi-FI" dirty="0" err="1" smtClean="0"/>
              <a:t>n</a:t>
            </a:r>
            <a:r>
              <a:rPr lang="fi-FI" baseline="-25000" dirty="0" err="1" smtClean="0"/>
              <a:t>c</a:t>
            </a:r>
            <a:r>
              <a:rPr lang="fi-FI" dirty="0" smtClean="0"/>
              <a:t> = </a:t>
            </a:r>
            <a:r>
              <a:rPr lang="fi-FI" dirty="0" err="1" smtClean="0"/>
              <a:t>node</a:t>
            </a:r>
            <a:r>
              <a:rPr lang="fi-FI" dirty="0" smtClean="0"/>
              <a:t> in Active </a:t>
            </a:r>
            <a:r>
              <a:rPr lang="fi-FI" dirty="0" err="1" smtClean="0"/>
              <a:t>that</a:t>
            </a:r>
            <a:r>
              <a:rPr lang="fi-FI" dirty="0" smtClean="0"/>
              <a:t> </a:t>
            </a:r>
            <a:r>
              <a:rPr lang="fi-FI" dirty="0" err="1" smtClean="0"/>
              <a:t>has</a:t>
            </a:r>
            <a:r>
              <a:rPr lang="fi-FI" dirty="0" smtClean="0"/>
              <a:t> </a:t>
            </a:r>
            <a:r>
              <a:rPr lang="fi-FI" dirty="0" err="1" smtClean="0"/>
              <a:t>smallest</a:t>
            </a:r>
            <a:r>
              <a:rPr lang="fi-FI" dirty="0" smtClean="0"/>
              <a:t> </a:t>
            </a:r>
            <a:r>
              <a:rPr lang="fi-FI" dirty="0" err="1" smtClean="0">
                <a:solidFill>
                  <a:srgbClr val="FF0000"/>
                </a:solidFill>
              </a:rPr>
              <a:t>LowAppCost</a:t>
            </a:r>
            <a:endParaRPr lang="fi-FI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i-FI" dirty="0" smtClean="0"/>
              <a:t>3: </a:t>
            </a:r>
            <a:r>
              <a:rPr lang="fi-FI" dirty="0" err="1" smtClean="0"/>
              <a:t>Succ</a:t>
            </a:r>
            <a:r>
              <a:rPr lang="fi-FI" dirty="0" smtClean="0"/>
              <a:t> = </a:t>
            </a:r>
            <a:r>
              <a:rPr lang="fi-FI" dirty="0" err="1" smtClean="0"/>
              <a:t>successors</a:t>
            </a:r>
            <a:r>
              <a:rPr lang="fi-FI" dirty="0" smtClean="0"/>
              <a:t>(</a:t>
            </a:r>
            <a:r>
              <a:rPr lang="fi-FI" dirty="0" err="1"/>
              <a:t>n</a:t>
            </a:r>
            <a:r>
              <a:rPr lang="fi-FI" baseline="-25000" dirty="0" err="1"/>
              <a:t>c</a:t>
            </a:r>
            <a:r>
              <a:rPr lang="fi-FI" dirty="0" smtClean="0"/>
              <a:t>)</a:t>
            </a:r>
          </a:p>
          <a:p>
            <a:pPr marL="0" indent="0">
              <a:buNone/>
            </a:pPr>
            <a:r>
              <a:rPr lang="fi-FI" dirty="0" smtClean="0"/>
              <a:t>4. For </a:t>
            </a:r>
            <a:r>
              <a:rPr lang="fi-FI" dirty="0" err="1" smtClean="0"/>
              <a:t>each</a:t>
            </a:r>
            <a:r>
              <a:rPr lang="fi-FI" dirty="0" smtClean="0"/>
              <a:t> n in </a:t>
            </a:r>
            <a:r>
              <a:rPr lang="fi-FI" dirty="0" err="1" smtClean="0"/>
              <a:t>Succ</a:t>
            </a:r>
            <a:r>
              <a:rPr lang="fi-FI" dirty="0" smtClean="0"/>
              <a:t> </a:t>
            </a:r>
            <a:r>
              <a:rPr lang="fi-FI" dirty="0" err="1" smtClean="0"/>
              <a:t>do</a:t>
            </a:r>
            <a:endParaRPr lang="fi-FI" dirty="0" smtClean="0"/>
          </a:p>
          <a:p>
            <a:pPr marL="0" indent="0">
              <a:buNone/>
            </a:pPr>
            <a:r>
              <a:rPr lang="fi-FI" dirty="0" smtClean="0"/>
              <a:t>5: 	If n </a:t>
            </a:r>
            <a:r>
              <a:rPr lang="fi-FI" dirty="0" err="1" smtClean="0"/>
              <a:t>not</a:t>
            </a:r>
            <a:r>
              <a:rPr lang="fi-FI" dirty="0" smtClean="0"/>
              <a:t> in Union(</a:t>
            </a:r>
            <a:r>
              <a:rPr lang="fi-FI" dirty="0" err="1" smtClean="0"/>
              <a:t>Active,Dead</a:t>
            </a:r>
            <a:r>
              <a:rPr lang="fi-FI" dirty="0" smtClean="0"/>
              <a:t>) </a:t>
            </a:r>
          </a:p>
          <a:p>
            <a:pPr marL="0" indent="0">
              <a:buNone/>
            </a:pPr>
            <a:r>
              <a:rPr lang="fi-FI" dirty="0" smtClean="0"/>
              <a:t>6:		Active = Union(</a:t>
            </a:r>
            <a:r>
              <a:rPr lang="fi-FI" dirty="0" err="1" smtClean="0"/>
              <a:t>Active,n</a:t>
            </a:r>
            <a:r>
              <a:rPr lang="fi-FI" dirty="0" smtClean="0"/>
              <a:t>); </a:t>
            </a:r>
            <a:r>
              <a:rPr lang="fi-FI" dirty="0" err="1" smtClean="0"/>
              <a:t>CostToGo</a:t>
            </a:r>
            <a:r>
              <a:rPr lang="fi-FI" dirty="0" smtClean="0"/>
              <a:t>(n) = </a:t>
            </a:r>
            <a:r>
              <a:rPr lang="fi-FI" dirty="0" err="1" smtClean="0"/>
              <a:t>CostToGo</a:t>
            </a:r>
            <a:r>
              <a:rPr lang="fi-FI" dirty="0" smtClean="0"/>
              <a:t>(</a:t>
            </a:r>
            <a:r>
              <a:rPr lang="fi-FI" dirty="0" err="1" smtClean="0"/>
              <a:t>n</a:t>
            </a:r>
            <a:r>
              <a:rPr lang="fi-FI" baseline="-25000" dirty="0" err="1" smtClean="0"/>
              <a:t>c</a:t>
            </a:r>
            <a:r>
              <a:rPr lang="fi-FI" dirty="0" smtClean="0"/>
              <a:t>) + </a:t>
            </a:r>
            <a:r>
              <a:rPr lang="fi-FI" dirty="0" err="1" smtClean="0"/>
              <a:t>EdgeCosts</a:t>
            </a:r>
            <a:r>
              <a:rPr lang="fi-FI" dirty="0" smtClean="0"/>
              <a:t>(</a:t>
            </a:r>
            <a:r>
              <a:rPr lang="fi-FI" dirty="0" err="1" smtClean="0"/>
              <a:t>n</a:t>
            </a:r>
            <a:r>
              <a:rPr lang="fi-FI" baseline="-25000" dirty="0" err="1" smtClean="0"/>
              <a:t>c</a:t>
            </a:r>
            <a:r>
              <a:rPr lang="fi-FI" dirty="0" err="1" smtClean="0"/>
              <a:t>,n</a:t>
            </a:r>
            <a:r>
              <a:rPr lang="fi-FI" dirty="0" smtClean="0"/>
              <a:t>)</a:t>
            </a:r>
          </a:p>
          <a:p>
            <a:pPr marL="0" indent="0">
              <a:buNone/>
            </a:pPr>
            <a:r>
              <a:rPr lang="fi-FI" dirty="0" smtClean="0"/>
              <a:t>7:</a:t>
            </a:r>
            <a:r>
              <a:rPr lang="fi-FI" dirty="0"/>
              <a:t>	</a:t>
            </a:r>
            <a:r>
              <a:rPr lang="fi-FI" dirty="0" smtClean="0"/>
              <a:t>	</a:t>
            </a:r>
            <a:r>
              <a:rPr lang="fi-FI" dirty="0" err="1" smtClean="0">
                <a:solidFill>
                  <a:srgbClr val="FF0000"/>
                </a:solidFill>
              </a:rPr>
              <a:t>LowAppCost</a:t>
            </a:r>
            <a:r>
              <a:rPr lang="fi-FI" dirty="0" smtClean="0">
                <a:solidFill>
                  <a:srgbClr val="FF0000"/>
                </a:solidFill>
              </a:rPr>
              <a:t>(n) = </a:t>
            </a:r>
            <a:r>
              <a:rPr lang="fi-FI" dirty="0" err="1">
                <a:solidFill>
                  <a:srgbClr val="FF0000"/>
                </a:solidFill>
              </a:rPr>
              <a:t>CostToGo</a:t>
            </a:r>
            <a:r>
              <a:rPr lang="fi-FI" dirty="0">
                <a:solidFill>
                  <a:srgbClr val="FF0000"/>
                </a:solidFill>
              </a:rPr>
              <a:t>(n</a:t>
            </a:r>
            <a:r>
              <a:rPr lang="fi-FI" dirty="0" smtClean="0">
                <a:solidFill>
                  <a:srgbClr val="FF0000"/>
                </a:solidFill>
              </a:rPr>
              <a:t>) + h(n, </a:t>
            </a:r>
            <a:r>
              <a:rPr lang="fi-FI" dirty="0" err="1">
                <a:solidFill>
                  <a:srgbClr val="FF0000"/>
                </a:solidFill>
              </a:rPr>
              <a:t>n</a:t>
            </a:r>
            <a:r>
              <a:rPr lang="fi-FI" baseline="-25000" dirty="0" err="1">
                <a:solidFill>
                  <a:srgbClr val="FF0000"/>
                </a:solidFill>
              </a:rPr>
              <a:t>g</a:t>
            </a:r>
            <a:r>
              <a:rPr lang="fi-FI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fi-FI" dirty="0"/>
              <a:t>8</a:t>
            </a:r>
            <a:r>
              <a:rPr lang="fi-FI" dirty="0" smtClean="0"/>
              <a:t>:	Else </a:t>
            </a:r>
            <a:r>
              <a:rPr lang="fi-FI" dirty="0" err="1" smtClean="0"/>
              <a:t>if</a:t>
            </a:r>
            <a:r>
              <a:rPr lang="fi-FI" dirty="0" smtClean="0"/>
              <a:t> n in Active</a:t>
            </a:r>
          </a:p>
          <a:p>
            <a:pPr marL="0" indent="0">
              <a:buNone/>
            </a:pPr>
            <a:r>
              <a:rPr lang="fi-FI" dirty="0"/>
              <a:t>9</a:t>
            </a:r>
            <a:r>
              <a:rPr lang="fi-FI" dirty="0" smtClean="0"/>
              <a:t>: 		</a:t>
            </a:r>
            <a:r>
              <a:rPr lang="fi-FI" dirty="0"/>
              <a:t> </a:t>
            </a:r>
            <a:r>
              <a:rPr lang="fi-FI" dirty="0" err="1"/>
              <a:t>CostToGo</a:t>
            </a:r>
            <a:r>
              <a:rPr lang="fi-FI" dirty="0"/>
              <a:t>(n) = </a:t>
            </a:r>
            <a:r>
              <a:rPr lang="fi-FI" dirty="0" smtClean="0"/>
              <a:t>min(</a:t>
            </a:r>
            <a:r>
              <a:rPr lang="fi-FI" dirty="0" err="1"/>
              <a:t>CostToGo</a:t>
            </a:r>
            <a:r>
              <a:rPr lang="fi-FI" dirty="0"/>
              <a:t>(n</a:t>
            </a:r>
            <a:r>
              <a:rPr lang="fi-FI" dirty="0" smtClean="0"/>
              <a:t>),</a:t>
            </a:r>
            <a:r>
              <a:rPr lang="fi-FI" dirty="0" err="1" smtClean="0"/>
              <a:t>CostToGo</a:t>
            </a:r>
            <a:r>
              <a:rPr lang="fi-FI" dirty="0" smtClean="0"/>
              <a:t>(</a:t>
            </a:r>
            <a:r>
              <a:rPr lang="fi-FI" dirty="0" err="1" smtClean="0"/>
              <a:t>n</a:t>
            </a:r>
            <a:r>
              <a:rPr lang="fi-FI" baseline="-25000" dirty="0" err="1" smtClean="0"/>
              <a:t>c</a:t>
            </a:r>
            <a:r>
              <a:rPr lang="fi-FI" dirty="0"/>
              <a:t>) + </a:t>
            </a:r>
            <a:r>
              <a:rPr lang="fi-FI" dirty="0" err="1"/>
              <a:t>EdgeCosts</a:t>
            </a:r>
            <a:r>
              <a:rPr lang="fi-FI" dirty="0"/>
              <a:t>(</a:t>
            </a:r>
            <a:r>
              <a:rPr lang="fi-FI" dirty="0" err="1"/>
              <a:t>n</a:t>
            </a:r>
            <a:r>
              <a:rPr lang="fi-FI" baseline="-25000" dirty="0" err="1"/>
              <a:t>c</a:t>
            </a:r>
            <a:r>
              <a:rPr lang="fi-FI" dirty="0" err="1"/>
              <a:t>,n</a:t>
            </a:r>
            <a:r>
              <a:rPr lang="fi-FI" dirty="0" smtClean="0"/>
              <a:t>)</a:t>
            </a:r>
          </a:p>
          <a:p>
            <a:pPr marL="0" indent="0">
              <a:buNone/>
            </a:pPr>
            <a:r>
              <a:rPr lang="fi-FI" dirty="0" smtClean="0"/>
              <a:t>10:</a:t>
            </a:r>
            <a:r>
              <a:rPr lang="fi-FI" dirty="0"/>
              <a:t>	</a:t>
            </a:r>
            <a:r>
              <a:rPr lang="fi-FI" dirty="0" smtClean="0"/>
              <a:t>	</a:t>
            </a:r>
            <a:r>
              <a:rPr lang="fi-FI" dirty="0" err="1">
                <a:solidFill>
                  <a:srgbClr val="FF0000"/>
                </a:solidFill>
              </a:rPr>
              <a:t>LowAppCost</a:t>
            </a:r>
            <a:r>
              <a:rPr lang="fi-FI" dirty="0">
                <a:solidFill>
                  <a:srgbClr val="FF0000"/>
                </a:solidFill>
              </a:rPr>
              <a:t>(n) = </a:t>
            </a:r>
            <a:r>
              <a:rPr lang="fi-FI" dirty="0" err="1">
                <a:solidFill>
                  <a:srgbClr val="FF0000"/>
                </a:solidFill>
              </a:rPr>
              <a:t>CostToGo</a:t>
            </a:r>
            <a:r>
              <a:rPr lang="fi-FI" dirty="0">
                <a:solidFill>
                  <a:srgbClr val="FF0000"/>
                </a:solidFill>
              </a:rPr>
              <a:t>(n) + </a:t>
            </a:r>
            <a:r>
              <a:rPr lang="fi-FI" dirty="0" smtClean="0">
                <a:solidFill>
                  <a:srgbClr val="FF0000"/>
                </a:solidFill>
              </a:rPr>
              <a:t>h(n, </a:t>
            </a:r>
            <a:r>
              <a:rPr lang="fi-FI" dirty="0" err="1">
                <a:solidFill>
                  <a:srgbClr val="FF0000"/>
                </a:solidFill>
              </a:rPr>
              <a:t>n</a:t>
            </a:r>
            <a:r>
              <a:rPr lang="fi-FI" baseline="-25000" dirty="0" err="1">
                <a:solidFill>
                  <a:srgbClr val="FF0000"/>
                </a:solidFill>
              </a:rPr>
              <a:t>g</a:t>
            </a:r>
            <a:r>
              <a:rPr lang="fi-FI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fi-FI" dirty="0" smtClean="0"/>
              <a:t>11:	</a:t>
            </a:r>
            <a:r>
              <a:rPr lang="fi-FI" dirty="0" err="1" smtClean="0"/>
              <a:t>End</a:t>
            </a:r>
            <a:r>
              <a:rPr lang="fi-FI" dirty="0" smtClean="0"/>
              <a:t> </a:t>
            </a:r>
            <a:r>
              <a:rPr lang="fi-FI" dirty="0" err="1" smtClean="0"/>
              <a:t>if</a:t>
            </a:r>
            <a:endParaRPr lang="fi-FI" dirty="0" smtClean="0"/>
          </a:p>
          <a:p>
            <a:pPr marL="0" indent="0">
              <a:buNone/>
            </a:pPr>
            <a:r>
              <a:rPr lang="fi-FI" dirty="0" smtClean="0"/>
              <a:t>12: </a:t>
            </a:r>
            <a:r>
              <a:rPr lang="fi-FI" dirty="0" err="1" smtClean="0"/>
              <a:t>End</a:t>
            </a:r>
            <a:r>
              <a:rPr lang="fi-FI" dirty="0" smtClean="0"/>
              <a:t> </a:t>
            </a:r>
            <a:r>
              <a:rPr lang="fi-FI" dirty="0" err="1" smtClean="0"/>
              <a:t>do</a:t>
            </a:r>
            <a:endParaRPr lang="fi-FI" dirty="0" smtClean="0"/>
          </a:p>
          <a:p>
            <a:pPr marL="0" indent="0">
              <a:buNone/>
            </a:pPr>
            <a:r>
              <a:rPr lang="fi-FI" dirty="0" smtClean="0"/>
              <a:t>13: Active=Active\</a:t>
            </a:r>
            <a:r>
              <a:rPr lang="fi-FI" dirty="0" err="1"/>
              <a:t>n</a:t>
            </a:r>
            <a:r>
              <a:rPr lang="fi-FI" baseline="-25000" dirty="0" err="1"/>
              <a:t>c</a:t>
            </a:r>
            <a:r>
              <a:rPr lang="fi-FI" dirty="0" smtClean="0"/>
              <a:t>; </a:t>
            </a:r>
            <a:r>
              <a:rPr lang="fi-FI" dirty="0" err="1" smtClean="0"/>
              <a:t>Dead</a:t>
            </a:r>
            <a:r>
              <a:rPr lang="fi-FI" dirty="0" smtClean="0"/>
              <a:t>=Union(</a:t>
            </a:r>
            <a:r>
              <a:rPr lang="fi-FI" dirty="0" err="1" smtClean="0"/>
              <a:t>Dead</a:t>
            </a:r>
            <a:r>
              <a:rPr lang="fi-FI" dirty="0" smtClean="0"/>
              <a:t>,</a:t>
            </a:r>
            <a:r>
              <a:rPr lang="fi-FI" dirty="0"/>
              <a:t> </a:t>
            </a:r>
            <a:r>
              <a:rPr lang="fi-FI" dirty="0" err="1"/>
              <a:t>n</a:t>
            </a:r>
            <a:r>
              <a:rPr lang="fi-FI" baseline="-25000" dirty="0" err="1"/>
              <a:t>c</a:t>
            </a:r>
            <a:r>
              <a:rPr lang="fi-FI" dirty="0" smtClean="0"/>
              <a:t>)</a:t>
            </a:r>
          </a:p>
          <a:p>
            <a:pPr marL="0" indent="0">
              <a:buNone/>
            </a:pPr>
            <a:r>
              <a:rPr lang="fi-FI" dirty="0" smtClean="0"/>
              <a:t>14: If </a:t>
            </a:r>
            <a:r>
              <a:rPr lang="fi-FI" dirty="0" err="1"/>
              <a:t>n</a:t>
            </a:r>
            <a:r>
              <a:rPr lang="fi-FI" baseline="-25000" dirty="0" err="1"/>
              <a:t>c</a:t>
            </a:r>
            <a:r>
              <a:rPr lang="fi-FI" dirty="0" smtClean="0"/>
              <a:t> = </a:t>
            </a:r>
            <a:r>
              <a:rPr lang="fi-FI" dirty="0" err="1" smtClean="0"/>
              <a:t>n</a:t>
            </a:r>
            <a:r>
              <a:rPr lang="fi-FI" baseline="-25000" dirty="0" err="1" smtClean="0"/>
              <a:t>g</a:t>
            </a:r>
            <a:r>
              <a:rPr lang="fi-FI" dirty="0" smtClean="0"/>
              <a:t>, STOP</a:t>
            </a:r>
          </a:p>
          <a:p>
            <a:pPr marL="0" indent="0">
              <a:buNone/>
            </a:pPr>
            <a:r>
              <a:rPr lang="fi-FI" dirty="0" smtClean="0"/>
              <a:t>15: Else: </a:t>
            </a:r>
            <a:r>
              <a:rPr lang="fi-FI" dirty="0" err="1" smtClean="0"/>
              <a:t>GoTo</a:t>
            </a:r>
            <a:r>
              <a:rPr lang="fi-FI" dirty="0" smtClean="0"/>
              <a:t> 2</a:t>
            </a:r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0315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Time-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expanded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</a:t>
            </a:r>
            <a:endParaRPr lang="fi-FI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1402238"/>
            <a:ext cx="5671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What</a:t>
            </a:r>
            <a:r>
              <a:rPr lang="fi-FI" dirty="0" smtClean="0"/>
              <a:t> </a:t>
            </a:r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environment</a:t>
            </a:r>
            <a:r>
              <a:rPr lang="fi-FI" dirty="0" smtClean="0"/>
              <a:t> </a:t>
            </a:r>
            <a:r>
              <a:rPr lang="fi-FI" dirty="0" err="1" smtClean="0"/>
              <a:t>changes</a:t>
            </a:r>
            <a:r>
              <a:rPr lang="fi-FI" dirty="0" smtClean="0"/>
              <a:t>, </a:t>
            </a:r>
            <a:r>
              <a:rPr lang="fi-FI" dirty="0" err="1" smtClean="0"/>
              <a:t>but</a:t>
            </a:r>
            <a:r>
              <a:rPr lang="fi-FI" dirty="0" smtClean="0"/>
              <a:t> in a </a:t>
            </a:r>
            <a:r>
              <a:rPr lang="fi-FI" dirty="0" err="1" smtClean="0"/>
              <a:t>known</a:t>
            </a:r>
            <a:r>
              <a:rPr lang="fi-FI" dirty="0" smtClean="0"/>
              <a:t> </a:t>
            </a:r>
            <a:r>
              <a:rPr lang="fi-FI" dirty="0" err="1" smtClean="0"/>
              <a:t>fashion</a:t>
            </a:r>
            <a:r>
              <a:rPr lang="fi-FI" dirty="0" smtClean="0"/>
              <a:t>?</a:t>
            </a:r>
            <a:endParaRPr lang="fi-FI" dirty="0"/>
          </a:p>
        </p:txBody>
      </p:sp>
      <p:sp>
        <p:nvSpPr>
          <p:cNvPr id="5" name="Oval 4"/>
          <p:cNvSpPr/>
          <p:nvPr/>
        </p:nvSpPr>
        <p:spPr>
          <a:xfrm>
            <a:off x="1012371" y="2743200"/>
            <a:ext cx="239486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Oval 5"/>
          <p:cNvSpPr/>
          <p:nvPr/>
        </p:nvSpPr>
        <p:spPr>
          <a:xfrm>
            <a:off x="1698171" y="2743200"/>
            <a:ext cx="239486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Oval 6"/>
          <p:cNvSpPr/>
          <p:nvPr/>
        </p:nvSpPr>
        <p:spPr>
          <a:xfrm>
            <a:off x="1012371" y="3375353"/>
            <a:ext cx="239486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Oval 7"/>
          <p:cNvSpPr/>
          <p:nvPr/>
        </p:nvSpPr>
        <p:spPr>
          <a:xfrm>
            <a:off x="1698171" y="3375353"/>
            <a:ext cx="239486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0" name="Straight Arrow Connector 9"/>
          <p:cNvCxnSpPr>
            <a:stCxn id="5" idx="6"/>
            <a:endCxn id="6" idx="2"/>
          </p:cNvCxnSpPr>
          <p:nvPr/>
        </p:nvCxnSpPr>
        <p:spPr>
          <a:xfrm>
            <a:off x="1251857" y="2852057"/>
            <a:ext cx="446314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251857" y="3484210"/>
            <a:ext cx="446314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249442" y="2929030"/>
            <a:ext cx="516458" cy="4782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142999" y="2960914"/>
            <a:ext cx="0" cy="41443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809442" y="2960914"/>
            <a:ext cx="0" cy="41443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5965" y="4180114"/>
            <a:ext cx="17960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dirty="0" smtClean="0"/>
              <a:t>Center </a:t>
            </a:r>
            <a:r>
              <a:rPr lang="fi-FI" dirty="0" err="1" smtClean="0"/>
              <a:t>arrow</a:t>
            </a:r>
            <a:endParaRPr lang="fi-FI" dirty="0" smtClean="0"/>
          </a:p>
          <a:p>
            <a:pPr algn="ctr"/>
            <a:r>
              <a:rPr lang="fi-FI" dirty="0" err="1"/>
              <a:t>d</a:t>
            </a:r>
            <a:r>
              <a:rPr lang="fi-FI" dirty="0" err="1" smtClean="0"/>
              <a:t>isappears</a:t>
            </a:r>
            <a:r>
              <a:rPr lang="fi-FI" dirty="0" smtClean="0"/>
              <a:t> at t=2</a:t>
            </a:r>
          </a:p>
          <a:p>
            <a:pPr algn="ctr"/>
            <a:r>
              <a:rPr lang="fi-FI" dirty="0"/>
              <a:t>a</a:t>
            </a:r>
            <a:r>
              <a:rPr lang="fi-FI" dirty="0" smtClean="0"/>
              <a:t>nd </a:t>
            </a:r>
            <a:r>
              <a:rPr lang="fi-FI" dirty="0" err="1" smtClean="0"/>
              <a:t>reappears</a:t>
            </a:r>
            <a:r>
              <a:rPr lang="fi-FI" dirty="0" smtClean="0"/>
              <a:t> </a:t>
            </a:r>
          </a:p>
          <a:p>
            <a:pPr algn="ctr"/>
            <a:r>
              <a:rPr lang="fi-FI" dirty="0"/>
              <a:t>a</a:t>
            </a:r>
            <a:r>
              <a:rPr lang="fi-FI" dirty="0" smtClean="0"/>
              <a:t>t t=3</a:t>
            </a:r>
          </a:p>
          <a:p>
            <a:pPr algn="ctr"/>
            <a:r>
              <a:rPr lang="fi-FI" dirty="0" smtClean="0"/>
              <a:t>(</a:t>
            </a:r>
            <a:r>
              <a:rPr lang="fi-FI" dirty="0" err="1" smtClean="0"/>
              <a:t>shortcut</a:t>
            </a:r>
            <a:r>
              <a:rPr lang="fi-FI" dirty="0" smtClean="0"/>
              <a:t> </a:t>
            </a:r>
            <a:r>
              <a:rPr lang="fi-FI" dirty="0" err="1" smtClean="0"/>
              <a:t>door</a:t>
            </a:r>
            <a:endParaRPr lang="fi-FI" dirty="0" smtClean="0"/>
          </a:p>
          <a:p>
            <a:pPr algn="ctr"/>
            <a:r>
              <a:rPr lang="fi-FI" dirty="0" err="1"/>
              <a:t>c</a:t>
            </a:r>
            <a:r>
              <a:rPr lang="fi-FI" dirty="0" err="1" smtClean="0"/>
              <a:t>loses</a:t>
            </a:r>
            <a:r>
              <a:rPr lang="fi-FI" dirty="0" smtClean="0"/>
              <a:t>)</a:t>
            </a:r>
            <a:endParaRPr lang="fi-FI" dirty="0"/>
          </a:p>
        </p:txBody>
      </p:sp>
      <p:sp>
        <p:nvSpPr>
          <p:cNvPr id="22" name="Oval 21"/>
          <p:cNvSpPr/>
          <p:nvPr/>
        </p:nvSpPr>
        <p:spPr>
          <a:xfrm>
            <a:off x="3763428" y="2002190"/>
            <a:ext cx="239486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Oval 22"/>
          <p:cNvSpPr/>
          <p:nvPr/>
        </p:nvSpPr>
        <p:spPr>
          <a:xfrm>
            <a:off x="4449228" y="2002190"/>
            <a:ext cx="239486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4" name="Oval 23"/>
          <p:cNvSpPr/>
          <p:nvPr/>
        </p:nvSpPr>
        <p:spPr>
          <a:xfrm>
            <a:off x="3763428" y="2634343"/>
            <a:ext cx="239486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Oval 24"/>
          <p:cNvSpPr/>
          <p:nvPr/>
        </p:nvSpPr>
        <p:spPr>
          <a:xfrm>
            <a:off x="4449228" y="2634343"/>
            <a:ext cx="239486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002914" y="2743200"/>
            <a:ext cx="446314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000499" y="2188020"/>
            <a:ext cx="516458" cy="4782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894056" y="2219904"/>
            <a:ext cx="0" cy="41443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571385" y="2219904"/>
            <a:ext cx="0" cy="41443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842657" y="3253980"/>
            <a:ext cx="239486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2" name="Oval 31"/>
          <p:cNvSpPr/>
          <p:nvPr/>
        </p:nvSpPr>
        <p:spPr>
          <a:xfrm>
            <a:off x="4528457" y="3253980"/>
            <a:ext cx="239486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3" name="Oval 32"/>
          <p:cNvSpPr/>
          <p:nvPr/>
        </p:nvSpPr>
        <p:spPr>
          <a:xfrm>
            <a:off x="3842657" y="3886133"/>
            <a:ext cx="239486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4" name="Oval 33"/>
          <p:cNvSpPr/>
          <p:nvPr/>
        </p:nvSpPr>
        <p:spPr>
          <a:xfrm>
            <a:off x="4528457" y="3886133"/>
            <a:ext cx="239486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082143" y="3994990"/>
            <a:ext cx="446314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973285" y="3471694"/>
            <a:ext cx="0" cy="41443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639728" y="3471694"/>
            <a:ext cx="0" cy="41443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842657" y="4562450"/>
            <a:ext cx="239486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1" name="Oval 40"/>
          <p:cNvSpPr/>
          <p:nvPr/>
        </p:nvSpPr>
        <p:spPr>
          <a:xfrm>
            <a:off x="4528457" y="4562450"/>
            <a:ext cx="239486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2" name="Oval 41"/>
          <p:cNvSpPr/>
          <p:nvPr/>
        </p:nvSpPr>
        <p:spPr>
          <a:xfrm>
            <a:off x="3842657" y="5194603"/>
            <a:ext cx="239486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3" name="Oval 42"/>
          <p:cNvSpPr/>
          <p:nvPr/>
        </p:nvSpPr>
        <p:spPr>
          <a:xfrm>
            <a:off x="4528457" y="5194603"/>
            <a:ext cx="239486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082143" y="5303460"/>
            <a:ext cx="446314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079728" y="4748280"/>
            <a:ext cx="516458" cy="4782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3973285" y="4780164"/>
            <a:ext cx="0" cy="41443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639728" y="4780164"/>
            <a:ext cx="0" cy="41443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897085" y="5836859"/>
            <a:ext cx="239486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0" name="Oval 49"/>
          <p:cNvSpPr/>
          <p:nvPr/>
        </p:nvSpPr>
        <p:spPr>
          <a:xfrm>
            <a:off x="4582885" y="5836859"/>
            <a:ext cx="239486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1" name="Oval 50"/>
          <p:cNvSpPr/>
          <p:nvPr/>
        </p:nvSpPr>
        <p:spPr>
          <a:xfrm>
            <a:off x="3897085" y="6469012"/>
            <a:ext cx="239486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2" name="Oval 51"/>
          <p:cNvSpPr/>
          <p:nvPr/>
        </p:nvSpPr>
        <p:spPr>
          <a:xfrm>
            <a:off x="4582885" y="6469012"/>
            <a:ext cx="239486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136571" y="6577869"/>
            <a:ext cx="446314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134156" y="6022689"/>
            <a:ext cx="516458" cy="4782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027713" y="6054573"/>
            <a:ext cx="0" cy="41443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4694156" y="6054573"/>
            <a:ext cx="0" cy="41443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848977" y="219397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t</a:t>
            </a:r>
            <a:r>
              <a:rPr lang="fi-FI" dirty="0" smtClean="0"/>
              <a:t>=1</a:t>
            </a:r>
            <a:endParaRPr lang="fi-FI" dirty="0"/>
          </a:p>
        </p:txBody>
      </p:sp>
      <p:sp>
        <p:nvSpPr>
          <p:cNvPr id="68" name="TextBox 67"/>
          <p:cNvSpPr txBox="1"/>
          <p:nvPr/>
        </p:nvSpPr>
        <p:spPr>
          <a:xfrm>
            <a:off x="5848977" y="341360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t=2</a:t>
            </a:r>
            <a:endParaRPr lang="fi-FI" dirty="0"/>
          </a:p>
        </p:txBody>
      </p:sp>
      <p:sp>
        <p:nvSpPr>
          <p:cNvPr id="69" name="TextBox 68"/>
          <p:cNvSpPr txBox="1"/>
          <p:nvPr/>
        </p:nvSpPr>
        <p:spPr>
          <a:xfrm>
            <a:off x="5812971" y="482527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t=3</a:t>
            </a:r>
            <a:endParaRPr lang="fi-FI" dirty="0"/>
          </a:p>
        </p:txBody>
      </p:sp>
      <p:sp>
        <p:nvSpPr>
          <p:cNvPr id="70" name="TextBox 69"/>
          <p:cNvSpPr txBox="1"/>
          <p:nvPr/>
        </p:nvSpPr>
        <p:spPr>
          <a:xfrm>
            <a:off x="5848977" y="6022689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t=4</a:t>
            </a:r>
            <a:endParaRPr lang="fi-FI" dirty="0"/>
          </a:p>
        </p:txBody>
      </p:sp>
      <p:sp>
        <p:nvSpPr>
          <p:cNvPr id="71" name="Oval 70"/>
          <p:cNvSpPr/>
          <p:nvPr/>
        </p:nvSpPr>
        <p:spPr>
          <a:xfrm>
            <a:off x="7631660" y="1931150"/>
            <a:ext cx="239486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2" name="Oval 71"/>
          <p:cNvSpPr/>
          <p:nvPr/>
        </p:nvSpPr>
        <p:spPr>
          <a:xfrm>
            <a:off x="8317460" y="1931150"/>
            <a:ext cx="239486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3" name="Oval 72"/>
          <p:cNvSpPr/>
          <p:nvPr/>
        </p:nvSpPr>
        <p:spPr>
          <a:xfrm>
            <a:off x="7631660" y="2563303"/>
            <a:ext cx="239486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4" name="Oval 73"/>
          <p:cNvSpPr/>
          <p:nvPr/>
        </p:nvSpPr>
        <p:spPr>
          <a:xfrm>
            <a:off x="8317460" y="2563303"/>
            <a:ext cx="239486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77" name="Straight Arrow Connector 76"/>
          <p:cNvCxnSpPr>
            <a:stCxn id="71" idx="5"/>
            <a:endCxn id="83" idx="1"/>
          </p:cNvCxnSpPr>
          <p:nvPr/>
        </p:nvCxnSpPr>
        <p:spPr>
          <a:xfrm>
            <a:off x="7836074" y="2116981"/>
            <a:ext cx="516458" cy="17429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7631660" y="3195893"/>
            <a:ext cx="239486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1" name="Oval 80"/>
          <p:cNvSpPr/>
          <p:nvPr/>
        </p:nvSpPr>
        <p:spPr>
          <a:xfrm>
            <a:off x="8317460" y="3195893"/>
            <a:ext cx="239486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2" name="Oval 81"/>
          <p:cNvSpPr/>
          <p:nvPr/>
        </p:nvSpPr>
        <p:spPr>
          <a:xfrm>
            <a:off x="7631660" y="3828046"/>
            <a:ext cx="239486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3" name="Oval 82"/>
          <p:cNvSpPr/>
          <p:nvPr/>
        </p:nvSpPr>
        <p:spPr>
          <a:xfrm>
            <a:off x="8317460" y="3828046"/>
            <a:ext cx="239486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8" name="Oval 87"/>
          <p:cNvSpPr/>
          <p:nvPr/>
        </p:nvSpPr>
        <p:spPr>
          <a:xfrm>
            <a:off x="7631660" y="4504363"/>
            <a:ext cx="239486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9" name="Oval 88"/>
          <p:cNvSpPr/>
          <p:nvPr/>
        </p:nvSpPr>
        <p:spPr>
          <a:xfrm>
            <a:off x="8317460" y="4504363"/>
            <a:ext cx="239486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0" name="Oval 89"/>
          <p:cNvSpPr/>
          <p:nvPr/>
        </p:nvSpPr>
        <p:spPr>
          <a:xfrm>
            <a:off x="7631660" y="5136516"/>
            <a:ext cx="239486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1" name="Oval 90"/>
          <p:cNvSpPr/>
          <p:nvPr/>
        </p:nvSpPr>
        <p:spPr>
          <a:xfrm>
            <a:off x="8317460" y="5136516"/>
            <a:ext cx="239486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7" name="Oval 96"/>
          <p:cNvSpPr/>
          <p:nvPr/>
        </p:nvSpPr>
        <p:spPr>
          <a:xfrm>
            <a:off x="7686088" y="5778772"/>
            <a:ext cx="239486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8" name="Oval 97"/>
          <p:cNvSpPr/>
          <p:nvPr/>
        </p:nvSpPr>
        <p:spPr>
          <a:xfrm>
            <a:off x="8371888" y="5778772"/>
            <a:ext cx="239486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9" name="Oval 98"/>
          <p:cNvSpPr/>
          <p:nvPr/>
        </p:nvSpPr>
        <p:spPr>
          <a:xfrm>
            <a:off x="7686088" y="6410925"/>
            <a:ext cx="239486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0" name="Oval 99"/>
          <p:cNvSpPr/>
          <p:nvPr/>
        </p:nvSpPr>
        <p:spPr>
          <a:xfrm>
            <a:off x="8371888" y="6410925"/>
            <a:ext cx="239486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08" name="Straight Arrow Connector 107"/>
          <p:cNvCxnSpPr>
            <a:endCxn id="83" idx="1"/>
          </p:cNvCxnSpPr>
          <p:nvPr/>
        </p:nvCxnSpPr>
        <p:spPr>
          <a:xfrm>
            <a:off x="7756845" y="2739599"/>
            <a:ext cx="595687" cy="11203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74" idx="2"/>
            <a:endCxn id="82" idx="6"/>
          </p:cNvCxnSpPr>
          <p:nvPr/>
        </p:nvCxnSpPr>
        <p:spPr>
          <a:xfrm flipH="1">
            <a:off x="7871146" y="2672160"/>
            <a:ext cx="446314" cy="12647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73" idx="4"/>
            <a:endCxn id="80" idx="0"/>
          </p:cNvCxnSpPr>
          <p:nvPr/>
        </p:nvCxnSpPr>
        <p:spPr>
          <a:xfrm>
            <a:off x="7751403" y="2781017"/>
            <a:ext cx="0" cy="4148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71" idx="3"/>
          </p:cNvCxnSpPr>
          <p:nvPr/>
        </p:nvCxnSpPr>
        <p:spPr>
          <a:xfrm flipH="1">
            <a:off x="7140722" y="2116981"/>
            <a:ext cx="526010" cy="8891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endCxn id="82" idx="2"/>
          </p:cNvCxnSpPr>
          <p:nvPr/>
        </p:nvCxnSpPr>
        <p:spPr>
          <a:xfrm>
            <a:off x="7140722" y="3006113"/>
            <a:ext cx="490938" cy="9307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74" idx="4"/>
            <a:endCxn id="81" idx="0"/>
          </p:cNvCxnSpPr>
          <p:nvPr/>
        </p:nvCxnSpPr>
        <p:spPr>
          <a:xfrm>
            <a:off x="8437203" y="2781017"/>
            <a:ext cx="0" cy="4148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8533533" y="2023287"/>
            <a:ext cx="485930" cy="9828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endCxn id="83" idx="7"/>
          </p:cNvCxnSpPr>
          <p:nvPr/>
        </p:nvCxnSpPr>
        <p:spPr>
          <a:xfrm flipH="1">
            <a:off x="8521874" y="3028857"/>
            <a:ext cx="497589" cy="8310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2391702" y="3017772"/>
            <a:ext cx="8023002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2391702" y="4325714"/>
            <a:ext cx="8023002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2295516" y="5640456"/>
            <a:ext cx="8023002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7756845" y="4013028"/>
            <a:ext cx="595687" cy="11203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H="1">
            <a:off x="7871146" y="3945589"/>
            <a:ext cx="446314" cy="12647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endCxn id="88" idx="0"/>
          </p:cNvCxnSpPr>
          <p:nvPr/>
        </p:nvCxnSpPr>
        <p:spPr>
          <a:xfrm>
            <a:off x="7751403" y="4054446"/>
            <a:ext cx="0" cy="4499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>
            <a:off x="7140722" y="3390410"/>
            <a:ext cx="526010" cy="8891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7140722" y="4279542"/>
            <a:ext cx="490938" cy="9307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endCxn id="89" idx="0"/>
          </p:cNvCxnSpPr>
          <p:nvPr/>
        </p:nvCxnSpPr>
        <p:spPr>
          <a:xfrm>
            <a:off x="8437203" y="4054446"/>
            <a:ext cx="0" cy="4499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8533533" y="3296716"/>
            <a:ext cx="485930" cy="9828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>
            <a:off x="8521874" y="4302286"/>
            <a:ext cx="497589" cy="8310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7871146" y="4696814"/>
            <a:ext cx="516458" cy="17429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7791917" y="5319432"/>
            <a:ext cx="595687" cy="11203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>
            <a:off x="7906218" y="5251993"/>
            <a:ext cx="446314" cy="12647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7786475" y="5360850"/>
            <a:ext cx="0" cy="4148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flipH="1">
            <a:off x="7175794" y="4696814"/>
            <a:ext cx="526010" cy="8891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>
            <a:off x="7175794" y="5585946"/>
            <a:ext cx="490938" cy="9307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8472275" y="5360850"/>
            <a:ext cx="0" cy="4148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8568605" y="4603120"/>
            <a:ext cx="485930" cy="9828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>
            <a:off x="8556946" y="5608690"/>
            <a:ext cx="497589" cy="8310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7884236" y="5968868"/>
            <a:ext cx="516458" cy="17429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7805007" y="6591486"/>
            <a:ext cx="595687" cy="11203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>
            <a:off x="7919308" y="6524047"/>
            <a:ext cx="446314" cy="12647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7799565" y="6632904"/>
            <a:ext cx="0" cy="4148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>
            <a:off x="7188884" y="5968868"/>
            <a:ext cx="526010" cy="8891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7188884" y="6858000"/>
            <a:ext cx="490938" cy="9307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8485365" y="6632904"/>
            <a:ext cx="0" cy="4148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8581695" y="5875174"/>
            <a:ext cx="485930" cy="9828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H="1">
            <a:off x="8570036" y="6880744"/>
            <a:ext cx="497589" cy="8310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25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31" grpId="0" animBg="1"/>
      <p:bldP spid="32" grpId="0" animBg="1"/>
      <p:bldP spid="33" grpId="0" animBg="1"/>
      <p:bldP spid="34" grpId="0" animBg="1"/>
      <p:bldP spid="40" grpId="0" animBg="1"/>
      <p:bldP spid="41" grpId="0" animBg="1"/>
      <p:bldP spid="42" grpId="0" animBg="1"/>
      <p:bldP spid="43" grpId="0" animBg="1"/>
      <p:bldP spid="49" grpId="0" animBg="1"/>
      <p:bldP spid="50" grpId="0" animBg="1"/>
      <p:bldP spid="51" grpId="0" animBg="1"/>
      <p:bldP spid="52" grpId="0" animBg="1"/>
      <p:bldP spid="58" grpId="0"/>
      <p:bldP spid="68" grpId="0"/>
      <p:bldP spid="69" grpId="0"/>
      <p:bldP spid="70" grpId="0"/>
      <p:bldP spid="71" grpId="0" animBg="1"/>
      <p:bldP spid="72" grpId="0" animBg="1"/>
      <p:bldP spid="73" grpId="0" animBg="1"/>
      <p:bldP spid="74" grpId="0" animBg="1"/>
      <p:bldP spid="80" grpId="0" animBg="1"/>
      <p:bldP spid="81" grpId="0" animBg="1"/>
      <p:bldP spid="82" grpId="0" animBg="1"/>
      <p:bldP spid="83" grpId="0" animBg="1"/>
      <p:bldP spid="88" grpId="0" animBg="1"/>
      <p:bldP spid="89" grpId="0" animBg="1"/>
      <p:bldP spid="90" grpId="0" animBg="1"/>
      <p:bldP spid="91" grpId="0" animBg="1"/>
      <p:bldP spid="97" grpId="0" animBg="1"/>
      <p:bldP spid="98" grpId="0" animBg="1"/>
      <p:bldP spid="99" grpId="0" animBg="1"/>
      <p:bldP spid="10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Multi-robot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multipath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problems</a:t>
            </a:r>
            <a:endParaRPr lang="fi-FI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i-FI" dirty="0" err="1" smtClean="0"/>
              <a:t>Multirobot</a:t>
            </a:r>
            <a:r>
              <a:rPr lang="fi-FI" dirty="0" smtClean="0"/>
              <a:t> </a:t>
            </a:r>
            <a:r>
              <a:rPr lang="fi-FI" dirty="0" err="1" smtClean="0"/>
              <a:t>problem</a:t>
            </a:r>
            <a:endParaRPr lang="fi-FI" dirty="0" smtClean="0"/>
          </a:p>
          <a:p>
            <a:pPr lvl="1"/>
            <a:r>
              <a:rPr lang="fi-FI" dirty="0" err="1" smtClean="0"/>
              <a:t>Same</a:t>
            </a:r>
            <a:r>
              <a:rPr lang="fi-FI" dirty="0" smtClean="0"/>
              <a:t> </a:t>
            </a:r>
            <a:r>
              <a:rPr lang="fi-FI" dirty="0" err="1" smtClean="0"/>
              <a:t>area</a:t>
            </a:r>
            <a:r>
              <a:rPr lang="fi-FI" dirty="0" smtClean="0"/>
              <a:t>, </a:t>
            </a:r>
            <a:r>
              <a:rPr lang="fi-FI" dirty="0" err="1" smtClean="0"/>
              <a:t>several</a:t>
            </a:r>
            <a:r>
              <a:rPr lang="fi-FI" dirty="0" smtClean="0"/>
              <a:t> </a:t>
            </a:r>
            <a:r>
              <a:rPr lang="fi-FI" dirty="0" err="1" smtClean="0"/>
              <a:t>robots</a:t>
            </a:r>
            <a:endParaRPr lang="fi-FI" dirty="0"/>
          </a:p>
          <a:p>
            <a:pPr lvl="2"/>
            <a:r>
              <a:rPr lang="fi-FI" dirty="0" smtClean="0"/>
              <a:t>State (n</a:t>
            </a:r>
            <a:r>
              <a:rPr lang="fi-FI" baseline="-25000" dirty="0" smtClean="0"/>
              <a:t>1</a:t>
            </a:r>
            <a:r>
              <a:rPr lang="fi-FI" dirty="0" smtClean="0"/>
              <a:t>,..,n</a:t>
            </a:r>
            <a:r>
              <a:rPr lang="fi-FI" baseline="-25000" dirty="0" smtClean="0"/>
              <a:t>M</a:t>
            </a:r>
            <a:r>
              <a:rPr lang="fi-FI" dirty="0" smtClean="0"/>
              <a:t>), </a:t>
            </a:r>
            <a:r>
              <a:rPr lang="fi-FI" dirty="0" err="1" smtClean="0"/>
              <a:t>thus</a:t>
            </a:r>
            <a:r>
              <a:rPr lang="fi-FI" dirty="0" smtClean="0"/>
              <a:t> |N|</a:t>
            </a:r>
            <a:r>
              <a:rPr lang="fi-FI" baseline="30000" dirty="0" smtClean="0"/>
              <a:t>M</a:t>
            </a:r>
            <a:r>
              <a:rPr lang="fi-FI" dirty="0" smtClean="0"/>
              <a:t> </a:t>
            </a:r>
            <a:r>
              <a:rPr lang="fi-FI" dirty="0" err="1" smtClean="0"/>
              <a:t>states</a:t>
            </a:r>
            <a:r>
              <a:rPr lang="fi-FI" dirty="0" smtClean="0"/>
              <a:t> (|N| is </a:t>
            </a:r>
            <a:r>
              <a:rPr lang="fi-FI" dirty="0" err="1" smtClean="0"/>
              <a:t>number</a:t>
            </a:r>
            <a:r>
              <a:rPr lang="fi-FI" dirty="0" smtClean="0"/>
              <a:t> of single </a:t>
            </a:r>
            <a:r>
              <a:rPr lang="fi-FI" dirty="0" err="1" smtClean="0"/>
              <a:t>robot</a:t>
            </a:r>
            <a:r>
              <a:rPr lang="fi-FI" dirty="0" smtClean="0"/>
              <a:t> </a:t>
            </a:r>
            <a:r>
              <a:rPr lang="fi-FI" dirty="0" err="1" smtClean="0"/>
              <a:t>states</a:t>
            </a:r>
            <a:r>
              <a:rPr lang="fi-FI" dirty="0" smtClean="0"/>
              <a:t>)</a:t>
            </a:r>
          </a:p>
          <a:p>
            <a:pPr lvl="2"/>
            <a:r>
              <a:rPr lang="fi-FI" dirty="0" err="1" smtClean="0"/>
              <a:t>Some</a:t>
            </a:r>
            <a:r>
              <a:rPr lang="fi-FI" dirty="0" smtClean="0"/>
              <a:t> </a:t>
            </a:r>
            <a:r>
              <a:rPr lang="fi-FI" dirty="0" err="1" smtClean="0"/>
              <a:t>states</a:t>
            </a:r>
            <a:r>
              <a:rPr lang="fi-FI" dirty="0" smtClean="0"/>
              <a:t> </a:t>
            </a:r>
            <a:r>
              <a:rPr lang="fi-FI" dirty="0" err="1" smtClean="0"/>
              <a:t>may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explicitly</a:t>
            </a:r>
            <a:r>
              <a:rPr lang="fi-FI" dirty="0" smtClean="0"/>
              <a:t> </a:t>
            </a:r>
            <a:r>
              <a:rPr lang="fi-FI" dirty="0" err="1" smtClean="0"/>
              <a:t>excluded</a:t>
            </a:r>
            <a:r>
              <a:rPr lang="fi-FI" dirty="0" smtClean="0"/>
              <a:t> (</a:t>
            </a:r>
            <a:r>
              <a:rPr lang="fi-FI" dirty="0" err="1" smtClean="0"/>
              <a:t>two</a:t>
            </a:r>
            <a:r>
              <a:rPr lang="fi-FI" dirty="0" smtClean="0"/>
              <a:t> </a:t>
            </a:r>
            <a:r>
              <a:rPr lang="fi-FI" dirty="0" err="1" smtClean="0"/>
              <a:t>or</a:t>
            </a:r>
            <a:r>
              <a:rPr lang="fi-FI" dirty="0" smtClean="0"/>
              <a:t> </a:t>
            </a:r>
            <a:r>
              <a:rPr lang="fi-FI" dirty="0" err="1" smtClean="0"/>
              <a:t>more</a:t>
            </a:r>
            <a:r>
              <a:rPr lang="fi-FI" dirty="0" smtClean="0"/>
              <a:t> </a:t>
            </a:r>
            <a:r>
              <a:rPr lang="fi-FI" dirty="0" err="1" smtClean="0"/>
              <a:t>robots</a:t>
            </a:r>
            <a:r>
              <a:rPr lang="fi-FI" dirty="0" smtClean="0"/>
              <a:t> at </a:t>
            </a:r>
            <a:r>
              <a:rPr lang="fi-FI" dirty="0" err="1" smtClean="0"/>
              <a:t>same</a:t>
            </a:r>
            <a:r>
              <a:rPr lang="fi-FI" dirty="0" smtClean="0"/>
              <a:t> </a:t>
            </a:r>
            <a:r>
              <a:rPr lang="fi-FI" dirty="0" err="1" smtClean="0"/>
              <a:t>node</a:t>
            </a:r>
            <a:r>
              <a:rPr lang="fi-FI" dirty="0" smtClean="0"/>
              <a:t>)</a:t>
            </a:r>
          </a:p>
          <a:p>
            <a:pPr lvl="2"/>
            <a:r>
              <a:rPr lang="fi-FI" dirty="0" err="1" smtClean="0"/>
              <a:t>Moves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generated</a:t>
            </a:r>
            <a:r>
              <a:rPr lang="fi-FI" dirty="0" smtClean="0"/>
              <a:t> </a:t>
            </a:r>
            <a:r>
              <a:rPr lang="fi-FI" dirty="0" err="1" smtClean="0"/>
              <a:t>based</a:t>
            </a:r>
            <a:r>
              <a:rPr lang="fi-FI" dirty="0" smtClean="0"/>
              <a:t> on single </a:t>
            </a:r>
            <a:r>
              <a:rPr lang="fi-FI" dirty="0" err="1" smtClean="0"/>
              <a:t>robot</a:t>
            </a:r>
            <a:r>
              <a:rPr lang="fi-FI" dirty="0" smtClean="0"/>
              <a:t> </a:t>
            </a:r>
            <a:r>
              <a:rPr lang="fi-FI" dirty="0" err="1" smtClean="0"/>
              <a:t>moves</a:t>
            </a:r>
            <a:r>
              <a:rPr lang="fi-FI" dirty="0" smtClean="0"/>
              <a:t> + ”</a:t>
            </a:r>
            <a:r>
              <a:rPr lang="fi-FI" dirty="0" err="1" smtClean="0"/>
              <a:t>stay</a:t>
            </a:r>
            <a:r>
              <a:rPr lang="fi-FI" dirty="0" smtClean="0"/>
              <a:t> at </a:t>
            </a:r>
            <a:r>
              <a:rPr lang="fi-FI" dirty="0" err="1" smtClean="0"/>
              <a:t>present</a:t>
            </a:r>
            <a:r>
              <a:rPr lang="fi-FI" dirty="0" smtClean="0"/>
              <a:t> </a:t>
            </a:r>
            <a:r>
              <a:rPr lang="fi-FI" dirty="0" err="1" smtClean="0"/>
              <a:t>node</a:t>
            </a:r>
            <a:r>
              <a:rPr lang="fi-FI" dirty="0" smtClean="0"/>
              <a:t>”</a:t>
            </a:r>
          </a:p>
          <a:p>
            <a:pPr lvl="3"/>
            <a:r>
              <a:rPr lang="fi-FI" dirty="0" err="1" smtClean="0"/>
              <a:t>Synchronous</a:t>
            </a:r>
            <a:r>
              <a:rPr lang="fi-FI" dirty="0" smtClean="0"/>
              <a:t> </a:t>
            </a:r>
            <a:r>
              <a:rPr lang="fi-FI" dirty="0" err="1" smtClean="0"/>
              <a:t>moves</a:t>
            </a:r>
            <a:r>
              <a:rPr lang="fi-FI" dirty="0" smtClean="0"/>
              <a:t>: </a:t>
            </a:r>
            <a:r>
              <a:rPr lang="fi-FI" dirty="0" err="1" smtClean="0"/>
              <a:t>all</a:t>
            </a:r>
            <a:r>
              <a:rPr lang="fi-FI" dirty="0" smtClean="0"/>
              <a:t> </a:t>
            </a:r>
            <a:r>
              <a:rPr lang="fi-FI" dirty="0" err="1" smtClean="0"/>
              <a:t>robots</a:t>
            </a:r>
            <a:r>
              <a:rPr lang="fi-FI" dirty="0" smtClean="0"/>
              <a:t> </a:t>
            </a:r>
            <a:r>
              <a:rPr lang="fi-FI" dirty="0" err="1" smtClean="0"/>
              <a:t>make</a:t>
            </a:r>
            <a:r>
              <a:rPr lang="fi-FI" dirty="0" smtClean="0"/>
              <a:t> a </a:t>
            </a:r>
            <a:r>
              <a:rPr lang="fi-FI" dirty="0" err="1" smtClean="0"/>
              <a:t>move</a:t>
            </a:r>
            <a:r>
              <a:rPr lang="fi-FI" dirty="0" smtClean="0"/>
              <a:t> </a:t>
            </a:r>
            <a:r>
              <a:rPr lang="fi-FI" dirty="0" err="1" smtClean="0"/>
              <a:t>simultaneously</a:t>
            </a:r>
            <a:endParaRPr lang="fi-FI" dirty="0" smtClean="0"/>
          </a:p>
          <a:p>
            <a:pPr lvl="3"/>
            <a:r>
              <a:rPr lang="fi-FI" dirty="0" smtClean="0"/>
              <a:t>Single-</a:t>
            </a:r>
            <a:r>
              <a:rPr lang="fi-FI" dirty="0" err="1" smtClean="0"/>
              <a:t>robot</a:t>
            </a:r>
            <a:r>
              <a:rPr lang="fi-FI" dirty="0" smtClean="0"/>
              <a:t> </a:t>
            </a:r>
            <a:r>
              <a:rPr lang="fi-FI" dirty="0" err="1" smtClean="0"/>
              <a:t>moves</a:t>
            </a:r>
            <a:r>
              <a:rPr lang="fi-FI" dirty="0" smtClean="0"/>
              <a:t>: </a:t>
            </a:r>
            <a:r>
              <a:rPr lang="fi-FI" dirty="0" err="1" smtClean="0"/>
              <a:t>only</a:t>
            </a:r>
            <a:r>
              <a:rPr lang="fi-FI" dirty="0" smtClean="0"/>
              <a:t> </a:t>
            </a:r>
            <a:r>
              <a:rPr lang="fi-FI" dirty="0" err="1" smtClean="0"/>
              <a:t>one</a:t>
            </a:r>
            <a:r>
              <a:rPr lang="fi-FI" dirty="0" smtClean="0"/>
              <a:t> </a:t>
            </a:r>
            <a:r>
              <a:rPr lang="fi-FI" dirty="0" err="1" smtClean="0"/>
              <a:t>robot</a:t>
            </a:r>
            <a:r>
              <a:rPr lang="fi-FI" dirty="0" smtClean="0"/>
              <a:t> </a:t>
            </a:r>
            <a:r>
              <a:rPr lang="fi-FI" dirty="0" err="1" smtClean="0"/>
              <a:t>moves</a:t>
            </a:r>
            <a:r>
              <a:rPr lang="fi-FI" dirty="0" smtClean="0"/>
              <a:t> at a </a:t>
            </a:r>
            <a:r>
              <a:rPr lang="fi-FI" dirty="0" err="1" smtClean="0"/>
              <a:t>time</a:t>
            </a:r>
            <a:endParaRPr lang="fi-FI" dirty="0" smtClean="0"/>
          </a:p>
          <a:p>
            <a:pPr lvl="3"/>
            <a:r>
              <a:rPr lang="fi-FI" dirty="0" err="1" smtClean="0"/>
              <a:t>Other</a:t>
            </a:r>
            <a:r>
              <a:rPr lang="fi-FI" dirty="0" smtClean="0"/>
              <a:t> </a:t>
            </a:r>
            <a:r>
              <a:rPr lang="fi-FI" dirty="0" err="1"/>
              <a:t>a</a:t>
            </a:r>
            <a:r>
              <a:rPr lang="fi-FI" dirty="0" err="1" smtClean="0"/>
              <a:t>synchronous</a:t>
            </a:r>
            <a:r>
              <a:rPr lang="fi-FI" dirty="0" smtClean="0"/>
              <a:t> </a:t>
            </a:r>
            <a:r>
              <a:rPr lang="fi-FI" dirty="0" err="1" smtClean="0"/>
              <a:t>moves</a:t>
            </a:r>
            <a:endParaRPr lang="fi-FI" dirty="0"/>
          </a:p>
          <a:p>
            <a:pPr lvl="3"/>
            <a:r>
              <a:rPr lang="fi-FI" dirty="0" err="1" smtClean="0"/>
              <a:t>Some</a:t>
            </a:r>
            <a:r>
              <a:rPr lang="fi-FI" dirty="0" smtClean="0"/>
              <a:t> </a:t>
            </a:r>
            <a:r>
              <a:rPr lang="fi-FI" dirty="0" err="1" smtClean="0"/>
              <a:t>moves</a:t>
            </a:r>
            <a:r>
              <a:rPr lang="fi-FI" dirty="0" smtClean="0"/>
              <a:t> </a:t>
            </a:r>
            <a:r>
              <a:rPr lang="fi-FI" dirty="0" err="1" smtClean="0"/>
              <a:t>may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explicitly</a:t>
            </a:r>
            <a:r>
              <a:rPr lang="fi-FI" dirty="0" smtClean="0"/>
              <a:t> </a:t>
            </a:r>
            <a:r>
              <a:rPr lang="fi-FI" dirty="0" err="1" smtClean="0"/>
              <a:t>excluded</a:t>
            </a:r>
            <a:r>
              <a:rPr lang="fi-FI" dirty="0" smtClean="0"/>
              <a:t> (</a:t>
            </a:r>
            <a:r>
              <a:rPr lang="fi-FI" dirty="0" err="1" smtClean="0"/>
              <a:t>two</a:t>
            </a:r>
            <a:r>
              <a:rPr lang="fi-FI" dirty="0" smtClean="0"/>
              <a:t> </a:t>
            </a:r>
            <a:r>
              <a:rPr lang="fi-FI" dirty="0" err="1" smtClean="0"/>
              <a:t>robots</a:t>
            </a:r>
            <a:r>
              <a:rPr lang="fi-FI" dirty="0" smtClean="0"/>
              <a:t> </a:t>
            </a:r>
            <a:r>
              <a:rPr lang="fi-FI" dirty="0" err="1" smtClean="0"/>
              <a:t>moving</a:t>
            </a:r>
            <a:r>
              <a:rPr lang="fi-FI" dirty="0" smtClean="0"/>
              <a:t> </a:t>
            </a:r>
            <a:r>
              <a:rPr lang="fi-FI" dirty="0" err="1" smtClean="0"/>
              <a:t>between</a:t>
            </a:r>
            <a:r>
              <a:rPr lang="fi-FI" dirty="0" smtClean="0"/>
              <a:t> </a:t>
            </a:r>
            <a:r>
              <a:rPr lang="fi-FI" dirty="0" err="1" smtClean="0"/>
              <a:t>nodes</a:t>
            </a:r>
            <a:r>
              <a:rPr lang="fi-FI" dirty="0" smtClean="0"/>
              <a:t> in </a:t>
            </a:r>
            <a:r>
              <a:rPr lang="fi-FI" dirty="0" err="1" smtClean="0"/>
              <a:t>opposite</a:t>
            </a:r>
            <a:r>
              <a:rPr lang="fi-FI" dirty="0" smtClean="0"/>
              <a:t> </a:t>
            </a:r>
            <a:r>
              <a:rPr lang="fi-FI" dirty="0" err="1" smtClean="0"/>
              <a:t>directions</a:t>
            </a:r>
            <a:r>
              <a:rPr lang="fi-FI" dirty="0" smtClean="0"/>
              <a:t>)</a:t>
            </a:r>
          </a:p>
          <a:p>
            <a:pPr lvl="2"/>
            <a:r>
              <a:rPr lang="fi-FI" dirty="0" smtClean="0"/>
              <a:t>Guide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behavior</a:t>
            </a:r>
            <a:r>
              <a:rPr lang="fi-FI" dirty="0" smtClean="0"/>
              <a:t> (</a:t>
            </a:r>
            <a:r>
              <a:rPr lang="fi-FI" dirty="0" err="1" smtClean="0"/>
              <a:t>e.g</a:t>
            </a:r>
            <a:r>
              <a:rPr lang="fi-FI" dirty="0" smtClean="0"/>
              <a:t>. no </a:t>
            </a:r>
            <a:r>
              <a:rPr lang="fi-FI" dirty="0" err="1" smtClean="0"/>
              <a:t>collisions</a:t>
            </a:r>
            <a:r>
              <a:rPr lang="fi-FI" dirty="0" smtClean="0"/>
              <a:t> </a:t>
            </a:r>
            <a:r>
              <a:rPr lang="fi-FI" dirty="0" err="1" smtClean="0"/>
              <a:t>or</a:t>
            </a:r>
            <a:r>
              <a:rPr lang="fi-FI" dirty="0" smtClean="0"/>
              <a:t> </a:t>
            </a:r>
            <a:r>
              <a:rPr lang="fi-FI" dirty="0" err="1" smtClean="0"/>
              <a:t>robots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</a:t>
            </a:r>
            <a:r>
              <a:rPr lang="fi-FI" dirty="0" err="1" smtClean="0"/>
              <a:t>have</a:t>
            </a:r>
            <a:r>
              <a:rPr lang="fi-FI" dirty="0" smtClean="0"/>
              <a:t> </a:t>
            </a:r>
            <a:r>
              <a:rPr lang="fi-FI" dirty="0" err="1" smtClean="0"/>
              <a:t>reached</a:t>
            </a:r>
            <a:r>
              <a:rPr lang="fi-FI" dirty="0" smtClean="0"/>
              <a:t> </a:t>
            </a:r>
            <a:r>
              <a:rPr lang="fi-FI" dirty="0" err="1" smtClean="0"/>
              <a:t>their</a:t>
            </a:r>
            <a:r>
              <a:rPr lang="fi-FI" dirty="0" smtClean="0"/>
              <a:t> </a:t>
            </a:r>
            <a:r>
              <a:rPr lang="fi-FI" dirty="0" err="1" smtClean="0"/>
              <a:t>destination</a:t>
            </a:r>
            <a:r>
              <a:rPr lang="fi-FI" dirty="0" smtClean="0"/>
              <a:t> </a:t>
            </a:r>
            <a:r>
              <a:rPr lang="fi-FI" dirty="0" err="1" smtClean="0"/>
              <a:t>stay</a:t>
            </a:r>
            <a:r>
              <a:rPr lang="fi-FI" dirty="0" smtClean="0"/>
              <a:t> at </a:t>
            </a:r>
            <a:r>
              <a:rPr lang="fi-FI" dirty="0" err="1" smtClean="0"/>
              <a:t>their</a:t>
            </a:r>
            <a:r>
              <a:rPr lang="fi-FI" dirty="0" smtClean="0"/>
              <a:t> </a:t>
            </a:r>
            <a:r>
              <a:rPr lang="fi-FI" dirty="0" err="1" smtClean="0"/>
              <a:t>destination</a:t>
            </a:r>
            <a:r>
              <a:rPr lang="fi-FI" dirty="0" smtClean="0"/>
              <a:t>) </a:t>
            </a: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err="1" smtClean="0"/>
              <a:t>appropriate</a:t>
            </a:r>
            <a:r>
              <a:rPr lang="fi-FI" dirty="0" smtClean="0"/>
              <a:t> </a:t>
            </a:r>
            <a:r>
              <a:rPr lang="fi-FI" dirty="0" err="1" smtClean="0"/>
              <a:t>move</a:t>
            </a:r>
            <a:r>
              <a:rPr lang="fi-FI" dirty="0" smtClean="0"/>
              <a:t> </a:t>
            </a:r>
            <a:r>
              <a:rPr lang="fi-FI" dirty="0" err="1" smtClean="0"/>
              <a:t>costs</a:t>
            </a:r>
            <a:endParaRPr lang="fi-FI" dirty="0" smtClean="0"/>
          </a:p>
          <a:p>
            <a:pPr marL="0" indent="0">
              <a:buNone/>
            </a:pPr>
            <a:r>
              <a:rPr lang="fi-FI" dirty="0" err="1" smtClean="0"/>
              <a:t>Multipath</a:t>
            </a:r>
            <a:r>
              <a:rPr lang="fi-FI" dirty="0" smtClean="0"/>
              <a:t> </a:t>
            </a:r>
            <a:r>
              <a:rPr lang="fi-FI" dirty="0" err="1" smtClean="0"/>
              <a:t>problem</a:t>
            </a:r>
            <a:endParaRPr lang="fi-FI" dirty="0" smtClean="0"/>
          </a:p>
          <a:p>
            <a:pPr lvl="1"/>
            <a:r>
              <a:rPr lang="fi-FI" dirty="0" smtClean="0"/>
              <a:t>A </a:t>
            </a:r>
            <a:r>
              <a:rPr lang="fi-FI" dirty="0" err="1" smtClean="0"/>
              <a:t>robot</a:t>
            </a:r>
            <a:r>
              <a:rPr lang="fi-FI" dirty="0" smtClean="0"/>
              <a:t> </a:t>
            </a:r>
            <a:r>
              <a:rPr lang="fi-FI" dirty="0" err="1" smtClean="0"/>
              <a:t>must</a:t>
            </a:r>
            <a:r>
              <a:rPr lang="fi-FI" dirty="0" smtClean="0"/>
              <a:t> </a:t>
            </a:r>
            <a:r>
              <a:rPr lang="fi-FI" dirty="0" err="1" smtClean="0"/>
              <a:t>visit</a:t>
            </a:r>
            <a:r>
              <a:rPr lang="fi-FI" dirty="0" smtClean="0"/>
              <a:t> a set of </a:t>
            </a:r>
            <a:r>
              <a:rPr lang="fi-FI" dirty="0" err="1" smtClean="0"/>
              <a:t>sites</a:t>
            </a:r>
            <a:r>
              <a:rPr lang="fi-FI" dirty="0" smtClean="0"/>
              <a:t> (</a:t>
            </a:r>
            <a:r>
              <a:rPr lang="fi-FI" dirty="0" err="1" smtClean="0"/>
              <a:t>e.g</a:t>
            </a:r>
            <a:r>
              <a:rPr lang="fi-FI" dirty="0" smtClean="0"/>
              <a:t>. to </a:t>
            </a:r>
            <a:r>
              <a:rPr lang="fi-FI" dirty="0" err="1" smtClean="0"/>
              <a:t>collect</a:t>
            </a:r>
            <a:r>
              <a:rPr lang="fi-FI" dirty="0" smtClean="0"/>
              <a:t> </a:t>
            </a:r>
            <a:r>
              <a:rPr lang="fi-FI" dirty="0" err="1" smtClean="0"/>
              <a:t>load</a:t>
            </a:r>
            <a:r>
              <a:rPr lang="fi-FI" dirty="0" smtClean="0"/>
              <a:t>) and </a:t>
            </a:r>
            <a:r>
              <a:rPr lang="fi-FI" dirty="0" err="1" smtClean="0"/>
              <a:t>then</a:t>
            </a:r>
            <a:r>
              <a:rPr lang="fi-FI" dirty="0" smtClean="0"/>
              <a:t> a single </a:t>
            </a:r>
            <a:r>
              <a:rPr lang="fi-FI" dirty="0" err="1" smtClean="0"/>
              <a:t>node</a:t>
            </a:r>
            <a:r>
              <a:rPr lang="fi-FI" dirty="0" smtClean="0"/>
              <a:t> (</a:t>
            </a:r>
            <a:r>
              <a:rPr lang="fi-FI" dirty="0" err="1" smtClean="0"/>
              <a:t>e.g</a:t>
            </a:r>
            <a:r>
              <a:rPr lang="fi-FI" dirty="0" smtClean="0"/>
              <a:t>. to </a:t>
            </a:r>
            <a:r>
              <a:rPr lang="fi-FI" dirty="0" err="1" smtClean="0"/>
              <a:t>unload</a:t>
            </a:r>
            <a:r>
              <a:rPr lang="fi-FI" dirty="0" smtClean="0"/>
              <a:t>), and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robots</a:t>
            </a:r>
            <a:r>
              <a:rPr lang="fi-FI" dirty="0" smtClean="0"/>
              <a:t> </a:t>
            </a:r>
            <a:r>
              <a:rPr lang="fi-FI" dirty="0" err="1" smtClean="0"/>
              <a:t>capacity</a:t>
            </a:r>
            <a:r>
              <a:rPr lang="fi-FI" dirty="0" smtClean="0"/>
              <a:t> </a:t>
            </a:r>
            <a:r>
              <a:rPr lang="fi-FI" dirty="0" err="1" smtClean="0"/>
              <a:t>does</a:t>
            </a:r>
            <a:r>
              <a:rPr lang="fi-FI" dirty="0" smtClean="0"/>
              <a:t>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allow</a:t>
            </a:r>
            <a:r>
              <a:rPr lang="fi-FI" dirty="0" smtClean="0"/>
              <a:t> </a:t>
            </a:r>
            <a:r>
              <a:rPr lang="fi-FI" dirty="0" err="1" smtClean="0"/>
              <a:t>visiting</a:t>
            </a:r>
            <a:r>
              <a:rPr lang="fi-FI" dirty="0" smtClean="0"/>
              <a:t> </a:t>
            </a:r>
            <a:r>
              <a:rPr lang="fi-FI" dirty="0" err="1" smtClean="0"/>
              <a:t>all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required</a:t>
            </a:r>
            <a:r>
              <a:rPr lang="fi-FI" dirty="0" smtClean="0"/>
              <a:t> </a:t>
            </a:r>
            <a:r>
              <a:rPr lang="fi-FI" dirty="0" err="1" smtClean="0"/>
              <a:t>sites</a:t>
            </a:r>
            <a:r>
              <a:rPr lang="fi-FI" dirty="0" smtClean="0"/>
              <a:t> </a:t>
            </a:r>
            <a:r>
              <a:rPr lang="fi-FI" dirty="0" err="1" smtClean="0"/>
              <a:t>without</a:t>
            </a:r>
            <a:r>
              <a:rPr lang="fi-FI" dirty="0" smtClean="0"/>
              <a:t> </a:t>
            </a:r>
            <a:r>
              <a:rPr lang="fi-FI" dirty="0" err="1" smtClean="0"/>
              <a:t>unloading</a:t>
            </a:r>
            <a:r>
              <a:rPr lang="fi-FI" dirty="0" smtClean="0"/>
              <a:t> in </a:t>
            </a:r>
            <a:r>
              <a:rPr lang="fi-FI" dirty="0" err="1" smtClean="0"/>
              <a:t>between</a:t>
            </a:r>
            <a:endParaRPr lang="fi-FI" dirty="0" smtClean="0"/>
          </a:p>
          <a:p>
            <a:pPr lvl="1"/>
            <a:r>
              <a:rPr lang="fi-FI" dirty="0" err="1" smtClean="0"/>
              <a:t>Two</a:t>
            </a:r>
            <a:r>
              <a:rPr lang="fi-FI" dirty="0" smtClean="0"/>
              <a:t> </a:t>
            </a:r>
            <a:r>
              <a:rPr lang="fi-FI" dirty="0" err="1" smtClean="0"/>
              <a:t>connected</a:t>
            </a:r>
            <a:r>
              <a:rPr lang="fi-FI" dirty="0" smtClean="0"/>
              <a:t> </a:t>
            </a:r>
            <a:r>
              <a:rPr lang="fi-FI" dirty="0" err="1" smtClean="0"/>
              <a:t>problems</a:t>
            </a:r>
            <a:endParaRPr lang="fi-FI" dirty="0" smtClean="0"/>
          </a:p>
          <a:p>
            <a:pPr lvl="2"/>
            <a:r>
              <a:rPr lang="fi-FI" dirty="0" err="1" smtClean="0"/>
              <a:t>Which</a:t>
            </a:r>
            <a:r>
              <a:rPr lang="fi-FI" dirty="0" smtClean="0"/>
              <a:t> </a:t>
            </a:r>
            <a:r>
              <a:rPr lang="fi-FI" dirty="0" err="1" smtClean="0"/>
              <a:t>sites</a:t>
            </a:r>
            <a:r>
              <a:rPr lang="fi-FI" dirty="0" smtClean="0"/>
              <a:t> to </a:t>
            </a:r>
            <a:r>
              <a:rPr lang="fi-FI" dirty="0" err="1" smtClean="0"/>
              <a:t>visit</a:t>
            </a:r>
            <a:r>
              <a:rPr lang="fi-FI" dirty="0" smtClean="0"/>
              <a:t> at </a:t>
            </a:r>
            <a:r>
              <a:rPr lang="fi-FI" dirty="0" err="1" smtClean="0"/>
              <a:t>which</a:t>
            </a:r>
            <a:r>
              <a:rPr lang="fi-FI" dirty="0" smtClean="0"/>
              <a:t> </a:t>
            </a:r>
            <a:r>
              <a:rPr lang="fi-FI" dirty="0" err="1" smtClean="0"/>
              <a:t>tour</a:t>
            </a:r>
            <a:endParaRPr lang="fi-FI" dirty="0" smtClean="0"/>
          </a:p>
          <a:p>
            <a:pPr lvl="2"/>
            <a:r>
              <a:rPr lang="fi-FI" dirty="0" smtClean="0"/>
              <a:t>In </a:t>
            </a:r>
            <a:r>
              <a:rPr lang="fi-FI" dirty="0" err="1" smtClean="0"/>
              <a:t>which</a:t>
            </a:r>
            <a:r>
              <a:rPr lang="fi-FI" dirty="0" smtClean="0"/>
              <a:t> </a:t>
            </a:r>
            <a:r>
              <a:rPr lang="fi-FI" dirty="0" err="1" smtClean="0"/>
              <a:t>order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sites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visited</a:t>
            </a:r>
            <a:r>
              <a:rPr lang="fi-FI" dirty="0" smtClean="0"/>
              <a:t> at a </a:t>
            </a:r>
            <a:r>
              <a:rPr lang="fi-FI" dirty="0" err="1" smtClean="0"/>
              <a:t>tour</a:t>
            </a:r>
            <a:endParaRPr lang="fi-FI" dirty="0" smtClean="0"/>
          </a:p>
          <a:p>
            <a:pPr lvl="1"/>
            <a:r>
              <a:rPr lang="fi-FI" dirty="0" smtClean="0"/>
              <a:t>State: (b</a:t>
            </a:r>
            <a:r>
              <a:rPr lang="fi-FI" baseline="-25000" dirty="0" smtClean="0"/>
              <a:t>1</a:t>
            </a:r>
            <a:r>
              <a:rPr lang="fi-FI" dirty="0" smtClean="0"/>
              <a:t>,..,b</a:t>
            </a:r>
            <a:r>
              <a:rPr lang="fi-FI" baseline="-25000" dirty="0" smtClean="0"/>
              <a:t>|N|</a:t>
            </a:r>
            <a:r>
              <a:rPr lang="fi-FI" dirty="0" smtClean="0"/>
              <a:t>), </a:t>
            </a:r>
            <a:r>
              <a:rPr lang="fi-FI" dirty="0" err="1" smtClean="0"/>
              <a:t>where</a:t>
            </a:r>
            <a:r>
              <a:rPr lang="fi-FI" dirty="0" smtClean="0"/>
              <a:t> </a:t>
            </a:r>
            <a:r>
              <a:rPr lang="fi-FI" dirty="0" err="1" smtClean="0"/>
              <a:t>b</a:t>
            </a:r>
            <a:r>
              <a:rPr lang="fi-FI" baseline="-25000" dirty="0" err="1" smtClean="0"/>
              <a:t>j</a:t>
            </a:r>
            <a:r>
              <a:rPr lang="fi-FI" dirty="0" smtClean="0"/>
              <a:t> is </a:t>
            </a:r>
            <a:r>
              <a:rPr lang="fi-FI" dirty="0" err="1" smtClean="0"/>
              <a:t>binary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</a:t>
            </a:r>
            <a:r>
              <a:rPr lang="fi-FI" dirty="0" err="1" smtClean="0"/>
              <a:t>indicates</a:t>
            </a:r>
            <a:r>
              <a:rPr lang="fi-FI" dirty="0" smtClean="0"/>
              <a:t> </a:t>
            </a:r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node</a:t>
            </a:r>
            <a:r>
              <a:rPr lang="fi-FI" dirty="0" smtClean="0"/>
              <a:t> j </a:t>
            </a:r>
            <a:r>
              <a:rPr lang="fi-FI" dirty="0" err="1" smtClean="0"/>
              <a:t>has</a:t>
            </a:r>
            <a:r>
              <a:rPr lang="fi-FI" dirty="0" smtClean="0"/>
              <a:t> </a:t>
            </a:r>
            <a:r>
              <a:rPr lang="fi-FI" dirty="0" err="1" smtClean="0"/>
              <a:t>ben</a:t>
            </a:r>
            <a:r>
              <a:rPr lang="fi-FI" dirty="0" smtClean="0"/>
              <a:t> </a:t>
            </a:r>
            <a:r>
              <a:rPr lang="fi-FI" dirty="0" err="1" smtClean="0"/>
              <a:t>visited</a:t>
            </a:r>
            <a:r>
              <a:rPr lang="fi-FI" dirty="0" smtClean="0"/>
              <a:t>; </a:t>
            </a:r>
            <a:r>
              <a:rPr lang="fi-FI" dirty="0" err="1" smtClean="0"/>
              <a:t>thus</a:t>
            </a:r>
            <a:r>
              <a:rPr lang="fi-FI" dirty="0" smtClean="0"/>
              <a:t> 2</a:t>
            </a:r>
            <a:r>
              <a:rPr lang="fi-FI" baseline="30000" dirty="0" smtClean="0"/>
              <a:t>|N|</a:t>
            </a:r>
            <a:r>
              <a:rPr lang="fi-FI" dirty="0" smtClean="0"/>
              <a:t> </a:t>
            </a:r>
            <a:r>
              <a:rPr lang="fi-FI" dirty="0" err="1" smtClean="0"/>
              <a:t>states</a:t>
            </a:r>
            <a:r>
              <a:rPr lang="fi-FI" dirty="0" smtClean="0"/>
              <a:t> = </a:t>
            </a:r>
            <a:r>
              <a:rPr lang="fi-FI" dirty="0" err="1" smtClean="0"/>
              <a:t>huge</a:t>
            </a:r>
            <a:endParaRPr lang="fi-FI" dirty="0" smtClean="0"/>
          </a:p>
          <a:p>
            <a:pPr lvl="1"/>
            <a:r>
              <a:rPr lang="fi-FI" dirty="0" smtClean="0"/>
              <a:t>To </a:t>
            </a:r>
            <a:r>
              <a:rPr lang="fi-FI" dirty="0" err="1" smtClean="0"/>
              <a:t>solve</a:t>
            </a:r>
            <a:r>
              <a:rPr lang="fi-FI" dirty="0" smtClean="0"/>
              <a:t> </a:t>
            </a:r>
            <a:r>
              <a:rPr lang="fi-FI" dirty="0" err="1" smtClean="0"/>
              <a:t>larger</a:t>
            </a:r>
            <a:r>
              <a:rPr lang="fi-FI" dirty="0" smtClean="0"/>
              <a:t> </a:t>
            </a:r>
            <a:r>
              <a:rPr lang="fi-FI" dirty="0" err="1" smtClean="0"/>
              <a:t>problems</a:t>
            </a:r>
            <a:r>
              <a:rPr lang="fi-FI" dirty="0" smtClean="0"/>
              <a:t>, </a:t>
            </a:r>
            <a:r>
              <a:rPr lang="fi-FI" dirty="0" err="1" smtClean="0"/>
              <a:t>integer</a:t>
            </a:r>
            <a:r>
              <a:rPr lang="fi-FI" dirty="0" smtClean="0"/>
              <a:t> </a:t>
            </a:r>
            <a:r>
              <a:rPr lang="fi-FI" dirty="0" err="1" smtClean="0"/>
              <a:t>programming</a:t>
            </a:r>
            <a:r>
              <a:rPr lang="fi-FI" dirty="0" smtClean="0"/>
              <a:t> </a:t>
            </a:r>
            <a:r>
              <a:rPr lang="fi-FI" dirty="0" err="1" smtClean="0"/>
              <a:t>methods</a:t>
            </a:r>
            <a:r>
              <a:rPr lang="fi-FI" dirty="0" smtClean="0"/>
              <a:t> </a:t>
            </a:r>
            <a:r>
              <a:rPr lang="fi-FI" dirty="0" err="1" smtClean="0"/>
              <a:t>exist</a:t>
            </a:r>
            <a:r>
              <a:rPr lang="fi-FI" dirty="0" smtClean="0"/>
              <a:t>; </a:t>
            </a:r>
            <a:r>
              <a:rPr lang="fi-FI" dirty="0" err="1" smtClean="0"/>
              <a:t>path</a:t>
            </a:r>
            <a:r>
              <a:rPr lang="fi-FI" dirty="0" smtClean="0"/>
              <a:t> </a:t>
            </a:r>
            <a:r>
              <a:rPr lang="fi-FI" dirty="0" err="1" smtClean="0"/>
              <a:t>planning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, </a:t>
            </a:r>
            <a:r>
              <a:rPr lang="fi-FI" dirty="0" err="1" smtClean="0"/>
              <a:t>e.g</a:t>
            </a:r>
            <a:r>
              <a:rPr lang="fi-FI" dirty="0" smtClean="0"/>
              <a:t>. </a:t>
            </a:r>
            <a:r>
              <a:rPr lang="fi-FI" dirty="0" err="1" smtClean="0"/>
              <a:t>Dijkstra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ineffective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8194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Way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</a:t>
            </a:r>
            <a:endParaRPr lang="fi-FI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i-FI" dirty="0" err="1" smtClean="0"/>
              <a:t>Define</a:t>
            </a:r>
            <a:r>
              <a:rPr lang="fi-FI" dirty="0" smtClean="0"/>
              <a:t> </a:t>
            </a:r>
            <a:r>
              <a:rPr lang="fi-FI" dirty="0" err="1" smtClean="0"/>
              <a:t>state</a:t>
            </a:r>
            <a:r>
              <a:rPr lang="fi-FI" dirty="0" smtClean="0"/>
              <a:t> </a:t>
            </a:r>
            <a:r>
              <a:rPr lang="fi-FI" dirty="0" err="1" smtClean="0"/>
              <a:t>representation</a:t>
            </a:r>
            <a:endParaRPr lang="fi-FI" dirty="0" smtClean="0"/>
          </a:p>
          <a:p>
            <a:pPr marL="457200" lvl="1" indent="0">
              <a:buNone/>
            </a:pPr>
            <a:r>
              <a:rPr lang="fi-FI" dirty="0" smtClean="0"/>
              <a:t>Single </a:t>
            </a:r>
            <a:r>
              <a:rPr lang="fi-FI" dirty="0" err="1" smtClean="0"/>
              <a:t>robot</a:t>
            </a:r>
            <a:r>
              <a:rPr lang="fi-FI" dirty="0" smtClean="0"/>
              <a:t>, </a:t>
            </a:r>
            <a:r>
              <a:rPr lang="fi-FI" dirty="0" err="1" smtClean="0"/>
              <a:t>multiple</a:t>
            </a:r>
            <a:r>
              <a:rPr lang="fi-FI" dirty="0" smtClean="0"/>
              <a:t> </a:t>
            </a:r>
            <a:r>
              <a:rPr lang="fi-FI" dirty="0" err="1" smtClean="0"/>
              <a:t>robots</a:t>
            </a:r>
            <a:endParaRPr lang="fi-FI" dirty="0" smtClean="0"/>
          </a:p>
          <a:p>
            <a:pPr marL="514350" indent="-514350">
              <a:buFont typeface="+mj-lt"/>
              <a:buAutoNum type="arabicPeriod"/>
            </a:pPr>
            <a:r>
              <a:rPr lang="fi-FI" dirty="0" err="1" smtClean="0"/>
              <a:t>Discretize</a:t>
            </a:r>
            <a:r>
              <a:rPr lang="fi-FI" dirty="0" smtClean="0"/>
              <a:t> </a:t>
            </a:r>
            <a:r>
              <a:rPr lang="fi-FI" dirty="0" err="1" smtClean="0"/>
              <a:t>state</a:t>
            </a:r>
            <a:endParaRPr lang="fi-FI" dirty="0" smtClean="0"/>
          </a:p>
          <a:p>
            <a:pPr marL="514350" indent="-514350">
              <a:buFont typeface="+mj-lt"/>
              <a:buAutoNum type="arabicPeriod"/>
            </a:pPr>
            <a:r>
              <a:rPr lang="fi-FI" dirty="0" err="1" smtClean="0"/>
              <a:t>Form</a:t>
            </a:r>
            <a:r>
              <a:rPr lang="fi-FI" dirty="0" smtClean="0"/>
              <a:t> a </a:t>
            </a:r>
            <a:r>
              <a:rPr lang="fi-FI" dirty="0" err="1" smtClean="0"/>
              <a:t>graph</a:t>
            </a:r>
            <a:endParaRPr lang="fi-FI" dirty="0" smtClean="0"/>
          </a:p>
          <a:p>
            <a:pPr marL="457200" lvl="1" indent="0">
              <a:buNone/>
            </a:pPr>
            <a:r>
              <a:rPr lang="fi-FI" dirty="0" smtClean="0"/>
              <a:t>Time </a:t>
            </a:r>
            <a:r>
              <a:rPr lang="fi-FI" dirty="0" err="1" smtClean="0"/>
              <a:t>expansion</a:t>
            </a:r>
            <a:r>
              <a:rPr lang="fi-FI" dirty="0" smtClean="0"/>
              <a:t> </a:t>
            </a:r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known</a:t>
            </a:r>
            <a:r>
              <a:rPr lang="fi-FI" dirty="0" smtClean="0"/>
              <a:t> </a:t>
            </a:r>
            <a:r>
              <a:rPr lang="fi-FI" dirty="0" err="1" smtClean="0"/>
              <a:t>temporal</a:t>
            </a:r>
            <a:r>
              <a:rPr lang="fi-FI" dirty="0" smtClean="0"/>
              <a:t> </a:t>
            </a:r>
            <a:r>
              <a:rPr lang="fi-FI" dirty="0" err="1" smtClean="0"/>
              <a:t>changes</a:t>
            </a:r>
            <a:r>
              <a:rPr lang="fi-FI" dirty="0" smtClean="0"/>
              <a:t> in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graph</a:t>
            </a:r>
            <a:endParaRPr lang="fi-FI" dirty="0" smtClean="0"/>
          </a:p>
          <a:p>
            <a:pPr marL="514350" indent="-514350">
              <a:buFont typeface="+mj-lt"/>
              <a:buAutoNum type="arabicPeriod"/>
            </a:pPr>
            <a:r>
              <a:rPr lang="fi-FI" dirty="0" err="1" smtClean="0"/>
              <a:t>Solve</a:t>
            </a:r>
            <a:endParaRPr lang="fi-FI" dirty="0" smtClean="0"/>
          </a:p>
          <a:p>
            <a:pPr marL="914400" lvl="1" indent="-457200">
              <a:buAutoNum type="alphaLcParenR"/>
            </a:pPr>
            <a:r>
              <a:rPr lang="fi-FI" dirty="0" err="1" smtClean="0"/>
              <a:t>With</a:t>
            </a:r>
            <a:r>
              <a:rPr lang="fi-FI" dirty="0" smtClean="0"/>
              <a:t> A* </a:t>
            </a:r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only</a:t>
            </a:r>
            <a:r>
              <a:rPr lang="fi-FI" dirty="0" smtClean="0"/>
              <a:t> single </a:t>
            </a:r>
            <a:r>
              <a:rPr lang="fi-FI" dirty="0" err="1" smtClean="0"/>
              <a:t>path</a:t>
            </a:r>
            <a:r>
              <a:rPr lang="fi-FI" dirty="0" smtClean="0"/>
              <a:t> </a:t>
            </a:r>
            <a:r>
              <a:rPr lang="fi-FI" dirty="0" err="1" smtClean="0"/>
              <a:t>needed</a:t>
            </a:r>
            <a:r>
              <a:rPr lang="fi-FI" dirty="0" smtClean="0"/>
              <a:t> and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come</a:t>
            </a:r>
            <a:r>
              <a:rPr lang="fi-FI" dirty="0" smtClean="0"/>
              <a:t> </a:t>
            </a:r>
            <a:r>
              <a:rPr lang="fi-FI" dirty="0" err="1" smtClean="0"/>
              <a:t>up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/>
              <a:t> </a:t>
            </a:r>
            <a:r>
              <a:rPr lang="fi-FI" dirty="0" err="1" smtClean="0"/>
              <a:t>lower</a:t>
            </a:r>
            <a:r>
              <a:rPr lang="fi-FI" dirty="0" smtClean="0"/>
              <a:t> </a:t>
            </a:r>
            <a:r>
              <a:rPr lang="fi-FI" dirty="0" err="1" smtClean="0"/>
              <a:t>estimate</a:t>
            </a:r>
            <a:r>
              <a:rPr lang="fi-FI" dirty="0" smtClean="0"/>
              <a:t> h</a:t>
            </a:r>
          </a:p>
          <a:p>
            <a:pPr marL="914400" lvl="1" indent="-457200">
              <a:buAutoNum type="alphaLcParenR"/>
            </a:pP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err="1" smtClean="0"/>
              <a:t>Dijkstra</a:t>
            </a:r>
            <a:r>
              <a:rPr lang="fi-FI" dirty="0" smtClean="0"/>
              <a:t> </a:t>
            </a:r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only</a:t>
            </a:r>
            <a:r>
              <a:rPr lang="fi-FI" dirty="0" smtClean="0"/>
              <a:t> single </a:t>
            </a:r>
            <a:r>
              <a:rPr lang="fi-FI" dirty="0" err="1" smtClean="0"/>
              <a:t>path</a:t>
            </a:r>
            <a:r>
              <a:rPr lang="fi-FI" dirty="0" smtClean="0"/>
              <a:t> </a:t>
            </a:r>
            <a:r>
              <a:rPr lang="fi-FI" dirty="0" err="1" smtClean="0"/>
              <a:t>needed</a:t>
            </a:r>
            <a:r>
              <a:rPr lang="fi-FI" dirty="0" smtClean="0"/>
              <a:t> and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do</a:t>
            </a:r>
            <a:r>
              <a:rPr lang="fi-FI" dirty="0" smtClean="0"/>
              <a:t>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come</a:t>
            </a:r>
            <a:r>
              <a:rPr lang="fi-FI" dirty="0" smtClean="0"/>
              <a:t> </a:t>
            </a:r>
            <a:r>
              <a:rPr lang="fi-FI" dirty="0" err="1" smtClean="0"/>
              <a:t>up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err="1" smtClean="0"/>
              <a:t>any</a:t>
            </a:r>
            <a:r>
              <a:rPr lang="fi-FI" dirty="0" smtClean="0"/>
              <a:t> h</a:t>
            </a:r>
          </a:p>
          <a:p>
            <a:pPr marL="914400" lvl="1" indent="-457200">
              <a:buAutoNum type="alphaLcParenR"/>
            </a:pP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err="1" smtClean="0"/>
              <a:t>dynamic</a:t>
            </a:r>
            <a:r>
              <a:rPr lang="fi-FI" dirty="0" smtClean="0"/>
              <a:t> </a:t>
            </a:r>
            <a:r>
              <a:rPr lang="fi-FI" dirty="0" err="1" smtClean="0"/>
              <a:t>programming</a:t>
            </a:r>
            <a:r>
              <a:rPr lang="fi-FI" dirty="0" smtClean="0"/>
              <a:t> </a:t>
            </a:r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need</a:t>
            </a:r>
            <a:r>
              <a:rPr lang="fi-FI" dirty="0" smtClean="0"/>
              <a:t> </a:t>
            </a:r>
            <a:r>
              <a:rPr lang="fi-FI" dirty="0" err="1" smtClean="0"/>
              <a:t>paths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many</a:t>
            </a:r>
            <a:r>
              <a:rPr lang="fi-FI" dirty="0" smtClean="0"/>
              <a:t> </a:t>
            </a:r>
            <a:r>
              <a:rPr lang="fi-FI" dirty="0" err="1" smtClean="0"/>
              <a:t>nodes</a:t>
            </a:r>
            <a:r>
              <a:rPr lang="fi-FI" dirty="0" smtClean="0"/>
              <a:t> to a single </a:t>
            </a:r>
            <a:r>
              <a:rPr lang="fi-FI" dirty="0" err="1" smtClean="0"/>
              <a:t>goal</a:t>
            </a:r>
            <a:r>
              <a:rPr lang="fi-FI" dirty="0" smtClean="0"/>
              <a:t> </a:t>
            </a:r>
            <a:r>
              <a:rPr lang="fi-FI" dirty="0" err="1" smtClean="0"/>
              <a:t>node</a:t>
            </a:r>
            <a:endParaRPr lang="fi-FI" dirty="0" smtClean="0"/>
          </a:p>
          <a:p>
            <a:pPr marL="457200" indent="-457200">
              <a:buAutoNum type="arabicPeriod"/>
            </a:pPr>
            <a:r>
              <a:rPr lang="fi-FI" dirty="0" err="1" smtClean="0"/>
              <a:t>Implement</a:t>
            </a:r>
            <a:endParaRPr lang="fi-FI" dirty="0"/>
          </a:p>
          <a:p>
            <a:pPr marL="457200" lvl="1" indent="0">
              <a:buNone/>
            </a:pPr>
            <a:r>
              <a:rPr lang="fi-FI" dirty="0" smtClean="0"/>
              <a:t>For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need</a:t>
            </a:r>
            <a:r>
              <a:rPr lang="fi-FI" dirty="0" smtClean="0"/>
              <a:t> </a:t>
            </a:r>
            <a:r>
              <a:rPr lang="fi-FI" dirty="0" err="1" smtClean="0"/>
              <a:t>motion</a:t>
            </a:r>
            <a:r>
              <a:rPr lang="fi-FI" dirty="0" smtClean="0"/>
              <a:t> </a:t>
            </a:r>
            <a:r>
              <a:rPr lang="fi-FI" dirty="0" err="1" smtClean="0"/>
              <a:t>control</a:t>
            </a:r>
            <a:r>
              <a:rPr lang="fi-FI" dirty="0" smtClean="0"/>
              <a:t> to </a:t>
            </a:r>
            <a:r>
              <a:rPr lang="fi-FI" dirty="0" err="1" smtClean="0"/>
              <a:t>follow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edges</a:t>
            </a:r>
            <a:r>
              <a:rPr lang="fi-FI" dirty="0" smtClean="0"/>
              <a:t>; </a:t>
            </a:r>
            <a:r>
              <a:rPr lang="fi-FI" dirty="0" err="1" smtClean="0"/>
              <a:t>usually</a:t>
            </a:r>
            <a:r>
              <a:rPr lang="fi-FI" dirty="0" smtClean="0"/>
              <a:t> </a:t>
            </a:r>
            <a:r>
              <a:rPr lang="fi-FI" dirty="0" err="1" smtClean="0"/>
              <a:t>also</a:t>
            </a:r>
            <a:r>
              <a:rPr lang="fi-FI" dirty="0" smtClean="0"/>
              <a:t> </a:t>
            </a:r>
            <a:r>
              <a:rPr lang="fi-FI" dirty="0" err="1" smtClean="0"/>
              <a:t>some</a:t>
            </a:r>
            <a:r>
              <a:rPr lang="fi-FI" dirty="0" smtClean="0"/>
              <a:t> </a:t>
            </a:r>
            <a:r>
              <a:rPr lang="fi-FI" dirty="0" err="1" smtClean="0"/>
              <a:t>path</a:t>
            </a:r>
            <a:r>
              <a:rPr lang="fi-FI" dirty="0" smtClean="0"/>
              <a:t> </a:t>
            </a:r>
            <a:r>
              <a:rPr lang="fi-FI" dirty="0" err="1" smtClean="0"/>
              <a:t>smoothing</a:t>
            </a:r>
            <a:r>
              <a:rPr lang="fi-FI" dirty="0" smtClean="0"/>
              <a:t> at and </a:t>
            </a:r>
            <a:r>
              <a:rPr lang="fi-FI" dirty="0" err="1" smtClean="0"/>
              <a:t>close</a:t>
            </a:r>
            <a:r>
              <a:rPr lang="fi-FI" dirty="0" smtClean="0"/>
              <a:t> to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nodes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30757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planning</a:t>
            </a:r>
            <a:r>
              <a:rPr lang="fi-FI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fully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known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environment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Risto Ritala</a:t>
            </a:r>
          </a:p>
          <a:p>
            <a:r>
              <a:rPr lang="fi-FI" dirty="0" err="1" smtClean="0"/>
              <a:t>Sept</a:t>
            </a:r>
            <a:r>
              <a:rPr lang="fi-FI" dirty="0" smtClean="0"/>
              <a:t> </a:t>
            </a:r>
            <a:r>
              <a:rPr lang="fi-FI" dirty="0" smtClean="0"/>
              <a:t>10 </a:t>
            </a:r>
            <a:r>
              <a:rPr lang="fi-FI" dirty="0" smtClean="0"/>
              <a:t>and </a:t>
            </a:r>
            <a:r>
              <a:rPr lang="fi-FI" dirty="0" smtClean="0"/>
              <a:t>24</a:t>
            </a:r>
            <a:r>
              <a:rPr lang="fi-FI" dirty="0" smtClean="0"/>
              <a:t>, 2018</a:t>
            </a:r>
            <a:endParaRPr lang="fi-FI" dirty="0" smtClean="0"/>
          </a:p>
          <a:p>
            <a:r>
              <a:rPr lang="fi-FI" dirty="0" smtClean="0"/>
              <a:t>IHA-4306 Fundamentals of mobile </a:t>
            </a:r>
            <a:r>
              <a:rPr lang="fi-FI" dirty="0" err="1" smtClean="0"/>
              <a:t>robotics</a:t>
            </a:r>
            <a:endParaRPr lang="fi-FI" dirty="0" smtClean="0"/>
          </a:p>
          <a:p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74" y="4605054"/>
            <a:ext cx="3035350" cy="225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endParaRPr lang="fi-FI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i-FI" dirty="0" err="1" smtClean="0"/>
              <a:t>Examples</a:t>
            </a:r>
            <a:r>
              <a:rPr lang="fi-FI" dirty="0" smtClean="0"/>
              <a:t> of </a:t>
            </a:r>
            <a:r>
              <a:rPr lang="fi-FI" dirty="0" err="1" smtClean="0"/>
              <a:t>practical</a:t>
            </a:r>
            <a:r>
              <a:rPr lang="fi-FI" dirty="0" smtClean="0"/>
              <a:t> </a:t>
            </a:r>
            <a:r>
              <a:rPr lang="fi-FI" dirty="0" err="1" smtClean="0"/>
              <a:t>cases</a:t>
            </a:r>
            <a:endParaRPr lang="fi-FI" dirty="0" smtClean="0"/>
          </a:p>
          <a:p>
            <a:r>
              <a:rPr lang="fi-FI" dirty="0" err="1" smtClean="0"/>
              <a:t>Representation</a:t>
            </a:r>
            <a:r>
              <a:rPr lang="fi-FI" dirty="0" smtClean="0"/>
              <a:t> of </a:t>
            </a:r>
            <a:r>
              <a:rPr lang="fi-FI" dirty="0" err="1" smtClean="0"/>
              <a:t>system</a:t>
            </a:r>
            <a:r>
              <a:rPr lang="fi-FI" dirty="0" smtClean="0"/>
              <a:t> </a:t>
            </a:r>
            <a:r>
              <a:rPr lang="fi-FI" dirty="0" err="1" smtClean="0"/>
              <a:t>state</a:t>
            </a:r>
            <a:r>
              <a:rPr lang="fi-FI" dirty="0" smtClean="0"/>
              <a:t> – </a:t>
            </a:r>
            <a:r>
              <a:rPr lang="fi-FI" dirty="0" err="1" smtClean="0"/>
              <a:t>relevant</a:t>
            </a:r>
            <a:r>
              <a:rPr lang="fi-FI" dirty="0" smtClean="0"/>
              <a:t> </a:t>
            </a:r>
            <a:r>
              <a:rPr lang="fi-FI" dirty="0" err="1" smtClean="0"/>
              <a:t>degrees</a:t>
            </a:r>
            <a:r>
              <a:rPr lang="fi-FI" dirty="0" smtClean="0"/>
              <a:t> of </a:t>
            </a:r>
            <a:r>
              <a:rPr lang="fi-FI" dirty="0" err="1" smtClean="0"/>
              <a:t>freedom</a:t>
            </a:r>
            <a:endParaRPr lang="fi-FI" dirty="0" smtClean="0"/>
          </a:p>
          <a:p>
            <a:r>
              <a:rPr lang="fi-FI" dirty="0" err="1" smtClean="0"/>
              <a:t>Graph</a:t>
            </a:r>
            <a:r>
              <a:rPr lang="fi-FI" dirty="0" smtClean="0"/>
              <a:t> as a </a:t>
            </a:r>
            <a:r>
              <a:rPr lang="fi-FI" dirty="0" err="1" smtClean="0"/>
              <a:t>system</a:t>
            </a:r>
            <a:r>
              <a:rPr lang="fi-FI" dirty="0" smtClean="0"/>
              <a:t> </a:t>
            </a:r>
            <a:r>
              <a:rPr lang="fi-FI" dirty="0" err="1" smtClean="0"/>
              <a:t>model</a:t>
            </a:r>
            <a:r>
              <a:rPr lang="fi-FI" dirty="0" smtClean="0"/>
              <a:t> for </a:t>
            </a:r>
            <a:r>
              <a:rPr lang="fi-FI" dirty="0" err="1" smtClean="0"/>
              <a:t>path</a:t>
            </a:r>
            <a:r>
              <a:rPr lang="fi-FI" dirty="0" smtClean="0"/>
              <a:t> </a:t>
            </a:r>
            <a:r>
              <a:rPr lang="fi-FI" dirty="0" err="1" smtClean="0"/>
              <a:t>planning</a:t>
            </a:r>
            <a:endParaRPr lang="fi-FI" dirty="0" smtClean="0"/>
          </a:p>
          <a:p>
            <a:pPr lvl="1"/>
            <a:r>
              <a:rPr lang="fi-FI" dirty="0" err="1" smtClean="0"/>
              <a:t>Graph</a:t>
            </a:r>
            <a:r>
              <a:rPr lang="fi-FI" dirty="0" smtClean="0"/>
              <a:t> = </a:t>
            </a:r>
            <a:r>
              <a:rPr lang="fi-FI" dirty="0" err="1" smtClean="0"/>
              <a:t>collection</a:t>
            </a:r>
            <a:r>
              <a:rPr lang="fi-FI" dirty="0" smtClean="0"/>
              <a:t> of </a:t>
            </a:r>
            <a:r>
              <a:rPr lang="fi-FI" dirty="0" err="1" smtClean="0"/>
              <a:t>nodes</a:t>
            </a:r>
            <a:r>
              <a:rPr lang="fi-FI" dirty="0" smtClean="0"/>
              <a:t> and </a:t>
            </a:r>
            <a:r>
              <a:rPr lang="fi-FI" dirty="0" err="1" smtClean="0"/>
              <a:t>edges</a:t>
            </a:r>
            <a:endParaRPr lang="fi-FI" dirty="0" smtClean="0"/>
          </a:p>
          <a:p>
            <a:pPr lvl="1"/>
            <a:r>
              <a:rPr lang="fi-FI" dirty="0" err="1" smtClean="0"/>
              <a:t>Generating</a:t>
            </a:r>
            <a:r>
              <a:rPr lang="fi-FI" dirty="0" smtClean="0"/>
              <a:t> </a:t>
            </a:r>
            <a:r>
              <a:rPr lang="fi-FI" dirty="0" err="1" smtClean="0"/>
              <a:t>graph</a:t>
            </a:r>
            <a:r>
              <a:rPr lang="fi-FI" dirty="0" smtClean="0"/>
              <a:t> </a:t>
            </a:r>
            <a:r>
              <a:rPr lang="fi-FI" dirty="0" err="1" smtClean="0"/>
              <a:t>models</a:t>
            </a:r>
            <a:endParaRPr lang="fi-FI" dirty="0" smtClean="0"/>
          </a:p>
          <a:p>
            <a:pPr lvl="2"/>
            <a:r>
              <a:rPr lang="fi-FI" dirty="0" err="1" smtClean="0"/>
              <a:t>Probabilistic</a:t>
            </a:r>
            <a:r>
              <a:rPr lang="fi-FI" dirty="0" smtClean="0"/>
              <a:t> </a:t>
            </a:r>
            <a:r>
              <a:rPr lang="fi-FI" dirty="0" err="1" smtClean="0"/>
              <a:t>roadmaps</a:t>
            </a:r>
            <a:r>
              <a:rPr lang="fi-FI" dirty="0" smtClean="0"/>
              <a:t> (PRM)</a:t>
            </a:r>
          </a:p>
          <a:p>
            <a:pPr lvl="2"/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geographical</a:t>
            </a:r>
            <a:r>
              <a:rPr lang="fi-FI" dirty="0" smtClean="0"/>
              <a:t> </a:t>
            </a:r>
            <a:r>
              <a:rPr lang="fi-FI" dirty="0" err="1" smtClean="0"/>
              <a:t>maps</a:t>
            </a:r>
            <a:r>
              <a:rPr lang="fi-FI" dirty="0" smtClean="0"/>
              <a:t> to </a:t>
            </a:r>
            <a:r>
              <a:rPr lang="fi-FI" dirty="0" err="1" smtClean="0"/>
              <a:t>graphs</a:t>
            </a:r>
            <a:endParaRPr lang="fi-FI" dirty="0" smtClean="0"/>
          </a:p>
          <a:p>
            <a:r>
              <a:rPr lang="fi-FI" dirty="0" err="1" smtClean="0"/>
              <a:t>Solving</a:t>
            </a:r>
            <a:r>
              <a:rPr lang="fi-FI" dirty="0" smtClean="0"/>
              <a:t> </a:t>
            </a:r>
            <a:r>
              <a:rPr lang="fi-FI" dirty="0" err="1" smtClean="0"/>
              <a:t>path</a:t>
            </a:r>
            <a:r>
              <a:rPr lang="fi-FI" dirty="0" smtClean="0"/>
              <a:t> </a:t>
            </a:r>
            <a:r>
              <a:rPr lang="fi-FI" dirty="0" err="1" smtClean="0"/>
              <a:t>planning</a:t>
            </a:r>
            <a:r>
              <a:rPr lang="fi-FI" dirty="0" smtClean="0"/>
              <a:t> on a </a:t>
            </a:r>
            <a:r>
              <a:rPr lang="fi-FI" dirty="0" err="1" smtClean="0"/>
              <a:t>graph</a:t>
            </a:r>
            <a:endParaRPr lang="fi-FI" dirty="0" smtClean="0"/>
          </a:p>
          <a:p>
            <a:pPr lvl="1"/>
            <a:r>
              <a:rPr lang="fi-FI" dirty="0" err="1" smtClean="0"/>
              <a:t>Dynamic</a:t>
            </a:r>
            <a:r>
              <a:rPr lang="fi-FI" dirty="0" smtClean="0"/>
              <a:t> </a:t>
            </a:r>
            <a:r>
              <a:rPr lang="fi-FI" dirty="0" err="1" smtClean="0"/>
              <a:t>programming</a:t>
            </a:r>
            <a:endParaRPr lang="fi-FI" dirty="0" smtClean="0"/>
          </a:p>
          <a:p>
            <a:pPr lvl="1"/>
            <a:r>
              <a:rPr lang="fi-FI" dirty="0" err="1" smtClean="0"/>
              <a:t>Dijkstra</a:t>
            </a:r>
            <a:endParaRPr lang="fi-FI" dirty="0" smtClean="0"/>
          </a:p>
          <a:p>
            <a:pPr lvl="1"/>
            <a:r>
              <a:rPr lang="fi-FI" dirty="0" smtClean="0"/>
              <a:t>A*</a:t>
            </a:r>
          </a:p>
          <a:p>
            <a:pPr lvl="1"/>
            <a:r>
              <a:rPr lang="fi-FI" dirty="0" smtClean="0"/>
              <a:t>Time-</a:t>
            </a:r>
            <a:r>
              <a:rPr lang="fi-FI" dirty="0" err="1" smtClean="0"/>
              <a:t>expanded</a:t>
            </a:r>
            <a:r>
              <a:rPr lang="fi-FI" dirty="0" smtClean="0"/>
              <a:t> </a:t>
            </a:r>
            <a:r>
              <a:rPr lang="fi-FI" dirty="0" err="1" smtClean="0"/>
              <a:t>graph</a:t>
            </a:r>
            <a:endParaRPr lang="fi-FI" dirty="0" smtClean="0"/>
          </a:p>
          <a:p>
            <a:r>
              <a:rPr lang="fi-FI" dirty="0" err="1"/>
              <a:t>Multirobot</a:t>
            </a:r>
            <a:r>
              <a:rPr lang="fi-FI" dirty="0"/>
              <a:t> </a:t>
            </a:r>
            <a:r>
              <a:rPr lang="fi-FI" dirty="0" err="1"/>
              <a:t>path</a:t>
            </a:r>
            <a:r>
              <a:rPr lang="fi-FI" dirty="0"/>
              <a:t> </a:t>
            </a:r>
            <a:r>
              <a:rPr lang="fi-FI" dirty="0" err="1"/>
              <a:t>planning</a:t>
            </a:r>
            <a:endParaRPr lang="fi-FI" dirty="0"/>
          </a:p>
          <a:p>
            <a:r>
              <a:rPr lang="fi-FI" dirty="0" err="1" smtClean="0"/>
              <a:t>Multipath</a:t>
            </a:r>
            <a:r>
              <a:rPr lang="fi-FI" dirty="0" smtClean="0"/>
              <a:t> </a:t>
            </a:r>
            <a:r>
              <a:rPr lang="fi-FI" dirty="0" err="1" smtClean="0"/>
              <a:t>problems</a:t>
            </a:r>
            <a:r>
              <a:rPr lang="fi-FI" dirty="0" smtClean="0"/>
              <a:t> – </a:t>
            </a:r>
            <a:r>
              <a:rPr lang="fi-FI" dirty="0" err="1" smtClean="0"/>
              <a:t>allocation</a:t>
            </a:r>
            <a:r>
              <a:rPr lang="fi-FI" dirty="0" smtClean="0"/>
              <a:t> of </a:t>
            </a:r>
            <a:r>
              <a:rPr lang="fi-FI" dirty="0" err="1" smtClean="0"/>
              <a:t>nodes</a:t>
            </a:r>
            <a:r>
              <a:rPr lang="fi-FI" dirty="0" smtClean="0"/>
              <a:t> to a </a:t>
            </a:r>
            <a:r>
              <a:rPr lang="fi-FI" dirty="0" err="1" smtClean="0"/>
              <a:t>path</a:t>
            </a:r>
            <a:endParaRPr lang="fi-FI" dirty="0" smtClean="0"/>
          </a:p>
          <a:p>
            <a:pPr lvl="1"/>
            <a:r>
              <a:rPr lang="fi-FI" dirty="0" err="1" smtClean="0"/>
              <a:t>Mixed</a:t>
            </a:r>
            <a:r>
              <a:rPr lang="fi-FI" dirty="0" smtClean="0"/>
              <a:t> </a:t>
            </a:r>
            <a:r>
              <a:rPr lang="fi-FI" dirty="0" err="1" smtClean="0"/>
              <a:t>integer</a:t>
            </a:r>
            <a:r>
              <a:rPr lang="fi-FI" dirty="0" smtClean="0"/>
              <a:t> </a:t>
            </a:r>
            <a:r>
              <a:rPr lang="fi-FI" dirty="0" err="1" smtClean="0"/>
              <a:t>programming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193541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  <a:endParaRPr lang="fi-FI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3530" y="1494979"/>
            <a:ext cx="2052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Cooperative</a:t>
            </a:r>
            <a:r>
              <a:rPr lang="fi-FI" dirty="0" smtClean="0"/>
              <a:t> </a:t>
            </a:r>
            <a:r>
              <a:rPr lang="fi-FI" dirty="0" err="1" smtClean="0"/>
              <a:t>motion</a:t>
            </a:r>
            <a:endParaRPr lang="fi-FI" dirty="0" smtClean="0"/>
          </a:p>
          <a:p>
            <a:r>
              <a:rPr lang="fi-FI" dirty="0" err="1" smtClean="0"/>
              <a:t>planning</a:t>
            </a:r>
            <a:endParaRPr lang="fi-FI" dirty="0"/>
          </a:p>
        </p:txBody>
      </p:sp>
      <p:sp>
        <p:nvSpPr>
          <p:cNvPr id="4" name="Isosceles Triangle 3">
            <a:hlinkClick r:id="rId2"/>
          </p:cNvPr>
          <p:cNvSpPr/>
          <p:nvPr/>
        </p:nvSpPr>
        <p:spPr>
          <a:xfrm>
            <a:off x="3870664" y="1494979"/>
            <a:ext cx="337351" cy="3693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TextBox 4"/>
          <p:cNvSpPr txBox="1"/>
          <p:nvPr/>
        </p:nvSpPr>
        <p:spPr>
          <a:xfrm>
            <a:off x="6920921" y="592071"/>
            <a:ext cx="2966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Warehouse</a:t>
            </a:r>
            <a:r>
              <a:rPr lang="fi-FI" dirty="0" smtClean="0"/>
              <a:t> </a:t>
            </a:r>
            <a:r>
              <a:rPr lang="fi-FI" dirty="0" err="1" smtClean="0"/>
              <a:t>robots</a:t>
            </a:r>
            <a:r>
              <a:rPr lang="fi-FI" dirty="0" smtClean="0"/>
              <a:t> at Amazon</a:t>
            </a:r>
            <a:endParaRPr lang="fi-FI" dirty="0"/>
          </a:p>
        </p:txBody>
      </p:sp>
      <p:sp>
        <p:nvSpPr>
          <p:cNvPr id="6" name="5-Point Star 5">
            <a:hlinkClick r:id="rId3"/>
          </p:cNvPr>
          <p:cNvSpPr/>
          <p:nvPr/>
        </p:nvSpPr>
        <p:spPr>
          <a:xfrm>
            <a:off x="6347532" y="862378"/>
            <a:ext cx="573389" cy="4882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TextBox 6"/>
          <p:cNvSpPr txBox="1"/>
          <p:nvPr/>
        </p:nvSpPr>
        <p:spPr>
          <a:xfrm>
            <a:off x="1376391" y="2962263"/>
            <a:ext cx="249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Articulated</a:t>
            </a:r>
            <a:r>
              <a:rPr lang="fi-FI" dirty="0" smtClean="0"/>
              <a:t> mobile </a:t>
            </a:r>
            <a:r>
              <a:rPr lang="fi-FI" dirty="0" err="1" smtClean="0"/>
              <a:t>robot</a:t>
            </a:r>
            <a:endParaRPr lang="fi-FI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3393" y="3037239"/>
            <a:ext cx="3193323" cy="10771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2812" y="2534220"/>
            <a:ext cx="3794273" cy="22328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22470" y="4897762"/>
            <a:ext cx="2758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Forest</a:t>
            </a:r>
            <a:r>
              <a:rPr lang="fi-FI" dirty="0" smtClean="0"/>
              <a:t> </a:t>
            </a:r>
            <a:r>
              <a:rPr lang="fi-FI" dirty="0" err="1" smtClean="0"/>
              <a:t>forwarder</a:t>
            </a:r>
            <a:r>
              <a:rPr lang="fi-FI" dirty="0" smtClean="0"/>
              <a:t> </a:t>
            </a:r>
            <a:r>
              <a:rPr lang="fi-FI" dirty="0" err="1" smtClean="0"/>
              <a:t>collecting</a:t>
            </a:r>
            <a:r>
              <a:rPr lang="fi-FI" dirty="0" smtClean="0"/>
              <a:t> </a:t>
            </a:r>
          </a:p>
          <a:p>
            <a:r>
              <a:rPr lang="fi-FI" dirty="0" err="1"/>
              <a:t>h</a:t>
            </a:r>
            <a:r>
              <a:rPr lang="fi-FI" dirty="0" err="1" smtClean="0"/>
              <a:t>arvested</a:t>
            </a:r>
            <a:r>
              <a:rPr lang="fi-FI" dirty="0" smtClean="0"/>
              <a:t> </a:t>
            </a:r>
            <a:r>
              <a:rPr lang="fi-FI" dirty="0" err="1" smtClean="0"/>
              <a:t>woodpiles</a:t>
            </a:r>
            <a:endParaRPr lang="fi-FI" dirty="0"/>
          </a:p>
        </p:txBody>
      </p:sp>
      <p:sp>
        <p:nvSpPr>
          <p:cNvPr id="11" name="Diamond 10">
            <a:hlinkClick r:id="rId6"/>
          </p:cNvPr>
          <p:cNvSpPr/>
          <p:nvPr/>
        </p:nvSpPr>
        <p:spPr>
          <a:xfrm>
            <a:off x="5545591" y="4897762"/>
            <a:ext cx="501671" cy="55041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9236" y="4038356"/>
            <a:ext cx="3894157" cy="2819644"/>
          </a:xfrm>
          <a:prstGeom prst="rect">
            <a:avLst/>
          </a:prstGeom>
        </p:spPr>
      </p:pic>
      <p:sp>
        <p:nvSpPr>
          <p:cNvPr id="13" name="Teardrop 12">
            <a:hlinkClick r:id="rId8"/>
          </p:cNvPr>
          <p:cNvSpPr/>
          <p:nvPr/>
        </p:nvSpPr>
        <p:spPr>
          <a:xfrm>
            <a:off x="5365075" y="2070856"/>
            <a:ext cx="445367" cy="463364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TextBox 13"/>
          <p:cNvSpPr txBox="1"/>
          <p:nvPr/>
        </p:nvSpPr>
        <p:spPr>
          <a:xfrm>
            <a:off x="6081676" y="1952327"/>
            <a:ext cx="2062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Drone</a:t>
            </a:r>
            <a:r>
              <a:rPr lang="fi-FI" dirty="0" smtClean="0"/>
              <a:t> </a:t>
            </a:r>
            <a:r>
              <a:rPr lang="fi-FI" dirty="0" err="1" smtClean="0"/>
              <a:t>learning</a:t>
            </a:r>
            <a:r>
              <a:rPr lang="fi-FI" dirty="0" smtClean="0"/>
              <a:t> </a:t>
            </a:r>
            <a:r>
              <a:rPr lang="fi-FI" dirty="0" err="1" smtClean="0"/>
              <a:t>path</a:t>
            </a:r>
            <a:endParaRPr lang="fi-FI" dirty="0" smtClean="0"/>
          </a:p>
          <a:p>
            <a:r>
              <a:rPr lang="fi-FI" dirty="0"/>
              <a:t>i</a:t>
            </a:r>
            <a:r>
              <a:rPr lang="fi-FI" dirty="0" smtClean="0"/>
              <a:t>n </a:t>
            </a:r>
            <a:r>
              <a:rPr lang="fi-FI" dirty="0" err="1" smtClean="0"/>
              <a:t>forest</a:t>
            </a:r>
            <a:endParaRPr lang="fi-FI" dirty="0"/>
          </a:p>
        </p:txBody>
      </p:sp>
      <p:sp>
        <p:nvSpPr>
          <p:cNvPr id="15" name="TextBox 14"/>
          <p:cNvSpPr txBox="1"/>
          <p:nvPr/>
        </p:nvSpPr>
        <p:spPr>
          <a:xfrm>
            <a:off x="7112855" y="5986021"/>
            <a:ext cx="174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Indoors</a:t>
            </a:r>
            <a:r>
              <a:rPr lang="fi-FI" dirty="0" smtClean="0"/>
              <a:t> </a:t>
            </a:r>
            <a:r>
              <a:rPr lang="fi-FI" dirty="0" err="1" smtClean="0"/>
              <a:t>delivery</a:t>
            </a:r>
            <a:r>
              <a:rPr lang="fi-FI" dirty="0" smtClean="0"/>
              <a:t> </a:t>
            </a:r>
            <a:endParaRPr lang="fi-FI" dirty="0"/>
          </a:p>
        </p:txBody>
      </p:sp>
      <p:sp>
        <p:nvSpPr>
          <p:cNvPr id="16" name="Oval 15">
            <a:hlinkClick r:id="rId9"/>
          </p:cNvPr>
          <p:cNvSpPr/>
          <p:nvPr/>
        </p:nvSpPr>
        <p:spPr>
          <a:xfrm>
            <a:off x="9785023" y="5951558"/>
            <a:ext cx="474925" cy="467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" name="Rectangle 16"/>
          <p:cNvSpPr/>
          <p:nvPr/>
        </p:nvSpPr>
        <p:spPr>
          <a:xfrm>
            <a:off x="9162057" y="1338914"/>
            <a:ext cx="1720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 err="1" smtClean="0"/>
              <a:t>Self-driving</a:t>
            </a:r>
            <a:r>
              <a:rPr lang="fi-FI" dirty="0" smtClean="0"/>
              <a:t> </a:t>
            </a:r>
            <a:r>
              <a:rPr lang="fi-FI" dirty="0" err="1" smtClean="0"/>
              <a:t>cars</a:t>
            </a:r>
            <a:endParaRPr lang="fi-FI" dirty="0"/>
          </a:p>
        </p:txBody>
      </p:sp>
      <p:sp>
        <p:nvSpPr>
          <p:cNvPr id="18" name="Oval 17">
            <a:hlinkClick r:id="rId10"/>
          </p:cNvPr>
          <p:cNvSpPr/>
          <p:nvPr/>
        </p:nvSpPr>
        <p:spPr>
          <a:xfrm>
            <a:off x="9567520" y="1708246"/>
            <a:ext cx="435006" cy="452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6814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10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3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</a:t>
            </a:r>
            <a:r>
              <a:rPr lang="fi-FI" sz="3600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</a:t>
            </a:r>
            <a:r>
              <a:rPr lang="fi-FI" sz="3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fi-FI" sz="3600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cornerstone</a:t>
            </a:r>
            <a:r>
              <a:rPr lang="fi-FI" sz="3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fi-FI" sz="3600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model-based</a:t>
            </a:r>
            <a:r>
              <a:rPr lang="fi-FI" sz="3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sz="3600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</a:t>
            </a:r>
            <a:endParaRPr lang="fi-FI" sz="36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180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i-FI" dirty="0" smtClean="0"/>
              <a:t>System </a:t>
            </a:r>
            <a:r>
              <a:rPr lang="fi-FI" dirty="0" err="1" smtClean="0"/>
              <a:t>state</a:t>
            </a:r>
            <a:r>
              <a:rPr lang="fi-FI" dirty="0" smtClean="0"/>
              <a:t> = </a:t>
            </a:r>
            <a:r>
              <a:rPr lang="fi-FI" dirty="0" err="1" smtClean="0"/>
              <a:t>description</a:t>
            </a:r>
            <a:r>
              <a:rPr lang="fi-FI" dirty="0" smtClean="0"/>
              <a:t> </a:t>
            </a:r>
            <a:r>
              <a:rPr lang="fi-FI" dirty="0" err="1" smtClean="0"/>
              <a:t>such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</a:t>
            </a:r>
            <a:r>
              <a:rPr lang="fi-FI" dirty="0" err="1" smtClean="0"/>
              <a:t>when</a:t>
            </a:r>
            <a:r>
              <a:rPr lang="fi-FI" dirty="0" smtClean="0"/>
              <a:t> </a:t>
            </a:r>
            <a:r>
              <a:rPr lang="fi-FI" dirty="0" err="1" smtClean="0"/>
              <a:t>completely</a:t>
            </a:r>
            <a:r>
              <a:rPr lang="fi-FI" dirty="0" smtClean="0"/>
              <a:t> </a:t>
            </a:r>
            <a:r>
              <a:rPr lang="fi-FI" dirty="0" err="1" smtClean="0"/>
              <a:t>known</a:t>
            </a:r>
            <a:r>
              <a:rPr lang="fi-FI" dirty="0" smtClean="0"/>
              <a:t> at </a:t>
            </a:r>
            <a:r>
              <a:rPr lang="fi-FI" dirty="0" err="1" smtClean="0"/>
              <a:t>some</a:t>
            </a:r>
            <a:r>
              <a:rPr lang="fi-FI" dirty="0" smtClean="0"/>
              <a:t> </a:t>
            </a:r>
            <a:r>
              <a:rPr lang="fi-FI" dirty="0" err="1" smtClean="0"/>
              <a:t>time</a:t>
            </a:r>
            <a:r>
              <a:rPr lang="fi-FI" dirty="0" smtClean="0"/>
              <a:t> </a:t>
            </a:r>
            <a:r>
              <a:rPr lang="fi-FI" dirty="0" err="1" smtClean="0"/>
              <a:t>instant</a:t>
            </a:r>
            <a:r>
              <a:rPr lang="fi-FI" dirty="0" smtClean="0"/>
              <a:t> t, it </a:t>
            </a:r>
            <a:r>
              <a:rPr lang="fi-FI" dirty="0" err="1" smtClean="0"/>
              <a:t>renders</a:t>
            </a:r>
            <a:r>
              <a:rPr lang="fi-FI" dirty="0" smtClean="0"/>
              <a:t> </a:t>
            </a:r>
            <a:r>
              <a:rPr lang="fi-FI" dirty="0" err="1" smtClean="0"/>
              <a:t>all</a:t>
            </a:r>
            <a:r>
              <a:rPr lang="fi-FI" dirty="0" smtClean="0"/>
              <a:t> </a:t>
            </a:r>
            <a:r>
              <a:rPr lang="fi-FI" dirty="0" err="1" smtClean="0"/>
              <a:t>information</a:t>
            </a:r>
            <a:r>
              <a:rPr lang="fi-FI" dirty="0" smtClean="0"/>
              <a:t> </a:t>
            </a:r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state</a:t>
            </a:r>
            <a:r>
              <a:rPr lang="fi-FI" dirty="0" smtClean="0"/>
              <a:t> at </a:t>
            </a:r>
            <a:r>
              <a:rPr lang="fi-FI" dirty="0" err="1" smtClean="0"/>
              <a:t>earlier</a:t>
            </a:r>
            <a:r>
              <a:rPr lang="fi-FI" dirty="0" smtClean="0"/>
              <a:t> </a:t>
            </a:r>
            <a:r>
              <a:rPr lang="fi-FI" dirty="0" err="1" smtClean="0"/>
              <a:t>times</a:t>
            </a:r>
            <a:r>
              <a:rPr lang="fi-FI" dirty="0" smtClean="0"/>
              <a:t> </a:t>
            </a:r>
            <a:r>
              <a:rPr lang="fi-FI" dirty="0" err="1" smtClean="0"/>
              <a:t>irrelevant</a:t>
            </a:r>
            <a:r>
              <a:rPr lang="fi-FI" dirty="0" smtClean="0"/>
              <a:t> </a:t>
            </a:r>
            <a:r>
              <a:rPr lang="fi-FI" dirty="0" err="1" smtClean="0"/>
              <a:t>when</a:t>
            </a:r>
            <a:r>
              <a:rPr lang="fi-FI" dirty="0" smtClean="0"/>
              <a:t> </a:t>
            </a:r>
            <a:r>
              <a:rPr lang="fi-FI" dirty="0" err="1" smtClean="0"/>
              <a:t>predicting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system</a:t>
            </a:r>
            <a:r>
              <a:rPr lang="fi-FI" dirty="0" smtClean="0"/>
              <a:t> </a:t>
            </a:r>
            <a:r>
              <a:rPr lang="fi-FI" dirty="0" err="1" smtClean="0"/>
              <a:t>state</a:t>
            </a:r>
            <a:r>
              <a:rPr lang="fi-FI" dirty="0" smtClean="0"/>
              <a:t> at </a:t>
            </a:r>
            <a:r>
              <a:rPr lang="fi-FI" dirty="0" err="1" smtClean="0"/>
              <a:t>later</a:t>
            </a:r>
            <a:r>
              <a:rPr lang="fi-FI" dirty="0" smtClean="0"/>
              <a:t> </a:t>
            </a:r>
            <a:r>
              <a:rPr lang="fi-FI" dirty="0" err="1" smtClean="0"/>
              <a:t>times</a:t>
            </a:r>
            <a:endParaRPr lang="fi-FI" dirty="0" smtClean="0"/>
          </a:p>
          <a:p>
            <a:pPr lvl="1"/>
            <a:r>
              <a:rPr lang="fi-FI" dirty="0" err="1" smtClean="0"/>
              <a:t>Initial</a:t>
            </a:r>
            <a:r>
              <a:rPr lang="fi-FI" dirty="0" smtClean="0"/>
              <a:t> </a:t>
            </a:r>
            <a:r>
              <a:rPr lang="fi-FI" dirty="0" err="1" smtClean="0"/>
              <a:t>conditions</a:t>
            </a:r>
            <a:r>
              <a:rPr lang="fi-FI" dirty="0" smtClean="0"/>
              <a:t> for a </a:t>
            </a:r>
            <a:r>
              <a:rPr lang="fi-FI" dirty="0" err="1" smtClean="0"/>
              <a:t>differential</a:t>
            </a:r>
            <a:r>
              <a:rPr lang="fi-FI" dirty="0" smtClean="0"/>
              <a:t> </a:t>
            </a:r>
            <a:r>
              <a:rPr lang="fi-FI" dirty="0" err="1" smtClean="0"/>
              <a:t>equation</a:t>
            </a:r>
            <a:endParaRPr lang="fi-FI" dirty="0" smtClean="0"/>
          </a:p>
          <a:p>
            <a:pPr marL="0" indent="0">
              <a:buNone/>
            </a:pPr>
            <a:r>
              <a:rPr lang="fi-FI" dirty="0" err="1" smtClean="0"/>
              <a:t>Examples</a:t>
            </a:r>
            <a:endParaRPr lang="fi-FI" dirty="0" smtClean="0"/>
          </a:p>
          <a:p>
            <a:pPr lvl="1"/>
            <a:r>
              <a:rPr lang="fi-FI" dirty="0" err="1" smtClean="0"/>
              <a:t>Pointwise</a:t>
            </a:r>
            <a:r>
              <a:rPr lang="fi-FI" dirty="0" smtClean="0"/>
              <a:t> </a:t>
            </a:r>
            <a:r>
              <a:rPr lang="fi-FI" dirty="0" err="1" smtClean="0"/>
              <a:t>object</a:t>
            </a:r>
            <a:r>
              <a:rPr lang="fi-FI" dirty="0" smtClean="0"/>
              <a:t> in 2d </a:t>
            </a:r>
            <a:r>
              <a:rPr lang="fi-FI" dirty="0" err="1" smtClean="0"/>
              <a:t>with</a:t>
            </a:r>
            <a:r>
              <a:rPr lang="fi-FI" dirty="0" smtClean="0"/>
              <a:t> no inertia: </a:t>
            </a:r>
            <a:r>
              <a:rPr lang="fi-FI" dirty="0" err="1" smtClean="0"/>
              <a:t>x,y</a:t>
            </a:r>
            <a:r>
              <a:rPr lang="fi-FI" dirty="0" smtClean="0"/>
              <a:t> –</a:t>
            </a:r>
            <a:r>
              <a:rPr lang="fi-FI" dirty="0" err="1" smtClean="0"/>
              <a:t>location</a:t>
            </a:r>
            <a:endParaRPr lang="fi-FI" dirty="0" smtClean="0"/>
          </a:p>
          <a:p>
            <a:pPr lvl="1"/>
            <a:r>
              <a:rPr lang="fi-FI" dirty="0" err="1" smtClean="0">
                <a:solidFill>
                  <a:srgbClr val="FF0000"/>
                </a:solidFill>
              </a:rPr>
              <a:t>Rigid</a:t>
            </a:r>
            <a:r>
              <a:rPr lang="fi-FI" dirty="0" smtClean="0">
                <a:solidFill>
                  <a:srgbClr val="FF0000"/>
                </a:solidFill>
              </a:rPr>
              <a:t> </a:t>
            </a:r>
            <a:r>
              <a:rPr lang="fi-FI" dirty="0" err="1" smtClean="0">
                <a:solidFill>
                  <a:srgbClr val="FF0000"/>
                </a:solidFill>
              </a:rPr>
              <a:t>object</a:t>
            </a:r>
            <a:r>
              <a:rPr lang="fi-FI" dirty="0" smtClean="0">
                <a:solidFill>
                  <a:srgbClr val="FF0000"/>
                </a:solidFill>
              </a:rPr>
              <a:t> in 2d </a:t>
            </a:r>
            <a:r>
              <a:rPr lang="fi-FI" dirty="0" err="1" smtClean="0">
                <a:solidFill>
                  <a:srgbClr val="FF0000"/>
                </a:solidFill>
              </a:rPr>
              <a:t>with</a:t>
            </a:r>
            <a:r>
              <a:rPr lang="fi-FI" dirty="0" smtClean="0">
                <a:solidFill>
                  <a:srgbClr val="FF0000"/>
                </a:solidFill>
              </a:rPr>
              <a:t> no inertia: </a:t>
            </a:r>
            <a:r>
              <a:rPr lang="fi-FI" dirty="0" err="1" smtClean="0">
                <a:solidFill>
                  <a:srgbClr val="FF0000"/>
                </a:solidFill>
              </a:rPr>
              <a:t>x,y</a:t>
            </a:r>
            <a:r>
              <a:rPr lang="fi-FI" dirty="0" smtClean="0">
                <a:solidFill>
                  <a:srgbClr val="FF0000"/>
                </a:solidFill>
              </a:rPr>
              <a:t> -</a:t>
            </a:r>
            <a:r>
              <a:rPr lang="fi-FI" dirty="0" err="1" smtClean="0">
                <a:solidFill>
                  <a:srgbClr val="FF0000"/>
                </a:solidFill>
              </a:rPr>
              <a:t>location</a:t>
            </a:r>
            <a:r>
              <a:rPr lang="fi-FI" dirty="0" smtClean="0">
                <a:solidFill>
                  <a:srgbClr val="FF0000"/>
                </a:solidFill>
              </a:rPr>
              <a:t> and </a:t>
            </a:r>
            <a:r>
              <a:rPr lang="fi-FI" dirty="0" err="1" smtClean="0">
                <a:solidFill>
                  <a:srgbClr val="FF0000"/>
                </a:solidFill>
              </a:rPr>
              <a:t>orientation</a:t>
            </a:r>
            <a:r>
              <a:rPr lang="fi-FI" dirty="0" smtClean="0">
                <a:solidFill>
                  <a:srgbClr val="FF0000"/>
                </a:solidFill>
              </a:rPr>
              <a:t> </a:t>
            </a:r>
            <a:r>
              <a:rPr lang="fi-FI" dirty="0" err="1" smtClean="0">
                <a:solidFill>
                  <a:srgbClr val="FF0000"/>
                </a:solidFill>
              </a:rPr>
              <a:t>angle</a:t>
            </a:r>
            <a:endParaRPr lang="fi-FI" dirty="0">
              <a:solidFill>
                <a:srgbClr val="FF0000"/>
              </a:solidFill>
            </a:endParaRPr>
          </a:p>
          <a:p>
            <a:pPr lvl="1"/>
            <a:r>
              <a:rPr lang="fi-FI" dirty="0" err="1" smtClean="0"/>
              <a:t>Rigid</a:t>
            </a:r>
            <a:r>
              <a:rPr lang="fi-FI" dirty="0" smtClean="0"/>
              <a:t> </a:t>
            </a:r>
            <a:r>
              <a:rPr lang="fi-FI" dirty="0" err="1" smtClean="0"/>
              <a:t>object</a:t>
            </a:r>
            <a:r>
              <a:rPr lang="fi-FI" dirty="0" smtClean="0"/>
              <a:t> in 3d </a:t>
            </a:r>
            <a:r>
              <a:rPr lang="fi-FI" dirty="0" err="1" smtClean="0"/>
              <a:t>with</a:t>
            </a:r>
            <a:r>
              <a:rPr lang="fi-FI" dirty="0" smtClean="0"/>
              <a:t> no inertia: </a:t>
            </a:r>
            <a:r>
              <a:rPr lang="fi-FI" dirty="0" err="1" smtClean="0"/>
              <a:t>x,y,z</a:t>
            </a:r>
            <a:r>
              <a:rPr lang="fi-FI" dirty="0" smtClean="0"/>
              <a:t> –</a:t>
            </a:r>
            <a:r>
              <a:rPr lang="fi-FI" dirty="0" err="1" smtClean="0"/>
              <a:t>location</a:t>
            </a:r>
            <a:r>
              <a:rPr lang="fi-FI" dirty="0" smtClean="0"/>
              <a:t>; roll, </a:t>
            </a:r>
            <a:r>
              <a:rPr lang="fi-FI" dirty="0" err="1" smtClean="0"/>
              <a:t>pitch</a:t>
            </a:r>
            <a:r>
              <a:rPr lang="fi-FI" dirty="0" smtClean="0"/>
              <a:t>, </a:t>
            </a:r>
            <a:r>
              <a:rPr lang="fi-FI" dirty="0" err="1" smtClean="0"/>
              <a:t>yaw</a:t>
            </a:r>
            <a:r>
              <a:rPr lang="fi-FI" dirty="0" smtClean="0"/>
              <a:t> –</a:t>
            </a:r>
            <a:r>
              <a:rPr lang="fi-FI" dirty="0" err="1" smtClean="0"/>
              <a:t>orientation</a:t>
            </a:r>
            <a:endParaRPr lang="fi-FI" dirty="0" smtClean="0"/>
          </a:p>
          <a:p>
            <a:pPr lvl="1"/>
            <a:r>
              <a:rPr lang="fi-FI" dirty="0" err="1" smtClean="0"/>
              <a:t>Rigid</a:t>
            </a:r>
            <a:r>
              <a:rPr lang="fi-FI" dirty="0" smtClean="0"/>
              <a:t> </a:t>
            </a:r>
            <a:r>
              <a:rPr lang="fi-FI" dirty="0" err="1" smtClean="0"/>
              <a:t>object</a:t>
            </a:r>
            <a:r>
              <a:rPr lang="fi-FI" dirty="0" smtClean="0"/>
              <a:t> in 3d </a:t>
            </a:r>
            <a:r>
              <a:rPr lang="fi-FI" dirty="0" err="1" smtClean="0"/>
              <a:t>with</a:t>
            </a:r>
            <a:r>
              <a:rPr lang="fi-FI" dirty="0" smtClean="0"/>
              <a:t> inertia: </a:t>
            </a:r>
            <a:r>
              <a:rPr lang="fi-FI" dirty="0" err="1" smtClean="0"/>
              <a:t>x,y,z</a:t>
            </a:r>
            <a:r>
              <a:rPr lang="fi-FI" dirty="0" smtClean="0"/>
              <a:t> –</a:t>
            </a:r>
            <a:r>
              <a:rPr lang="fi-FI" dirty="0" err="1" smtClean="0"/>
              <a:t>location</a:t>
            </a:r>
            <a:r>
              <a:rPr lang="fi-FI" dirty="0" smtClean="0"/>
              <a:t>, </a:t>
            </a:r>
            <a:r>
              <a:rPr lang="fi-FI" dirty="0" err="1" smtClean="0"/>
              <a:t>x,y,z</a:t>
            </a:r>
            <a:r>
              <a:rPr lang="fi-FI" dirty="0" smtClean="0"/>
              <a:t> –</a:t>
            </a:r>
            <a:r>
              <a:rPr lang="fi-FI" dirty="0" err="1" smtClean="0"/>
              <a:t>speed</a:t>
            </a:r>
            <a:r>
              <a:rPr lang="fi-FI" dirty="0" smtClean="0"/>
              <a:t>, roll, </a:t>
            </a:r>
            <a:r>
              <a:rPr lang="fi-FI" dirty="0" err="1" smtClean="0"/>
              <a:t>pitch</a:t>
            </a:r>
            <a:r>
              <a:rPr lang="fi-FI" dirty="0" smtClean="0"/>
              <a:t>, </a:t>
            </a:r>
            <a:r>
              <a:rPr lang="fi-FI" dirty="0" err="1" smtClean="0"/>
              <a:t>yaw</a:t>
            </a:r>
            <a:r>
              <a:rPr lang="fi-FI" dirty="0" smtClean="0"/>
              <a:t> –</a:t>
            </a:r>
            <a:r>
              <a:rPr lang="fi-FI" dirty="0" err="1" smtClean="0"/>
              <a:t>orientation</a:t>
            </a:r>
            <a:r>
              <a:rPr lang="fi-FI" dirty="0" smtClean="0"/>
              <a:t>, roll, </a:t>
            </a:r>
            <a:r>
              <a:rPr lang="fi-FI" dirty="0" err="1" smtClean="0"/>
              <a:t>pitch</a:t>
            </a:r>
            <a:r>
              <a:rPr lang="fi-FI" dirty="0" smtClean="0"/>
              <a:t>, </a:t>
            </a:r>
            <a:r>
              <a:rPr lang="fi-FI" dirty="0" err="1" smtClean="0"/>
              <a:t>yaw</a:t>
            </a:r>
            <a:r>
              <a:rPr lang="fi-FI" dirty="0" smtClean="0"/>
              <a:t> –</a:t>
            </a:r>
            <a:r>
              <a:rPr lang="fi-FI" dirty="0" err="1" smtClean="0"/>
              <a:t>angular</a:t>
            </a:r>
            <a:r>
              <a:rPr lang="fi-FI" dirty="0" smtClean="0"/>
              <a:t> </a:t>
            </a:r>
            <a:r>
              <a:rPr lang="fi-FI" dirty="0" err="1" smtClean="0"/>
              <a:t>velocity</a:t>
            </a:r>
            <a:endParaRPr lang="fi-FI" dirty="0" smtClean="0"/>
          </a:p>
          <a:p>
            <a:pPr lvl="1"/>
            <a:r>
              <a:rPr lang="fi-FI" dirty="0" err="1" smtClean="0"/>
              <a:t>Articulated</a:t>
            </a:r>
            <a:r>
              <a:rPr lang="fi-FI" dirty="0" smtClean="0"/>
              <a:t> mobile </a:t>
            </a:r>
            <a:r>
              <a:rPr lang="fi-FI" dirty="0" err="1" smtClean="0"/>
              <a:t>robot</a:t>
            </a:r>
            <a:r>
              <a:rPr lang="fi-FI" dirty="0" smtClean="0"/>
              <a:t> in 2d </a:t>
            </a:r>
            <a:r>
              <a:rPr lang="fi-FI" dirty="0" err="1" smtClean="0"/>
              <a:t>with</a:t>
            </a:r>
            <a:r>
              <a:rPr lang="fi-FI" dirty="0" smtClean="0"/>
              <a:t> no inertia: </a:t>
            </a:r>
            <a:r>
              <a:rPr lang="fi-FI" dirty="0" err="1" smtClean="0"/>
              <a:t>x,y</a:t>
            </a:r>
            <a:r>
              <a:rPr lang="fi-FI" dirty="0" smtClean="0"/>
              <a:t> -</a:t>
            </a:r>
            <a:r>
              <a:rPr lang="fi-FI" dirty="0" err="1" smtClean="0"/>
              <a:t>location</a:t>
            </a:r>
            <a:r>
              <a:rPr lang="fi-FI" dirty="0" smtClean="0"/>
              <a:t> of </a:t>
            </a:r>
            <a:r>
              <a:rPr lang="fi-FI" dirty="0" err="1" smtClean="0"/>
              <a:t>one</a:t>
            </a:r>
            <a:r>
              <a:rPr lang="fi-FI" dirty="0" smtClean="0"/>
              <a:t> of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endpoints</a:t>
            </a:r>
            <a:r>
              <a:rPr lang="fi-FI" dirty="0" smtClean="0"/>
              <a:t>, </a:t>
            </a:r>
            <a:r>
              <a:rPr lang="fi-FI" dirty="0" err="1" smtClean="0"/>
              <a:t>angles</a:t>
            </a:r>
            <a:r>
              <a:rPr lang="fi-FI" dirty="0" smtClean="0"/>
              <a:t> of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joints</a:t>
            </a:r>
            <a:endParaRPr lang="fi-FI" dirty="0" smtClean="0"/>
          </a:p>
          <a:p>
            <a:pPr lvl="1"/>
            <a:r>
              <a:rPr lang="fi-FI" dirty="0" smtClean="0"/>
              <a:t>N </a:t>
            </a:r>
            <a:r>
              <a:rPr lang="fi-FI" dirty="0" err="1" smtClean="0"/>
              <a:t>rigid</a:t>
            </a:r>
            <a:r>
              <a:rPr lang="fi-FI" dirty="0" smtClean="0"/>
              <a:t> </a:t>
            </a:r>
            <a:r>
              <a:rPr lang="fi-FI" dirty="0" err="1" smtClean="0"/>
              <a:t>objects</a:t>
            </a:r>
            <a:r>
              <a:rPr lang="fi-FI" dirty="0" smtClean="0"/>
              <a:t> in 2d </a:t>
            </a:r>
            <a:r>
              <a:rPr lang="fi-FI" dirty="0" err="1" smtClean="0"/>
              <a:t>with</a:t>
            </a:r>
            <a:r>
              <a:rPr lang="fi-FI" dirty="0" smtClean="0"/>
              <a:t> no inertia: N </a:t>
            </a:r>
            <a:r>
              <a:rPr lang="fi-FI" dirty="0" err="1" smtClean="0"/>
              <a:t>sets</a:t>
            </a:r>
            <a:r>
              <a:rPr lang="fi-FI" dirty="0" smtClean="0"/>
              <a:t> of </a:t>
            </a:r>
            <a:r>
              <a:rPr lang="fi-FI" dirty="0" err="1" smtClean="0"/>
              <a:t>x,y</a:t>
            </a:r>
            <a:r>
              <a:rPr lang="fi-FI" dirty="0" smtClean="0"/>
              <a:t> –</a:t>
            </a:r>
            <a:r>
              <a:rPr lang="fi-FI" dirty="0" err="1" smtClean="0"/>
              <a:t>location</a:t>
            </a:r>
            <a:r>
              <a:rPr lang="fi-FI" dirty="0" smtClean="0"/>
              <a:t> and </a:t>
            </a:r>
            <a:r>
              <a:rPr lang="fi-FI" dirty="0" err="1" smtClean="0"/>
              <a:t>orientation</a:t>
            </a:r>
            <a:r>
              <a:rPr lang="fi-FI" dirty="0" smtClean="0"/>
              <a:t> </a:t>
            </a:r>
            <a:r>
              <a:rPr lang="fi-FI" dirty="0" err="1" smtClean="0"/>
              <a:t>angle</a:t>
            </a:r>
            <a:endParaRPr lang="fi-FI" dirty="0" smtClean="0"/>
          </a:p>
          <a:p>
            <a:pPr lvl="1"/>
            <a:r>
              <a:rPr lang="fi-FI" dirty="0" smtClean="0"/>
              <a:t>…</a:t>
            </a:r>
          </a:p>
          <a:p>
            <a:pPr marL="0" indent="0">
              <a:buNone/>
            </a:pPr>
            <a:r>
              <a:rPr lang="fi-FI" dirty="0" err="1" smtClean="0"/>
              <a:t>Choosing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state</a:t>
            </a:r>
            <a:r>
              <a:rPr lang="fi-FI" dirty="0" smtClean="0"/>
              <a:t> </a:t>
            </a:r>
            <a:r>
              <a:rPr lang="fi-FI" dirty="0" err="1" smtClean="0"/>
              <a:t>space</a:t>
            </a:r>
            <a:r>
              <a:rPr lang="fi-FI" dirty="0" smtClean="0"/>
              <a:t> is </a:t>
            </a:r>
            <a:r>
              <a:rPr lang="fi-FI" dirty="0" err="1" smtClean="0"/>
              <a:t>somewhat</a:t>
            </a:r>
            <a:r>
              <a:rPr lang="fi-FI" dirty="0" smtClean="0"/>
              <a:t> </a:t>
            </a:r>
            <a:r>
              <a:rPr lang="fi-FI" dirty="0" err="1" smtClean="0"/>
              <a:t>art</a:t>
            </a:r>
            <a:r>
              <a:rPr lang="fi-FI" dirty="0" smtClean="0"/>
              <a:t> </a:t>
            </a:r>
            <a:r>
              <a:rPr lang="fi-FI" dirty="0" err="1" smtClean="0"/>
              <a:t>rather</a:t>
            </a:r>
            <a:r>
              <a:rPr lang="fi-FI" dirty="0" smtClean="0"/>
              <a:t> </a:t>
            </a:r>
            <a:r>
              <a:rPr lang="fi-FI" dirty="0" err="1" smtClean="0"/>
              <a:t>than</a:t>
            </a:r>
            <a:r>
              <a:rPr lang="fi-FI" dirty="0" smtClean="0"/>
              <a:t> </a:t>
            </a:r>
            <a:r>
              <a:rPr lang="fi-FI" dirty="0" err="1" smtClean="0"/>
              <a:t>based</a:t>
            </a:r>
            <a:r>
              <a:rPr lang="fi-FI" dirty="0" smtClean="0"/>
              <a:t> on </a:t>
            </a:r>
            <a:r>
              <a:rPr lang="fi-FI" dirty="0" err="1" smtClean="0"/>
              <a:t>rules</a:t>
            </a:r>
            <a:r>
              <a:rPr lang="fi-FI" dirty="0" smtClean="0"/>
              <a:t>, </a:t>
            </a:r>
            <a:r>
              <a:rPr lang="fi-FI" dirty="0" err="1" smtClean="0"/>
              <a:t>but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list</a:t>
            </a:r>
            <a:r>
              <a:rPr lang="fi-FI" dirty="0" smtClean="0"/>
              <a:t> </a:t>
            </a:r>
            <a:r>
              <a:rPr lang="fi-FI" dirty="0" err="1" smtClean="0"/>
              <a:t>above</a:t>
            </a:r>
            <a:r>
              <a:rPr lang="fi-FI" dirty="0" smtClean="0"/>
              <a:t> </a:t>
            </a:r>
            <a:r>
              <a:rPr lang="fi-FI" dirty="0" err="1" smtClean="0"/>
              <a:t>provides</a:t>
            </a:r>
            <a:r>
              <a:rPr lang="fi-FI" dirty="0" smtClean="0"/>
              <a:t> </a:t>
            </a:r>
            <a:r>
              <a:rPr lang="fi-FI" dirty="0" err="1" smtClean="0"/>
              <a:t>templates</a:t>
            </a:r>
            <a:r>
              <a:rPr lang="fi-FI" dirty="0" smtClean="0"/>
              <a:t> to </a:t>
            </a:r>
            <a:r>
              <a:rPr lang="fi-FI" dirty="0" err="1" smtClean="0"/>
              <a:t>consider</a:t>
            </a:r>
            <a:r>
              <a:rPr lang="fi-FI" dirty="0" smtClean="0"/>
              <a:t>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4136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fi-FI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466" y="2407519"/>
            <a:ext cx="3894157" cy="28196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54944" y="240751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?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3409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a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planning</a:t>
            </a:r>
            <a:endParaRPr lang="fi-FI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i-FI" dirty="0" smtClean="0"/>
              <a:t>In </a:t>
            </a:r>
            <a:r>
              <a:rPr lang="fi-FI" dirty="0" err="1" smtClean="0"/>
              <a:t>principle</a:t>
            </a:r>
            <a:r>
              <a:rPr lang="fi-FI" dirty="0" smtClean="0"/>
              <a:t>, </a:t>
            </a:r>
            <a:r>
              <a:rPr lang="fi-FI" dirty="0" err="1" smtClean="0"/>
              <a:t>path</a:t>
            </a:r>
            <a:r>
              <a:rPr lang="fi-FI" dirty="0" smtClean="0"/>
              <a:t> </a:t>
            </a:r>
            <a:r>
              <a:rPr lang="fi-FI" dirty="0" err="1" smtClean="0"/>
              <a:t>planning</a:t>
            </a:r>
            <a:r>
              <a:rPr lang="fi-FI" dirty="0" smtClean="0"/>
              <a:t> </a:t>
            </a:r>
            <a:r>
              <a:rPr lang="fi-FI" dirty="0" err="1" smtClean="0"/>
              <a:t>provides</a:t>
            </a:r>
            <a:r>
              <a:rPr lang="fi-FI" dirty="0" smtClean="0"/>
              <a:t> a </a:t>
            </a:r>
            <a:r>
              <a:rPr lang="fi-FI" dirty="0" err="1" smtClean="0"/>
              <a:t>continuous</a:t>
            </a:r>
            <a:r>
              <a:rPr lang="fi-FI" dirty="0" smtClean="0"/>
              <a:t> </a:t>
            </a:r>
            <a:r>
              <a:rPr lang="fi-FI" dirty="0" err="1" smtClean="0"/>
              <a:t>trajectory</a:t>
            </a:r>
            <a:r>
              <a:rPr lang="fi-FI" dirty="0" smtClean="0"/>
              <a:t> in </a:t>
            </a:r>
            <a:r>
              <a:rPr lang="fi-FI" dirty="0" err="1" smtClean="0"/>
              <a:t>state</a:t>
            </a:r>
            <a:r>
              <a:rPr lang="fi-FI" dirty="0" smtClean="0"/>
              <a:t> </a:t>
            </a:r>
            <a:r>
              <a:rPr lang="fi-FI" dirty="0" err="1" smtClean="0"/>
              <a:t>space</a:t>
            </a:r>
            <a:r>
              <a:rPr lang="fi-FI" dirty="0" smtClean="0"/>
              <a:t>. </a:t>
            </a:r>
            <a:r>
              <a:rPr lang="fi-FI" dirty="0" err="1" smtClean="0"/>
              <a:t>However</a:t>
            </a:r>
            <a:r>
              <a:rPr lang="fi-FI" dirty="0" smtClean="0"/>
              <a:t>, </a:t>
            </a:r>
            <a:r>
              <a:rPr lang="fi-FI" dirty="0" err="1" smtClean="0"/>
              <a:t>solving</a:t>
            </a:r>
            <a:r>
              <a:rPr lang="fi-FI" dirty="0" smtClean="0"/>
              <a:t> for </a:t>
            </a:r>
            <a:r>
              <a:rPr lang="fi-FI" dirty="0" err="1" smtClean="0"/>
              <a:t>such</a:t>
            </a:r>
            <a:r>
              <a:rPr lang="fi-FI" dirty="0" smtClean="0"/>
              <a:t> a </a:t>
            </a:r>
            <a:r>
              <a:rPr lang="fi-FI" dirty="0" err="1" smtClean="0"/>
              <a:t>trajectory</a:t>
            </a:r>
            <a:r>
              <a:rPr lang="fi-FI" dirty="0" smtClean="0"/>
              <a:t> is </a:t>
            </a:r>
            <a:r>
              <a:rPr lang="fi-FI" dirty="0" err="1" smtClean="0"/>
              <a:t>computationally</a:t>
            </a:r>
            <a:r>
              <a:rPr lang="fi-FI" dirty="0" smtClean="0"/>
              <a:t> </a:t>
            </a:r>
            <a:r>
              <a:rPr lang="fi-FI" dirty="0" err="1" smtClean="0"/>
              <a:t>very</a:t>
            </a:r>
            <a:r>
              <a:rPr lang="fi-FI" dirty="0" smtClean="0"/>
              <a:t> </a:t>
            </a:r>
            <a:r>
              <a:rPr lang="fi-FI" dirty="0" err="1" smtClean="0"/>
              <a:t>expensive</a:t>
            </a:r>
            <a:r>
              <a:rPr lang="fi-FI" dirty="0" smtClean="0"/>
              <a:t>.</a:t>
            </a:r>
          </a:p>
          <a:p>
            <a:pPr lvl="1"/>
            <a:r>
              <a:rPr lang="fi-FI" dirty="0" err="1" smtClean="0"/>
              <a:t>Find</a:t>
            </a:r>
            <a:r>
              <a:rPr lang="fi-FI" dirty="0" smtClean="0"/>
              <a:t> a </a:t>
            </a:r>
            <a:r>
              <a:rPr lang="fi-FI" dirty="0" err="1" smtClean="0"/>
              <a:t>continuos</a:t>
            </a:r>
            <a:r>
              <a:rPr lang="fi-FI" dirty="0" smtClean="0"/>
              <a:t> </a:t>
            </a:r>
            <a:r>
              <a:rPr lang="fi-FI" dirty="0" err="1" smtClean="0"/>
              <a:t>path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state</a:t>
            </a:r>
            <a:r>
              <a:rPr lang="fi-FI" dirty="0" smtClean="0"/>
              <a:t> s</a:t>
            </a:r>
            <a:r>
              <a:rPr lang="fi-FI" baseline="-25000" dirty="0" smtClean="0"/>
              <a:t>0</a:t>
            </a:r>
            <a:r>
              <a:rPr lang="fi-FI" dirty="0" smtClean="0"/>
              <a:t> to s</a:t>
            </a:r>
            <a:r>
              <a:rPr lang="fi-FI" baseline="-25000" dirty="0" smtClean="0"/>
              <a:t>1</a:t>
            </a:r>
            <a:r>
              <a:rPr lang="fi-FI" dirty="0" smtClean="0"/>
              <a:t> </a:t>
            </a:r>
            <a:r>
              <a:rPr lang="fi-FI" dirty="0" err="1" smtClean="0"/>
              <a:t>such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line</a:t>
            </a:r>
            <a:r>
              <a:rPr lang="fi-FI" dirty="0" smtClean="0"/>
              <a:t> </a:t>
            </a:r>
            <a:r>
              <a:rPr lang="fi-FI" dirty="0" err="1" smtClean="0"/>
              <a:t>integral</a:t>
            </a:r>
            <a:r>
              <a:rPr lang="fi-FI" dirty="0" smtClean="0"/>
              <a:t> </a:t>
            </a:r>
            <a:r>
              <a:rPr lang="fi-FI" dirty="0" err="1" smtClean="0"/>
              <a:t>over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d-</a:t>
            </a:r>
            <a:r>
              <a:rPr lang="fi-FI" dirty="0" err="1" smtClean="0"/>
              <a:t>dimensional</a:t>
            </a:r>
            <a:r>
              <a:rPr lang="fi-FI" dirty="0" smtClean="0"/>
              <a:t> ”</a:t>
            </a:r>
            <a:r>
              <a:rPr lang="fi-FI" dirty="0" err="1" smtClean="0"/>
              <a:t>potential</a:t>
            </a:r>
            <a:r>
              <a:rPr lang="fi-FI" dirty="0" smtClean="0"/>
              <a:t> </a:t>
            </a:r>
            <a:r>
              <a:rPr lang="fi-FI" dirty="0" err="1" smtClean="0"/>
              <a:t>field</a:t>
            </a:r>
            <a:r>
              <a:rPr lang="fi-FI" dirty="0" smtClean="0"/>
              <a:t> V(s)” is </a:t>
            </a:r>
            <a:r>
              <a:rPr lang="fi-FI" dirty="0" err="1" smtClean="0"/>
              <a:t>minimized</a:t>
            </a:r>
            <a:endParaRPr lang="fi-FI" dirty="0" smtClean="0"/>
          </a:p>
          <a:p>
            <a:pPr marL="0" indent="0">
              <a:buNone/>
            </a:pPr>
            <a:r>
              <a:rPr lang="fi-FI" dirty="0" err="1" smtClean="0"/>
              <a:t>Instead</a:t>
            </a:r>
            <a:r>
              <a:rPr lang="fi-FI" dirty="0" smtClean="0"/>
              <a:t>, </a:t>
            </a:r>
            <a:r>
              <a:rPr lang="fi-FI" dirty="0" err="1" smtClean="0"/>
              <a:t>somehow</a:t>
            </a:r>
            <a:r>
              <a:rPr lang="fi-FI" dirty="0" smtClean="0"/>
              <a:t> </a:t>
            </a:r>
            <a:r>
              <a:rPr lang="fi-FI" dirty="0" err="1" smtClean="0"/>
              <a:t>construct</a:t>
            </a:r>
            <a:r>
              <a:rPr lang="fi-FI" dirty="0" smtClean="0"/>
              <a:t> a </a:t>
            </a:r>
            <a:r>
              <a:rPr lang="fi-FI" dirty="0" err="1" smtClean="0"/>
              <a:t>network</a:t>
            </a:r>
            <a:r>
              <a:rPr lang="fi-FI" dirty="0" smtClean="0"/>
              <a:t> of ”</a:t>
            </a:r>
            <a:r>
              <a:rPr lang="fi-FI" dirty="0" err="1" smtClean="0"/>
              <a:t>roads</a:t>
            </a:r>
            <a:r>
              <a:rPr lang="fi-FI" dirty="0" smtClean="0"/>
              <a:t>” and ”</a:t>
            </a:r>
            <a:r>
              <a:rPr lang="fi-FI" dirty="0" err="1" smtClean="0"/>
              <a:t>junctions</a:t>
            </a:r>
            <a:r>
              <a:rPr lang="fi-FI" dirty="0" smtClean="0"/>
              <a:t>” in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state</a:t>
            </a:r>
            <a:r>
              <a:rPr lang="fi-FI" dirty="0" smtClean="0"/>
              <a:t> </a:t>
            </a:r>
            <a:r>
              <a:rPr lang="fi-FI" dirty="0" err="1" smtClean="0"/>
              <a:t>space</a:t>
            </a:r>
            <a:r>
              <a:rPr lang="fi-FI" dirty="0" smtClean="0"/>
              <a:t>, and </a:t>
            </a:r>
            <a:r>
              <a:rPr lang="fi-FI" dirty="0" err="1" smtClean="0"/>
              <a:t>find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”</a:t>
            </a:r>
            <a:r>
              <a:rPr lang="fi-FI" dirty="0" err="1" smtClean="0"/>
              <a:t>best</a:t>
            </a:r>
            <a:r>
              <a:rPr lang="fi-FI" dirty="0" smtClean="0"/>
              <a:t> </a:t>
            </a:r>
            <a:r>
              <a:rPr lang="fi-FI" dirty="0" err="1" smtClean="0"/>
              <a:t>route</a:t>
            </a:r>
            <a:r>
              <a:rPr lang="fi-FI" dirty="0" smtClean="0"/>
              <a:t>”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current</a:t>
            </a:r>
            <a:r>
              <a:rPr lang="fi-FI" dirty="0" smtClean="0"/>
              <a:t> </a:t>
            </a:r>
            <a:r>
              <a:rPr lang="fi-FI" dirty="0" err="1" smtClean="0"/>
              <a:t>junction</a:t>
            </a:r>
            <a:r>
              <a:rPr lang="fi-FI" dirty="0" smtClean="0"/>
              <a:t> to </a:t>
            </a:r>
            <a:r>
              <a:rPr lang="fi-FI" dirty="0" err="1" smtClean="0"/>
              <a:t>goal</a:t>
            </a:r>
            <a:r>
              <a:rPr lang="fi-FI" dirty="0" smtClean="0"/>
              <a:t> </a:t>
            </a:r>
            <a:r>
              <a:rPr lang="fi-FI" dirty="0" err="1" smtClean="0"/>
              <a:t>junction</a:t>
            </a:r>
            <a:r>
              <a:rPr lang="fi-FI" dirty="0" smtClean="0"/>
              <a:t>.</a:t>
            </a:r>
          </a:p>
          <a:p>
            <a:pPr marL="0" indent="0">
              <a:buNone/>
            </a:pPr>
            <a:r>
              <a:rPr lang="fi-FI" dirty="0" smtClean="0"/>
              <a:t>A </a:t>
            </a:r>
            <a:r>
              <a:rPr lang="fi-FI" dirty="0" err="1" smtClean="0"/>
              <a:t>graph</a:t>
            </a:r>
            <a:r>
              <a:rPr lang="fi-FI" dirty="0" smtClean="0"/>
              <a:t> is a </a:t>
            </a:r>
            <a:r>
              <a:rPr lang="fi-FI" dirty="0" err="1" smtClean="0"/>
              <a:t>collection</a:t>
            </a:r>
            <a:r>
              <a:rPr lang="fi-FI" dirty="0" smtClean="0"/>
              <a:t> of </a:t>
            </a:r>
            <a:r>
              <a:rPr lang="fi-FI" dirty="0" err="1" smtClean="0"/>
              <a:t>nodes</a:t>
            </a:r>
            <a:r>
              <a:rPr lang="fi-FI" dirty="0" smtClean="0"/>
              <a:t> and </a:t>
            </a:r>
            <a:r>
              <a:rPr lang="fi-FI" dirty="0" err="1" smtClean="0"/>
              <a:t>edges</a:t>
            </a:r>
            <a:endParaRPr lang="fi-FI" dirty="0" smtClean="0"/>
          </a:p>
          <a:p>
            <a:pPr lvl="1"/>
            <a:r>
              <a:rPr lang="fi-FI" dirty="0" err="1" smtClean="0">
                <a:solidFill>
                  <a:srgbClr val="FF0000"/>
                </a:solidFill>
              </a:rPr>
              <a:t>Nodes</a:t>
            </a:r>
            <a:r>
              <a:rPr lang="fi-FI" dirty="0" smtClean="0"/>
              <a:t> = ”</a:t>
            </a:r>
            <a:r>
              <a:rPr lang="fi-FI" dirty="0" err="1" smtClean="0"/>
              <a:t>junctions</a:t>
            </a:r>
            <a:r>
              <a:rPr lang="fi-FI" dirty="0" smtClean="0"/>
              <a:t>” = a </a:t>
            </a:r>
            <a:r>
              <a:rPr lang="fi-FI" dirty="0" err="1" smtClean="0"/>
              <a:t>discrete</a:t>
            </a:r>
            <a:r>
              <a:rPr lang="fi-FI" dirty="0" smtClean="0"/>
              <a:t> set of </a:t>
            </a:r>
            <a:r>
              <a:rPr lang="fi-FI" dirty="0" err="1" smtClean="0"/>
              <a:t>state</a:t>
            </a:r>
            <a:r>
              <a:rPr lang="fi-FI" dirty="0" smtClean="0"/>
              <a:t> </a:t>
            </a:r>
            <a:r>
              <a:rPr lang="fi-FI" dirty="0" err="1" smtClean="0"/>
              <a:t>values</a:t>
            </a:r>
            <a:endParaRPr lang="fi-FI" dirty="0" smtClean="0"/>
          </a:p>
          <a:p>
            <a:pPr lvl="1"/>
            <a:r>
              <a:rPr lang="fi-FI" dirty="0" err="1" smtClean="0">
                <a:solidFill>
                  <a:srgbClr val="FF0000"/>
                </a:solidFill>
              </a:rPr>
              <a:t>Edges</a:t>
            </a:r>
            <a:r>
              <a:rPr lang="fi-FI" dirty="0" smtClean="0"/>
              <a:t> = ”</a:t>
            </a:r>
            <a:r>
              <a:rPr lang="fi-FI" dirty="0" err="1" smtClean="0"/>
              <a:t>roads</a:t>
            </a:r>
            <a:r>
              <a:rPr lang="fi-FI" dirty="0" smtClean="0"/>
              <a:t>” = </a:t>
            </a:r>
            <a:r>
              <a:rPr lang="fi-FI" dirty="0" err="1" smtClean="0"/>
              <a:t>connections</a:t>
            </a:r>
            <a:r>
              <a:rPr lang="fi-FI" dirty="0" smtClean="0"/>
              <a:t> </a:t>
            </a:r>
            <a:r>
              <a:rPr lang="fi-FI" dirty="0" err="1" smtClean="0"/>
              <a:t>between</a:t>
            </a:r>
            <a:r>
              <a:rPr lang="fi-FI" dirty="0" smtClean="0"/>
              <a:t> </a:t>
            </a:r>
            <a:r>
              <a:rPr lang="fi-FI" dirty="0" err="1" smtClean="0"/>
              <a:t>two</a:t>
            </a:r>
            <a:r>
              <a:rPr lang="fi-FI" dirty="0" smtClean="0"/>
              <a:t> </a:t>
            </a:r>
            <a:r>
              <a:rPr lang="fi-FI" dirty="0" err="1" smtClean="0"/>
              <a:t>nodes</a:t>
            </a:r>
            <a:r>
              <a:rPr lang="fi-FI" dirty="0" smtClean="0"/>
              <a:t>, </a:t>
            </a:r>
            <a:r>
              <a:rPr lang="fi-FI" dirty="0" err="1" smtClean="0"/>
              <a:t>straight</a:t>
            </a:r>
            <a:r>
              <a:rPr lang="fi-FI" dirty="0" smtClean="0"/>
              <a:t> </a:t>
            </a:r>
            <a:r>
              <a:rPr lang="fi-FI" dirty="0" err="1" smtClean="0"/>
              <a:t>or</a:t>
            </a:r>
            <a:r>
              <a:rPr lang="fi-FI" dirty="0" smtClean="0"/>
              <a:t> </a:t>
            </a:r>
            <a:r>
              <a:rPr lang="fi-FI" dirty="0" err="1" smtClean="0"/>
              <a:t>curved</a:t>
            </a:r>
            <a:endParaRPr lang="fi-FI" dirty="0" smtClean="0"/>
          </a:p>
          <a:p>
            <a:pPr lvl="1"/>
            <a:r>
              <a:rPr lang="fi-FI" dirty="0" err="1" smtClean="0"/>
              <a:t>Edges</a:t>
            </a:r>
            <a:r>
              <a:rPr lang="fi-FI" dirty="0" smtClean="0"/>
              <a:t> </a:t>
            </a:r>
            <a:r>
              <a:rPr lang="fi-FI" dirty="0" err="1" smtClean="0"/>
              <a:t>have</a:t>
            </a:r>
            <a:r>
              <a:rPr lang="fi-FI" dirty="0" smtClean="0"/>
              <a:t> a </a:t>
            </a:r>
            <a:r>
              <a:rPr lang="fi-FI" dirty="0" err="1" smtClean="0"/>
              <a:t>direction</a:t>
            </a:r>
            <a:r>
              <a:rPr lang="fi-FI" dirty="0" smtClean="0"/>
              <a:t>; e =(</a:t>
            </a:r>
            <a:r>
              <a:rPr lang="fi-FI" dirty="0" err="1" smtClean="0"/>
              <a:t>start_node,end_node</a:t>
            </a:r>
            <a:r>
              <a:rPr lang="fi-FI" dirty="0" smtClean="0"/>
              <a:t>)</a:t>
            </a:r>
          </a:p>
          <a:p>
            <a:pPr lvl="1"/>
            <a:r>
              <a:rPr lang="fi-FI" dirty="0" err="1" smtClean="0"/>
              <a:t>Edges</a:t>
            </a:r>
            <a:r>
              <a:rPr lang="fi-FI" dirty="0" smtClean="0"/>
              <a:t> </a:t>
            </a:r>
            <a:r>
              <a:rPr lang="fi-FI" dirty="0" err="1" smtClean="0"/>
              <a:t>or</a:t>
            </a:r>
            <a:r>
              <a:rPr lang="fi-FI" dirty="0" smtClean="0"/>
              <a:t> </a:t>
            </a:r>
            <a:r>
              <a:rPr lang="fi-FI" dirty="0" err="1" smtClean="0"/>
              <a:t>nodes</a:t>
            </a:r>
            <a:r>
              <a:rPr lang="fi-FI" dirty="0" smtClean="0"/>
              <a:t> </a:t>
            </a:r>
            <a:r>
              <a:rPr lang="fi-FI" dirty="0" err="1" smtClean="0"/>
              <a:t>or</a:t>
            </a:r>
            <a:r>
              <a:rPr lang="fi-FI" dirty="0" smtClean="0"/>
              <a:t> </a:t>
            </a:r>
            <a:r>
              <a:rPr lang="fi-FI" dirty="0" err="1" smtClean="0"/>
              <a:t>both</a:t>
            </a:r>
            <a:r>
              <a:rPr lang="fi-FI" dirty="0" smtClean="0"/>
              <a:t> </a:t>
            </a:r>
            <a:r>
              <a:rPr lang="fi-FI" dirty="0" err="1" smtClean="0"/>
              <a:t>may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associated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”</a:t>
            </a:r>
            <a:r>
              <a:rPr lang="fi-FI" dirty="0" err="1" smtClean="0">
                <a:solidFill>
                  <a:srgbClr val="FF0000"/>
                </a:solidFill>
              </a:rPr>
              <a:t>costs</a:t>
            </a:r>
            <a:r>
              <a:rPr lang="fi-FI" dirty="0" smtClean="0"/>
              <a:t>” </a:t>
            </a:r>
            <a:r>
              <a:rPr lang="fi-FI" dirty="0" err="1" smtClean="0"/>
              <a:t>that</a:t>
            </a:r>
            <a:r>
              <a:rPr lang="fi-FI" dirty="0" smtClean="0"/>
              <a:t> </a:t>
            </a:r>
            <a:r>
              <a:rPr lang="fi-FI" dirty="0" err="1" smtClean="0"/>
              <a:t>accumalate</a:t>
            </a:r>
            <a:r>
              <a:rPr lang="fi-FI" dirty="0" smtClean="0"/>
              <a:t> </a:t>
            </a:r>
            <a:r>
              <a:rPr lang="fi-FI" dirty="0" err="1" smtClean="0"/>
              <a:t>once</a:t>
            </a:r>
            <a:r>
              <a:rPr lang="fi-FI" dirty="0" smtClean="0"/>
              <a:t> </a:t>
            </a:r>
            <a:r>
              <a:rPr lang="fi-FI" dirty="0" err="1" smtClean="0"/>
              <a:t>they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traversed</a:t>
            </a:r>
            <a:endParaRPr lang="fi-FI" dirty="0" smtClean="0"/>
          </a:p>
          <a:p>
            <a:pPr lvl="1"/>
            <a:r>
              <a:rPr lang="fi-FI" dirty="0" smtClean="0"/>
              <a:t>”</a:t>
            </a:r>
            <a:r>
              <a:rPr lang="fi-FI" dirty="0"/>
              <a:t>B</a:t>
            </a:r>
            <a:r>
              <a:rPr lang="fi-FI" dirty="0" smtClean="0"/>
              <a:t>est </a:t>
            </a:r>
            <a:r>
              <a:rPr lang="fi-FI" dirty="0" err="1" smtClean="0"/>
              <a:t>route</a:t>
            </a:r>
            <a:r>
              <a:rPr lang="fi-FI" dirty="0" smtClean="0"/>
              <a:t>” </a:t>
            </a:r>
            <a:r>
              <a:rPr lang="fi-FI" dirty="0" err="1" smtClean="0"/>
              <a:t>between</a:t>
            </a:r>
            <a:r>
              <a:rPr lang="fi-FI" dirty="0" smtClean="0"/>
              <a:t> </a:t>
            </a:r>
            <a:r>
              <a:rPr lang="fi-FI" dirty="0" err="1" smtClean="0"/>
              <a:t>two</a:t>
            </a:r>
            <a:r>
              <a:rPr lang="fi-FI" dirty="0" smtClean="0"/>
              <a:t> </a:t>
            </a:r>
            <a:r>
              <a:rPr lang="fi-FI" dirty="0" err="1" smtClean="0"/>
              <a:t>nodes</a:t>
            </a:r>
            <a:r>
              <a:rPr lang="fi-FI" dirty="0" smtClean="0"/>
              <a:t> is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one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err="1" smtClean="0"/>
              <a:t>least</a:t>
            </a:r>
            <a:r>
              <a:rPr lang="fi-FI" dirty="0" smtClean="0"/>
              <a:t> </a:t>
            </a:r>
            <a:r>
              <a:rPr lang="fi-FI" dirty="0" err="1" smtClean="0"/>
              <a:t>accumulated</a:t>
            </a:r>
            <a:r>
              <a:rPr lang="fi-FI" dirty="0" smtClean="0"/>
              <a:t> </a:t>
            </a:r>
            <a:r>
              <a:rPr lang="fi-FI" dirty="0" err="1" smtClean="0"/>
              <a:t>costs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8763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fi-FI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</a:t>
            </a:r>
            <a:r>
              <a:rPr lang="fi-FI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fi-FI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5725" y="1589103"/>
            <a:ext cx="133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Heuristically</a:t>
            </a:r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268" y="1958435"/>
            <a:ext cx="5387807" cy="429805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051490" y="4848687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Oval 6"/>
          <p:cNvSpPr/>
          <p:nvPr/>
        </p:nvSpPr>
        <p:spPr>
          <a:xfrm>
            <a:off x="2328517" y="4848688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Oval 7"/>
          <p:cNvSpPr/>
          <p:nvPr/>
        </p:nvSpPr>
        <p:spPr>
          <a:xfrm>
            <a:off x="2019974" y="4852731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Oval 8"/>
          <p:cNvSpPr/>
          <p:nvPr/>
        </p:nvSpPr>
        <p:spPr>
          <a:xfrm>
            <a:off x="2328517" y="5340315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Oval 9"/>
          <p:cNvSpPr/>
          <p:nvPr/>
        </p:nvSpPr>
        <p:spPr>
          <a:xfrm>
            <a:off x="2019974" y="5344358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Oval 10"/>
          <p:cNvSpPr/>
          <p:nvPr/>
        </p:nvSpPr>
        <p:spPr>
          <a:xfrm>
            <a:off x="3051490" y="4255363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Oval 13"/>
          <p:cNvSpPr/>
          <p:nvPr/>
        </p:nvSpPr>
        <p:spPr>
          <a:xfrm>
            <a:off x="2068700" y="4259406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Oval 14"/>
          <p:cNvSpPr/>
          <p:nvPr/>
        </p:nvSpPr>
        <p:spPr>
          <a:xfrm>
            <a:off x="2330679" y="3582792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Oval 15"/>
          <p:cNvSpPr/>
          <p:nvPr/>
        </p:nvSpPr>
        <p:spPr>
          <a:xfrm>
            <a:off x="2022136" y="3586835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" name="Oval 16"/>
          <p:cNvSpPr/>
          <p:nvPr/>
        </p:nvSpPr>
        <p:spPr>
          <a:xfrm>
            <a:off x="2328517" y="3170411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" name="Oval 17"/>
          <p:cNvSpPr/>
          <p:nvPr/>
        </p:nvSpPr>
        <p:spPr>
          <a:xfrm>
            <a:off x="2019974" y="3174454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" name="Oval 18"/>
          <p:cNvSpPr/>
          <p:nvPr/>
        </p:nvSpPr>
        <p:spPr>
          <a:xfrm>
            <a:off x="3108651" y="3166368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" name="Oval 19"/>
          <p:cNvSpPr/>
          <p:nvPr/>
        </p:nvSpPr>
        <p:spPr>
          <a:xfrm>
            <a:off x="2800108" y="3170411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" name="Oval 20"/>
          <p:cNvSpPr/>
          <p:nvPr/>
        </p:nvSpPr>
        <p:spPr>
          <a:xfrm>
            <a:off x="3108651" y="2553266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4" name="Oval 23"/>
          <p:cNvSpPr/>
          <p:nvPr/>
        </p:nvSpPr>
        <p:spPr>
          <a:xfrm>
            <a:off x="2144451" y="2572888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Oval 24"/>
          <p:cNvSpPr/>
          <p:nvPr/>
        </p:nvSpPr>
        <p:spPr>
          <a:xfrm>
            <a:off x="4438422" y="3166368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Oval 25"/>
          <p:cNvSpPr/>
          <p:nvPr/>
        </p:nvSpPr>
        <p:spPr>
          <a:xfrm>
            <a:off x="4129879" y="3170411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" name="Oval 26"/>
          <p:cNvSpPr/>
          <p:nvPr/>
        </p:nvSpPr>
        <p:spPr>
          <a:xfrm>
            <a:off x="4072718" y="2553266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8" name="Oval 27"/>
          <p:cNvSpPr/>
          <p:nvPr/>
        </p:nvSpPr>
        <p:spPr>
          <a:xfrm>
            <a:off x="3764175" y="2557309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9" name="Oval 28"/>
          <p:cNvSpPr/>
          <p:nvPr/>
        </p:nvSpPr>
        <p:spPr>
          <a:xfrm>
            <a:off x="4874262" y="2671029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0" name="Oval 29"/>
          <p:cNvSpPr/>
          <p:nvPr/>
        </p:nvSpPr>
        <p:spPr>
          <a:xfrm>
            <a:off x="4552744" y="2667435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1" name="Oval 30"/>
          <p:cNvSpPr/>
          <p:nvPr/>
        </p:nvSpPr>
        <p:spPr>
          <a:xfrm>
            <a:off x="4874262" y="2327750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2" name="Oval 31"/>
          <p:cNvSpPr/>
          <p:nvPr/>
        </p:nvSpPr>
        <p:spPr>
          <a:xfrm>
            <a:off x="4565719" y="2331793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3" name="Oval 32"/>
          <p:cNvSpPr/>
          <p:nvPr/>
        </p:nvSpPr>
        <p:spPr>
          <a:xfrm>
            <a:off x="3995576" y="3623878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4" name="Oval 33"/>
          <p:cNvSpPr/>
          <p:nvPr/>
        </p:nvSpPr>
        <p:spPr>
          <a:xfrm>
            <a:off x="3687033" y="3627921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Oval 34"/>
          <p:cNvSpPr/>
          <p:nvPr/>
        </p:nvSpPr>
        <p:spPr>
          <a:xfrm>
            <a:off x="4874262" y="3623878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6" name="Oval 35"/>
          <p:cNvSpPr/>
          <p:nvPr/>
        </p:nvSpPr>
        <p:spPr>
          <a:xfrm>
            <a:off x="4565719" y="3627921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7" name="Oval 36"/>
          <p:cNvSpPr/>
          <p:nvPr/>
        </p:nvSpPr>
        <p:spPr>
          <a:xfrm>
            <a:off x="3116890" y="3590871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8" name="Oval 37"/>
          <p:cNvSpPr/>
          <p:nvPr/>
        </p:nvSpPr>
        <p:spPr>
          <a:xfrm>
            <a:off x="2808347" y="3594914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9" name="Oval 38"/>
          <p:cNvSpPr/>
          <p:nvPr/>
        </p:nvSpPr>
        <p:spPr>
          <a:xfrm>
            <a:off x="3108651" y="5308846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0" name="Oval 39"/>
          <p:cNvSpPr/>
          <p:nvPr/>
        </p:nvSpPr>
        <p:spPr>
          <a:xfrm>
            <a:off x="2800108" y="5312889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1" name="Oval 40"/>
          <p:cNvSpPr/>
          <p:nvPr/>
        </p:nvSpPr>
        <p:spPr>
          <a:xfrm>
            <a:off x="3958396" y="4293377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2" name="Oval 41"/>
          <p:cNvSpPr/>
          <p:nvPr/>
        </p:nvSpPr>
        <p:spPr>
          <a:xfrm>
            <a:off x="3649853" y="4297420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3" name="Oval 42"/>
          <p:cNvSpPr/>
          <p:nvPr/>
        </p:nvSpPr>
        <p:spPr>
          <a:xfrm>
            <a:off x="4495583" y="4852731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4" name="Oval 43"/>
          <p:cNvSpPr/>
          <p:nvPr/>
        </p:nvSpPr>
        <p:spPr>
          <a:xfrm>
            <a:off x="4019495" y="4843940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5" name="Oval 44"/>
          <p:cNvSpPr/>
          <p:nvPr/>
        </p:nvSpPr>
        <p:spPr>
          <a:xfrm>
            <a:off x="4006712" y="5297407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6" name="Oval 45"/>
          <p:cNvSpPr/>
          <p:nvPr/>
        </p:nvSpPr>
        <p:spPr>
          <a:xfrm>
            <a:off x="3698169" y="5301450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7" name="Oval 46"/>
          <p:cNvSpPr/>
          <p:nvPr/>
        </p:nvSpPr>
        <p:spPr>
          <a:xfrm>
            <a:off x="4875080" y="5308846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8" name="Oval 47"/>
          <p:cNvSpPr/>
          <p:nvPr/>
        </p:nvSpPr>
        <p:spPr>
          <a:xfrm>
            <a:off x="4566537" y="5312889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9" name="Oval 48"/>
          <p:cNvSpPr/>
          <p:nvPr/>
        </p:nvSpPr>
        <p:spPr>
          <a:xfrm>
            <a:off x="5801443" y="5273732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0" name="Oval 49"/>
          <p:cNvSpPr/>
          <p:nvPr/>
        </p:nvSpPr>
        <p:spPr>
          <a:xfrm>
            <a:off x="5492900" y="5277775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1" name="Oval 50"/>
          <p:cNvSpPr/>
          <p:nvPr/>
        </p:nvSpPr>
        <p:spPr>
          <a:xfrm>
            <a:off x="5771750" y="4852731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2" name="Oval 51"/>
          <p:cNvSpPr/>
          <p:nvPr/>
        </p:nvSpPr>
        <p:spPr>
          <a:xfrm>
            <a:off x="5463207" y="4856774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3" name="Oval 52"/>
          <p:cNvSpPr/>
          <p:nvPr/>
        </p:nvSpPr>
        <p:spPr>
          <a:xfrm>
            <a:off x="4864273" y="4399779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4" name="Oval 53"/>
          <p:cNvSpPr/>
          <p:nvPr/>
        </p:nvSpPr>
        <p:spPr>
          <a:xfrm>
            <a:off x="4507398" y="4395913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5" name="Oval 54"/>
          <p:cNvSpPr/>
          <p:nvPr/>
        </p:nvSpPr>
        <p:spPr>
          <a:xfrm>
            <a:off x="4807112" y="4077308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6" name="Oval 55"/>
          <p:cNvSpPr/>
          <p:nvPr/>
        </p:nvSpPr>
        <p:spPr>
          <a:xfrm>
            <a:off x="4498569" y="4081351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7" name="Oval 56"/>
          <p:cNvSpPr/>
          <p:nvPr/>
        </p:nvSpPr>
        <p:spPr>
          <a:xfrm>
            <a:off x="5820717" y="4373767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8" name="Oval 57"/>
          <p:cNvSpPr/>
          <p:nvPr/>
        </p:nvSpPr>
        <p:spPr>
          <a:xfrm>
            <a:off x="5507526" y="4377810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1" name="Oval 60"/>
          <p:cNvSpPr/>
          <p:nvPr/>
        </p:nvSpPr>
        <p:spPr>
          <a:xfrm>
            <a:off x="5849676" y="3199445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2" name="Oval 61"/>
          <p:cNvSpPr/>
          <p:nvPr/>
        </p:nvSpPr>
        <p:spPr>
          <a:xfrm>
            <a:off x="5458800" y="3212468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3" name="Oval 62"/>
          <p:cNvSpPr/>
          <p:nvPr/>
        </p:nvSpPr>
        <p:spPr>
          <a:xfrm>
            <a:off x="5801443" y="4065265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4" name="Oval 63"/>
          <p:cNvSpPr/>
          <p:nvPr/>
        </p:nvSpPr>
        <p:spPr>
          <a:xfrm>
            <a:off x="5492900" y="4069308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5" name="Oval 64"/>
          <p:cNvSpPr/>
          <p:nvPr/>
        </p:nvSpPr>
        <p:spPr>
          <a:xfrm>
            <a:off x="5784474" y="2700039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6" name="Oval 65"/>
          <p:cNvSpPr/>
          <p:nvPr/>
        </p:nvSpPr>
        <p:spPr>
          <a:xfrm>
            <a:off x="5462956" y="2696445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7" name="Oval 66"/>
          <p:cNvSpPr/>
          <p:nvPr/>
        </p:nvSpPr>
        <p:spPr>
          <a:xfrm>
            <a:off x="5784474" y="2356760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8" name="Oval 67"/>
          <p:cNvSpPr/>
          <p:nvPr/>
        </p:nvSpPr>
        <p:spPr>
          <a:xfrm>
            <a:off x="5475931" y="2360803"/>
            <a:ext cx="114322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70" name="Straight Connector 69"/>
          <p:cNvCxnSpPr>
            <a:endCxn id="9" idx="2"/>
          </p:cNvCxnSpPr>
          <p:nvPr/>
        </p:nvCxnSpPr>
        <p:spPr>
          <a:xfrm>
            <a:off x="2144451" y="5406897"/>
            <a:ext cx="18406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377243" y="4985896"/>
            <a:ext cx="0" cy="32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7" idx="2"/>
          </p:cNvCxnSpPr>
          <p:nvPr/>
        </p:nvCxnSpPr>
        <p:spPr>
          <a:xfrm flipV="1">
            <a:off x="2144451" y="4915271"/>
            <a:ext cx="184066" cy="12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5" idx="2"/>
          </p:cNvCxnSpPr>
          <p:nvPr/>
        </p:nvCxnSpPr>
        <p:spPr>
          <a:xfrm flipV="1">
            <a:off x="2452994" y="4915270"/>
            <a:ext cx="59849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" idx="4"/>
          </p:cNvCxnSpPr>
          <p:nvPr/>
        </p:nvCxnSpPr>
        <p:spPr>
          <a:xfrm>
            <a:off x="3108651" y="4981852"/>
            <a:ext cx="57161" cy="315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40" idx="6"/>
          </p:cNvCxnSpPr>
          <p:nvPr/>
        </p:nvCxnSpPr>
        <p:spPr>
          <a:xfrm flipH="1">
            <a:off x="2914430" y="5375428"/>
            <a:ext cx="194221" cy="4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5" idx="6"/>
            <a:endCxn id="44" idx="2"/>
          </p:cNvCxnSpPr>
          <p:nvPr/>
        </p:nvCxnSpPr>
        <p:spPr>
          <a:xfrm flipV="1">
            <a:off x="3165812" y="4910523"/>
            <a:ext cx="853683" cy="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endCxn id="45" idx="0"/>
          </p:cNvCxnSpPr>
          <p:nvPr/>
        </p:nvCxnSpPr>
        <p:spPr>
          <a:xfrm>
            <a:off x="4052737" y="4993291"/>
            <a:ext cx="11136" cy="304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46" idx="6"/>
          </p:cNvCxnSpPr>
          <p:nvPr/>
        </p:nvCxnSpPr>
        <p:spPr>
          <a:xfrm flipH="1">
            <a:off x="3812491" y="5363989"/>
            <a:ext cx="165362" cy="4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44" idx="0"/>
            <a:endCxn id="41" idx="5"/>
          </p:cNvCxnSpPr>
          <p:nvPr/>
        </p:nvCxnSpPr>
        <p:spPr>
          <a:xfrm flipH="1" flipV="1">
            <a:off x="4055976" y="4407040"/>
            <a:ext cx="20680" cy="436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42" idx="6"/>
          </p:cNvCxnSpPr>
          <p:nvPr/>
        </p:nvCxnSpPr>
        <p:spPr>
          <a:xfrm flipH="1">
            <a:off x="3764175" y="4359959"/>
            <a:ext cx="191681" cy="4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44" idx="6"/>
            <a:endCxn id="43" idx="2"/>
          </p:cNvCxnSpPr>
          <p:nvPr/>
        </p:nvCxnSpPr>
        <p:spPr>
          <a:xfrm>
            <a:off x="4133817" y="4910523"/>
            <a:ext cx="361766" cy="8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43" idx="4"/>
            <a:endCxn id="48" idx="1"/>
          </p:cNvCxnSpPr>
          <p:nvPr/>
        </p:nvCxnSpPr>
        <p:spPr>
          <a:xfrm>
            <a:off x="4552744" y="4985896"/>
            <a:ext cx="30535" cy="346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endCxn id="47" idx="2"/>
          </p:cNvCxnSpPr>
          <p:nvPr/>
        </p:nvCxnSpPr>
        <p:spPr>
          <a:xfrm>
            <a:off x="4686689" y="5363989"/>
            <a:ext cx="188391" cy="11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3" idx="6"/>
            <a:endCxn id="52" idx="2"/>
          </p:cNvCxnSpPr>
          <p:nvPr/>
        </p:nvCxnSpPr>
        <p:spPr>
          <a:xfrm>
            <a:off x="4609905" y="4919314"/>
            <a:ext cx="853302" cy="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51" idx="6"/>
          </p:cNvCxnSpPr>
          <p:nvPr/>
        </p:nvCxnSpPr>
        <p:spPr>
          <a:xfrm>
            <a:off x="5590253" y="4898831"/>
            <a:ext cx="295819" cy="20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endCxn id="50" idx="7"/>
          </p:cNvCxnSpPr>
          <p:nvPr/>
        </p:nvCxnSpPr>
        <p:spPr>
          <a:xfrm>
            <a:off x="5550061" y="4993291"/>
            <a:ext cx="40419" cy="303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endCxn id="49" idx="2"/>
          </p:cNvCxnSpPr>
          <p:nvPr/>
        </p:nvCxnSpPr>
        <p:spPr>
          <a:xfrm flipV="1">
            <a:off x="5621848" y="5340315"/>
            <a:ext cx="179595" cy="23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51" idx="4"/>
          </p:cNvCxnSpPr>
          <p:nvPr/>
        </p:nvCxnSpPr>
        <p:spPr>
          <a:xfrm flipH="1" flipV="1">
            <a:off x="5828911" y="4985896"/>
            <a:ext cx="48967" cy="266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endCxn id="11" idx="5"/>
          </p:cNvCxnSpPr>
          <p:nvPr/>
        </p:nvCxnSpPr>
        <p:spPr>
          <a:xfrm flipV="1">
            <a:off x="3116890" y="4369026"/>
            <a:ext cx="32180" cy="474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14" idx="6"/>
          </p:cNvCxnSpPr>
          <p:nvPr/>
        </p:nvCxnSpPr>
        <p:spPr>
          <a:xfrm flipH="1">
            <a:off x="2183022" y="4293377"/>
            <a:ext cx="864530" cy="32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4" idx="0"/>
            <a:endCxn id="16" idx="5"/>
          </p:cNvCxnSpPr>
          <p:nvPr/>
        </p:nvCxnSpPr>
        <p:spPr>
          <a:xfrm flipH="1" flipV="1">
            <a:off x="2119716" y="3700498"/>
            <a:ext cx="6145" cy="558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6" idx="6"/>
            <a:endCxn id="15" idx="2"/>
          </p:cNvCxnSpPr>
          <p:nvPr/>
        </p:nvCxnSpPr>
        <p:spPr>
          <a:xfrm flipV="1">
            <a:off x="2136458" y="3649375"/>
            <a:ext cx="194221" cy="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endCxn id="18" idx="4"/>
          </p:cNvCxnSpPr>
          <p:nvPr/>
        </p:nvCxnSpPr>
        <p:spPr>
          <a:xfrm flipV="1">
            <a:off x="2077135" y="3307619"/>
            <a:ext cx="0" cy="271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endCxn id="17" idx="2"/>
          </p:cNvCxnSpPr>
          <p:nvPr/>
        </p:nvCxnSpPr>
        <p:spPr>
          <a:xfrm>
            <a:off x="2144451" y="3208425"/>
            <a:ext cx="184066" cy="28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7" idx="4"/>
            <a:endCxn id="15" idx="1"/>
          </p:cNvCxnSpPr>
          <p:nvPr/>
        </p:nvCxnSpPr>
        <p:spPr>
          <a:xfrm flipH="1">
            <a:off x="2347421" y="3303576"/>
            <a:ext cx="38257" cy="298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endCxn id="20" idx="6"/>
          </p:cNvCxnSpPr>
          <p:nvPr/>
        </p:nvCxnSpPr>
        <p:spPr>
          <a:xfrm>
            <a:off x="2451112" y="3222709"/>
            <a:ext cx="463318" cy="14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20" idx="7"/>
            <a:endCxn id="19" idx="2"/>
          </p:cNvCxnSpPr>
          <p:nvPr/>
        </p:nvCxnSpPr>
        <p:spPr>
          <a:xfrm>
            <a:off x="2897688" y="3189913"/>
            <a:ext cx="210963" cy="43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9" idx="4"/>
            <a:endCxn id="37" idx="7"/>
          </p:cNvCxnSpPr>
          <p:nvPr/>
        </p:nvCxnSpPr>
        <p:spPr>
          <a:xfrm>
            <a:off x="3165812" y="3299533"/>
            <a:ext cx="48658" cy="310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37" idx="2"/>
            <a:endCxn id="37" idx="2"/>
          </p:cNvCxnSpPr>
          <p:nvPr/>
        </p:nvCxnSpPr>
        <p:spPr>
          <a:xfrm>
            <a:off x="3116890" y="365745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endCxn id="38" idx="6"/>
          </p:cNvCxnSpPr>
          <p:nvPr/>
        </p:nvCxnSpPr>
        <p:spPr>
          <a:xfrm flipH="1">
            <a:off x="2922669" y="3657453"/>
            <a:ext cx="185982" cy="4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9" idx="6"/>
            <a:endCxn id="26" idx="2"/>
          </p:cNvCxnSpPr>
          <p:nvPr/>
        </p:nvCxnSpPr>
        <p:spPr>
          <a:xfrm>
            <a:off x="3222973" y="3232951"/>
            <a:ext cx="906906" cy="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26" idx="4"/>
            <a:endCxn id="33" idx="7"/>
          </p:cNvCxnSpPr>
          <p:nvPr/>
        </p:nvCxnSpPr>
        <p:spPr>
          <a:xfrm flipH="1">
            <a:off x="4093156" y="3303576"/>
            <a:ext cx="93884" cy="339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33" idx="2"/>
            <a:endCxn id="34" idx="6"/>
          </p:cNvCxnSpPr>
          <p:nvPr/>
        </p:nvCxnSpPr>
        <p:spPr>
          <a:xfrm flipH="1">
            <a:off x="3801355" y="3690461"/>
            <a:ext cx="194221" cy="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26" idx="0"/>
            <a:endCxn id="27" idx="5"/>
          </p:cNvCxnSpPr>
          <p:nvPr/>
        </p:nvCxnSpPr>
        <p:spPr>
          <a:xfrm flipH="1" flipV="1">
            <a:off x="4170298" y="2666929"/>
            <a:ext cx="16742" cy="503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27" idx="2"/>
            <a:endCxn id="28" idx="7"/>
          </p:cNvCxnSpPr>
          <p:nvPr/>
        </p:nvCxnSpPr>
        <p:spPr>
          <a:xfrm flipH="1" flipV="1">
            <a:off x="3861755" y="2576811"/>
            <a:ext cx="210963" cy="43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6" idx="6"/>
            <a:endCxn id="25" idx="2"/>
          </p:cNvCxnSpPr>
          <p:nvPr/>
        </p:nvCxnSpPr>
        <p:spPr>
          <a:xfrm flipV="1">
            <a:off x="4244201" y="3232951"/>
            <a:ext cx="194221" cy="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25" idx="6"/>
            <a:endCxn id="62" idx="2"/>
          </p:cNvCxnSpPr>
          <p:nvPr/>
        </p:nvCxnSpPr>
        <p:spPr>
          <a:xfrm>
            <a:off x="4552744" y="3232951"/>
            <a:ext cx="906056" cy="4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62" idx="6"/>
            <a:endCxn id="61" idx="2"/>
          </p:cNvCxnSpPr>
          <p:nvPr/>
        </p:nvCxnSpPr>
        <p:spPr>
          <a:xfrm flipV="1">
            <a:off x="5573122" y="3266028"/>
            <a:ext cx="276554" cy="13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61" idx="4"/>
            <a:endCxn id="63" idx="1"/>
          </p:cNvCxnSpPr>
          <p:nvPr/>
        </p:nvCxnSpPr>
        <p:spPr>
          <a:xfrm flipH="1">
            <a:off x="5818185" y="3332610"/>
            <a:ext cx="88652" cy="752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63" idx="2"/>
            <a:endCxn id="64" idx="6"/>
          </p:cNvCxnSpPr>
          <p:nvPr/>
        </p:nvCxnSpPr>
        <p:spPr>
          <a:xfrm flipH="1">
            <a:off x="5607222" y="4131848"/>
            <a:ext cx="194221" cy="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63" idx="5"/>
            <a:endCxn id="57" idx="0"/>
          </p:cNvCxnSpPr>
          <p:nvPr/>
        </p:nvCxnSpPr>
        <p:spPr>
          <a:xfrm flipH="1">
            <a:off x="5877878" y="4178928"/>
            <a:ext cx="21145" cy="194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57" idx="2"/>
            <a:endCxn id="58" idx="6"/>
          </p:cNvCxnSpPr>
          <p:nvPr/>
        </p:nvCxnSpPr>
        <p:spPr>
          <a:xfrm flipH="1">
            <a:off x="5621848" y="4440350"/>
            <a:ext cx="198869" cy="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58" idx="1"/>
            <a:endCxn id="64" idx="4"/>
          </p:cNvCxnSpPr>
          <p:nvPr/>
        </p:nvCxnSpPr>
        <p:spPr>
          <a:xfrm flipV="1">
            <a:off x="5524268" y="4202473"/>
            <a:ext cx="25793" cy="194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25" idx="7"/>
            <a:endCxn id="30" idx="2"/>
          </p:cNvCxnSpPr>
          <p:nvPr/>
        </p:nvCxnSpPr>
        <p:spPr>
          <a:xfrm flipV="1">
            <a:off x="4536002" y="2734018"/>
            <a:ext cx="16742" cy="451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30" idx="6"/>
            <a:endCxn id="29" idx="2"/>
          </p:cNvCxnSpPr>
          <p:nvPr/>
        </p:nvCxnSpPr>
        <p:spPr>
          <a:xfrm>
            <a:off x="4667066" y="2734018"/>
            <a:ext cx="207196" cy="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30" idx="7"/>
            <a:endCxn id="32" idx="4"/>
          </p:cNvCxnSpPr>
          <p:nvPr/>
        </p:nvCxnSpPr>
        <p:spPr>
          <a:xfrm flipH="1" flipV="1">
            <a:off x="4622880" y="2464958"/>
            <a:ext cx="27444" cy="221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32" idx="7"/>
            <a:endCxn id="31" idx="2"/>
          </p:cNvCxnSpPr>
          <p:nvPr/>
        </p:nvCxnSpPr>
        <p:spPr>
          <a:xfrm>
            <a:off x="4663299" y="2351295"/>
            <a:ext cx="210963" cy="43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29" idx="6"/>
            <a:endCxn id="31" idx="5"/>
          </p:cNvCxnSpPr>
          <p:nvPr/>
        </p:nvCxnSpPr>
        <p:spPr>
          <a:xfrm flipH="1" flipV="1">
            <a:off x="4971842" y="2441413"/>
            <a:ext cx="16742" cy="296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31" idx="6"/>
            <a:endCxn id="68" idx="2"/>
          </p:cNvCxnSpPr>
          <p:nvPr/>
        </p:nvCxnSpPr>
        <p:spPr>
          <a:xfrm>
            <a:off x="4988584" y="2394333"/>
            <a:ext cx="487347" cy="3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68" idx="6"/>
            <a:endCxn id="67" idx="2"/>
          </p:cNvCxnSpPr>
          <p:nvPr/>
        </p:nvCxnSpPr>
        <p:spPr>
          <a:xfrm flipV="1">
            <a:off x="5590253" y="2423343"/>
            <a:ext cx="194221" cy="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68" idx="4"/>
            <a:endCxn id="66" idx="7"/>
          </p:cNvCxnSpPr>
          <p:nvPr/>
        </p:nvCxnSpPr>
        <p:spPr>
          <a:xfrm>
            <a:off x="5533092" y="2493968"/>
            <a:ext cx="27444" cy="221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66" idx="5"/>
            <a:endCxn id="65" idx="3"/>
          </p:cNvCxnSpPr>
          <p:nvPr/>
        </p:nvCxnSpPr>
        <p:spPr>
          <a:xfrm>
            <a:off x="5560536" y="2810108"/>
            <a:ext cx="240680" cy="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67" idx="4"/>
            <a:endCxn id="65" idx="0"/>
          </p:cNvCxnSpPr>
          <p:nvPr/>
        </p:nvCxnSpPr>
        <p:spPr>
          <a:xfrm>
            <a:off x="5841635" y="2489925"/>
            <a:ext cx="0" cy="210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65" idx="5"/>
            <a:endCxn id="61" idx="0"/>
          </p:cNvCxnSpPr>
          <p:nvPr/>
        </p:nvCxnSpPr>
        <p:spPr>
          <a:xfrm>
            <a:off x="5882054" y="2813702"/>
            <a:ext cx="24783" cy="385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64" idx="2"/>
            <a:endCxn id="55" idx="6"/>
          </p:cNvCxnSpPr>
          <p:nvPr/>
        </p:nvCxnSpPr>
        <p:spPr>
          <a:xfrm flipH="1">
            <a:off x="4921434" y="4135891"/>
            <a:ext cx="571466" cy="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endCxn id="56" idx="7"/>
          </p:cNvCxnSpPr>
          <p:nvPr/>
        </p:nvCxnSpPr>
        <p:spPr>
          <a:xfrm flipH="1" flipV="1">
            <a:off x="4596149" y="4100853"/>
            <a:ext cx="184735" cy="1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stCxn id="55" idx="4"/>
            <a:endCxn id="53" idx="0"/>
          </p:cNvCxnSpPr>
          <p:nvPr/>
        </p:nvCxnSpPr>
        <p:spPr>
          <a:xfrm>
            <a:off x="4864273" y="4210473"/>
            <a:ext cx="57161" cy="189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endCxn id="54" idx="6"/>
          </p:cNvCxnSpPr>
          <p:nvPr/>
        </p:nvCxnSpPr>
        <p:spPr>
          <a:xfrm flipH="1">
            <a:off x="4621720" y="4462495"/>
            <a:ext cx="2425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56" idx="4"/>
            <a:endCxn id="54" idx="0"/>
          </p:cNvCxnSpPr>
          <p:nvPr/>
        </p:nvCxnSpPr>
        <p:spPr>
          <a:xfrm>
            <a:off x="4555730" y="4214516"/>
            <a:ext cx="8829" cy="1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>
            <a:stCxn id="19" idx="0"/>
            <a:endCxn id="21" idx="4"/>
          </p:cNvCxnSpPr>
          <p:nvPr/>
        </p:nvCxnSpPr>
        <p:spPr>
          <a:xfrm flipV="1">
            <a:off x="3165812" y="2686431"/>
            <a:ext cx="0" cy="479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21" idx="3"/>
            <a:endCxn id="24" idx="6"/>
          </p:cNvCxnSpPr>
          <p:nvPr/>
        </p:nvCxnSpPr>
        <p:spPr>
          <a:xfrm flipH="1" flipV="1">
            <a:off x="2258773" y="2639471"/>
            <a:ext cx="866620" cy="27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25" idx="6"/>
            <a:endCxn id="36" idx="0"/>
          </p:cNvCxnSpPr>
          <p:nvPr/>
        </p:nvCxnSpPr>
        <p:spPr>
          <a:xfrm>
            <a:off x="4552744" y="3232951"/>
            <a:ext cx="70136" cy="39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36" idx="6"/>
            <a:endCxn id="35" idx="2"/>
          </p:cNvCxnSpPr>
          <p:nvPr/>
        </p:nvCxnSpPr>
        <p:spPr>
          <a:xfrm flipV="1">
            <a:off x="4680041" y="3690461"/>
            <a:ext cx="194221" cy="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endCxn id="43" idx="0"/>
          </p:cNvCxnSpPr>
          <p:nvPr/>
        </p:nvCxnSpPr>
        <p:spPr>
          <a:xfrm>
            <a:off x="4552744" y="4529078"/>
            <a:ext cx="0" cy="32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7593755" y="1165804"/>
            <a:ext cx="278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If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orientation</a:t>
            </a:r>
            <a:r>
              <a:rPr lang="fi-FI" dirty="0" smtClean="0"/>
              <a:t> is </a:t>
            </a:r>
            <a:r>
              <a:rPr lang="fi-FI" dirty="0" err="1" smtClean="0"/>
              <a:t>relavant</a:t>
            </a:r>
            <a:endParaRPr lang="fi-FI" dirty="0"/>
          </a:p>
        </p:txBody>
      </p:sp>
      <p:sp>
        <p:nvSpPr>
          <p:cNvPr id="209" name="Oval 208"/>
          <p:cNvSpPr/>
          <p:nvPr/>
        </p:nvSpPr>
        <p:spPr>
          <a:xfrm>
            <a:off x="8588837" y="2055207"/>
            <a:ext cx="161365" cy="163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11" name="Straight Connector 210"/>
          <p:cNvCxnSpPr>
            <a:endCxn id="209" idx="2"/>
          </p:cNvCxnSpPr>
          <p:nvPr/>
        </p:nvCxnSpPr>
        <p:spPr>
          <a:xfrm>
            <a:off x="7821454" y="2136893"/>
            <a:ext cx="767383" cy="0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endCxn id="209" idx="4"/>
          </p:cNvCxnSpPr>
          <p:nvPr/>
        </p:nvCxnSpPr>
        <p:spPr>
          <a:xfrm flipV="1">
            <a:off x="8669519" y="2218579"/>
            <a:ext cx="1" cy="516785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H="1">
            <a:off x="8750202" y="2136893"/>
            <a:ext cx="742790" cy="14427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Down Arrow 216"/>
          <p:cNvSpPr/>
          <p:nvPr/>
        </p:nvSpPr>
        <p:spPr>
          <a:xfrm>
            <a:off x="8481261" y="2870929"/>
            <a:ext cx="502023" cy="569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3" name="Oval 222"/>
          <p:cNvSpPr/>
          <p:nvPr/>
        </p:nvSpPr>
        <p:spPr>
          <a:xfrm>
            <a:off x="8651589" y="3695405"/>
            <a:ext cx="161365" cy="163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5" name="Oval 224"/>
          <p:cNvSpPr/>
          <p:nvPr/>
        </p:nvSpPr>
        <p:spPr>
          <a:xfrm>
            <a:off x="8648820" y="4239072"/>
            <a:ext cx="161365" cy="163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6" name="Oval 225"/>
          <p:cNvSpPr/>
          <p:nvPr/>
        </p:nvSpPr>
        <p:spPr>
          <a:xfrm>
            <a:off x="8661832" y="5385295"/>
            <a:ext cx="161365" cy="163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7" name="TextBox 226"/>
          <p:cNvSpPr txBox="1"/>
          <p:nvPr/>
        </p:nvSpPr>
        <p:spPr>
          <a:xfrm>
            <a:off x="7821454" y="17939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1</a:t>
            </a:r>
            <a:endParaRPr lang="fi-FI" dirty="0"/>
          </a:p>
        </p:txBody>
      </p:sp>
      <p:sp>
        <p:nvSpPr>
          <p:cNvPr id="229" name="TextBox 228"/>
          <p:cNvSpPr txBox="1"/>
          <p:nvPr/>
        </p:nvSpPr>
        <p:spPr>
          <a:xfrm>
            <a:off x="9215899" y="17728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2</a:t>
            </a:r>
            <a:endParaRPr lang="fi-FI" dirty="0"/>
          </a:p>
        </p:txBody>
      </p:sp>
      <p:sp>
        <p:nvSpPr>
          <p:cNvPr id="230" name="TextBox 229"/>
          <p:cNvSpPr txBox="1"/>
          <p:nvPr/>
        </p:nvSpPr>
        <p:spPr>
          <a:xfrm>
            <a:off x="8832632" y="2247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3</a:t>
            </a:r>
            <a:endParaRPr lang="fi-FI" dirty="0"/>
          </a:p>
        </p:txBody>
      </p:sp>
      <p:sp>
        <p:nvSpPr>
          <p:cNvPr id="231" name="TextBox 230"/>
          <p:cNvSpPr txBox="1"/>
          <p:nvPr/>
        </p:nvSpPr>
        <p:spPr>
          <a:xfrm>
            <a:off x="10215435" y="3578749"/>
            <a:ext cx="73520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Left</a:t>
            </a:r>
            <a:endParaRPr lang="fi-FI" dirty="0" smtClean="0"/>
          </a:p>
          <a:p>
            <a:endParaRPr lang="fi-FI" dirty="0" smtClean="0"/>
          </a:p>
          <a:p>
            <a:r>
              <a:rPr lang="fi-FI" dirty="0" smtClean="0"/>
              <a:t>Down</a:t>
            </a:r>
          </a:p>
          <a:p>
            <a:endParaRPr lang="fi-FI" dirty="0" smtClean="0"/>
          </a:p>
          <a:p>
            <a:r>
              <a:rPr lang="fi-FI" dirty="0" err="1" smtClean="0"/>
              <a:t>Right</a:t>
            </a:r>
            <a:endParaRPr lang="fi-FI" dirty="0" smtClean="0"/>
          </a:p>
          <a:p>
            <a:endParaRPr lang="fi-FI" dirty="0" smtClean="0"/>
          </a:p>
          <a:p>
            <a:r>
              <a:rPr lang="fi-FI" dirty="0" err="1" smtClean="0"/>
              <a:t>Up</a:t>
            </a:r>
            <a:endParaRPr lang="fi-FI" dirty="0"/>
          </a:p>
        </p:txBody>
      </p:sp>
      <p:cxnSp>
        <p:nvCxnSpPr>
          <p:cNvPr id="233" name="Straight Arrow Connector 232"/>
          <p:cNvCxnSpPr>
            <a:stCxn id="223" idx="2"/>
          </p:cNvCxnSpPr>
          <p:nvPr/>
        </p:nvCxnSpPr>
        <p:spPr>
          <a:xfrm flipH="1">
            <a:off x="7821454" y="3777091"/>
            <a:ext cx="830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 flipH="1">
            <a:off x="8810185" y="3787165"/>
            <a:ext cx="944064" cy="11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7292191" y="334939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1out</a:t>
            </a:r>
            <a:endParaRPr lang="fi-FI" dirty="0"/>
          </a:p>
        </p:txBody>
      </p:sp>
      <p:sp>
        <p:nvSpPr>
          <p:cNvPr id="239" name="TextBox 238"/>
          <p:cNvSpPr txBox="1"/>
          <p:nvPr/>
        </p:nvSpPr>
        <p:spPr>
          <a:xfrm>
            <a:off x="9591996" y="337195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2in</a:t>
            </a:r>
            <a:endParaRPr lang="fi-FI" dirty="0"/>
          </a:p>
        </p:txBody>
      </p:sp>
      <p:sp>
        <p:nvSpPr>
          <p:cNvPr id="240" name="Oval 239"/>
          <p:cNvSpPr/>
          <p:nvPr/>
        </p:nvSpPr>
        <p:spPr>
          <a:xfrm>
            <a:off x="8651589" y="4771045"/>
            <a:ext cx="161365" cy="163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41" name="Straight Arrow Connector 240"/>
          <p:cNvCxnSpPr>
            <a:stCxn id="240" idx="2"/>
          </p:cNvCxnSpPr>
          <p:nvPr/>
        </p:nvCxnSpPr>
        <p:spPr>
          <a:xfrm flipH="1">
            <a:off x="7821454" y="4852731"/>
            <a:ext cx="830135" cy="0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 flipH="1">
            <a:off x="8810185" y="4841037"/>
            <a:ext cx="944064" cy="11694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7358593" y="446081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1in</a:t>
            </a:r>
            <a:endParaRPr lang="fi-FI" dirty="0"/>
          </a:p>
        </p:txBody>
      </p:sp>
      <p:sp>
        <p:nvSpPr>
          <p:cNvPr id="244" name="TextBox 243"/>
          <p:cNvSpPr txBox="1"/>
          <p:nvPr/>
        </p:nvSpPr>
        <p:spPr>
          <a:xfrm>
            <a:off x="9591996" y="444759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2out</a:t>
            </a:r>
            <a:endParaRPr lang="fi-FI" dirty="0"/>
          </a:p>
        </p:txBody>
      </p:sp>
      <p:cxnSp>
        <p:nvCxnSpPr>
          <p:cNvPr id="246" name="Straight Arrow Connector 245"/>
          <p:cNvCxnSpPr>
            <a:endCxn id="226" idx="4"/>
          </p:cNvCxnSpPr>
          <p:nvPr/>
        </p:nvCxnSpPr>
        <p:spPr>
          <a:xfrm flipH="1" flipV="1">
            <a:off x="8742515" y="5548667"/>
            <a:ext cx="7687" cy="70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8896112" y="607182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3in</a:t>
            </a:r>
            <a:endParaRPr lang="fi-FI" dirty="0"/>
          </a:p>
        </p:txBody>
      </p:sp>
      <p:cxnSp>
        <p:nvCxnSpPr>
          <p:cNvPr id="249" name="Straight Arrow Connector 248"/>
          <p:cNvCxnSpPr>
            <a:stCxn id="225" idx="3"/>
          </p:cNvCxnSpPr>
          <p:nvPr/>
        </p:nvCxnSpPr>
        <p:spPr>
          <a:xfrm flipH="1">
            <a:off x="8205145" y="4378519"/>
            <a:ext cx="467306" cy="1693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7606337" y="607182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3out</a:t>
            </a:r>
            <a:endParaRPr lang="fi-FI" dirty="0"/>
          </a:p>
        </p:txBody>
      </p:sp>
      <p:cxnSp>
        <p:nvCxnSpPr>
          <p:cNvPr id="251" name="Straight Connector 250"/>
          <p:cNvCxnSpPr/>
          <p:nvPr/>
        </p:nvCxnSpPr>
        <p:spPr>
          <a:xfrm flipV="1">
            <a:off x="8744030" y="4909072"/>
            <a:ext cx="1" cy="516785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>
            <a:endCxn id="225" idx="4"/>
          </p:cNvCxnSpPr>
          <p:nvPr/>
        </p:nvCxnSpPr>
        <p:spPr>
          <a:xfrm flipH="1" flipV="1">
            <a:off x="8729503" y="4402444"/>
            <a:ext cx="6409" cy="390689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>
            <a:endCxn id="223" idx="4"/>
          </p:cNvCxnSpPr>
          <p:nvPr/>
        </p:nvCxnSpPr>
        <p:spPr>
          <a:xfrm flipV="1">
            <a:off x="8729501" y="3858777"/>
            <a:ext cx="2771" cy="387595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urved Connector 260"/>
          <p:cNvCxnSpPr>
            <a:stCxn id="223" idx="5"/>
            <a:endCxn id="226" idx="6"/>
          </p:cNvCxnSpPr>
          <p:nvPr/>
        </p:nvCxnSpPr>
        <p:spPr>
          <a:xfrm rot="16200000" flipH="1">
            <a:off x="7990196" y="4633979"/>
            <a:ext cx="1632129" cy="33874"/>
          </a:xfrm>
          <a:prstGeom prst="curvedConnector4">
            <a:avLst>
              <a:gd name="adj1" fmla="val 4079"/>
              <a:gd name="adj2" fmla="val 77485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55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208" grpId="0"/>
      <p:bldP spid="209" grpId="0" animBg="1"/>
      <p:bldP spid="217" grpId="0" animBg="1"/>
      <p:bldP spid="223" grpId="0" animBg="1"/>
      <p:bldP spid="225" grpId="0" animBg="1"/>
      <p:bldP spid="226" grpId="0" animBg="1"/>
      <p:bldP spid="227" grpId="0"/>
      <p:bldP spid="229" grpId="0"/>
      <p:bldP spid="230" grpId="0"/>
      <p:bldP spid="231" grpId="0"/>
      <p:bldP spid="238" grpId="0"/>
      <p:bldP spid="239" grpId="0"/>
      <p:bldP spid="240" grpId="0" animBg="1"/>
      <p:bldP spid="243" grpId="0"/>
      <p:bldP spid="244" grpId="0"/>
      <p:bldP spid="247" grpId="0"/>
      <p:bldP spid="25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2222</Words>
  <Application>Microsoft Office PowerPoint</Application>
  <PresentationFormat>Widescreen</PresentationFormat>
  <Paragraphs>338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Equation</vt:lpstr>
      <vt:lpstr>For a (system of) mobile robot(s) the fundamental question is:</vt:lpstr>
      <vt:lpstr>To provide the service the (system) of robot(s) has a sensory-motor system and intelligence</vt:lpstr>
      <vt:lpstr>Lecture: Path planning in fully known environment</vt:lpstr>
      <vt:lpstr>Content</vt:lpstr>
      <vt:lpstr>Examples</vt:lpstr>
      <vt:lpstr>System state – cornerstone of model-based methods</vt:lpstr>
      <vt:lpstr>What is the system state for this problem?</vt:lpstr>
      <vt:lpstr>Graph as a model for path planning</vt:lpstr>
      <vt:lpstr>How to construct a graph?</vt:lpstr>
      <vt:lpstr>How to construct a graph?</vt:lpstr>
      <vt:lpstr>How to set the costs?</vt:lpstr>
      <vt:lpstr>PowerPoint Presentation</vt:lpstr>
      <vt:lpstr>Dynamic programming – principle of optimality</vt:lpstr>
      <vt:lpstr>Solving dynamic programming</vt:lpstr>
      <vt:lpstr>Heuristic path planning on a graph</vt:lpstr>
      <vt:lpstr>An expansion step in Dijkstra</vt:lpstr>
      <vt:lpstr>An expansion step in Dijkstra</vt:lpstr>
      <vt:lpstr>An expansion step in Dijkstra</vt:lpstr>
      <vt:lpstr>Dijkstra algorithm</vt:lpstr>
      <vt:lpstr>A*</vt:lpstr>
      <vt:lpstr>A* algorithm</vt:lpstr>
      <vt:lpstr>Time-expanded graph</vt:lpstr>
      <vt:lpstr>Multi-robot and multipath problems</vt:lpstr>
      <vt:lpstr>Way to work</vt:lpstr>
    </vt:vector>
  </TitlesOfParts>
  <Company>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Lectures 3-5: Path planning in fully known environment</dc:title>
  <dc:creator>Risto Ritala</dc:creator>
  <cp:lastModifiedBy>Risto Ritala</cp:lastModifiedBy>
  <cp:revision>63</cp:revision>
  <dcterms:created xsi:type="dcterms:W3CDTF">2017-08-21T05:53:54Z</dcterms:created>
  <dcterms:modified xsi:type="dcterms:W3CDTF">2018-09-09T15:30:02Z</dcterms:modified>
</cp:coreProperties>
</file>