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7D8B-3BC1-2D43-B444-783B762E41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573C-7880-684B-9932-3D13E318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573C-7880-684B-9932-3D13E3183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57D2-98D8-524A-BB7C-9C42E85876E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9743-BAFF-D246-953C-8A69351A1C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9D3B2-9355-7E44-91A8-04954B8527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07511" y="6162493"/>
            <a:ext cx="2303489" cy="5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974-D230-CC40-91A6-EF4F49A70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1137"/>
            <a:ext cx="9144000" cy="1218826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384740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493-1980-774A-9B7B-98CC07D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3DF1-0C42-CA48-BFEF-AEB97C8C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Classes</a:t>
            </a:r>
            <a:r>
              <a:rPr lang="en-US" dirty="0"/>
              <a:t> are a way of creating our own data types in Python.</a:t>
            </a:r>
          </a:p>
          <a:p>
            <a:pPr lvl="1"/>
            <a:r>
              <a:rPr lang="en-US" dirty="0"/>
              <a:t>Group together related data</a:t>
            </a:r>
          </a:p>
          <a:p>
            <a:pPr lvl="1"/>
            <a:endParaRPr lang="en-US" dirty="0"/>
          </a:p>
          <a:p>
            <a:r>
              <a:rPr lang="en-US" dirty="0"/>
              <a:t>An instance of a class is called an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create a class with </a:t>
            </a:r>
            <a:r>
              <a:rPr lang="en-US" dirty="0">
                <a:latin typeface="Courier" pitchFamily="2" charset="0"/>
              </a:rPr>
              <a:t>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17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EAAC-443D-944E-81CD-ABBD730E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2254-8056-DF44-ABB1-98E3D926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a class called State. It will contain the S, I, and R variables, along with a fourth variable, called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State 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def __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__(self, s,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r, t):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self.s</a:t>
            </a:r>
            <a:r>
              <a:rPr lang="en-US" dirty="0">
                <a:latin typeface="Courier" pitchFamily="2" charset="0"/>
              </a:rPr>
              <a:t> = 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self.i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self.r</a:t>
            </a:r>
            <a:r>
              <a:rPr lang="en-US" dirty="0">
                <a:latin typeface="Courier" pitchFamily="2" charset="0"/>
              </a:rPr>
              <a:t> = r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self.time</a:t>
            </a:r>
            <a:r>
              <a:rPr lang="en-US" dirty="0">
                <a:latin typeface="Courier" pitchFamily="2" charset="0"/>
              </a:rPr>
              <a:t> = t</a:t>
            </a:r>
          </a:p>
        </p:txBody>
      </p:sp>
    </p:spTree>
    <p:extLst>
      <p:ext uri="{BB962C8B-B14F-4D97-AF65-F5344CB8AC3E}">
        <p14:creationId xmlns:p14="http://schemas.microsoft.com/office/powerpoint/2010/main" val="304772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7B06-ABB5-7747-9BDB-4C21CF75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A404-ED2D-CA45-8F42-C996C8BB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contain </a:t>
            </a:r>
            <a:r>
              <a:rPr lang="en-US" i="1" dirty="0"/>
              <a:t>member variables.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the variables after the ‘.’</a:t>
            </a:r>
          </a:p>
          <a:p>
            <a:pPr lvl="1"/>
            <a:endParaRPr lang="en-US" dirty="0"/>
          </a:p>
          <a:p>
            <a:r>
              <a:rPr lang="en-US" dirty="0"/>
              <a:t>Each object has its own member variables. </a:t>
            </a:r>
          </a:p>
          <a:p>
            <a:endParaRPr lang="en-US" dirty="0"/>
          </a:p>
          <a:p>
            <a:r>
              <a:rPr lang="en-US" dirty="0"/>
              <a:t>We can access them and set them just like normal variables.</a:t>
            </a:r>
          </a:p>
        </p:txBody>
      </p:sp>
    </p:spTree>
    <p:extLst>
      <p:ext uri="{BB962C8B-B14F-4D97-AF65-F5344CB8AC3E}">
        <p14:creationId xmlns:p14="http://schemas.microsoft.com/office/powerpoint/2010/main" val="19633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3DB-6B28-2A43-8755-5F63A10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1430-EFD7-154B-9522-71B30B41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__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__ </a:t>
            </a:r>
            <a:r>
              <a:rPr lang="en-US" dirty="0"/>
              <a:t>is a special method called a </a:t>
            </a:r>
            <a:r>
              <a:rPr lang="en-US" i="1" dirty="0"/>
              <a:t>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called when an object is created, and is used to initialize member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self </a:t>
            </a:r>
            <a:r>
              <a:rPr lang="en-US" dirty="0"/>
              <a:t>is a special variable that points to the object itself. It’s used to access member variables from inside the object. </a:t>
            </a:r>
          </a:p>
        </p:txBody>
      </p:sp>
    </p:spTree>
    <p:extLst>
      <p:ext uri="{BB962C8B-B14F-4D97-AF65-F5344CB8AC3E}">
        <p14:creationId xmlns:p14="http://schemas.microsoft.com/office/powerpoint/2010/main" val="90446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77E-04FD-7C40-B7B7-0A1D1B5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0E94-E528-574D-988A-156DDA92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State class set up.</a:t>
            </a:r>
          </a:p>
          <a:p>
            <a:endParaRPr lang="en-US" dirty="0"/>
          </a:p>
          <a:p>
            <a:r>
              <a:rPr lang="en-US" dirty="0"/>
              <a:t>Create 5 different State classes with different S, I,R and time values.</a:t>
            </a:r>
          </a:p>
        </p:txBody>
      </p:sp>
    </p:spTree>
    <p:extLst>
      <p:ext uri="{BB962C8B-B14F-4D97-AF65-F5344CB8AC3E}">
        <p14:creationId xmlns:p14="http://schemas.microsoft.com/office/powerpoint/2010/main" val="184601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41C8-D107-D843-8031-6C9B98A3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6AA1-7585-AE44-8B2A-B58172BF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our State working, we want to be able to create new states based on the State of the previous day.</a:t>
            </a:r>
          </a:p>
          <a:p>
            <a:pPr lvl="1"/>
            <a:r>
              <a:rPr lang="en-US" dirty="0"/>
              <a:t>Some people get sick, and others recover.	</a:t>
            </a:r>
          </a:p>
          <a:p>
            <a:pPr lvl="1"/>
            <a:endParaRPr lang="en-US" dirty="0"/>
          </a:p>
          <a:p>
            <a:r>
              <a:rPr lang="en-US" dirty="0"/>
              <a:t>We’ll do this with a function called update. Update will take three parameters: the current state, beta and gamma.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update(</a:t>
            </a:r>
            <a:r>
              <a:rPr lang="en-US" sz="2400" dirty="0" err="1">
                <a:latin typeface="Courier" pitchFamily="2" charset="0"/>
              </a:rPr>
              <a:t>currentState</a:t>
            </a:r>
            <a:r>
              <a:rPr lang="en-US" sz="2400" dirty="0">
                <a:latin typeface="Courier" pitchFamily="2" charset="0"/>
              </a:rPr>
              <a:t>, beta, gamma) :</a:t>
            </a:r>
          </a:p>
        </p:txBody>
      </p:sp>
    </p:spTree>
    <p:extLst>
      <p:ext uri="{BB962C8B-B14F-4D97-AF65-F5344CB8AC3E}">
        <p14:creationId xmlns:p14="http://schemas.microsoft.com/office/powerpoint/2010/main" val="363872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1688-C6B8-EC42-A0F1-ACF2497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C717-C933-A84C-8373-8AACB1E0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needs to happen in update?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Susceptible people get infected. </a:t>
            </a:r>
          </a:p>
          <a:p>
            <a:pPr lvl="2"/>
            <a:r>
              <a:rPr lang="en-US" dirty="0"/>
              <a:t>This is beta *I *S fraction of the population</a:t>
            </a:r>
          </a:p>
          <a:p>
            <a:pPr lvl="1"/>
            <a:r>
              <a:rPr lang="en-US" dirty="0"/>
              <a:t>Infected people recover</a:t>
            </a:r>
          </a:p>
          <a:p>
            <a:pPr lvl="2"/>
            <a:r>
              <a:rPr lang="en-US" dirty="0"/>
              <a:t>This is gamma * I fraction of the population</a:t>
            </a:r>
          </a:p>
          <a:p>
            <a:pPr lvl="1"/>
            <a:r>
              <a:rPr lang="en-US" dirty="0"/>
              <a:t>The time increments.</a:t>
            </a:r>
          </a:p>
        </p:txBody>
      </p:sp>
    </p:spTree>
    <p:extLst>
      <p:ext uri="{BB962C8B-B14F-4D97-AF65-F5344CB8AC3E}">
        <p14:creationId xmlns:p14="http://schemas.microsoft.com/office/powerpoint/2010/main" val="152510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2A37-E22E-A44C-AD35-C9F0F58E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E67D-58E6-D94A-B641-32ECD1D4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def update(</a:t>
            </a:r>
            <a:r>
              <a:rPr lang="en-US" sz="2000" dirty="0" err="1">
                <a:latin typeface="Courier" pitchFamily="2" charset="0"/>
              </a:rPr>
              <a:t>currentState</a:t>
            </a:r>
            <a:r>
              <a:rPr lang="en-US" sz="2000" dirty="0">
                <a:latin typeface="Courier" pitchFamily="2" charset="0"/>
              </a:rPr>
              <a:t>, beta, gamma) :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currentTime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currentState.time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newlyInfected</a:t>
            </a:r>
            <a:r>
              <a:rPr lang="en-US" sz="2000" dirty="0">
                <a:latin typeface="Courier" pitchFamily="2" charset="0"/>
              </a:rPr>
              <a:t> = beta * </a:t>
            </a:r>
            <a:r>
              <a:rPr lang="en-US" sz="2000" dirty="0" err="1">
                <a:latin typeface="Courier" pitchFamily="2" charset="0"/>
              </a:rPr>
              <a:t>currentState.i</a:t>
            </a:r>
            <a:r>
              <a:rPr lang="en-US" sz="2000" dirty="0">
                <a:latin typeface="Courier" pitchFamily="2" charset="0"/>
              </a:rPr>
              <a:t> * </a:t>
            </a:r>
            <a:r>
              <a:rPr lang="en-US" sz="2000" dirty="0" err="1">
                <a:latin typeface="Courier" pitchFamily="2" charset="0"/>
              </a:rPr>
              <a:t>currentState.s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newlyRecovered</a:t>
            </a:r>
            <a:r>
              <a:rPr lang="en-US" sz="2000" dirty="0">
                <a:latin typeface="Courier" pitchFamily="2" charset="0"/>
              </a:rPr>
              <a:t> = gamma * </a:t>
            </a:r>
            <a:r>
              <a:rPr lang="en-US" sz="2000" dirty="0" err="1">
                <a:latin typeface="Courier" pitchFamily="2" charset="0"/>
              </a:rPr>
              <a:t>currentState.i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newS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currentState.s</a:t>
            </a:r>
            <a:r>
              <a:rPr lang="en-US" sz="2000" dirty="0">
                <a:latin typeface="Courier" pitchFamily="2" charset="0"/>
              </a:rPr>
              <a:t> - </a:t>
            </a:r>
            <a:r>
              <a:rPr lang="en-US" sz="2000" dirty="0" err="1">
                <a:latin typeface="Courier" pitchFamily="2" charset="0"/>
              </a:rPr>
              <a:t>newlyInfected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newI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currentState.i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newlyInfected</a:t>
            </a:r>
            <a:r>
              <a:rPr lang="en-US" sz="2000" dirty="0">
                <a:latin typeface="Courier" pitchFamily="2" charset="0"/>
              </a:rPr>
              <a:t> - </a:t>
            </a:r>
            <a:r>
              <a:rPr lang="en-US" sz="2000" dirty="0" err="1">
                <a:latin typeface="Courier" pitchFamily="2" charset="0"/>
              </a:rPr>
              <a:t>newlyRecovered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newR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currentState.r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newlyRecovered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return State(</a:t>
            </a:r>
            <a:r>
              <a:rPr lang="en-US" sz="2000" dirty="0" err="1">
                <a:latin typeface="Courier" pitchFamily="2" charset="0"/>
              </a:rPr>
              <a:t>newS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newI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newR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currentTime</a:t>
            </a:r>
            <a:r>
              <a:rPr lang="en-US" sz="2000" dirty="0">
                <a:latin typeface="Courier" pitchFamily="2" charset="0"/>
              </a:rPr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420037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C850-3E07-1442-9D30-D213BACB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 out!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5EE3-33D5-1D4C-8C29-BB69F903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set beta = 0.3, and gamma = 0.25</a:t>
            </a:r>
          </a:p>
          <a:p>
            <a:r>
              <a:rPr lang="en-US" dirty="0"/>
              <a:t>Create an initial state with 90% of the population susceptible and 10% infected.</a:t>
            </a:r>
          </a:p>
          <a:p>
            <a:r>
              <a:rPr lang="en-US" dirty="0"/>
              <a:t>Write a for loop that simulates the first 50 days and prints out S, I and R at each day.</a:t>
            </a:r>
          </a:p>
          <a:p>
            <a:pPr lvl="1"/>
            <a:r>
              <a:rPr lang="en-US" dirty="0"/>
              <a:t>What happens?</a:t>
            </a:r>
          </a:p>
          <a:p>
            <a:pPr lvl="1"/>
            <a:r>
              <a:rPr lang="en-US" dirty="0"/>
              <a:t>Try setting beta to 0.7 and see what happens.</a:t>
            </a:r>
          </a:p>
          <a:p>
            <a:pPr lvl="1"/>
            <a:r>
              <a:rPr lang="en-US" dirty="0"/>
              <a:t>Try setting gamma to 0.8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45615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EB7D-FDC5-1D4D-A3F6-77EAD83A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26AA-34AE-864C-8A00-ABCC94ED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 library called </a:t>
            </a:r>
            <a:r>
              <a:rPr lang="en-US" dirty="0">
                <a:latin typeface="Courier" pitchFamily="2" charset="0"/>
              </a:rPr>
              <a:t>matplotlib</a:t>
            </a:r>
            <a:r>
              <a:rPr lang="en-US" dirty="0"/>
              <a:t> to display our data.</a:t>
            </a:r>
          </a:p>
          <a:p>
            <a:r>
              <a:rPr lang="en-US" dirty="0"/>
              <a:t>Once we have a sequence, we can just pass it into </a:t>
            </a:r>
            <a:r>
              <a:rPr lang="en-US" dirty="0">
                <a:latin typeface="Courier" pitchFamily="2" charset="0"/>
              </a:rPr>
              <a:t>plot.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what can we do if we just want to plot the s’s?</a:t>
            </a:r>
          </a:p>
          <a:p>
            <a:endParaRPr lang="en-US" dirty="0"/>
          </a:p>
          <a:p>
            <a:r>
              <a:rPr lang="en-US" dirty="0"/>
              <a:t>Our list contains States!</a:t>
            </a:r>
          </a:p>
        </p:txBody>
      </p:sp>
    </p:spTree>
    <p:extLst>
      <p:ext uri="{BB962C8B-B14F-4D97-AF65-F5344CB8AC3E}">
        <p14:creationId xmlns:p14="http://schemas.microsoft.com/office/powerpoint/2010/main" val="8284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4ABA-4C91-CA45-970F-6C7F7381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547C-5462-9A4C-9386-26C37971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feeling today?</a:t>
            </a:r>
          </a:p>
          <a:p>
            <a:endParaRPr lang="en-US" dirty="0"/>
          </a:p>
          <a:p>
            <a:r>
              <a:rPr lang="en-US" dirty="0"/>
              <a:t>What’s one thing you did over spring break that brought you joy?</a:t>
            </a:r>
          </a:p>
        </p:txBody>
      </p:sp>
    </p:spTree>
    <p:extLst>
      <p:ext uri="{BB962C8B-B14F-4D97-AF65-F5344CB8AC3E}">
        <p14:creationId xmlns:p14="http://schemas.microsoft.com/office/powerpoint/2010/main" val="1584012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09A4-0888-C84A-B384-5D3C05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315D-FBCB-B94D-9F1F-8FCEBC94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list comprehension</a:t>
            </a:r>
            <a:r>
              <a:rPr lang="en-US" dirty="0"/>
              <a:t> is an elegant way of transforming a list.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</a:t>
            </a:r>
            <a:r>
              <a:rPr lang="en-US" sz="2400" dirty="0" err="1">
                <a:latin typeface="Courier" pitchFamily="2" charset="0"/>
              </a:rPr>
              <a:t>item.s</a:t>
            </a:r>
            <a:r>
              <a:rPr lang="en-US" sz="2400" dirty="0">
                <a:latin typeface="Courier" pitchFamily="2" charset="0"/>
              </a:rPr>
              <a:t> for item in </a:t>
            </a:r>
            <a:r>
              <a:rPr lang="en-US" sz="2400" dirty="0" err="1">
                <a:latin typeface="Courier" pitchFamily="2" charset="0"/>
              </a:rPr>
              <a:t>stateList</a:t>
            </a:r>
            <a:r>
              <a:rPr lang="en-US" sz="24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/>
              <a:t>We can then provide this to </a:t>
            </a:r>
            <a:r>
              <a:rPr lang="en-US" sz="2400" dirty="0">
                <a:latin typeface="Courier" pitchFamily="2" charset="0"/>
              </a:rPr>
              <a:t>plot()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plt.plot</a:t>
            </a:r>
            <a:r>
              <a:rPr lang="en-US" sz="2400" dirty="0">
                <a:latin typeface="Courier" pitchFamily="2" charset="0"/>
              </a:rPr>
              <a:t>([</a:t>
            </a:r>
            <a:r>
              <a:rPr lang="en-US" sz="2400" dirty="0" err="1">
                <a:latin typeface="Courier" pitchFamily="2" charset="0"/>
              </a:rPr>
              <a:t>item.s</a:t>
            </a:r>
            <a:r>
              <a:rPr lang="en-US" sz="2400" dirty="0">
                <a:latin typeface="Courier" pitchFamily="2" charset="0"/>
              </a:rPr>
              <a:t> for item in </a:t>
            </a:r>
            <a:r>
              <a:rPr lang="en-US" sz="2400" dirty="0" err="1">
                <a:latin typeface="Courier" pitchFamily="2" charset="0"/>
              </a:rPr>
              <a:t>stateList</a:t>
            </a:r>
            <a:r>
              <a:rPr lang="en-US" sz="2400" dirty="0">
                <a:latin typeface="Courier" pitchFamily="2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2025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5884-EC0B-D946-8901-60660A2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0278-77B5-DD4F-92DF-1C03FACC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plot showing the S, I and R values over time when beta is 0.3 and gamma is 0.25.</a:t>
            </a:r>
          </a:p>
          <a:p>
            <a:endParaRPr lang="en-US" dirty="0"/>
          </a:p>
          <a:p>
            <a:r>
              <a:rPr lang="en-US" dirty="0"/>
              <a:t>Create a second plot with beta=0.75 and gamma 0.25</a:t>
            </a:r>
          </a:p>
          <a:p>
            <a:endParaRPr lang="en-US" dirty="0"/>
          </a:p>
          <a:p>
            <a:r>
              <a:rPr lang="en-US" dirty="0"/>
              <a:t>Create a third plot with beta = 0.3 and gamma = 0.75.</a:t>
            </a:r>
          </a:p>
        </p:txBody>
      </p:sp>
    </p:spTree>
    <p:extLst>
      <p:ext uri="{BB962C8B-B14F-4D97-AF65-F5344CB8AC3E}">
        <p14:creationId xmlns:p14="http://schemas.microsoft.com/office/powerpoint/2010/main" val="174108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B7B0-555C-A34C-B844-AAE25B4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vaccinations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6090-0A8D-294B-A56B-E83FC72B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want to add in vaccinations to our model. </a:t>
            </a:r>
          </a:p>
          <a:p>
            <a:endParaRPr lang="en-US" dirty="0"/>
          </a:p>
          <a:p>
            <a:r>
              <a:rPr lang="en-US" dirty="0"/>
              <a:t>How would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228554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B7B0-555C-A34C-B844-AAE25B4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vaccinations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6090-0A8D-294B-A56B-E83FC72B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want to add in vaccinations to our model. </a:t>
            </a:r>
          </a:p>
          <a:p>
            <a:endParaRPr lang="en-US" dirty="0"/>
          </a:p>
          <a:p>
            <a:r>
              <a:rPr lang="en-US" dirty="0"/>
              <a:t>How would we implement this?</a:t>
            </a:r>
          </a:p>
          <a:p>
            <a:endParaRPr lang="en-US" dirty="0"/>
          </a:p>
          <a:p>
            <a:r>
              <a:rPr lang="en-US" dirty="0"/>
              <a:t>We can think of vaccination as a way of moving people from the </a:t>
            </a:r>
            <a:r>
              <a:rPr lang="en-US" i="1" dirty="0"/>
              <a:t>susceptible</a:t>
            </a:r>
            <a:r>
              <a:rPr lang="en-US" dirty="0"/>
              <a:t> pool to the </a:t>
            </a:r>
            <a:r>
              <a:rPr lang="en-US" i="1" dirty="0"/>
              <a:t>recovered </a:t>
            </a:r>
            <a:r>
              <a:rPr lang="en-US" dirty="0"/>
              <a:t>pool.</a:t>
            </a:r>
          </a:p>
        </p:txBody>
      </p:sp>
    </p:spTree>
    <p:extLst>
      <p:ext uri="{BB962C8B-B14F-4D97-AF65-F5344CB8AC3E}">
        <p14:creationId xmlns:p14="http://schemas.microsoft.com/office/powerpoint/2010/main" val="106823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E18D-8B5A-1049-9EF2-94569F10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EB9C-99E8-1343-8C89-DDDE41D3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a function vaccinate. It takes as input a state and a fraction of the population to vaccinate, and adjusts the state’s S and R accordingly.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vaccinate(</a:t>
            </a:r>
            <a:r>
              <a:rPr lang="en-US" dirty="0" err="1">
                <a:latin typeface="Courier" pitchFamily="2" charset="0"/>
              </a:rPr>
              <a:t>currentState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vaxRate</a:t>
            </a:r>
            <a:r>
              <a:rPr lang="en-US" dirty="0">
                <a:latin typeface="Courier" pitchFamily="2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currentState.s</a:t>
            </a:r>
            <a:r>
              <a:rPr lang="en-US" dirty="0">
                <a:latin typeface="Courier" pitchFamily="2" charset="0"/>
              </a:rPr>
              <a:t> -= </a:t>
            </a:r>
            <a:r>
              <a:rPr lang="en-US" dirty="0" err="1">
                <a:latin typeface="Courier" pitchFamily="2" charset="0"/>
              </a:rPr>
              <a:t>vaxRate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currentState.r</a:t>
            </a:r>
            <a:r>
              <a:rPr lang="en-US" dirty="0">
                <a:latin typeface="Courier" pitchFamily="2" charset="0"/>
              </a:rPr>
              <a:t> += </a:t>
            </a:r>
            <a:r>
              <a:rPr lang="en-US" dirty="0" err="1">
                <a:latin typeface="Courier" pitchFamily="2" charset="0"/>
              </a:rPr>
              <a:t>vaxRate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BCD-41ED-484E-AAD2-C028D51B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#4. 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B02-F84C-5F4E-9416-1FB83D6C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wait! What if we vaccinate an already-vaccinated population!</a:t>
            </a:r>
          </a:p>
          <a:p>
            <a:pPr lvl="1"/>
            <a:r>
              <a:rPr lang="en-US" dirty="0"/>
              <a:t>What if R == 1.0?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We need to check for </a:t>
            </a:r>
            <a:r>
              <a:rPr lang="en-US" i="1" dirty="0"/>
              <a:t>edge cases.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Add this logic to the vaccinate function.</a:t>
            </a:r>
          </a:p>
          <a:p>
            <a:pPr marL="0" indent="0">
              <a:buNone/>
            </a:pPr>
            <a:r>
              <a:rPr lang="en-US" dirty="0"/>
              <a:t>Then, see what happens if we vaccinate 10% of the population on day 1.</a:t>
            </a:r>
          </a:p>
          <a:p>
            <a:pPr marL="0" indent="0">
              <a:buNone/>
            </a:pPr>
            <a:r>
              <a:rPr lang="en-US" dirty="0"/>
              <a:t>What if we vaccinate 10% on day 10?</a:t>
            </a:r>
          </a:p>
        </p:txBody>
      </p:sp>
    </p:spTree>
    <p:extLst>
      <p:ext uri="{BB962C8B-B14F-4D97-AF65-F5344CB8AC3E}">
        <p14:creationId xmlns:p14="http://schemas.microsoft.com/office/powerpoint/2010/main" val="63906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BED9-315D-5F43-B08C-DD209E6A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Washing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3C78-11BA-6A41-99FF-037966B7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also encourage everyone to wash their hands regularly?</a:t>
            </a:r>
          </a:p>
          <a:p>
            <a:endParaRPr lang="en-US" dirty="0"/>
          </a:p>
          <a:p>
            <a:r>
              <a:rPr lang="en-US" dirty="0"/>
              <a:t>How will we model this?</a:t>
            </a:r>
          </a:p>
        </p:txBody>
      </p:sp>
    </p:spTree>
    <p:extLst>
      <p:ext uri="{BB962C8B-B14F-4D97-AF65-F5344CB8AC3E}">
        <p14:creationId xmlns:p14="http://schemas.microsoft.com/office/powerpoint/2010/main" val="215554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BED9-315D-5F43-B08C-DD209E6A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Washing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3C78-11BA-6A41-99FF-037966B7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also encourage everyone to wash their hands regularly?</a:t>
            </a:r>
          </a:p>
          <a:p>
            <a:endParaRPr lang="en-US" dirty="0"/>
          </a:p>
          <a:p>
            <a:r>
              <a:rPr lang="en-US" dirty="0"/>
              <a:t>How will we model this?</a:t>
            </a:r>
          </a:p>
          <a:p>
            <a:pPr lvl="1"/>
            <a:r>
              <a:rPr lang="en-US" dirty="0"/>
              <a:t>Washing your hands reduces transmission rates, meaning that susceptible people are less likely to be infected.</a:t>
            </a:r>
          </a:p>
          <a:p>
            <a:pPr lvl="1"/>
            <a:r>
              <a:rPr lang="en-US" dirty="0"/>
              <a:t>Beta is how we are modeling this.</a:t>
            </a:r>
          </a:p>
          <a:p>
            <a:pPr lvl="1"/>
            <a:r>
              <a:rPr lang="en-US" dirty="0"/>
              <a:t>So handwashing should reduce beta.</a:t>
            </a:r>
          </a:p>
        </p:txBody>
      </p:sp>
    </p:spTree>
    <p:extLst>
      <p:ext uri="{BB962C8B-B14F-4D97-AF65-F5344CB8AC3E}">
        <p14:creationId xmlns:p14="http://schemas.microsoft.com/office/powerpoint/2010/main" val="126105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1BC5-095C-A845-B862-DFDEBEA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washing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235E-4B42-C344-B993-2F52C8F1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a function called </a:t>
            </a:r>
            <a:r>
              <a:rPr lang="en-US" dirty="0" err="1"/>
              <a:t>handWashing</a:t>
            </a:r>
            <a:r>
              <a:rPr lang="en-US" dirty="0"/>
              <a:t> that reduces beta by a particular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handWashing</a:t>
            </a:r>
            <a:r>
              <a:rPr lang="en-US" dirty="0">
                <a:latin typeface="Courier" pitchFamily="2" charset="0"/>
              </a:rPr>
              <a:t>(beta, factor) 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beta = beta * factor</a:t>
            </a:r>
          </a:p>
        </p:txBody>
      </p:sp>
    </p:spTree>
    <p:extLst>
      <p:ext uri="{BB962C8B-B14F-4D97-AF65-F5344CB8AC3E}">
        <p14:creationId xmlns:p14="http://schemas.microsoft.com/office/powerpoint/2010/main" val="12296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5BEF-D651-F54E-8D2E-6E317F3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6B2E-C14C-714E-BA24-82794A83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the results of these interventions, it’s helpful to count the total number of infections.</a:t>
            </a:r>
          </a:p>
          <a:p>
            <a:endParaRPr lang="en-US" dirty="0"/>
          </a:p>
          <a:p>
            <a:r>
              <a:rPr lang="en-US" dirty="0"/>
              <a:t>Let’s write a function called </a:t>
            </a:r>
            <a:r>
              <a:rPr lang="en-US" dirty="0">
                <a:latin typeface="Courier" pitchFamily="2" charset="0"/>
              </a:rPr>
              <a:t>simulate() </a:t>
            </a:r>
            <a:r>
              <a:rPr lang="en-US" dirty="0"/>
              <a:t>to do this. It should take two parameters as input: beta and gamma.</a:t>
            </a:r>
          </a:p>
        </p:txBody>
      </p:sp>
    </p:spTree>
    <p:extLst>
      <p:ext uri="{BB962C8B-B14F-4D97-AF65-F5344CB8AC3E}">
        <p14:creationId xmlns:p14="http://schemas.microsoft.com/office/powerpoint/2010/main" val="14630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8D7B-34E0-6944-B9C7-73027238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0AAC-FF58-A849-B64B-0CBDF106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familiar with installing packages in Python is essential.</a:t>
            </a:r>
          </a:p>
          <a:p>
            <a:r>
              <a:rPr lang="en-US" dirty="0"/>
              <a:t>We’ll use the </a:t>
            </a:r>
            <a:r>
              <a:rPr lang="en-US" dirty="0">
                <a:latin typeface="Courier" pitchFamily="2" charset="0"/>
              </a:rPr>
              <a:t>matplotlib</a:t>
            </a:r>
            <a:r>
              <a:rPr lang="en-US" dirty="0"/>
              <a:t> library in this lab.</a:t>
            </a:r>
          </a:p>
          <a:p>
            <a:r>
              <a:rPr lang="en-US" dirty="0"/>
              <a:t>We can install it with </a:t>
            </a:r>
            <a:r>
              <a:rPr lang="en-US" dirty="0">
                <a:latin typeface="Courier" pitchFamily="2" charset="0"/>
              </a:rPr>
              <a:t>pip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python -m pip install -U pip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pip install -U matplotlib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If you have the anaconda or </a:t>
            </a:r>
            <a:r>
              <a:rPr lang="en-US" dirty="0" err="1"/>
              <a:t>WinPython</a:t>
            </a:r>
            <a:r>
              <a:rPr lang="en-US" dirty="0"/>
              <a:t> distributions, matplotlib is already installed.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8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96BC-4E5A-6B4C-95DA-EB80E2D7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Sweeping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298C-681C-CC49-9B54-D57BF904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let's see how the number of people infected changes as hand-washing becomes more effective.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Write a function that </a:t>
            </a:r>
          </a:p>
          <a:p>
            <a:pPr lvl="1"/>
            <a:r>
              <a:rPr lang="en-US" dirty="0"/>
              <a:t>calls simulate 8 times in a loop for handwashing factors of 0.1, 0.2, ...,0.9,</a:t>
            </a:r>
          </a:p>
          <a:p>
            <a:pPr lvl="1"/>
            <a:r>
              <a:rPr lang="en-US"/>
              <a:t>captures </a:t>
            </a:r>
            <a:r>
              <a:rPr lang="en-US" dirty="0"/>
              <a:t>the total number of students infected</a:t>
            </a:r>
            <a:r>
              <a:rPr lang="en-US"/>
              <a:t>, </a:t>
            </a:r>
          </a:p>
          <a:p>
            <a:pPr lvl="1"/>
            <a:r>
              <a:rPr lang="en-US"/>
              <a:t>and </a:t>
            </a:r>
            <a:r>
              <a:rPr lang="en-US" dirty="0"/>
              <a:t>plots those.</a:t>
            </a:r>
          </a:p>
        </p:txBody>
      </p:sp>
    </p:spTree>
    <p:extLst>
      <p:ext uri="{BB962C8B-B14F-4D97-AF65-F5344CB8AC3E}">
        <p14:creationId xmlns:p14="http://schemas.microsoft.com/office/powerpoint/2010/main" val="15927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20A1-872F-DC46-9558-B794BDD7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modeling epidemics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47C6-AF2F-9B46-915B-9F4FF0FC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we’ll build a simple model of the spread of disease in a population.</a:t>
            </a:r>
          </a:p>
          <a:p>
            <a:r>
              <a:rPr lang="en-US" dirty="0"/>
              <a:t>We’ll look at how contact rate affects spread, and also consider the effects of hand-washing and vaccination.</a:t>
            </a:r>
          </a:p>
          <a:p>
            <a:endParaRPr lang="en-US" dirty="0"/>
          </a:p>
          <a:p>
            <a:r>
              <a:rPr lang="en-US" dirty="0"/>
              <a:t>We’ll also learn about Python classes, plotting, and recall how sweeping parameter models work.</a:t>
            </a:r>
          </a:p>
        </p:txBody>
      </p:sp>
    </p:spTree>
    <p:extLst>
      <p:ext uri="{BB962C8B-B14F-4D97-AF65-F5344CB8AC3E}">
        <p14:creationId xmlns:p14="http://schemas.microsoft.com/office/powerpoint/2010/main" val="41924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EA-6893-F14C-B5F0-92A58CD1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D83F-A428-B740-9ECA-7548C50F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we have a population of students, and that there’s a disease spreading among them.</a:t>
            </a:r>
          </a:p>
          <a:p>
            <a:endParaRPr lang="en-US" dirty="0"/>
          </a:p>
          <a:p>
            <a:r>
              <a:rPr lang="en-US" dirty="0"/>
              <a:t>Good news: everyone recovers eventually, and once you’ve had the disease, you’re immune.</a:t>
            </a:r>
          </a:p>
          <a:p>
            <a:endParaRPr lang="en-US" dirty="0"/>
          </a:p>
          <a:p>
            <a:r>
              <a:rPr lang="en-US" dirty="0"/>
              <a:t>We would like to know how the disease will spread given:</a:t>
            </a:r>
          </a:p>
          <a:p>
            <a:pPr lvl="1"/>
            <a:r>
              <a:rPr lang="en-US" dirty="0"/>
              <a:t>How frequently students contact each other</a:t>
            </a:r>
          </a:p>
          <a:p>
            <a:pPr lvl="1"/>
            <a:r>
              <a:rPr lang="en-US" dirty="0"/>
              <a:t>How long it takes to recover</a:t>
            </a:r>
          </a:p>
        </p:txBody>
      </p:sp>
    </p:spTree>
    <p:extLst>
      <p:ext uri="{BB962C8B-B14F-4D97-AF65-F5344CB8AC3E}">
        <p14:creationId xmlns:p14="http://schemas.microsoft.com/office/powerpoint/2010/main" val="175111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C161-A2D6-4A4D-B9AA-8E05A95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8C9A-03A0-0B41-91DF-FC342F7D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328"/>
            <a:ext cx="10515600" cy="4660698"/>
          </a:xfrm>
        </p:spPr>
        <p:txBody>
          <a:bodyPr/>
          <a:lstStyle/>
          <a:p>
            <a:r>
              <a:rPr lang="en-US" dirty="0"/>
              <a:t>We can think of our students as being in one of three groups:</a:t>
            </a:r>
          </a:p>
          <a:p>
            <a:pPr lvl="1"/>
            <a:r>
              <a:rPr lang="en-US" dirty="0"/>
              <a:t>Susceptible – they can catch the disease</a:t>
            </a:r>
          </a:p>
          <a:p>
            <a:pPr lvl="1"/>
            <a:r>
              <a:rPr lang="en-US" dirty="0"/>
              <a:t>Infected – they currently have the disease</a:t>
            </a:r>
          </a:p>
          <a:p>
            <a:pPr lvl="1"/>
            <a:r>
              <a:rPr lang="en-US" dirty="0"/>
              <a:t>Recovered – they have recovered and are immune.</a:t>
            </a:r>
          </a:p>
          <a:p>
            <a:pPr lvl="1"/>
            <a:endParaRPr lang="en-US" dirty="0"/>
          </a:p>
          <a:p>
            <a:r>
              <a:rPr lang="en-US" dirty="0"/>
              <a:t>This is called a </a:t>
            </a:r>
            <a:r>
              <a:rPr lang="en-US" i="1" dirty="0"/>
              <a:t>compartment model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78AB28-8E3B-1A4A-A3E0-22367EDE6AAC}"/>
              </a:ext>
            </a:extLst>
          </p:cNvPr>
          <p:cNvSpPr/>
          <p:nvPr/>
        </p:nvSpPr>
        <p:spPr>
          <a:xfrm>
            <a:off x="982494" y="4464996"/>
            <a:ext cx="1819072" cy="15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43450-919E-7B42-9B8D-6DC0312BFCB4}"/>
              </a:ext>
            </a:extLst>
          </p:cNvPr>
          <p:cNvSpPr/>
          <p:nvPr/>
        </p:nvSpPr>
        <p:spPr>
          <a:xfrm>
            <a:off x="4276928" y="4464996"/>
            <a:ext cx="1819072" cy="1577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4DABD-AFAE-D94F-8EFB-03578B35CA01}"/>
              </a:ext>
            </a:extLst>
          </p:cNvPr>
          <p:cNvSpPr/>
          <p:nvPr/>
        </p:nvSpPr>
        <p:spPr>
          <a:xfrm>
            <a:off x="7302230" y="4407205"/>
            <a:ext cx="1819072" cy="15770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A714F-BBAD-1F4D-9AFE-79476DA5589B}"/>
              </a:ext>
            </a:extLst>
          </p:cNvPr>
          <p:cNvCxnSpPr/>
          <p:nvPr/>
        </p:nvCxnSpPr>
        <p:spPr>
          <a:xfrm>
            <a:off x="2801566" y="5077838"/>
            <a:ext cx="1475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1FB1F-F0A1-644E-8805-C38433BE6925}"/>
              </a:ext>
            </a:extLst>
          </p:cNvPr>
          <p:cNvCxnSpPr>
            <a:cxnSpLocks/>
          </p:cNvCxnSpPr>
          <p:nvPr/>
        </p:nvCxnSpPr>
        <p:spPr>
          <a:xfrm>
            <a:off x="6096000" y="5077838"/>
            <a:ext cx="1206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BB4-3902-0344-A95A-53F54595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6DDF-DB9D-D742-8411-0F88DA23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will have two </a:t>
            </a:r>
            <a:r>
              <a:rPr lang="en-US" dirty="0" err="1"/>
              <a:t>paramters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Beta: this is the likelihood of contacting another person in a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Gamma: this is the recovery rate – what fraction of infected people recover each day?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0B1-661C-6946-8580-D17871D0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2E03-EE10-4E4A-874B-BD6695AC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start with three variables representing s, </a:t>
            </a:r>
            <a:r>
              <a:rPr lang="en-US" dirty="0" err="1"/>
              <a:t>i</a:t>
            </a:r>
            <a:r>
              <a:rPr lang="en-US" dirty="0"/>
              <a:t> and r. We’ll represent them as fractions of the population.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 = 0.3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 = 0.1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 = 0.6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there are N people total. Therefore, there are </a:t>
            </a:r>
            <a:r>
              <a:rPr lang="en-US" dirty="0">
                <a:latin typeface="Courier" pitchFamily="2" charset="0"/>
              </a:rPr>
              <a:t>S * N </a:t>
            </a:r>
            <a:r>
              <a:rPr lang="en-US" dirty="0"/>
              <a:t>susceptible people, </a:t>
            </a:r>
            <a:r>
              <a:rPr lang="en-US" dirty="0">
                <a:latin typeface="Courier" pitchFamily="2" charset="0"/>
              </a:rPr>
              <a:t>I * N </a:t>
            </a:r>
            <a:r>
              <a:rPr lang="en-US" dirty="0"/>
              <a:t>infected people, and </a:t>
            </a:r>
            <a:r>
              <a:rPr lang="en-US" dirty="0">
                <a:latin typeface="Courier" pitchFamily="2" charset="0"/>
              </a:rPr>
              <a:t>R * N </a:t>
            </a:r>
            <a:r>
              <a:rPr lang="en-US" dirty="0"/>
              <a:t>recovered people.</a:t>
            </a:r>
          </a:p>
        </p:txBody>
      </p:sp>
    </p:spTree>
    <p:extLst>
      <p:ext uri="{BB962C8B-B14F-4D97-AF65-F5344CB8AC3E}">
        <p14:creationId xmlns:p14="http://schemas.microsoft.com/office/powerpoint/2010/main" val="128701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3995-CDBA-BC4E-8AB8-8D37A9F4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2F1D-89C7-564F-8BF3-4EFADDE2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susceptible people will have </a:t>
            </a:r>
            <a:r>
              <a:rPr lang="en-US" dirty="0">
                <a:latin typeface="Courier" pitchFamily="2" charset="0"/>
              </a:rPr>
              <a:t>beta * S * N </a:t>
            </a:r>
            <a:r>
              <a:rPr lang="en-US" dirty="0"/>
              <a:t>contacts each day.</a:t>
            </a:r>
          </a:p>
          <a:p>
            <a:r>
              <a:rPr lang="en-US" dirty="0"/>
              <a:t>We know that </a:t>
            </a:r>
            <a:r>
              <a:rPr lang="en-US" dirty="0">
                <a:latin typeface="Courier" pitchFamily="2" charset="0"/>
              </a:rPr>
              <a:t>I </a:t>
            </a:r>
            <a:r>
              <a:rPr lang="en-US" dirty="0"/>
              <a:t>of these contacts will be infected.</a:t>
            </a:r>
          </a:p>
          <a:p>
            <a:pPr lvl="1"/>
            <a:r>
              <a:rPr lang="en-US" dirty="0"/>
              <a:t>Let’s assume that everyone who is contacted will be infected.</a:t>
            </a:r>
          </a:p>
          <a:p>
            <a:pPr lvl="1"/>
            <a:r>
              <a:rPr lang="en-US" dirty="0"/>
              <a:t>That means that there will be </a:t>
            </a:r>
            <a:r>
              <a:rPr lang="en-US" dirty="0">
                <a:latin typeface="Courier" pitchFamily="2" charset="0"/>
              </a:rPr>
              <a:t>beta * S * N * I </a:t>
            </a:r>
            <a:r>
              <a:rPr lang="en-US" dirty="0"/>
              <a:t>new infections each day.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We also know that </a:t>
            </a:r>
            <a:r>
              <a:rPr lang="en-US" dirty="0">
                <a:latin typeface="Courier" pitchFamily="2" charset="0"/>
              </a:rPr>
              <a:t>gamma * I * N </a:t>
            </a:r>
            <a:r>
              <a:rPr lang="en-US" dirty="0"/>
              <a:t>infected people recover each day.</a:t>
            </a:r>
          </a:p>
          <a:p>
            <a:r>
              <a:rPr lang="en-US" dirty="0"/>
              <a:t>So how are we going to implement this?</a:t>
            </a:r>
          </a:p>
          <a:p>
            <a:pPr lvl="1"/>
            <a:r>
              <a:rPr lang="en-US" dirty="0"/>
              <a:t>We want to be able to track S, I, and R across days.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S" id="{1C7A68AD-D4A8-3A47-9AF3-40638F45F99B}" vid="{037F68AC-5295-754C-B498-D902A7597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1463</Words>
  <Application>Microsoft Macintosh PowerPoint</Application>
  <PresentationFormat>Widescreen</PresentationFormat>
  <Paragraphs>180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</vt:lpstr>
      <vt:lpstr>Franklin Gothic Book</vt:lpstr>
      <vt:lpstr>Franklin Gothic Medium</vt:lpstr>
      <vt:lpstr>Office Theme</vt:lpstr>
      <vt:lpstr>Lab 4</vt:lpstr>
      <vt:lpstr>Check-in</vt:lpstr>
      <vt:lpstr>Installing packages</vt:lpstr>
      <vt:lpstr>Lab 4: modeling epidemics</vt:lpstr>
      <vt:lpstr>Setup</vt:lpstr>
      <vt:lpstr>SIR</vt:lpstr>
      <vt:lpstr>Modeling paramters</vt:lpstr>
      <vt:lpstr>Variables</vt:lpstr>
      <vt:lpstr>Variables</vt:lpstr>
      <vt:lpstr>Classes</vt:lpstr>
      <vt:lpstr>State</vt:lpstr>
      <vt:lpstr>Members</vt:lpstr>
      <vt:lpstr>Constructors</vt:lpstr>
      <vt:lpstr>Question 1</vt:lpstr>
      <vt:lpstr>Updating the world</vt:lpstr>
      <vt:lpstr>Building update()</vt:lpstr>
      <vt:lpstr>Building update()</vt:lpstr>
      <vt:lpstr>Test it out! Question #2</vt:lpstr>
      <vt:lpstr>Displaying data</vt:lpstr>
      <vt:lpstr>List comprehensions</vt:lpstr>
      <vt:lpstr>#3. Plotting</vt:lpstr>
      <vt:lpstr>Adding in vaccinations</vt:lpstr>
      <vt:lpstr>Adding in vaccinations</vt:lpstr>
      <vt:lpstr>vaccinate()</vt:lpstr>
      <vt:lpstr>#4. Edge cases</vt:lpstr>
      <vt:lpstr>Hand Washing</vt:lpstr>
      <vt:lpstr>Hand Washing</vt:lpstr>
      <vt:lpstr>Hand washing</vt:lpstr>
      <vt:lpstr>Total infections</vt:lpstr>
      <vt:lpstr>#5 Sweeping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Chris Brooks</dc:creator>
  <cp:lastModifiedBy>Chris Brooks</cp:lastModifiedBy>
  <cp:revision>11</cp:revision>
  <dcterms:created xsi:type="dcterms:W3CDTF">2021-03-23T03:46:08Z</dcterms:created>
  <dcterms:modified xsi:type="dcterms:W3CDTF">2021-03-23T16:47:52Z</dcterms:modified>
</cp:coreProperties>
</file>