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1"/>
  </p:notesMasterIdLst>
  <p:sldIdLst>
    <p:sldId id="256" r:id="rId2"/>
    <p:sldId id="257" r:id="rId3"/>
    <p:sldId id="267" r:id="rId4"/>
    <p:sldId id="258" r:id="rId5"/>
    <p:sldId id="268" r:id="rId6"/>
    <p:sldId id="259" r:id="rId7"/>
    <p:sldId id="260" r:id="rId8"/>
    <p:sldId id="261" r:id="rId9"/>
    <p:sldId id="269" r:id="rId10"/>
    <p:sldId id="270" r:id="rId11"/>
    <p:sldId id="262" r:id="rId12"/>
    <p:sldId id="271" r:id="rId13"/>
    <p:sldId id="272" r:id="rId14"/>
    <p:sldId id="263" r:id="rId15"/>
    <p:sldId id="273" r:id="rId16"/>
    <p:sldId id="274" r:id="rId17"/>
    <p:sldId id="264" r:id="rId18"/>
    <p:sldId id="265"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86"/>
    <p:restoredTop sz="94674"/>
  </p:normalViewPr>
  <p:slideViewPr>
    <p:cSldViewPr snapToGrid="0" snapToObjects="1">
      <p:cViewPr varScale="1">
        <p:scale>
          <a:sx n="128" d="100"/>
          <a:sy n="128" d="100"/>
        </p:scale>
        <p:origin x="48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CA7D8B-3BC1-2D43-B444-783B762E41B1}" type="datetimeFigureOut">
              <a:rPr lang="en-US" smtClean="0"/>
              <a:t>10/25/25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03573C-7880-684B-9932-3D13E3183BDC}" type="slidenum">
              <a:rPr lang="en-US" smtClean="0"/>
              <a:t>‹#›</a:t>
            </a:fld>
            <a:endParaRPr lang="en-US"/>
          </a:p>
        </p:txBody>
      </p:sp>
    </p:spTree>
    <p:extLst>
      <p:ext uri="{BB962C8B-B14F-4D97-AF65-F5344CB8AC3E}">
        <p14:creationId xmlns:p14="http://schemas.microsoft.com/office/powerpoint/2010/main" val="1543782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1257D2-98D8-524A-BB7C-9C42E85876EC}" type="datetimeFigureOut">
              <a:rPr lang="en-US" smtClean="0"/>
              <a:t>10/25/25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689743-BAFF-D246-953C-8A69351A1C8B}" type="slidenum">
              <a:rPr lang="en-US" smtClean="0"/>
              <a:t>‹#›</a:t>
            </a:fld>
            <a:endParaRPr lang="en-US"/>
          </a:p>
        </p:txBody>
      </p:sp>
    </p:spTree>
    <p:extLst>
      <p:ext uri="{BB962C8B-B14F-4D97-AF65-F5344CB8AC3E}">
        <p14:creationId xmlns:p14="http://schemas.microsoft.com/office/powerpoint/2010/main" val="2498131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1257D2-98D8-524A-BB7C-9C42E85876EC}" type="datetimeFigureOut">
              <a:rPr lang="en-US" smtClean="0"/>
              <a:t>10/25/25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689743-BAFF-D246-953C-8A69351A1C8B}" type="slidenum">
              <a:rPr lang="en-US" smtClean="0"/>
              <a:t>‹#›</a:t>
            </a:fld>
            <a:endParaRPr lang="en-US"/>
          </a:p>
        </p:txBody>
      </p:sp>
    </p:spTree>
    <p:extLst>
      <p:ext uri="{BB962C8B-B14F-4D97-AF65-F5344CB8AC3E}">
        <p14:creationId xmlns:p14="http://schemas.microsoft.com/office/powerpoint/2010/main" val="1878735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1257D2-98D8-524A-BB7C-9C42E85876EC}" type="datetimeFigureOut">
              <a:rPr lang="en-US" smtClean="0"/>
              <a:t>10/25/25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689743-BAFF-D246-953C-8A69351A1C8B}" type="slidenum">
              <a:rPr lang="en-US" smtClean="0"/>
              <a:t>‹#›</a:t>
            </a:fld>
            <a:endParaRPr lang="en-US"/>
          </a:p>
        </p:txBody>
      </p:sp>
    </p:spTree>
    <p:extLst>
      <p:ext uri="{BB962C8B-B14F-4D97-AF65-F5344CB8AC3E}">
        <p14:creationId xmlns:p14="http://schemas.microsoft.com/office/powerpoint/2010/main" val="3759130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1257D2-98D8-524A-BB7C-9C42E85876EC}" type="datetimeFigureOut">
              <a:rPr lang="en-US" smtClean="0"/>
              <a:t>10/25/25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689743-BAFF-D246-953C-8A69351A1C8B}" type="slidenum">
              <a:rPr lang="en-US" smtClean="0"/>
              <a:t>‹#›</a:t>
            </a:fld>
            <a:endParaRPr lang="en-US"/>
          </a:p>
        </p:txBody>
      </p:sp>
    </p:spTree>
    <p:extLst>
      <p:ext uri="{BB962C8B-B14F-4D97-AF65-F5344CB8AC3E}">
        <p14:creationId xmlns:p14="http://schemas.microsoft.com/office/powerpoint/2010/main" val="3433235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1257D2-98D8-524A-BB7C-9C42E85876EC}" type="datetimeFigureOut">
              <a:rPr lang="en-US" smtClean="0"/>
              <a:t>10/25/25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689743-BAFF-D246-953C-8A69351A1C8B}" type="slidenum">
              <a:rPr lang="en-US" smtClean="0"/>
              <a:t>‹#›</a:t>
            </a:fld>
            <a:endParaRPr lang="en-US"/>
          </a:p>
        </p:txBody>
      </p:sp>
    </p:spTree>
    <p:extLst>
      <p:ext uri="{BB962C8B-B14F-4D97-AF65-F5344CB8AC3E}">
        <p14:creationId xmlns:p14="http://schemas.microsoft.com/office/powerpoint/2010/main" val="1947480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1257D2-98D8-524A-BB7C-9C42E85876EC}" type="datetimeFigureOut">
              <a:rPr lang="en-US" smtClean="0"/>
              <a:t>10/25/25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689743-BAFF-D246-953C-8A69351A1C8B}" type="slidenum">
              <a:rPr lang="en-US" smtClean="0"/>
              <a:t>‹#›</a:t>
            </a:fld>
            <a:endParaRPr lang="en-US"/>
          </a:p>
        </p:txBody>
      </p:sp>
    </p:spTree>
    <p:extLst>
      <p:ext uri="{BB962C8B-B14F-4D97-AF65-F5344CB8AC3E}">
        <p14:creationId xmlns:p14="http://schemas.microsoft.com/office/powerpoint/2010/main" val="2481695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1257D2-98D8-524A-BB7C-9C42E85876EC}" type="datetimeFigureOut">
              <a:rPr lang="en-US" smtClean="0"/>
              <a:t>10/25/25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689743-BAFF-D246-953C-8A69351A1C8B}" type="slidenum">
              <a:rPr lang="en-US" smtClean="0"/>
              <a:t>‹#›</a:t>
            </a:fld>
            <a:endParaRPr lang="en-US"/>
          </a:p>
        </p:txBody>
      </p:sp>
    </p:spTree>
    <p:extLst>
      <p:ext uri="{BB962C8B-B14F-4D97-AF65-F5344CB8AC3E}">
        <p14:creationId xmlns:p14="http://schemas.microsoft.com/office/powerpoint/2010/main" val="201467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1257D2-98D8-524A-BB7C-9C42E85876EC}" type="datetimeFigureOut">
              <a:rPr lang="en-US" smtClean="0"/>
              <a:t>10/25/25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689743-BAFF-D246-953C-8A69351A1C8B}" type="slidenum">
              <a:rPr lang="en-US" smtClean="0"/>
              <a:t>‹#›</a:t>
            </a:fld>
            <a:endParaRPr lang="en-US"/>
          </a:p>
        </p:txBody>
      </p:sp>
    </p:spTree>
    <p:extLst>
      <p:ext uri="{BB962C8B-B14F-4D97-AF65-F5344CB8AC3E}">
        <p14:creationId xmlns:p14="http://schemas.microsoft.com/office/powerpoint/2010/main" val="3797316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1257D2-98D8-524A-BB7C-9C42E85876EC}" type="datetimeFigureOut">
              <a:rPr lang="en-US" smtClean="0"/>
              <a:t>10/25/25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689743-BAFF-D246-953C-8A69351A1C8B}" type="slidenum">
              <a:rPr lang="en-US" smtClean="0"/>
              <a:t>‹#›</a:t>
            </a:fld>
            <a:endParaRPr lang="en-US"/>
          </a:p>
        </p:txBody>
      </p:sp>
    </p:spTree>
    <p:extLst>
      <p:ext uri="{BB962C8B-B14F-4D97-AF65-F5344CB8AC3E}">
        <p14:creationId xmlns:p14="http://schemas.microsoft.com/office/powerpoint/2010/main" val="1896905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1257D2-98D8-524A-BB7C-9C42E85876EC}" type="datetimeFigureOut">
              <a:rPr lang="en-US" smtClean="0"/>
              <a:t>10/25/25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689743-BAFF-D246-953C-8A69351A1C8B}" type="slidenum">
              <a:rPr lang="en-US" smtClean="0"/>
              <a:t>‹#›</a:t>
            </a:fld>
            <a:endParaRPr lang="en-US"/>
          </a:p>
        </p:txBody>
      </p:sp>
    </p:spTree>
    <p:extLst>
      <p:ext uri="{BB962C8B-B14F-4D97-AF65-F5344CB8AC3E}">
        <p14:creationId xmlns:p14="http://schemas.microsoft.com/office/powerpoint/2010/main" val="3441359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1257D2-98D8-524A-BB7C-9C42E85876EC}" type="datetimeFigureOut">
              <a:rPr lang="en-US" smtClean="0"/>
              <a:t>10/25/25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689743-BAFF-D246-953C-8A69351A1C8B}" type="slidenum">
              <a:rPr lang="en-US" smtClean="0"/>
              <a:t>‹#›</a:t>
            </a:fld>
            <a:endParaRPr lang="en-US"/>
          </a:p>
        </p:txBody>
      </p:sp>
    </p:spTree>
    <p:extLst>
      <p:ext uri="{BB962C8B-B14F-4D97-AF65-F5344CB8AC3E}">
        <p14:creationId xmlns:p14="http://schemas.microsoft.com/office/powerpoint/2010/main" val="2525201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1257D2-98D8-524A-BB7C-9C42E85876EC}" type="datetimeFigureOut">
              <a:rPr lang="en-US" smtClean="0"/>
              <a:t>10/25/25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689743-BAFF-D246-953C-8A69351A1C8B}" type="slidenum">
              <a:rPr lang="en-US" smtClean="0"/>
              <a:t>‹#›</a:t>
            </a:fld>
            <a:endParaRPr lang="en-US"/>
          </a:p>
        </p:txBody>
      </p:sp>
      <p:pic>
        <p:nvPicPr>
          <p:cNvPr id="8" name="Picture 7">
            <a:extLst>
              <a:ext uri="{FF2B5EF4-FFF2-40B4-BE49-F238E27FC236}">
                <a16:creationId xmlns:a16="http://schemas.microsoft.com/office/drawing/2014/main" id="{5109D3B2-9355-7E44-91A8-04954B85275D}"/>
              </a:ext>
            </a:extLst>
          </p:cNvPr>
          <p:cNvPicPr>
            <a:picLocks noChangeAspect="1"/>
          </p:cNvPicPr>
          <p:nvPr userDrawn="1"/>
        </p:nvPicPr>
        <p:blipFill>
          <a:blip r:embed="rId13"/>
          <a:stretch>
            <a:fillRect/>
          </a:stretch>
        </p:blipFill>
        <p:spPr>
          <a:xfrm>
            <a:off x="9507511" y="6162493"/>
            <a:ext cx="2303489" cy="505488"/>
          </a:xfrm>
          <a:prstGeom prst="rect">
            <a:avLst/>
          </a:prstGeom>
        </p:spPr>
      </p:pic>
    </p:spTree>
    <p:extLst>
      <p:ext uri="{BB962C8B-B14F-4D97-AF65-F5344CB8AC3E}">
        <p14:creationId xmlns:p14="http://schemas.microsoft.com/office/powerpoint/2010/main" val="376729863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1FE4D-441D-CB44-C610-BAEA804BC29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A71280B-480F-CF13-4E13-6C731B7582A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55874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B7507-2960-99C8-2DD6-34BDA05C6C3B}"/>
              </a:ext>
            </a:extLst>
          </p:cNvPr>
          <p:cNvSpPr>
            <a:spLocks noGrp="1"/>
          </p:cNvSpPr>
          <p:nvPr>
            <p:ph type="title"/>
          </p:nvPr>
        </p:nvSpPr>
        <p:spPr/>
        <p:txBody>
          <a:bodyPr/>
          <a:lstStyle/>
          <a:p>
            <a:r>
              <a:rPr lang="en-US" dirty="0"/>
              <a:t>RAG	</a:t>
            </a:r>
          </a:p>
        </p:txBody>
      </p:sp>
      <p:sp>
        <p:nvSpPr>
          <p:cNvPr id="3" name="Content Placeholder 2">
            <a:extLst>
              <a:ext uri="{FF2B5EF4-FFF2-40B4-BE49-F238E27FC236}">
                <a16:creationId xmlns:a16="http://schemas.microsoft.com/office/drawing/2014/main" id="{E442A4C6-9A5D-30FD-D972-606A93F39B5C}"/>
              </a:ext>
            </a:extLst>
          </p:cNvPr>
          <p:cNvSpPr>
            <a:spLocks noGrp="1"/>
          </p:cNvSpPr>
          <p:nvPr>
            <p:ph idx="1"/>
          </p:nvPr>
        </p:nvSpPr>
        <p:spPr/>
        <p:txBody>
          <a:bodyPr/>
          <a:lstStyle/>
          <a:p>
            <a:r>
              <a:rPr lang="en-US" dirty="0"/>
              <a:t>When the user enters a query, we vectorize the query and then compare that query to the documents in our database.</a:t>
            </a:r>
          </a:p>
          <a:p>
            <a:endParaRPr lang="en-US" dirty="0"/>
          </a:p>
          <a:p>
            <a:r>
              <a:rPr lang="en-US" dirty="0"/>
              <a:t>N closest documents are appended to the query as </a:t>
            </a:r>
            <a:r>
              <a:rPr lang="en-US" i="1" dirty="0"/>
              <a:t>context</a:t>
            </a:r>
            <a:r>
              <a:rPr lang="en-US" dirty="0"/>
              <a:t> and provided to the LLM. </a:t>
            </a:r>
          </a:p>
          <a:p>
            <a:endParaRPr lang="en-US" dirty="0"/>
          </a:p>
          <a:p>
            <a:r>
              <a:rPr lang="en-US" dirty="0"/>
              <a:t>The documents themselves can be used as evidence.</a:t>
            </a:r>
          </a:p>
          <a:p>
            <a:endParaRPr lang="en-US" dirty="0"/>
          </a:p>
          <a:p>
            <a:r>
              <a:rPr lang="en-US" dirty="0"/>
              <a:t>Works nicely for integrating external information sources.</a:t>
            </a:r>
          </a:p>
        </p:txBody>
      </p:sp>
    </p:spTree>
    <p:extLst>
      <p:ext uri="{BB962C8B-B14F-4D97-AF65-F5344CB8AC3E}">
        <p14:creationId xmlns:p14="http://schemas.microsoft.com/office/powerpoint/2010/main" val="3656146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3652B-C9CC-C338-DF59-0F87B9C57627}"/>
              </a:ext>
            </a:extLst>
          </p:cNvPr>
          <p:cNvSpPr>
            <a:spLocks noGrp="1"/>
          </p:cNvSpPr>
          <p:nvPr>
            <p:ph type="title"/>
          </p:nvPr>
        </p:nvSpPr>
        <p:spPr/>
        <p:txBody>
          <a:bodyPr/>
          <a:lstStyle/>
          <a:p>
            <a:r>
              <a:rPr lang="en-US" dirty="0"/>
              <a:t>MCP</a:t>
            </a:r>
          </a:p>
        </p:txBody>
      </p:sp>
      <p:sp>
        <p:nvSpPr>
          <p:cNvPr id="3" name="Content Placeholder 2">
            <a:extLst>
              <a:ext uri="{FF2B5EF4-FFF2-40B4-BE49-F238E27FC236}">
                <a16:creationId xmlns:a16="http://schemas.microsoft.com/office/drawing/2014/main" id="{E5B4492C-A4F5-A5C5-3BCB-8FD9E571BF40}"/>
              </a:ext>
            </a:extLst>
          </p:cNvPr>
          <p:cNvSpPr>
            <a:spLocks noGrp="1"/>
          </p:cNvSpPr>
          <p:nvPr>
            <p:ph idx="1"/>
          </p:nvPr>
        </p:nvSpPr>
        <p:spPr>
          <a:xfrm>
            <a:off x="685800" y="1825625"/>
            <a:ext cx="10668000" cy="4351338"/>
          </a:xfrm>
        </p:spPr>
        <p:txBody>
          <a:bodyPr/>
          <a:lstStyle/>
          <a:p>
            <a:r>
              <a:rPr lang="en-US" dirty="0"/>
              <a:t>A second external data source that we might want to integrate are </a:t>
            </a:r>
            <a:r>
              <a:rPr lang="en-US" i="1" dirty="0"/>
              <a:t>services.</a:t>
            </a:r>
          </a:p>
          <a:p>
            <a:pPr lvl="1"/>
            <a:r>
              <a:rPr lang="en-US" dirty="0"/>
              <a:t>Weather, flight status, time, bus schedules, calculators, search engines, </a:t>
            </a:r>
            <a:r>
              <a:rPr lang="en-US" dirty="0" err="1"/>
              <a:t>etc</a:t>
            </a:r>
            <a:endParaRPr lang="en-US" dirty="0"/>
          </a:p>
          <a:p>
            <a:pPr lvl="1"/>
            <a:endParaRPr lang="en-US" dirty="0"/>
          </a:p>
          <a:p>
            <a:r>
              <a:rPr lang="en-US" dirty="0"/>
              <a:t>Information is being generated dynamically in response to external events.</a:t>
            </a:r>
          </a:p>
          <a:p>
            <a:endParaRPr lang="en-US" dirty="0"/>
          </a:p>
          <a:p>
            <a:r>
              <a:rPr lang="en-US" i="1" dirty="0"/>
              <a:t>Model Context Protocol</a:t>
            </a:r>
            <a:r>
              <a:rPr lang="en-US" dirty="0"/>
              <a:t> is a way to allow an LLM to access and integrate these services. </a:t>
            </a:r>
            <a:endParaRPr lang="en-US" i="1" dirty="0"/>
          </a:p>
        </p:txBody>
      </p:sp>
    </p:spTree>
    <p:extLst>
      <p:ext uri="{BB962C8B-B14F-4D97-AF65-F5344CB8AC3E}">
        <p14:creationId xmlns:p14="http://schemas.microsoft.com/office/powerpoint/2010/main" val="756001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81EA0-AC70-3E49-CD53-02E7CAEC1DA3}"/>
              </a:ext>
            </a:extLst>
          </p:cNvPr>
          <p:cNvSpPr>
            <a:spLocks noGrp="1"/>
          </p:cNvSpPr>
          <p:nvPr>
            <p:ph type="title"/>
          </p:nvPr>
        </p:nvSpPr>
        <p:spPr/>
        <p:txBody>
          <a:bodyPr/>
          <a:lstStyle/>
          <a:p>
            <a:r>
              <a:rPr lang="en-US" dirty="0"/>
              <a:t>MCP</a:t>
            </a:r>
          </a:p>
        </p:txBody>
      </p:sp>
      <p:sp>
        <p:nvSpPr>
          <p:cNvPr id="3" name="Content Placeholder 2">
            <a:extLst>
              <a:ext uri="{FF2B5EF4-FFF2-40B4-BE49-F238E27FC236}">
                <a16:creationId xmlns:a16="http://schemas.microsoft.com/office/drawing/2014/main" id="{01EDE263-8535-136D-C460-EEC6D0C2AF7C}"/>
              </a:ext>
            </a:extLst>
          </p:cNvPr>
          <p:cNvSpPr>
            <a:spLocks noGrp="1"/>
          </p:cNvSpPr>
          <p:nvPr>
            <p:ph idx="1"/>
          </p:nvPr>
        </p:nvSpPr>
        <p:spPr>
          <a:xfrm>
            <a:off x="838200" y="1394860"/>
            <a:ext cx="10515600" cy="4068279"/>
          </a:xfrm>
        </p:spPr>
        <p:txBody>
          <a:bodyPr/>
          <a:lstStyle/>
          <a:p>
            <a:r>
              <a:rPr lang="en-US" dirty="0"/>
              <a:t>Model Context Protocol provides a structured client-server interface for services.</a:t>
            </a:r>
          </a:p>
          <a:p>
            <a:endParaRPr lang="en-US" dirty="0"/>
          </a:p>
          <a:p>
            <a:pPr marL="0" indent="0">
              <a:buNone/>
            </a:pPr>
            <a:endParaRPr lang="en-US" dirty="0"/>
          </a:p>
        </p:txBody>
      </p:sp>
      <p:sp>
        <p:nvSpPr>
          <p:cNvPr id="4" name="TextBox 3">
            <a:extLst>
              <a:ext uri="{FF2B5EF4-FFF2-40B4-BE49-F238E27FC236}">
                <a16:creationId xmlns:a16="http://schemas.microsoft.com/office/drawing/2014/main" id="{5C8E7212-28F4-3C94-B08B-DA4F8C8C750C}"/>
              </a:ext>
            </a:extLst>
          </p:cNvPr>
          <p:cNvSpPr txBox="1"/>
          <p:nvPr/>
        </p:nvSpPr>
        <p:spPr>
          <a:xfrm>
            <a:off x="420408" y="2474844"/>
            <a:ext cx="11351184" cy="2585323"/>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 name: "</a:t>
            </a:r>
            <a:r>
              <a:rPr lang="en-US" dirty="0" err="1">
                <a:latin typeface="Courier New" panose="02070309020205020404" pitchFamily="49" charset="0"/>
                <a:cs typeface="Courier New" panose="02070309020205020404" pitchFamily="49" charset="0"/>
              </a:rPr>
              <a:t>searchFlights</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description: "Search for available flights",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inputSchema</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type: "object", properties: </a:t>
            </a:r>
          </a:p>
          <a:p>
            <a:r>
              <a:rPr lang="en-US" dirty="0">
                <a:latin typeface="Courier New" panose="02070309020205020404" pitchFamily="49" charset="0"/>
                <a:cs typeface="Courier New" panose="02070309020205020404" pitchFamily="49" charset="0"/>
              </a:rPr>
              <a:t>          { origin: { type: "string", description: "Departure city" }, </a:t>
            </a:r>
          </a:p>
          <a:p>
            <a:r>
              <a:rPr lang="en-US" dirty="0">
                <a:latin typeface="Courier New" panose="02070309020205020404" pitchFamily="49" charset="0"/>
                <a:cs typeface="Courier New" panose="02070309020205020404" pitchFamily="49" charset="0"/>
              </a:rPr>
              <a:t>	      destination: { type: "string", description: "Arrival city" }, </a:t>
            </a:r>
          </a:p>
          <a:p>
            <a:r>
              <a:rPr lang="en-US" dirty="0">
                <a:latin typeface="Courier New" panose="02070309020205020404" pitchFamily="49" charset="0"/>
                <a:cs typeface="Courier New" panose="02070309020205020404" pitchFamily="49" charset="0"/>
              </a:rPr>
              <a:t>            date: { type: "string", format: "date", description: "Travel date" } </a:t>
            </a:r>
          </a:p>
          <a:p>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required: ["origin", "destination", "date"] } }</a:t>
            </a:r>
          </a:p>
        </p:txBody>
      </p:sp>
      <p:sp>
        <p:nvSpPr>
          <p:cNvPr id="5" name="TextBox 4">
            <a:extLst>
              <a:ext uri="{FF2B5EF4-FFF2-40B4-BE49-F238E27FC236}">
                <a16:creationId xmlns:a16="http://schemas.microsoft.com/office/drawing/2014/main" id="{0784EBDE-8FBF-4739-1D5A-1DBBD499D00D}"/>
              </a:ext>
            </a:extLst>
          </p:cNvPr>
          <p:cNvSpPr txBox="1"/>
          <p:nvPr/>
        </p:nvSpPr>
        <p:spPr>
          <a:xfrm>
            <a:off x="616226" y="5770819"/>
            <a:ext cx="10110460" cy="369332"/>
          </a:xfrm>
          <a:prstGeom prst="rect">
            <a:avLst/>
          </a:prstGeom>
          <a:noFill/>
        </p:spPr>
        <p:txBody>
          <a:bodyPr wrap="none" rtlCol="0">
            <a:spAutoFit/>
          </a:bodyPr>
          <a:lstStyle/>
          <a:p>
            <a:r>
              <a:rPr lang="en-US" dirty="0" err="1">
                <a:latin typeface="Courier New" panose="02070309020205020404" pitchFamily="49" charset="0"/>
                <a:cs typeface="Courier New" panose="02070309020205020404" pitchFamily="49" charset="0"/>
              </a:rPr>
              <a:t>searchFlights</a:t>
            </a:r>
            <a:r>
              <a:rPr lang="en-US" dirty="0">
                <a:latin typeface="Courier New" panose="02070309020205020404" pitchFamily="49" charset="0"/>
                <a:cs typeface="Courier New" panose="02070309020205020404" pitchFamily="49" charset="0"/>
              </a:rPr>
              <a:t>(origin: ”SFO", destination: ”Hamburg", date: "2025-10-31")</a:t>
            </a:r>
          </a:p>
        </p:txBody>
      </p:sp>
      <p:sp>
        <p:nvSpPr>
          <p:cNvPr id="6" name="TextBox 5">
            <a:extLst>
              <a:ext uri="{FF2B5EF4-FFF2-40B4-BE49-F238E27FC236}">
                <a16:creationId xmlns:a16="http://schemas.microsoft.com/office/drawing/2014/main" id="{3762FCD8-99EC-A13C-E70A-02580C27D7CD}"/>
              </a:ext>
            </a:extLst>
          </p:cNvPr>
          <p:cNvSpPr txBox="1"/>
          <p:nvPr/>
        </p:nvSpPr>
        <p:spPr>
          <a:xfrm>
            <a:off x="755374" y="5327374"/>
            <a:ext cx="3418693" cy="369332"/>
          </a:xfrm>
          <a:prstGeom prst="rect">
            <a:avLst/>
          </a:prstGeom>
          <a:noFill/>
        </p:spPr>
        <p:txBody>
          <a:bodyPr wrap="none" rtlCol="0">
            <a:spAutoFit/>
          </a:bodyPr>
          <a:lstStyle/>
          <a:p>
            <a:r>
              <a:rPr lang="en-US" dirty="0"/>
              <a:t>Could be invoked by an LLM with:</a:t>
            </a:r>
          </a:p>
        </p:txBody>
      </p:sp>
    </p:spTree>
    <p:extLst>
      <p:ext uri="{BB962C8B-B14F-4D97-AF65-F5344CB8AC3E}">
        <p14:creationId xmlns:p14="http://schemas.microsoft.com/office/powerpoint/2010/main" val="114323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83C1C-8432-3179-6DFE-2D13FFDF10E2}"/>
              </a:ext>
            </a:extLst>
          </p:cNvPr>
          <p:cNvSpPr>
            <a:spLocks noGrp="1"/>
          </p:cNvSpPr>
          <p:nvPr>
            <p:ph type="title"/>
          </p:nvPr>
        </p:nvSpPr>
        <p:spPr/>
        <p:txBody>
          <a:bodyPr/>
          <a:lstStyle/>
          <a:p>
            <a:r>
              <a:rPr lang="en-US" dirty="0"/>
              <a:t>MCP</a:t>
            </a:r>
          </a:p>
        </p:txBody>
      </p:sp>
      <p:sp>
        <p:nvSpPr>
          <p:cNvPr id="3" name="Content Placeholder 2">
            <a:extLst>
              <a:ext uri="{FF2B5EF4-FFF2-40B4-BE49-F238E27FC236}">
                <a16:creationId xmlns:a16="http://schemas.microsoft.com/office/drawing/2014/main" id="{BFB50C5D-24A5-468A-5E84-16A8662FA21D}"/>
              </a:ext>
            </a:extLst>
          </p:cNvPr>
          <p:cNvSpPr>
            <a:spLocks noGrp="1"/>
          </p:cNvSpPr>
          <p:nvPr>
            <p:ph idx="1"/>
          </p:nvPr>
        </p:nvSpPr>
        <p:spPr/>
        <p:txBody>
          <a:bodyPr/>
          <a:lstStyle/>
          <a:p>
            <a:r>
              <a:rPr lang="en-US" dirty="0"/>
              <a:t>The client LLM prompts the tool for a response, which becomes part of the context (as with RAG). </a:t>
            </a:r>
          </a:p>
          <a:p>
            <a:endParaRPr lang="en-US" dirty="0"/>
          </a:p>
          <a:p>
            <a:r>
              <a:rPr lang="en-US" dirty="0"/>
              <a:t>The big difference from RAG is that MCP tools can be discovered dynamically. </a:t>
            </a:r>
          </a:p>
          <a:p>
            <a:endParaRPr lang="en-US" dirty="0"/>
          </a:p>
          <a:p>
            <a:r>
              <a:rPr lang="en-US" dirty="0"/>
              <a:t>Tools can be hosted on multiple servers. The MCP client queries each server to discover the tools’ functionality, and uses their descriptions to figure out which tools to call.</a:t>
            </a:r>
          </a:p>
        </p:txBody>
      </p:sp>
    </p:spTree>
    <p:extLst>
      <p:ext uri="{BB962C8B-B14F-4D97-AF65-F5344CB8AC3E}">
        <p14:creationId xmlns:p14="http://schemas.microsoft.com/office/powerpoint/2010/main" val="1155368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00FA4-FAAA-B77E-C88C-170EB72FF785}"/>
              </a:ext>
            </a:extLst>
          </p:cNvPr>
          <p:cNvSpPr>
            <a:spLocks noGrp="1"/>
          </p:cNvSpPr>
          <p:nvPr>
            <p:ph type="title"/>
          </p:nvPr>
        </p:nvSpPr>
        <p:spPr/>
        <p:txBody>
          <a:bodyPr/>
          <a:lstStyle/>
          <a:p>
            <a:r>
              <a:rPr lang="en-US" dirty="0"/>
              <a:t>Agents</a:t>
            </a:r>
          </a:p>
        </p:txBody>
      </p:sp>
      <p:sp>
        <p:nvSpPr>
          <p:cNvPr id="3" name="Content Placeholder 2">
            <a:extLst>
              <a:ext uri="{FF2B5EF4-FFF2-40B4-BE49-F238E27FC236}">
                <a16:creationId xmlns:a16="http://schemas.microsoft.com/office/drawing/2014/main" id="{E0A176B2-0ADF-9BA3-366F-D3DCC3578A5A}"/>
              </a:ext>
            </a:extLst>
          </p:cNvPr>
          <p:cNvSpPr>
            <a:spLocks noGrp="1"/>
          </p:cNvSpPr>
          <p:nvPr>
            <p:ph idx="1"/>
          </p:nvPr>
        </p:nvSpPr>
        <p:spPr/>
        <p:txBody>
          <a:bodyPr/>
          <a:lstStyle/>
          <a:p>
            <a:r>
              <a:rPr lang="en-US" dirty="0"/>
              <a:t>The latest</a:t>
            </a:r>
            <a:r>
              <a:rPr lang="en-US" baseline="30000" dirty="0"/>
              <a:t>* </a:t>
            </a:r>
            <a:r>
              <a:rPr lang="en-US" dirty="0"/>
              <a:t>addition to this ecosystem are </a:t>
            </a:r>
            <a:r>
              <a:rPr lang="en-US" i="1" dirty="0"/>
              <a:t>agents. </a:t>
            </a:r>
          </a:p>
          <a:p>
            <a:endParaRPr lang="en-US" i="1" dirty="0"/>
          </a:p>
          <a:p>
            <a:r>
              <a:rPr lang="en-US" dirty="0"/>
              <a:t>Agents can be thought of as an extension of services. Rather than just returning a response, they are able to take higher-level requests, decompose them, and decide how to solve them. </a:t>
            </a:r>
          </a:p>
          <a:p>
            <a:endParaRPr lang="en-US" dirty="0"/>
          </a:p>
          <a:p>
            <a:pPr lvl="1"/>
            <a:r>
              <a:rPr lang="en-US" dirty="0"/>
              <a:t>Example – a meta-search agent. It can take a search query, call multiple search engines (perhaps with MCP), rank and filter the results, and then generate a single response for the user. </a:t>
            </a:r>
          </a:p>
        </p:txBody>
      </p:sp>
      <p:sp>
        <p:nvSpPr>
          <p:cNvPr id="4" name="TextBox 3">
            <a:extLst>
              <a:ext uri="{FF2B5EF4-FFF2-40B4-BE49-F238E27FC236}">
                <a16:creationId xmlns:a16="http://schemas.microsoft.com/office/drawing/2014/main" id="{FE12865E-2E35-B746-576D-3A36F8A4C429}"/>
              </a:ext>
            </a:extLst>
          </p:cNvPr>
          <p:cNvSpPr txBox="1"/>
          <p:nvPr/>
        </p:nvSpPr>
        <p:spPr>
          <a:xfrm>
            <a:off x="526773" y="5992297"/>
            <a:ext cx="3230436" cy="369332"/>
          </a:xfrm>
          <a:prstGeom prst="rect">
            <a:avLst/>
          </a:prstGeom>
          <a:noFill/>
        </p:spPr>
        <p:txBody>
          <a:bodyPr wrap="none" rtlCol="0">
            <a:spAutoFit/>
          </a:bodyPr>
          <a:lstStyle/>
          <a:p>
            <a:r>
              <a:rPr lang="en-US" dirty="0"/>
              <a:t>*everything old is new again </a:t>
            </a:r>
            <a:r>
              <a:rPr lang="en-US" dirty="0">
                <a:sym typeface="Wingdings" pitchFamily="2" charset="2"/>
              </a:rPr>
              <a:t></a:t>
            </a:r>
            <a:endParaRPr lang="en-US" dirty="0"/>
          </a:p>
        </p:txBody>
      </p:sp>
    </p:spTree>
    <p:extLst>
      <p:ext uri="{BB962C8B-B14F-4D97-AF65-F5344CB8AC3E}">
        <p14:creationId xmlns:p14="http://schemas.microsoft.com/office/powerpoint/2010/main" val="712377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948CF-F85C-C08D-EA1D-A99A0FB256B4}"/>
              </a:ext>
            </a:extLst>
          </p:cNvPr>
          <p:cNvSpPr>
            <a:spLocks noGrp="1"/>
          </p:cNvSpPr>
          <p:nvPr>
            <p:ph type="title"/>
          </p:nvPr>
        </p:nvSpPr>
        <p:spPr/>
        <p:txBody>
          <a:bodyPr/>
          <a:lstStyle/>
          <a:p>
            <a:r>
              <a:rPr lang="en-US" dirty="0"/>
              <a:t>Agents</a:t>
            </a:r>
          </a:p>
        </p:txBody>
      </p:sp>
      <p:sp>
        <p:nvSpPr>
          <p:cNvPr id="3" name="Content Placeholder 2">
            <a:extLst>
              <a:ext uri="{FF2B5EF4-FFF2-40B4-BE49-F238E27FC236}">
                <a16:creationId xmlns:a16="http://schemas.microsoft.com/office/drawing/2014/main" id="{A1CB37D7-0C27-13DA-C7F6-4E2F0B89886B}"/>
              </a:ext>
            </a:extLst>
          </p:cNvPr>
          <p:cNvSpPr>
            <a:spLocks noGrp="1"/>
          </p:cNvSpPr>
          <p:nvPr>
            <p:ph idx="1"/>
          </p:nvPr>
        </p:nvSpPr>
        <p:spPr>
          <a:xfrm>
            <a:off x="556591" y="1825625"/>
            <a:ext cx="10797209" cy="4351338"/>
          </a:xfrm>
        </p:spPr>
        <p:txBody>
          <a:bodyPr/>
          <a:lstStyle/>
          <a:p>
            <a:r>
              <a:rPr lang="en-US" dirty="0"/>
              <a:t>The big difference with agents is the addition of </a:t>
            </a:r>
            <a:r>
              <a:rPr lang="en-US" i="1" dirty="0"/>
              <a:t>autonomy.</a:t>
            </a:r>
          </a:p>
          <a:p>
            <a:pPr lvl="1"/>
            <a:r>
              <a:rPr lang="en-US" dirty="0"/>
              <a:t>This is the ability to take action or make decisions without user interaction.</a:t>
            </a:r>
          </a:p>
          <a:p>
            <a:pPr lvl="1"/>
            <a:r>
              <a:rPr lang="en-US" dirty="0"/>
              <a:t>We saw some of this with our code generator already – it was creating databases, test cases, files and running programs without asking.</a:t>
            </a:r>
          </a:p>
          <a:p>
            <a:pPr lvl="1"/>
            <a:endParaRPr lang="en-US" dirty="0"/>
          </a:p>
          <a:p>
            <a:r>
              <a:rPr lang="en-US" dirty="0"/>
              <a:t>Autonomy (and its cousin security) are huge challenges for agentic AI.</a:t>
            </a:r>
          </a:p>
          <a:p>
            <a:r>
              <a:rPr lang="en-US" dirty="0"/>
              <a:t>What we want is </a:t>
            </a:r>
            <a:r>
              <a:rPr lang="en-US" i="1" dirty="0"/>
              <a:t>adjustable autonomy</a:t>
            </a:r>
            <a:endParaRPr lang="en-US" dirty="0"/>
          </a:p>
          <a:p>
            <a:pPr lvl="1"/>
            <a:r>
              <a:rPr lang="en-US" dirty="0"/>
              <a:t>Agents should act independently when it’s safe, but be able to recognize when there’s a problem and ask for help. </a:t>
            </a:r>
          </a:p>
        </p:txBody>
      </p:sp>
    </p:spTree>
    <p:extLst>
      <p:ext uri="{BB962C8B-B14F-4D97-AF65-F5344CB8AC3E}">
        <p14:creationId xmlns:p14="http://schemas.microsoft.com/office/powerpoint/2010/main" val="1122514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DBE5F-E04F-BD7D-33D4-D42C9EBF24C6}"/>
              </a:ext>
            </a:extLst>
          </p:cNvPr>
          <p:cNvSpPr>
            <a:spLocks noGrp="1"/>
          </p:cNvSpPr>
          <p:nvPr>
            <p:ph type="title"/>
          </p:nvPr>
        </p:nvSpPr>
        <p:spPr/>
        <p:txBody>
          <a:bodyPr/>
          <a:lstStyle/>
          <a:p>
            <a:r>
              <a:rPr lang="en-US" dirty="0" err="1"/>
              <a:t>LangChain</a:t>
            </a:r>
            <a:endParaRPr lang="en-US" dirty="0"/>
          </a:p>
        </p:txBody>
      </p:sp>
      <p:sp>
        <p:nvSpPr>
          <p:cNvPr id="3" name="Content Placeholder 2">
            <a:extLst>
              <a:ext uri="{FF2B5EF4-FFF2-40B4-BE49-F238E27FC236}">
                <a16:creationId xmlns:a16="http://schemas.microsoft.com/office/drawing/2014/main" id="{2D1115B9-8C2D-2674-9015-FA2CC1F2AFD9}"/>
              </a:ext>
            </a:extLst>
          </p:cNvPr>
          <p:cNvSpPr>
            <a:spLocks noGrp="1"/>
          </p:cNvSpPr>
          <p:nvPr>
            <p:ph idx="1"/>
          </p:nvPr>
        </p:nvSpPr>
        <p:spPr/>
        <p:txBody>
          <a:bodyPr/>
          <a:lstStyle/>
          <a:p>
            <a:r>
              <a:rPr lang="en-US" dirty="0"/>
              <a:t>A popular platform for hooking all of these pieces together is </a:t>
            </a:r>
            <a:r>
              <a:rPr lang="en-US" i="1" dirty="0" err="1"/>
              <a:t>LangChain</a:t>
            </a:r>
            <a:r>
              <a:rPr lang="en-US" dirty="0"/>
              <a:t>. </a:t>
            </a:r>
          </a:p>
          <a:p>
            <a:pPr lvl="1"/>
            <a:r>
              <a:rPr lang="en-US" dirty="0"/>
              <a:t>Lets you easily call different models, orchestrate toolchains, and manage the workflow. </a:t>
            </a:r>
          </a:p>
        </p:txBody>
      </p:sp>
      <p:sp>
        <p:nvSpPr>
          <p:cNvPr id="4" name="TextBox 3">
            <a:extLst>
              <a:ext uri="{FF2B5EF4-FFF2-40B4-BE49-F238E27FC236}">
                <a16:creationId xmlns:a16="http://schemas.microsoft.com/office/drawing/2014/main" id="{59B51E18-A00A-14E0-09DF-1CDA1AF22B9A}"/>
              </a:ext>
            </a:extLst>
          </p:cNvPr>
          <p:cNvSpPr txBox="1"/>
          <p:nvPr/>
        </p:nvSpPr>
        <p:spPr>
          <a:xfrm>
            <a:off x="838200" y="3558209"/>
            <a:ext cx="11046614" cy="2062103"/>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from </a:t>
            </a:r>
            <a:r>
              <a:rPr lang="en-US" sz="1600" dirty="0" err="1">
                <a:latin typeface="Courier New" panose="02070309020205020404" pitchFamily="49" charset="0"/>
                <a:cs typeface="Courier New" panose="02070309020205020404" pitchFamily="49" charset="0"/>
              </a:rPr>
              <a:t>langchain.agents</a:t>
            </a:r>
            <a:r>
              <a:rPr lang="en-US" sz="1600" dirty="0">
                <a:latin typeface="Courier New" panose="02070309020205020404" pitchFamily="49" charset="0"/>
                <a:cs typeface="Courier New" panose="02070309020205020404" pitchFamily="49" charset="0"/>
              </a:rPr>
              <a:t> import </a:t>
            </a:r>
            <a:r>
              <a:rPr lang="en-US" sz="1600" dirty="0" err="1">
                <a:latin typeface="Courier New" panose="02070309020205020404" pitchFamily="49" charset="0"/>
                <a:cs typeface="Courier New" panose="02070309020205020404" pitchFamily="49" charset="0"/>
              </a:rPr>
              <a:t>create_agent</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def </a:t>
            </a:r>
            <a:r>
              <a:rPr lang="en-US" sz="1600" dirty="0" err="1">
                <a:latin typeface="Courier New" panose="02070309020205020404" pitchFamily="49" charset="0"/>
                <a:cs typeface="Courier New" panose="02070309020205020404" pitchFamily="49" charset="0"/>
              </a:rPr>
              <a:t>get_weather</a:t>
            </a:r>
            <a:r>
              <a:rPr lang="en-US" sz="1600" dirty="0">
                <a:latin typeface="Courier New" panose="02070309020205020404" pitchFamily="49" charset="0"/>
                <a:cs typeface="Courier New" panose="02070309020205020404" pitchFamily="49" charset="0"/>
              </a:rPr>
              <a:t>(city: str) -&gt; str: </a:t>
            </a:r>
          </a:p>
          <a:p>
            <a:r>
              <a:rPr lang="en-US" sz="1600" dirty="0">
                <a:latin typeface="Courier New" panose="02070309020205020404" pitchFamily="49" charset="0"/>
                <a:cs typeface="Courier New" panose="02070309020205020404" pitchFamily="49" charset="0"/>
              </a:rPr>
              <a:t>"""Get weather for a given city.""" </a:t>
            </a:r>
          </a:p>
          <a:p>
            <a:r>
              <a:rPr lang="en-US" sz="1600" dirty="0">
                <a:latin typeface="Courier New" panose="02070309020205020404" pitchFamily="49" charset="0"/>
                <a:cs typeface="Courier New" panose="02070309020205020404" pitchFamily="49" charset="0"/>
              </a:rPr>
              <a:t>    return </a:t>
            </a:r>
            <a:r>
              <a:rPr lang="en-US" sz="1600" dirty="0" err="1">
                <a:latin typeface="Courier New" panose="02070309020205020404" pitchFamily="49" charset="0"/>
                <a:cs typeface="Courier New" panose="02070309020205020404" pitchFamily="49" charset="0"/>
              </a:rPr>
              <a:t>f"It's</a:t>
            </a:r>
            <a:r>
              <a:rPr lang="en-US" sz="1600" dirty="0">
                <a:latin typeface="Courier New" panose="02070309020205020404" pitchFamily="49" charset="0"/>
                <a:cs typeface="Courier New" panose="02070309020205020404" pitchFamily="49" charset="0"/>
              </a:rPr>
              <a:t> always sunny in {city}!" </a:t>
            </a:r>
          </a:p>
          <a:p>
            <a:r>
              <a:rPr lang="en-US" sz="1600" dirty="0">
                <a:latin typeface="Courier New" panose="02070309020205020404" pitchFamily="49" charset="0"/>
                <a:cs typeface="Courier New" panose="02070309020205020404" pitchFamily="49" charset="0"/>
              </a:rPr>
              <a:t>agent = </a:t>
            </a:r>
            <a:r>
              <a:rPr lang="en-US" sz="1600" dirty="0" err="1">
                <a:latin typeface="Courier New" panose="02070309020205020404" pitchFamily="49" charset="0"/>
                <a:cs typeface="Courier New" panose="02070309020205020404" pitchFamily="49" charset="0"/>
              </a:rPr>
              <a:t>create_agent</a:t>
            </a:r>
            <a:r>
              <a:rPr lang="en-US" sz="1600" dirty="0">
                <a:latin typeface="Courier New" panose="02070309020205020404" pitchFamily="49" charset="0"/>
                <a:cs typeface="Courier New" panose="02070309020205020404" pitchFamily="49" charset="0"/>
              </a:rPr>
              <a:t>( model="anthropic:claude-sonnet-4-5", tools=[</a:t>
            </a:r>
            <a:r>
              <a:rPr lang="en-US" sz="1600" dirty="0" err="1">
                <a:latin typeface="Courier New" panose="02070309020205020404" pitchFamily="49" charset="0"/>
                <a:cs typeface="Courier New" panose="02070309020205020404" pitchFamily="49" charset="0"/>
              </a:rPr>
              <a:t>get_weather</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system_prompt</a:t>
            </a:r>
            <a:r>
              <a:rPr lang="en-US" sz="1600" dirty="0">
                <a:latin typeface="Courier New" panose="02070309020205020404" pitchFamily="49" charset="0"/>
                <a:cs typeface="Courier New" panose="02070309020205020404" pitchFamily="49" charset="0"/>
              </a:rPr>
              <a:t>="You are a helpful assistant", ) </a:t>
            </a:r>
          </a:p>
          <a:p>
            <a:r>
              <a:rPr lang="en-US" sz="1600" dirty="0">
                <a:latin typeface="Courier New" panose="02070309020205020404" pitchFamily="49" charset="0"/>
                <a:cs typeface="Courier New" panose="02070309020205020404" pitchFamily="49" charset="0"/>
              </a:rPr>
              <a:t># Run the agent </a:t>
            </a:r>
          </a:p>
          <a:p>
            <a:r>
              <a:rPr lang="en-US" sz="1600" dirty="0" err="1">
                <a:latin typeface="Courier New" panose="02070309020205020404" pitchFamily="49" charset="0"/>
                <a:cs typeface="Courier New" panose="02070309020205020404" pitchFamily="49" charset="0"/>
              </a:rPr>
              <a:t>agent.invoke</a:t>
            </a:r>
            <a:r>
              <a:rPr lang="en-US" sz="1600" dirty="0">
                <a:latin typeface="Courier New" panose="02070309020205020404" pitchFamily="49" charset="0"/>
                <a:cs typeface="Courier New" panose="02070309020205020404" pitchFamily="49" charset="0"/>
              </a:rPr>
              <a:t>( {"messages": [{"role": "user", "content": "what is the weather in sf"}]} )</a:t>
            </a:r>
          </a:p>
        </p:txBody>
      </p:sp>
    </p:spTree>
    <p:extLst>
      <p:ext uri="{BB962C8B-B14F-4D97-AF65-F5344CB8AC3E}">
        <p14:creationId xmlns:p14="http://schemas.microsoft.com/office/powerpoint/2010/main" val="768768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A8C90-F9D2-1B68-C8C1-6DB0D7F141BF}"/>
              </a:ext>
            </a:extLst>
          </p:cNvPr>
          <p:cNvSpPr>
            <a:spLocks noGrp="1"/>
          </p:cNvSpPr>
          <p:nvPr>
            <p:ph type="title"/>
          </p:nvPr>
        </p:nvSpPr>
        <p:spPr/>
        <p:txBody>
          <a:bodyPr/>
          <a:lstStyle/>
          <a:p>
            <a:r>
              <a:rPr lang="en-US" dirty="0"/>
              <a:t>lunch</a:t>
            </a:r>
          </a:p>
        </p:txBody>
      </p:sp>
      <p:sp>
        <p:nvSpPr>
          <p:cNvPr id="3" name="Content Placeholder 2">
            <a:extLst>
              <a:ext uri="{FF2B5EF4-FFF2-40B4-BE49-F238E27FC236}">
                <a16:creationId xmlns:a16="http://schemas.microsoft.com/office/drawing/2014/main" id="{F0F53665-B4D3-64CC-16E3-B54479246C2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04016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5A154-192B-6F3E-9C59-276F45113254}"/>
              </a:ext>
            </a:extLst>
          </p:cNvPr>
          <p:cNvSpPr>
            <a:spLocks noGrp="1"/>
          </p:cNvSpPr>
          <p:nvPr>
            <p:ph type="title"/>
          </p:nvPr>
        </p:nvSpPr>
        <p:spPr/>
        <p:txBody>
          <a:bodyPr/>
          <a:lstStyle/>
          <a:p>
            <a:r>
              <a:rPr lang="en-US" dirty="0"/>
              <a:t>Project check-in</a:t>
            </a:r>
          </a:p>
        </p:txBody>
      </p:sp>
      <p:sp>
        <p:nvSpPr>
          <p:cNvPr id="3" name="Content Placeholder 2">
            <a:extLst>
              <a:ext uri="{FF2B5EF4-FFF2-40B4-BE49-F238E27FC236}">
                <a16:creationId xmlns:a16="http://schemas.microsoft.com/office/drawing/2014/main" id="{0A236C89-19E1-037B-D208-65D081AC73BD}"/>
              </a:ext>
            </a:extLst>
          </p:cNvPr>
          <p:cNvSpPr>
            <a:spLocks noGrp="1"/>
          </p:cNvSpPr>
          <p:nvPr>
            <p:ph idx="1"/>
          </p:nvPr>
        </p:nvSpPr>
        <p:spPr/>
        <p:txBody>
          <a:bodyPr/>
          <a:lstStyle/>
          <a:p>
            <a:r>
              <a:rPr lang="en-US" dirty="0"/>
              <a:t>Try out one or more of the tutorials.</a:t>
            </a:r>
          </a:p>
          <a:p>
            <a:r>
              <a:rPr lang="en-US" dirty="0"/>
              <a:t>How might you take advantage of these concepts in your project?</a:t>
            </a:r>
          </a:p>
          <a:p>
            <a:r>
              <a:rPr lang="en-US" dirty="0"/>
              <a:t>What open questions remain?</a:t>
            </a:r>
          </a:p>
          <a:p>
            <a:r>
              <a:rPr lang="en-US" dirty="0"/>
              <a:t>What functionality would you like?</a:t>
            </a:r>
          </a:p>
          <a:p>
            <a:endParaRPr lang="en-US" dirty="0"/>
          </a:p>
          <a:p>
            <a:r>
              <a:rPr lang="en-US" dirty="0"/>
              <a:t>Goal: by the end of the day, have your idea fleshed out enough that you can explain it, and maybe show off some initial concepts.</a:t>
            </a:r>
          </a:p>
        </p:txBody>
      </p:sp>
    </p:spTree>
    <p:extLst>
      <p:ext uri="{BB962C8B-B14F-4D97-AF65-F5344CB8AC3E}">
        <p14:creationId xmlns:p14="http://schemas.microsoft.com/office/powerpoint/2010/main" val="4181627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14440-CB3B-AC3E-EC5C-A49CB1CEAEBB}"/>
              </a:ext>
            </a:extLst>
          </p:cNvPr>
          <p:cNvSpPr>
            <a:spLocks noGrp="1"/>
          </p:cNvSpPr>
          <p:nvPr>
            <p:ph type="title"/>
          </p:nvPr>
        </p:nvSpPr>
        <p:spPr/>
        <p:txBody>
          <a:bodyPr/>
          <a:lstStyle/>
          <a:p>
            <a:r>
              <a:rPr lang="en-US" dirty="0"/>
              <a:t>Presentations, next steps</a:t>
            </a:r>
          </a:p>
        </p:txBody>
      </p:sp>
      <p:sp>
        <p:nvSpPr>
          <p:cNvPr id="3" name="Content Placeholder 2">
            <a:extLst>
              <a:ext uri="{FF2B5EF4-FFF2-40B4-BE49-F238E27FC236}">
                <a16:creationId xmlns:a16="http://schemas.microsoft.com/office/drawing/2014/main" id="{07F8EFAD-60C6-D4D4-AB4F-9617A3EABCEC}"/>
              </a:ext>
            </a:extLst>
          </p:cNvPr>
          <p:cNvSpPr>
            <a:spLocks noGrp="1"/>
          </p:cNvSpPr>
          <p:nvPr>
            <p:ph idx="1"/>
          </p:nvPr>
        </p:nvSpPr>
        <p:spPr/>
        <p:txBody>
          <a:bodyPr/>
          <a:lstStyle/>
          <a:p>
            <a:r>
              <a:rPr lang="en-US" dirty="0"/>
              <a:t>So what’s next?</a:t>
            </a:r>
          </a:p>
          <a:p>
            <a:r>
              <a:rPr lang="en-US" dirty="0"/>
              <a:t>Plenty more cool stuff going on with AI!</a:t>
            </a:r>
          </a:p>
          <a:p>
            <a:pPr lvl="1"/>
            <a:r>
              <a:rPr lang="en-US" dirty="0"/>
              <a:t>Deep learning, robotics, knowledge representation, multimodal interfaces</a:t>
            </a:r>
          </a:p>
          <a:p>
            <a:pPr lvl="1"/>
            <a:r>
              <a:rPr lang="en-US" dirty="0"/>
              <a:t>Systems: scheduling, load balancing, optimization, architecture</a:t>
            </a:r>
          </a:p>
          <a:p>
            <a:pPr lvl="1"/>
            <a:r>
              <a:rPr lang="en-US" dirty="0"/>
              <a:t>All the rest of AI </a:t>
            </a:r>
            <a:r>
              <a:rPr lang="en-US" dirty="0">
                <a:sym typeface="Wingdings" pitchFamily="2" charset="2"/>
              </a:rPr>
              <a:t></a:t>
            </a:r>
          </a:p>
          <a:p>
            <a:pPr lvl="1"/>
            <a:endParaRPr lang="en-US" dirty="0">
              <a:sym typeface="Wingdings" pitchFamily="2" charset="2"/>
            </a:endParaRPr>
          </a:p>
          <a:p>
            <a:r>
              <a:rPr lang="en-US" dirty="0">
                <a:sym typeface="Wingdings" pitchFamily="2" charset="2"/>
              </a:rPr>
              <a:t>Find some real users</a:t>
            </a:r>
          </a:p>
          <a:p>
            <a:pPr lvl="1"/>
            <a:r>
              <a:rPr lang="en-US" dirty="0">
                <a:sym typeface="Wingdings" pitchFamily="2" charset="2"/>
              </a:rPr>
              <a:t>Get feedback on your idea, then iterate. And again!</a:t>
            </a:r>
          </a:p>
          <a:p>
            <a:pPr lvl="1"/>
            <a:r>
              <a:rPr lang="en-US" dirty="0">
                <a:sym typeface="Wingdings" pitchFamily="2" charset="2"/>
              </a:rPr>
              <a:t>Look for a community of practice.</a:t>
            </a:r>
          </a:p>
          <a:p>
            <a:pPr lvl="1"/>
            <a:r>
              <a:rPr lang="en-US" dirty="0">
                <a:sym typeface="Wingdings" pitchFamily="2" charset="2"/>
              </a:rPr>
              <a:t>Keep building!</a:t>
            </a:r>
            <a:endParaRPr lang="en-US" dirty="0"/>
          </a:p>
        </p:txBody>
      </p:sp>
    </p:spTree>
    <p:extLst>
      <p:ext uri="{BB962C8B-B14F-4D97-AF65-F5344CB8AC3E}">
        <p14:creationId xmlns:p14="http://schemas.microsoft.com/office/powerpoint/2010/main" val="187607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0D94-772C-0D46-1E91-0599E587BAE7}"/>
              </a:ext>
            </a:extLst>
          </p:cNvPr>
          <p:cNvSpPr>
            <a:spLocks noGrp="1"/>
          </p:cNvSpPr>
          <p:nvPr>
            <p:ph type="title"/>
          </p:nvPr>
        </p:nvSpPr>
        <p:spPr/>
        <p:txBody>
          <a:bodyPr/>
          <a:lstStyle/>
          <a:p>
            <a:r>
              <a:rPr lang="en-US" dirty="0"/>
              <a:t>Intro</a:t>
            </a:r>
          </a:p>
        </p:txBody>
      </p:sp>
      <p:sp>
        <p:nvSpPr>
          <p:cNvPr id="3" name="Content Placeholder 2">
            <a:extLst>
              <a:ext uri="{FF2B5EF4-FFF2-40B4-BE49-F238E27FC236}">
                <a16:creationId xmlns:a16="http://schemas.microsoft.com/office/drawing/2014/main" id="{BBBF3408-DAA8-0296-5218-2790CA717554}"/>
              </a:ext>
            </a:extLst>
          </p:cNvPr>
          <p:cNvSpPr>
            <a:spLocks noGrp="1"/>
          </p:cNvSpPr>
          <p:nvPr>
            <p:ph idx="1"/>
          </p:nvPr>
        </p:nvSpPr>
        <p:spPr/>
        <p:txBody>
          <a:bodyPr/>
          <a:lstStyle/>
          <a:p>
            <a:r>
              <a:rPr lang="en-US" dirty="0"/>
              <a:t>So far, we’ve seen a little bit about how LLMs work, we’ve used them to brainstorm, and we’ve done a little vibe coding.</a:t>
            </a:r>
          </a:p>
          <a:p>
            <a:endParaRPr lang="en-US" dirty="0"/>
          </a:p>
          <a:p>
            <a:r>
              <a:rPr lang="en-US" dirty="0"/>
              <a:t>What might be some risks with the vibe coding approach? </a:t>
            </a:r>
          </a:p>
        </p:txBody>
      </p:sp>
    </p:spTree>
    <p:extLst>
      <p:ext uri="{BB962C8B-B14F-4D97-AF65-F5344CB8AC3E}">
        <p14:creationId xmlns:p14="http://schemas.microsoft.com/office/powerpoint/2010/main" val="1148063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C58C7-0D5C-5168-8983-100040AE0F21}"/>
              </a:ext>
            </a:extLst>
          </p:cNvPr>
          <p:cNvSpPr>
            <a:spLocks noGrp="1"/>
          </p:cNvSpPr>
          <p:nvPr>
            <p:ph type="title"/>
          </p:nvPr>
        </p:nvSpPr>
        <p:spPr/>
        <p:txBody>
          <a:bodyPr/>
          <a:lstStyle/>
          <a:p>
            <a:r>
              <a:rPr lang="en-US" dirty="0"/>
              <a:t>Vibe coding risks</a:t>
            </a:r>
          </a:p>
        </p:txBody>
      </p:sp>
      <p:sp>
        <p:nvSpPr>
          <p:cNvPr id="3" name="Content Placeholder 2">
            <a:extLst>
              <a:ext uri="{FF2B5EF4-FFF2-40B4-BE49-F238E27FC236}">
                <a16:creationId xmlns:a16="http://schemas.microsoft.com/office/drawing/2014/main" id="{D30BBF88-6B81-5492-3594-62A846F5E22B}"/>
              </a:ext>
            </a:extLst>
          </p:cNvPr>
          <p:cNvSpPr>
            <a:spLocks noGrp="1"/>
          </p:cNvSpPr>
          <p:nvPr>
            <p:ph idx="1"/>
          </p:nvPr>
        </p:nvSpPr>
        <p:spPr/>
        <p:txBody>
          <a:bodyPr>
            <a:normAutofit lnSpcReduction="10000"/>
          </a:bodyPr>
          <a:lstStyle/>
          <a:p>
            <a:r>
              <a:rPr lang="en-US" dirty="0"/>
              <a:t>Code you don’t understand</a:t>
            </a:r>
          </a:p>
          <a:p>
            <a:endParaRPr lang="en-US" dirty="0"/>
          </a:p>
          <a:p>
            <a:r>
              <a:rPr lang="en-US" dirty="0"/>
              <a:t>Hard to maintain/modify</a:t>
            </a:r>
          </a:p>
          <a:p>
            <a:endParaRPr lang="en-US" dirty="0"/>
          </a:p>
          <a:p>
            <a:r>
              <a:rPr lang="en-US" dirty="0"/>
              <a:t>Difficult to get exactly what you want.</a:t>
            </a:r>
          </a:p>
          <a:p>
            <a:endParaRPr lang="en-US" dirty="0"/>
          </a:p>
          <a:p>
            <a:r>
              <a:rPr lang="en-US" dirty="0"/>
              <a:t>Testing can be hard.</a:t>
            </a:r>
          </a:p>
          <a:p>
            <a:endParaRPr lang="en-US" dirty="0"/>
          </a:p>
          <a:p>
            <a:r>
              <a:rPr lang="en-US" dirty="0"/>
              <a:t>Tough to manage complex projects.</a:t>
            </a:r>
          </a:p>
        </p:txBody>
      </p:sp>
    </p:spTree>
    <p:extLst>
      <p:ext uri="{BB962C8B-B14F-4D97-AF65-F5344CB8AC3E}">
        <p14:creationId xmlns:p14="http://schemas.microsoft.com/office/powerpoint/2010/main" val="3188546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D8643-BA5D-3740-6EDD-8556373E16C1}"/>
              </a:ext>
            </a:extLst>
          </p:cNvPr>
          <p:cNvSpPr>
            <a:spLocks noGrp="1"/>
          </p:cNvSpPr>
          <p:nvPr>
            <p:ph type="title"/>
          </p:nvPr>
        </p:nvSpPr>
        <p:spPr/>
        <p:txBody>
          <a:bodyPr/>
          <a:lstStyle/>
          <a:p>
            <a:r>
              <a:rPr lang="en-US" dirty="0"/>
              <a:t>Spec-driven programming</a:t>
            </a:r>
          </a:p>
        </p:txBody>
      </p:sp>
      <p:sp>
        <p:nvSpPr>
          <p:cNvPr id="3" name="Content Placeholder 2">
            <a:extLst>
              <a:ext uri="{FF2B5EF4-FFF2-40B4-BE49-F238E27FC236}">
                <a16:creationId xmlns:a16="http://schemas.microsoft.com/office/drawing/2014/main" id="{8902CEFC-2CDE-4895-3FAA-BB427E00518B}"/>
              </a:ext>
            </a:extLst>
          </p:cNvPr>
          <p:cNvSpPr>
            <a:spLocks noGrp="1"/>
          </p:cNvSpPr>
          <p:nvPr>
            <p:ph idx="1"/>
          </p:nvPr>
        </p:nvSpPr>
        <p:spPr/>
        <p:txBody>
          <a:bodyPr>
            <a:normAutofit lnSpcReduction="10000"/>
          </a:bodyPr>
          <a:lstStyle/>
          <a:p>
            <a:r>
              <a:rPr lang="en-US" dirty="0"/>
              <a:t>In software engineering, we often address these issues through the use of </a:t>
            </a:r>
            <a:r>
              <a:rPr lang="en-US" i="1" dirty="0"/>
              <a:t>specifications </a:t>
            </a:r>
            <a:r>
              <a:rPr lang="en-US" dirty="0"/>
              <a:t>(or specs). </a:t>
            </a:r>
          </a:p>
          <a:p>
            <a:pPr lvl="1"/>
            <a:r>
              <a:rPr lang="en-US" dirty="0"/>
              <a:t>We describe all the components, what their inputs and outputs are, how they can be tested, and how they interoperate.</a:t>
            </a:r>
          </a:p>
          <a:p>
            <a:pPr lvl="1"/>
            <a:endParaRPr lang="en-US" dirty="0"/>
          </a:p>
          <a:p>
            <a:pPr lvl="1"/>
            <a:r>
              <a:rPr lang="en-US" dirty="0"/>
              <a:t>This helps us ensure that we are providing all the needed functionality and handling errors appropriately.</a:t>
            </a:r>
          </a:p>
          <a:p>
            <a:pPr lvl="1"/>
            <a:endParaRPr lang="en-US" dirty="0"/>
          </a:p>
          <a:p>
            <a:r>
              <a:rPr lang="en-US" dirty="0"/>
              <a:t>An extension of this is </a:t>
            </a:r>
            <a:r>
              <a:rPr lang="en-US" i="1" dirty="0"/>
              <a:t>test-driven programming</a:t>
            </a:r>
            <a:r>
              <a:rPr lang="en-US" dirty="0"/>
              <a:t>, where we start by generating the tests our program must pass, and then build to those.</a:t>
            </a:r>
          </a:p>
        </p:txBody>
      </p:sp>
    </p:spTree>
    <p:extLst>
      <p:ext uri="{BB962C8B-B14F-4D97-AF65-F5344CB8AC3E}">
        <p14:creationId xmlns:p14="http://schemas.microsoft.com/office/powerpoint/2010/main" val="1338752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E5335-A459-C10E-BEDD-E63C66F17A51}"/>
              </a:ext>
            </a:extLst>
          </p:cNvPr>
          <p:cNvSpPr>
            <a:spLocks noGrp="1"/>
          </p:cNvSpPr>
          <p:nvPr>
            <p:ph type="title"/>
          </p:nvPr>
        </p:nvSpPr>
        <p:spPr/>
        <p:txBody>
          <a:bodyPr/>
          <a:lstStyle/>
          <a:p>
            <a:r>
              <a:rPr lang="en-US" dirty="0"/>
              <a:t>Spec-driven programming with LLMs</a:t>
            </a:r>
          </a:p>
        </p:txBody>
      </p:sp>
      <p:sp>
        <p:nvSpPr>
          <p:cNvPr id="3" name="Content Placeholder 2">
            <a:extLst>
              <a:ext uri="{FF2B5EF4-FFF2-40B4-BE49-F238E27FC236}">
                <a16:creationId xmlns:a16="http://schemas.microsoft.com/office/drawing/2014/main" id="{EB4E0AA0-1D31-320F-7E73-EE3EFC890E2E}"/>
              </a:ext>
            </a:extLst>
          </p:cNvPr>
          <p:cNvSpPr>
            <a:spLocks noGrp="1"/>
          </p:cNvSpPr>
          <p:nvPr>
            <p:ph idx="1"/>
          </p:nvPr>
        </p:nvSpPr>
        <p:spPr/>
        <p:txBody>
          <a:bodyPr/>
          <a:lstStyle/>
          <a:p>
            <a:r>
              <a:rPr lang="en-US" dirty="0"/>
              <a:t>But writing a spec is kind of boring.</a:t>
            </a:r>
          </a:p>
          <a:p>
            <a:endParaRPr lang="en-US" dirty="0"/>
          </a:p>
          <a:p>
            <a:r>
              <a:rPr lang="en-US" dirty="0"/>
              <a:t>Let’s see if we can use an LLM to ease this process.</a:t>
            </a:r>
          </a:p>
        </p:txBody>
      </p:sp>
    </p:spTree>
    <p:extLst>
      <p:ext uri="{BB962C8B-B14F-4D97-AF65-F5344CB8AC3E}">
        <p14:creationId xmlns:p14="http://schemas.microsoft.com/office/powerpoint/2010/main" val="2241660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C6CB0-B4DE-84C7-3EB1-EA4C916675E3}"/>
              </a:ext>
            </a:extLst>
          </p:cNvPr>
          <p:cNvSpPr>
            <a:spLocks noGrp="1"/>
          </p:cNvSpPr>
          <p:nvPr>
            <p:ph type="title"/>
          </p:nvPr>
        </p:nvSpPr>
        <p:spPr/>
        <p:txBody>
          <a:bodyPr/>
          <a:lstStyle/>
          <a:p>
            <a:r>
              <a:rPr lang="en-US" dirty="0"/>
              <a:t>break</a:t>
            </a:r>
          </a:p>
        </p:txBody>
      </p:sp>
      <p:sp>
        <p:nvSpPr>
          <p:cNvPr id="3" name="Content Placeholder 2">
            <a:extLst>
              <a:ext uri="{FF2B5EF4-FFF2-40B4-BE49-F238E27FC236}">
                <a16:creationId xmlns:a16="http://schemas.microsoft.com/office/drawing/2014/main" id="{EBD34904-3886-7C1F-6EFD-D3CBF57286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44369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B1C8F-81A9-A05F-2BE2-2C8F8A41223C}"/>
              </a:ext>
            </a:extLst>
          </p:cNvPr>
          <p:cNvSpPr>
            <a:spLocks noGrp="1"/>
          </p:cNvSpPr>
          <p:nvPr>
            <p:ph type="title"/>
          </p:nvPr>
        </p:nvSpPr>
        <p:spPr/>
        <p:txBody>
          <a:bodyPr/>
          <a:lstStyle/>
          <a:p>
            <a:r>
              <a:rPr lang="en-US" dirty="0"/>
              <a:t>Incorporating External Context</a:t>
            </a:r>
          </a:p>
        </p:txBody>
      </p:sp>
      <p:sp>
        <p:nvSpPr>
          <p:cNvPr id="3" name="Content Placeholder 2">
            <a:extLst>
              <a:ext uri="{FF2B5EF4-FFF2-40B4-BE49-F238E27FC236}">
                <a16:creationId xmlns:a16="http://schemas.microsoft.com/office/drawing/2014/main" id="{40100766-3C9E-C123-3AE7-945B3105A6A9}"/>
              </a:ext>
            </a:extLst>
          </p:cNvPr>
          <p:cNvSpPr>
            <a:spLocks noGrp="1"/>
          </p:cNvSpPr>
          <p:nvPr>
            <p:ph idx="1"/>
          </p:nvPr>
        </p:nvSpPr>
        <p:spPr/>
        <p:txBody>
          <a:bodyPr/>
          <a:lstStyle/>
          <a:p>
            <a:r>
              <a:rPr lang="en-US" dirty="0"/>
              <a:t>Large language models are great, but they have some weaknesses.</a:t>
            </a:r>
          </a:p>
          <a:p>
            <a:endParaRPr lang="en-US" dirty="0"/>
          </a:p>
          <a:p>
            <a:pPr lvl="1"/>
            <a:r>
              <a:rPr lang="en-US" dirty="0"/>
              <a:t>Hallucinations</a:t>
            </a:r>
          </a:p>
          <a:p>
            <a:pPr lvl="1"/>
            <a:r>
              <a:rPr lang="en-US" dirty="0"/>
              <a:t>Lack of specialized knowledge</a:t>
            </a:r>
          </a:p>
          <a:p>
            <a:pPr lvl="1"/>
            <a:r>
              <a:rPr lang="en-US" dirty="0"/>
              <a:t>Inability to sense the outside world</a:t>
            </a:r>
          </a:p>
          <a:p>
            <a:pPr lvl="1"/>
            <a:r>
              <a:rPr lang="en-US" dirty="0"/>
              <a:t>Lack of dynamic context</a:t>
            </a:r>
          </a:p>
          <a:p>
            <a:pPr lvl="1"/>
            <a:r>
              <a:rPr lang="en-US" dirty="0"/>
              <a:t>Unable to take action</a:t>
            </a:r>
          </a:p>
        </p:txBody>
      </p:sp>
    </p:spTree>
    <p:extLst>
      <p:ext uri="{BB962C8B-B14F-4D97-AF65-F5344CB8AC3E}">
        <p14:creationId xmlns:p14="http://schemas.microsoft.com/office/powerpoint/2010/main" val="4016035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D91AF-BF2E-550B-4EF6-716088FBCA02}"/>
              </a:ext>
            </a:extLst>
          </p:cNvPr>
          <p:cNvSpPr>
            <a:spLocks noGrp="1"/>
          </p:cNvSpPr>
          <p:nvPr>
            <p:ph type="title"/>
          </p:nvPr>
        </p:nvSpPr>
        <p:spPr/>
        <p:txBody>
          <a:bodyPr/>
          <a:lstStyle/>
          <a:p>
            <a:r>
              <a:rPr lang="en-US" dirty="0"/>
              <a:t>RAG</a:t>
            </a:r>
          </a:p>
        </p:txBody>
      </p:sp>
      <p:sp>
        <p:nvSpPr>
          <p:cNvPr id="3" name="Content Placeholder 2">
            <a:extLst>
              <a:ext uri="{FF2B5EF4-FFF2-40B4-BE49-F238E27FC236}">
                <a16:creationId xmlns:a16="http://schemas.microsoft.com/office/drawing/2014/main" id="{7F2F320E-232B-234C-DDE0-3D4FBC01CA1B}"/>
              </a:ext>
            </a:extLst>
          </p:cNvPr>
          <p:cNvSpPr>
            <a:spLocks noGrp="1"/>
          </p:cNvSpPr>
          <p:nvPr>
            <p:ph idx="1"/>
          </p:nvPr>
        </p:nvSpPr>
        <p:spPr/>
        <p:txBody>
          <a:bodyPr/>
          <a:lstStyle/>
          <a:p>
            <a:r>
              <a:rPr lang="en-US" dirty="0"/>
              <a:t>Retrieval Augmented Generation (RAG) is an approach that provides additional content to an LLM.</a:t>
            </a:r>
          </a:p>
          <a:p>
            <a:r>
              <a:rPr lang="en-US" dirty="0"/>
              <a:t>In addition to the query, we provide a set of </a:t>
            </a:r>
            <a:r>
              <a:rPr lang="en-US" i="1" dirty="0"/>
              <a:t>context</a:t>
            </a:r>
            <a:r>
              <a:rPr lang="en-US" dirty="0"/>
              <a:t> documents. </a:t>
            </a:r>
          </a:p>
          <a:p>
            <a:r>
              <a:rPr lang="en-US" dirty="0"/>
              <a:t>These documents give the LLM additional information that allows it to generate a more specific answer, including citations to source documents.</a:t>
            </a:r>
          </a:p>
          <a:p>
            <a:pPr lvl="1"/>
            <a:r>
              <a:rPr lang="en-US" dirty="0"/>
              <a:t>Reduces hallucinations</a:t>
            </a:r>
          </a:p>
          <a:p>
            <a:pPr lvl="1"/>
            <a:r>
              <a:rPr lang="en-US" dirty="0"/>
              <a:t>Allows for querying of specialized content.</a:t>
            </a:r>
          </a:p>
        </p:txBody>
      </p:sp>
    </p:spTree>
    <p:extLst>
      <p:ext uri="{BB962C8B-B14F-4D97-AF65-F5344CB8AC3E}">
        <p14:creationId xmlns:p14="http://schemas.microsoft.com/office/powerpoint/2010/main" val="2695265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1F4AE-50B8-4D9F-E93D-085CD58D6270}"/>
              </a:ext>
            </a:extLst>
          </p:cNvPr>
          <p:cNvSpPr>
            <a:spLocks noGrp="1"/>
          </p:cNvSpPr>
          <p:nvPr>
            <p:ph type="title"/>
          </p:nvPr>
        </p:nvSpPr>
        <p:spPr/>
        <p:txBody>
          <a:bodyPr/>
          <a:lstStyle/>
          <a:p>
            <a:r>
              <a:rPr lang="en-US" dirty="0"/>
              <a:t>RAG</a:t>
            </a:r>
          </a:p>
        </p:txBody>
      </p:sp>
      <p:sp>
        <p:nvSpPr>
          <p:cNvPr id="3" name="Content Placeholder 2">
            <a:extLst>
              <a:ext uri="{FF2B5EF4-FFF2-40B4-BE49-F238E27FC236}">
                <a16:creationId xmlns:a16="http://schemas.microsoft.com/office/drawing/2014/main" id="{32F28B54-22CE-58AA-83CD-21D70A06C034}"/>
              </a:ext>
            </a:extLst>
          </p:cNvPr>
          <p:cNvSpPr>
            <a:spLocks noGrp="1"/>
          </p:cNvSpPr>
          <p:nvPr>
            <p:ph idx="1"/>
          </p:nvPr>
        </p:nvSpPr>
        <p:spPr/>
        <p:txBody>
          <a:bodyPr/>
          <a:lstStyle/>
          <a:p>
            <a:r>
              <a:rPr lang="en-US" dirty="0"/>
              <a:t>To implement RAG, we start by collecting a </a:t>
            </a:r>
            <a:r>
              <a:rPr lang="en-US" i="1" dirty="0"/>
              <a:t>corpus</a:t>
            </a:r>
            <a:r>
              <a:rPr lang="en-US" dirty="0"/>
              <a:t> of documents.</a:t>
            </a:r>
          </a:p>
          <a:p>
            <a:pPr lvl="1"/>
            <a:r>
              <a:rPr lang="en-US" dirty="0"/>
              <a:t>FAQs, research papers, documentation, catalog entries, etc.</a:t>
            </a:r>
          </a:p>
          <a:p>
            <a:pPr lvl="1"/>
            <a:endParaRPr lang="en-US" dirty="0"/>
          </a:p>
          <a:p>
            <a:r>
              <a:rPr lang="en-US" dirty="0"/>
              <a:t>We </a:t>
            </a:r>
            <a:r>
              <a:rPr lang="en-US" i="1" dirty="0"/>
              <a:t>vectorize </a:t>
            </a:r>
            <a:r>
              <a:rPr lang="en-US" dirty="0"/>
              <a:t>these documents and store them in a database.</a:t>
            </a:r>
          </a:p>
          <a:p>
            <a:pPr lvl="1"/>
            <a:r>
              <a:rPr lang="en-US" dirty="0"/>
              <a:t>Lots of design decisions here. Do we need summaries, or full text? Do we care about document structure? What about tables and figures? Do we need to point users to specific citations? </a:t>
            </a:r>
          </a:p>
          <a:p>
            <a:pPr lvl="1"/>
            <a:endParaRPr lang="en-US" dirty="0"/>
          </a:p>
          <a:p>
            <a:r>
              <a:rPr lang="en-US" dirty="0"/>
              <a:t>We can use this DB for standard IR querying.</a:t>
            </a:r>
          </a:p>
        </p:txBody>
      </p:sp>
    </p:spTree>
    <p:extLst>
      <p:ext uri="{BB962C8B-B14F-4D97-AF65-F5344CB8AC3E}">
        <p14:creationId xmlns:p14="http://schemas.microsoft.com/office/powerpoint/2010/main" val="41526942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ural Models" id="{1A61E8EE-049F-3F4F-86AC-B97A882B810B}" vid="{BE9E8AC2-BE2B-344E-B10D-159566956D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5494</TotalTime>
  <Words>1134</Words>
  <Application>Microsoft Macintosh PowerPoint</Application>
  <PresentationFormat>Widescreen</PresentationFormat>
  <Paragraphs>127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Courier New</vt:lpstr>
      <vt:lpstr>Franklin Gothic Book</vt:lpstr>
      <vt:lpstr>Franklin Gothic Medium</vt:lpstr>
      <vt:lpstr>Wingdings</vt:lpstr>
      <vt:lpstr>Office Theme</vt:lpstr>
      <vt:lpstr>PowerPoint Presentation</vt:lpstr>
      <vt:lpstr>Intro</vt:lpstr>
      <vt:lpstr>Vibe coding risks</vt:lpstr>
      <vt:lpstr>Spec-driven programming</vt:lpstr>
      <vt:lpstr>Spec-driven programming with LLMs</vt:lpstr>
      <vt:lpstr>break</vt:lpstr>
      <vt:lpstr>Incorporating External Context</vt:lpstr>
      <vt:lpstr>RAG</vt:lpstr>
      <vt:lpstr>RAG</vt:lpstr>
      <vt:lpstr>RAG </vt:lpstr>
      <vt:lpstr>MCP</vt:lpstr>
      <vt:lpstr>MCP</vt:lpstr>
      <vt:lpstr>MCP</vt:lpstr>
      <vt:lpstr>Agents</vt:lpstr>
      <vt:lpstr>Agents</vt:lpstr>
      <vt:lpstr>LangChain</vt:lpstr>
      <vt:lpstr>lunch</vt:lpstr>
      <vt:lpstr>Project check-in</vt:lpstr>
      <vt:lpstr>Presentations,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Christopher Brooks</dc:creator>
  <cp:lastModifiedBy>Christopher Brooks</cp:lastModifiedBy>
  <cp:revision>3</cp:revision>
  <dcterms:created xsi:type="dcterms:W3CDTF">2025-10-25T20:26:42Z</dcterms:created>
  <dcterms:modified xsi:type="dcterms:W3CDTF">2025-10-29T16:01:39Z</dcterms:modified>
</cp:coreProperties>
</file>