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0" r:id="rId4"/>
    <p:sldId id="271" r:id="rId5"/>
    <p:sldId id="272" r:id="rId6"/>
    <p:sldId id="267" r:id="rId7"/>
    <p:sldId id="257" r:id="rId8"/>
    <p:sldId id="269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43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1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0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DEE2-3344-4BDE-BA9B-B6D109E616B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414C-2248-0403-A126-63FE94AB1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From Theory to Code: Fixed-Point FIR Filter Design and Speech Quality Evaluation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76228-4D99-1761-8A69-1A7651EB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8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(headings)"/>
              </a:rPr>
              <a:t>Saikiran Chepa</a:t>
            </a:r>
            <a:endParaRPr lang="en-US" sz="3200" dirty="0">
              <a:latin typeface="Calibri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129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3F2B-BD03-6DEC-C3C6-91FD0E7E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C7B-6343-152D-4B91-87D8C309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Represented as </a:t>
            </a:r>
            <a:r>
              <a:rPr lang="en-GB" sz="3600" b="1" dirty="0"/>
              <a:t>integers scaled by a factor</a:t>
            </a:r>
          </a:p>
          <a:p>
            <a:r>
              <a:rPr lang="en-US" sz="3600" dirty="0"/>
              <a:t>General format: </a:t>
            </a:r>
            <a:r>
              <a:rPr lang="en-US" sz="3600" b="1" dirty="0"/>
              <a:t>Q1.m.n</a:t>
            </a:r>
          </a:p>
          <a:p>
            <a:pPr lvl="1"/>
            <a:r>
              <a:rPr lang="sv-SE" sz="3600" dirty="0"/>
              <a:t>1 sign bit</a:t>
            </a:r>
          </a:p>
          <a:p>
            <a:pPr lvl="1"/>
            <a:r>
              <a:rPr lang="sv-SE" sz="3600" dirty="0"/>
              <a:t>m = Range bits</a:t>
            </a:r>
          </a:p>
          <a:p>
            <a:pPr lvl="1"/>
            <a:r>
              <a:rPr lang="en-US" sz="3600" dirty="0"/>
              <a:t>n = fractional bits</a:t>
            </a:r>
          </a:p>
          <a:p>
            <a:r>
              <a:rPr lang="en-GB" sz="3600" dirty="0"/>
              <a:t>Example: Q1.0.15 (16-bit signed fixed-point)</a:t>
            </a:r>
          </a:p>
          <a:p>
            <a:pPr lvl="1"/>
            <a:r>
              <a:rPr lang="en-GB" sz="3600" dirty="0"/>
              <a:t>Range: –2</a:t>
            </a:r>
            <a:r>
              <a:rPr lang="en-GB" sz="3600" baseline="30000" dirty="0"/>
              <a:t>0</a:t>
            </a:r>
            <a:r>
              <a:rPr lang="en-GB" sz="3600" dirty="0"/>
              <a:t> to (2</a:t>
            </a:r>
            <a:r>
              <a:rPr lang="en-GB" sz="3600" baseline="30000" dirty="0"/>
              <a:t>0</a:t>
            </a:r>
            <a:r>
              <a:rPr lang="en-GB" sz="3600" dirty="0"/>
              <a:t> – 2⁻¹⁵) = -1.0 to 1 - 2⁻¹⁵</a:t>
            </a:r>
          </a:p>
          <a:p>
            <a:pPr lvl="1"/>
            <a:r>
              <a:rPr lang="en-GB" sz="3600" dirty="0"/>
              <a:t>Stored as 16-bit signed integer 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5FF9-73AC-E09B-14D8-1F9748DB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Float-to-Fixed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98C05-1156-4305-5030-A2A4A8C65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981" y="12700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Formula:Q1.m.n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/>
                        <m:t>Fixe</m:t>
                      </m:r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dpt</m:t>
                      </m:r>
                      <m:r>
                        <a:rPr lang="en-GB" sz="36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value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600" i="1"/>
                        <m:t>round</m:t>
                      </m:r>
                      <m:d>
                        <m:dPr>
                          <m:ctrlPr>
                            <a:rPr lang="ar-AE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i="1"/>
                            <m:t>Float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ingpt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_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value</m:t>
                          </m:r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ar-AE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3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ar-AE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3600" b="0" dirty="0"/>
              </a:p>
              <a:p>
                <a:pPr marL="0" indent="0">
                  <a:buNone/>
                </a:pPr>
                <a:r>
                  <a:rPr lang="en-US" sz="3600" dirty="0"/>
                  <a:t>   where </a:t>
                </a:r>
                <a:r>
                  <a:rPr lang="en-US" sz="3600" i="1" dirty="0"/>
                  <a:t>n</a:t>
                </a:r>
                <a:r>
                  <a:rPr lang="en-US" sz="3600" dirty="0"/>
                  <a:t> = number of fractional bits</a:t>
                </a:r>
              </a:p>
              <a:p>
                <a:r>
                  <a:rPr lang="en-US" sz="3600" dirty="0"/>
                  <a:t>Example:</a:t>
                </a:r>
              </a:p>
              <a:p>
                <a:pPr lvl="1"/>
                <a:r>
                  <a:rPr lang="en-GB" sz="3600" dirty="0"/>
                  <a:t>Float = 0.4768, Q1.0.15 → round(0.4768 × 2</a:t>
                </a:r>
                <a:r>
                  <a:rPr lang="en-GB" sz="3600" baseline="30000" dirty="0"/>
                  <a:t>15</a:t>
                </a:r>
                <a:r>
                  <a:rPr lang="en-GB" sz="3600" dirty="0"/>
                  <a:t>) = 15628</a:t>
                </a:r>
              </a:p>
              <a:p>
                <a:pPr lvl="1"/>
                <a:r>
                  <a:rPr lang="en-GB" sz="3600" dirty="0"/>
                  <a:t>Float = –0.5792, Q1.0.15 → round(- 0.5792 × 2</a:t>
                </a:r>
                <a:r>
                  <a:rPr lang="en-GB" sz="3600" baseline="30000" dirty="0"/>
                  <a:t>15</a:t>
                </a:r>
                <a:r>
                  <a:rPr lang="en-GB" sz="3600" dirty="0"/>
                  <a:t>) = –18979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98C05-1156-4305-5030-A2A4A8C65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81" y="1270000"/>
                <a:ext cx="8596668" cy="3880773"/>
              </a:xfrm>
              <a:blipFill>
                <a:blip r:embed="rId2"/>
                <a:stretch>
                  <a:fillRect l="-1418" t="-2198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4C74-B02E-CDC0-9A20-91459C5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vs. Range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EE50-3454-EA0A-9C99-101D8849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More fractional bits → higher precision, smaller range</a:t>
            </a:r>
          </a:p>
          <a:p>
            <a:pPr lvl="1"/>
            <a:r>
              <a:rPr lang="en-GB" sz="3600" dirty="0"/>
              <a:t>Q1.2.13 --&gt; range is 2</a:t>
            </a:r>
            <a:r>
              <a:rPr lang="en-GB" sz="3600" baseline="30000" dirty="0"/>
              <a:t>2</a:t>
            </a:r>
            <a:r>
              <a:rPr lang="en-GB" sz="3600" dirty="0"/>
              <a:t> --&gt;</a:t>
            </a:r>
            <a:r>
              <a:rPr lang="en-GB" sz="3600" baseline="30000" dirty="0"/>
              <a:t> </a:t>
            </a:r>
            <a:r>
              <a:rPr lang="en-GB" sz="3600" dirty="0"/>
              <a:t> -4 to 4 – 2</a:t>
            </a:r>
            <a:r>
              <a:rPr lang="en-GB" sz="3600" baseline="30000" dirty="0"/>
              <a:t>-13</a:t>
            </a:r>
            <a:r>
              <a:rPr lang="en-GB" sz="3600" dirty="0"/>
              <a:t> (0.0001220703125)</a:t>
            </a:r>
            <a:endParaRPr lang="en-GB" sz="3600" baseline="30000" dirty="0"/>
          </a:p>
          <a:p>
            <a:pPr lvl="1"/>
            <a:r>
              <a:rPr lang="en-GB" sz="3600" dirty="0"/>
              <a:t>Q1.2.29 --&gt; range is 2</a:t>
            </a:r>
            <a:r>
              <a:rPr lang="en-GB" sz="3600" baseline="30000" dirty="0"/>
              <a:t>2</a:t>
            </a:r>
            <a:r>
              <a:rPr lang="en-GB" sz="3600" dirty="0"/>
              <a:t> --&gt;</a:t>
            </a:r>
            <a:r>
              <a:rPr lang="en-GB" sz="3600" baseline="30000" dirty="0"/>
              <a:t> </a:t>
            </a:r>
            <a:r>
              <a:rPr lang="en-GB" sz="3600" dirty="0"/>
              <a:t> -4 to 4 – 2</a:t>
            </a:r>
            <a:r>
              <a:rPr lang="en-GB" sz="3600" baseline="30000" dirty="0"/>
              <a:t>-29 </a:t>
            </a:r>
            <a:r>
              <a:rPr lang="en-GB" sz="3600" dirty="0"/>
              <a:t> (0.00000000186264514923095703125)</a:t>
            </a:r>
          </a:p>
          <a:p>
            <a:r>
              <a:rPr lang="en-GB" sz="3600" dirty="0"/>
              <a:t>More integer bits → larger range, lower precision</a:t>
            </a:r>
          </a:p>
          <a:p>
            <a:r>
              <a:rPr lang="en-US" sz="3600" dirty="0"/>
              <a:t>Balance depends on algorithm</a:t>
            </a:r>
          </a:p>
        </p:txBody>
      </p:sp>
    </p:spTree>
    <p:extLst>
      <p:ext uri="{BB962C8B-B14F-4D97-AF65-F5344CB8AC3E}">
        <p14:creationId xmlns:p14="http://schemas.microsoft.com/office/powerpoint/2010/main" val="297764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31EC-41B4-3B35-5AEB-53E686E2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Fixed-Point Arithmetic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F797-4FAA-0C1D-D3FB-CED1464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b="1" dirty="0"/>
              <a:t>Addition/Subtraction</a:t>
            </a:r>
            <a:r>
              <a:rPr lang="en-GB" sz="3600" dirty="0"/>
              <a:t> → straightforward, same Q format</a:t>
            </a:r>
          </a:p>
          <a:p>
            <a:pPr lvl="1"/>
            <a:r>
              <a:rPr lang="en-GB" sz="3600" dirty="0"/>
              <a:t>How to add Q1.2.13 and Q1.3.12??</a:t>
            </a:r>
            <a:endParaRPr lang="en-US" sz="3600" dirty="0"/>
          </a:p>
          <a:p>
            <a:r>
              <a:rPr lang="en-GB" sz="3600" b="1" dirty="0"/>
              <a:t>Multiplication</a:t>
            </a:r>
            <a:r>
              <a:rPr lang="en-GB" sz="3600" dirty="0"/>
              <a:t> → Q1.m.n × Q1.m.n = Q2.2m.2n → need to re-scale</a:t>
            </a:r>
          </a:p>
          <a:p>
            <a:r>
              <a:rPr lang="en-GB" sz="3600" b="1" dirty="0"/>
              <a:t>Division</a:t>
            </a:r>
            <a:r>
              <a:rPr lang="en-GB" sz="3600" dirty="0"/>
              <a:t> → expensive, often replaced with reciprocal + multiply</a:t>
            </a:r>
          </a:p>
        </p:txBody>
      </p:sp>
    </p:spTree>
    <p:extLst>
      <p:ext uri="{BB962C8B-B14F-4D97-AF65-F5344CB8AC3E}">
        <p14:creationId xmlns:p14="http://schemas.microsoft.com/office/powerpoint/2010/main" val="168275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2F-AC19-6F02-500D-DA403EEB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85F8-9C13-C08C-A5A7-1C848CC3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Total FIR Filter Coefficients </a:t>
            </a:r>
            <a:r>
              <a:rPr lang="en-US" sz="3600"/>
              <a:t>is 13</a:t>
            </a:r>
            <a:endParaRPr lang="en-US" sz="3600" dirty="0"/>
          </a:p>
          <a:p>
            <a:r>
              <a:rPr lang="en-US" sz="3600" dirty="0"/>
              <a:t>Coefficients : max 2.786655772180386</a:t>
            </a:r>
          </a:p>
          <a:p>
            <a:r>
              <a:rPr lang="en-US" sz="3600" dirty="0"/>
              <a:t>Coefficients : min -2.9153372837924336</a:t>
            </a:r>
          </a:p>
          <a:p>
            <a:r>
              <a:rPr lang="en-US" sz="3600" dirty="0"/>
              <a:t>All Coefficients absolute sum: 23.597984136187275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How will you decide Q format for Coefficients??</a:t>
            </a:r>
          </a:p>
        </p:txBody>
      </p:sp>
    </p:spTree>
    <p:extLst>
      <p:ext uri="{BB962C8B-B14F-4D97-AF65-F5344CB8AC3E}">
        <p14:creationId xmlns:p14="http://schemas.microsoft.com/office/powerpoint/2010/main" val="1067409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583B-2044-5A21-CF76-6900BCE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8EFC-CB04-9FEF-B042-E9BC28D0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Compare float vs fixed-point FIR outputs</a:t>
            </a:r>
          </a:p>
          <a:p>
            <a:r>
              <a:rPr lang="en-GB" sz="3600" dirty="0"/>
              <a:t>Metrics: RMSE, PESQ score for speech signals</a:t>
            </a:r>
          </a:p>
          <a:p>
            <a:r>
              <a:rPr lang="en-US" sz="3600" dirty="0"/>
              <a:t>PESQ score → indicates perceptual quality difference</a:t>
            </a:r>
          </a:p>
        </p:txBody>
      </p:sp>
    </p:spTree>
    <p:extLst>
      <p:ext uri="{BB962C8B-B14F-4D97-AF65-F5344CB8AC3E}">
        <p14:creationId xmlns:p14="http://schemas.microsoft.com/office/powerpoint/2010/main" val="402107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250E-CE57-8195-2808-2126A3D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DD4E-E656-0F06-D6C2-02F98087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Float is convenient for design, fixed-point is efficient for embedded</a:t>
            </a:r>
          </a:p>
          <a:p>
            <a:r>
              <a:rPr lang="en-GB" sz="3600" dirty="0"/>
              <a:t>Conversion involves scaling, rounding, and Q-format handling</a:t>
            </a:r>
          </a:p>
          <a:p>
            <a:r>
              <a:rPr lang="en-GB" sz="3600" dirty="0"/>
              <a:t>FIR filters can be effectively implemented in fixed-point</a:t>
            </a:r>
          </a:p>
          <a:p>
            <a:r>
              <a:rPr lang="en-GB" sz="3600" dirty="0"/>
              <a:t>Verification tools (PESQ, RMSE) ensure correctness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59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41C-45D2-EB3E-9D3E-7D7D2387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29F9-8050-A205-5DB8-F6166FF4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GB" sz="3200" dirty="0"/>
              <a:t>Fir Filter designed in Python, and coefficients and input signal dumped to binary files.</a:t>
            </a:r>
          </a:p>
          <a:p>
            <a:r>
              <a:rPr lang="en-GB" sz="3200" dirty="0"/>
              <a:t>Implement floating point FIR Filter in C using the above coefficients and input signal.</a:t>
            </a:r>
          </a:p>
          <a:p>
            <a:r>
              <a:rPr lang="en-GB" sz="3200" dirty="0"/>
              <a:t>Implement Fixed Point C code for FIR Filter.</a:t>
            </a:r>
          </a:p>
          <a:p>
            <a:r>
              <a:rPr lang="en-GB" sz="3200" dirty="0"/>
              <a:t>Verify the outputs of Python and C Code using RMSE and PESQ.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5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613A-BEB9-0643-1D5B-C9124854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Impulse Response (FIR) Filter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2BA2-4B0E-3BD1-9677-32CAE5A2D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11200" dirty="0"/>
                  <a:t>Linear-phase design (symmetrical coefficients)</a:t>
                </a:r>
              </a:p>
              <a:p>
                <a:r>
                  <a:rPr lang="en-GB" sz="11200" dirty="0"/>
                  <a:t>Always stable (no feedback terms)</a:t>
                </a:r>
              </a:p>
              <a:p>
                <a:r>
                  <a:rPr lang="en-GB" sz="11200" dirty="0"/>
                  <a:t>Output depends only on current and past inputs</a:t>
                </a:r>
              </a:p>
              <a:p>
                <a:pPr marL="0" indent="0">
                  <a:buNone/>
                </a:pPr>
                <a:r>
                  <a:rPr lang="en-US" sz="11200" dirty="0"/>
                  <a:t>General Equation:</a:t>
                </a:r>
                <a:r>
                  <a:rPr lang="pt-BR" sz="11200" dirty="0"/>
                  <a:t> </a:t>
                </a:r>
                <a14:m>
                  <m:oMath xmlns:m="http://schemas.openxmlformats.org/officeDocument/2006/math">
                    <m:r>
                      <a:rPr lang="en-GB" sz="11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GB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  <m:e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ar-AE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filter coefficients</a:t>
                </a:r>
              </a:p>
              <a:p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ar-AE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input signal</a:t>
                </a:r>
              </a:p>
              <a:p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ar-AE" sz="1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output signal</a:t>
                </a:r>
              </a:p>
              <a:p>
                <a14:m>
                  <m:oMath xmlns:m="http://schemas.openxmlformats.org/officeDocument/2006/math">
                    <m:r>
                      <a:rPr lang="en-US" sz="112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1200" dirty="0"/>
                  <a:t>= number of taps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2BA2-4B0E-3BD1-9677-32CAE5A2D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3611" b="-15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F47D2-BB4D-1390-6E27-AF4F0951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320800"/>
          </a:xfrm>
        </p:spPr>
        <p:txBody>
          <a:bodyPr/>
          <a:lstStyle/>
          <a:p>
            <a:r>
              <a:rPr lang="en-US" dirty="0"/>
              <a:t>How to do Convolution??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37BBB1-084C-4BD0-BC88-5315E2C73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660400"/>
            <a:ext cx="8970518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Direct Convolution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Multiply-accumulate (MAC) for each output sample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Complexity: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O(N·M)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 = input length, M = filter length)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but expensive for large filters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Overlap-Add (OLA)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Input split into blocks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dirty="0"/>
              <a:t>Each block convolved using FFT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Results added with overlap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Efficient for long filters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Overlap-Save (OLS)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dirty="0"/>
              <a:t>Input divided into overlapping blocks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GB" sz="2800" dirty="0"/>
              <a:t>FFT-based convolution, discarding invalid samples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/>
              <a:t>Memory-efficient alternative to OLA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9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E8CF-BE05-958B-8526-403158D1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Overlap-Add(OLA)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C7729E-E225-D05C-14BA-A8D75C54F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748" y="1726163"/>
            <a:ext cx="8763254" cy="4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4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392E-DDB1-62D0-DCF7-67AD044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Overlap-Save(OLS)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9E58C-0FE3-C2A7-9DD6-8F3CD27EDD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55" y="1502230"/>
            <a:ext cx="8257591" cy="45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1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591C-774C-69A3-AD99-5C6F2E3C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E537-719B-B377-48AC-7A48B7C9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GB" sz="2000" b="1" dirty="0"/>
              <a:t>Specification</a:t>
            </a:r>
            <a:r>
              <a:rPr lang="en-GB" sz="2000" dirty="0"/>
              <a:t> – Define filter type (Low-pass, High-pass, Band-pass, Band-stop)</a:t>
            </a:r>
          </a:p>
          <a:p>
            <a:r>
              <a:rPr lang="en-GB" sz="2000" b="1" dirty="0"/>
              <a:t>Select Parameters</a:t>
            </a:r>
            <a:r>
              <a:rPr lang="en-GB" sz="2000" dirty="0"/>
              <a:t> – </a:t>
            </a:r>
          </a:p>
          <a:p>
            <a:pPr lvl="1"/>
            <a:r>
              <a:rPr lang="en-GB" sz="2000" dirty="0"/>
              <a:t>pass band frequency</a:t>
            </a:r>
          </a:p>
          <a:p>
            <a:pPr lvl="1"/>
            <a:r>
              <a:rPr lang="en-GB" sz="2000" dirty="0"/>
              <a:t>stop band frequency</a:t>
            </a:r>
          </a:p>
          <a:p>
            <a:pPr lvl="1"/>
            <a:r>
              <a:rPr lang="en-GB" sz="2000" dirty="0"/>
              <a:t>pass band ripple </a:t>
            </a:r>
          </a:p>
          <a:p>
            <a:pPr lvl="1"/>
            <a:r>
              <a:rPr lang="en-GB" sz="2000" dirty="0"/>
              <a:t>stop band attenuation</a:t>
            </a:r>
          </a:p>
          <a:p>
            <a:r>
              <a:rPr lang="en-GB" sz="2000" b="1" dirty="0"/>
              <a:t>Compute Coefficients</a:t>
            </a:r>
            <a:r>
              <a:rPr lang="en-GB" sz="2000" dirty="0"/>
              <a:t> – Using mathematical formulas (</a:t>
            </a:r>
            <a:r>
              <a:rPr lang="en-GB" sz="2000" dirty="0" err="1"/>
              <a:t>sinc</a:t>
            </a:r>
            <a:r>
              <a:rPr lang="en-GB" sz="2000" dirty="0"/>
              <a:t> + window) or tools (MATLAB/Python </a:t>
            </a:r>
            <a:r>
              <a:rPr lang="en-US" sz="2000" dirty="0" err="1"/>
              <a:t>remez</a:t>
            </a:r>
            <a:r>
              <a:rPr lang="en-GB" sz="2000" dirty="0"/>
              <a:t>)</a:t>
            </a:r>
          </a:p>
          <a:p>
            <a:r>
              <a:rPr lang="en-GB" sz="2000" b="1" dirty="0"/>
              <a:t>Implementation</a:t>
            </a:r>
            <a:r>
              <a:rPr lang="en-GB" sz="2000" dirty="0"/>
              <a:t> – Use convolution in C/Python (float or fixed-point)</a:t>
            </a:r>
          </a:p>
          <a:p>
            <a:r>
              <a:rPr lang="en-GB" sz="2000" b="1" dirty="0"/>
              <a:t>Verification</a:t>
            </a:r>
            <a:r>
              <a:rPr lang="en-GB" sz="2000" dirty="0"/>
              <a:t> – Compare float vs fixed output (RMSE, PESQ for speech signals)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7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FFA3-B5DE-DE56-DAFB-73D5EA8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75BA-A011-74D4-6CE1-4CFEC8CB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95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Why fixed-point?</a:t>
            </a:r>
          </a:p>
          <a:p>
            <a:pPr lvl="1"/>
            <a:r>
              <a:rPr lang="en-GB" sz="3600" dirty="0"/>
              <a:t>Lower power, smaller memory footprint</a:t>
            </a:r>
          </a:p>
          <a:p>
            <a:pPr lvl="1"/>
            <a:r>
              <a:rPr lang="en-GB" sz="3600" dirty="0"/>
              <a:t>Faster execution on embedded DSP/MCU</a:t>
            </a:r>
          </a:p>
          <a:p>
            <a:pPr lvl="1"/>
            <a:r>
              <a:rPr lang="en-GB" sz="3600" dirty="0"/>
              <a:t>Hardware limitations (many DSPs lack floating-point units)</a:t>
            </a:r>
            <a:endParaRPr lang="en-US" sz="3600" dirty="0"/>
          </a:p>
          <a:p>
            <a:r>
              <a:rPr lang="en-GB" sz="3600" dirty="0"/>
              <a:t>Typical applications: Speech/audio codecs, filters</a:t>
            </a:r>
          </a:p>
        </p:txBody>
      </p:sp>
    </p:spTree>
    <p:extLst>
      <p:ext uri="{BB962C8B-B14F-4D97-AF65-F5344CB8AC3E}">
        <p14:creationId xmlns:p14="http://schemas.microsoft.com/office/powerpoint/2010/main" val="38815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F84C5-9D0E-7CAB-D28B-2CD55C8D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5" y="1434352"/>
            <a:ext cx="9195085" cy="4482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707BF4-EF43-A022-1AC8-680D2AF3B930}"/>
              </a:ext>
            </a:extLst>
          </p:cNvPr>
          <p:cNvSpPr txBox="1"/>
          <p:nvPr/>
        </p:nvSpPr>
        <p:spPr>
          <a:xfrm>
            <a:off x="1667435" y="418074"/>
            <a:ext cx="7032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Quantizer Types: Mid-Rise and Mid-Tread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358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F20-CBA6-51DB-1A26-3BD7C0DC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Representation (Refresher)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8303-B532-FCAC-A4A9-E14A2AD3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IEEE 754 format (32-bit float):</a:t>
            </a:r>
          </a:p>
          <a:p>
            <a:pPr lvl="1"/>
            <a:r>
              <a:rPr lang="en-US" sz="3600" dirty="0"/>
              <a:t>Sign bit (1)</a:t>
            </a:r>
          </a:p>
          <a:p>
            <a:pPr lvl="1"/>
            <a:r>
              <a:rPr lang="en-US" sz="3600" dirty="0"/>
              <a:t>Exponent (8)</a:t>
            </a:r>
          </a:p>
          <a:p>
            <a:pPr lvl="1"/>
            <a:r>
              <a:rPr lang="en-US" sz="3600" dirty="0"/>
              <a:t>Mantissa (23)</a:t>
            </a:r>
          </a:p>
          <a:p>
            <a:r>
              <a:rPr lang="en-GB" sz="3600" dirty="0"/>
              <a:t>Advantages: wide dynamic range, easy for algorithm development</a:t>
            </a:r>
          </a:p>
          <a:p>
            <a:r>
              <a:rPr lang="en-GB" sz="3600" dirty="0"/>
              <a:t>Limitation: not always efficient for embedded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25551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701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Calibri(headings)</vt:lpstr>
      <vt:lpstr>Cambria Math</vt:lpstr>
      <vt:lpstr>Trebuchet MS</vt:lpstr>
      <vt:lpstr>Wingdings 3</vt:lpstr>
      <vt:lpstr>Facet</vt:lpstr>
      <vt:lpstr>From Theory to Code: Fixed-Point FIR Filter Design and Speech Quality Evaluation</vt:lpstr>
      <vt:lpstr>Finite Impulse Response (FIR) Filter Design</vt:lpstr>
      <vt:lpstr>How to do Convolution??</vt:lpstr>
      <vt:lpstr>Overlap-Add(OLA)</vt:lpstr>
      <vt:lpstr>Overlap-Save(OLS)</vt:lpstr>
      <vt:lpstr>Design Steps:</vt:lpstr>
      <vt:lpstr>Motivation for Fixed Point</vt:lpstr>
      <vt:lpstr>PowerPoint Presentation</vt:lpstr>
      <vt:lpstr>Floating-Point Representation (Refresher)</vt:lpstr>
      <vt:lpstr>Fixed-Point Representation</vt:lpstr>
      <vt:lpstr>Float-to-Fixed Conversion</vt:lpstr>
      <vt:lpstr>Precision vs. Range Trade-off</vt:lpstr>
      <vt:lpstr>Fixed-Point Arithmetic Examples</vt:lpstr>
      <vt:lpstr>Practical Example</vt:lpstr>
      <vt:lpstr>Verification</vt:lpstr>
      <vt:lpstr>Summary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Saikiran Chepa</dc:creator>
  <cp:lastModifiedBy>Saikiran Chepa</cp:lastModifiedBy>
  <cp:revision>17</cp:revision>
  <dcterms:created xsi:type="dcterms:W3CDTF">2025-09-24T09:37:04Z</dcterms:created>
  <dcterms:modified xsi:type="dcterms:W3CDTF">2025-09-25T05:21:04Z</dcterms:modified>
</cp:coreProperties>
</file>