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5607"/>
    <a:srgbClr val="FEADA6"/>
    <a:srgbClr val="A2D2FF"/>
    <a:srgbClr val="BDE0FE"/>
    <a:srgbClr val="219EBC"/>
    <a:srgbClr val="8ECAE6"/>
    <a:srgbClr val="03045E"/>
    <a:srgbClr val="E9DEFA"/>
    <a:srgbClr val="00C6FB"/>
    <a:srgbClr val="005B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2" d="100"/>
          <a:sy n="82" d="100"/>
        </p:scale>
        <p:origin x="207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B01227-E57A-493A-941F-98D7221B699F}"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01E15E-9F9C-4573-9998-11C0BCBCD75C}" type="slidenum">
              <a:rPr lang="en-US" smtClean="0"/>
              <a:t>‹#›</a:t>
            </a:fld>
            <a:endParaRPr lang="en-US"/>
          </a:p>
        </p:txBody>
      </p:sp>
    </p:spTree>
    <p:extLst>
      <p:ext uri="{BB962C8B-B14F-4D97-AF65-F5344CB8AC3E}">
        <p14:creationId xmlns:p14="http://schemas.microsoft.com/office/powerpoint/2010/main" val="3309245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B01227-E57A-493A-941F-98D7221B699F}"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01E15E-9F9C-4573-9998-11C0BCBCD75C}" type="slidenum">
              <a:rPr lang="en-US" smtClean="0"/>
              <a:t>‹#›</a:t>
            </a:fld>
            <a:endParaRPr lang="en-US"/>
          </a:p>
        </p:txBody>
      </p:sp>
    </p:spTree>
    <p:extLst>
      <p:ext uri="{BB962C8B-B14F-4D97-AF65-F5344CB8AC3E}">
        <p14:creationId xmlns:p14="http://schemas.microsoft.com/office/powerpoint/2010/main" val="527424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B01227-E57A-493A-941F-98D7221B699F}"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01E15E-9F9C-4573-9998-11C0BCBCD75C}" type="slidenum">
              <a:rPr lang="en-US" smtClean="0"/>
              <a:t>‹#›</a:t>
            </a:fld>
            <a:endParaRPr lang="en-US"/>
          </a:p>
        </p:txBody>
      </p:sp>
    </p:spTree>
    <p:extLst>
      <p:ext uri="{BB962C8B-B14F-4D97-AF65-F5344CB8AC3E}">
        <p14:creationId xmlns:p14="http://schemas.microsoft.com/office/powerpoint/2010/main" val="791014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B01227-E57A-493A-941F-98D7221B699F}"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01E15E-9F9C-4573-9998-11C0BCBCD75C}" type="slidenum">
              <a:rPr lang="en-US" smtClean="0"/>
              <a:t>‹#›</a:t>
            </a:fld>
            <a:endParaRPr lang="en-US"/>
          </a:p>
        </p:txBody>
      </p:sp>
    </p:spTree>
    <p:extLst>
      <p:ext uri="{BB962C8B-B14F-4D97-AF65-F5344CB8AC3E}">
        <p14:creationId xmlns:p14="http://schemas.microsoft.com/office/powerpoint/2010/main" val="2911743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B01227-E57A-493A-941F-98D7221B699F}"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01E15E-9F9C-4573-9998-11C0BCBCD75C}" type="slidenum">
              <a:rPr lang="en-US" smtClean="0"/>
              <a:t>‹#›</a:t>
            </a:fld>
            <a:endParaRPr lang="en-US"/>
          </a:p>
        </p:txBody>
      </p:sp>
    </p:spTree>
    <p:extLst>
      <p:ext uri="{BB962C8B-B14F-4D97-AF65-F5344CB8AC3E}">
        <p14:creationId xmlns:p14="http://schemas.microsoft.com/office/powerpoint/2010/main" val="1884289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B01227-E57A-493A-941F-98D7221B699F}"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01E15E-9F9C-4573-9998-11C0BCBCD75C}" type="slidenum">
              <a:rPr lang="en-US" smtClean="0"/>
              <a:t>‹#›</a:t>
            </a:fld>
            <a:endParaRPr lang="en-US"/>
          </a:p>
        </p:txBody>
      </p:sp>
    </p:spTree>
    <p:extLst>
      <p:ext uri="{BB962C8B-B14F-4D97-AF65-F5344CB8AC3E}">
        <p14:creationId xmlns:p14="http://schemas.microsoft.com/office/powerpoint/2010/main" val="3665300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B01227-E57A-493A-941F-98D7221B699F}" type="datetimeFigureOut">
              <a:rPr lang="en-US" smtClean="0"/>
              <a:t>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01E15E-9F9C-4573-9998-11C0BCBCD75C}" type="slidenum">
              <a:rPr lang="en-US" smtClean="0"/>
              <a:t>‹#›</a:t>
            </a:fld>
            <a:endParaRPr lang="en-US"/>
          </a:p>
        </p:txBody>
      </p:sp>
    </p:spTree>
    <p:extLst>
      <p:ext uri="{BB962C8B-B14F-4D97-AF65-F5344CB8AC3E}">
        <p14:creationId xmlns:p14="http://schemas.microsoft.com/office/powerpoint/2010/main" val="2366780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B01227-E57A-493A-941F-98D7221B699F}" type="datetimeFigureOut">
              <a:rPr lang="en-US" smtClean="0"/>
              <a:t>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01E15E-9F9C-4573-9998-11C0BCBCD75C}" type="slidenum">
              <a:rPr lang="en-US" smtClean="0"/>
              <a:t>‹#›</a:t>
            </a:fld>
            <a:endParaRPr lang="en-US"/>
          </a:p>
        </p:txBody>
      </p:sp>
    </p:spTree>
    <p:extLst>
      <p:ext uri="{BB962C8B-B14F-4D97-AF65-F5344CB8AC3E}">
        <p14:creationId xmlns:p14="http://schemas.microsoft.com/office/powerpoint/2010/main" val="1496420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B01227-E57A-493A-941F-98D7221B699F}" type="datetimeFigureOut">
              <a:rPr lang="en-US" smtClean="0"/>
              <a:t>12/6/2023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01E15E-9F9C-4573-9998-11C0BCBCD75C}" type="slidenum">
              <a:rPr lang="en-US" smtClean="0"/>
              <a:t>‹#›</a:t>
            </a:fld>
            <a:endParaRPr lang="en-US"/>
          </a:p>
        </p:txBody>
      </p:sp>
    </p:spTree>
    <p:extLst>
      <p:ext uri="{BB962C8B-B14F-4D97-AF65-F5344CB8AC3E}">
        <p14:creationId xmlns:p14="http://schemas.microsoft.com/office/powerpoint/2010/main" val="3756423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DFB01227-E57A-493A-941F-98D7221B699F}"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01E15E-9F9C-4573-9998-11C0BCBCD75C}" type="slidenum">
              <a:rPr lang="en-US" smtClean="0"/>
              <a:t>‹#›</a:t>
            </a:fld>
            <a:endParaRPr lang="en-US"/>
          </a:p>
        </p:txBody>
      </p:sp>
    </p:spTree>
    <p:extLst>
      <p:ext uri="{BB962C8B-B14F-4D97-AF65-F5344CB8AC3E}">
        <p14:creationId xmlns:p14="http://schemas.microsoft.com/office/powerpoint/2010/main" val="839960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DFB01227-E57A-493A-941F-98D7221B699F}"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01E15E-9F9C-4573-9998-11C0BCBCD75C}" type="slidenum">
              <a:rPr lang="en-US" smtClean="0"/>
              <a:t>‹#›</a:t>
            </a:fld>
            <a:endParaRPr lang="en-US"/>
          </a:p>
        </p:txBody>
      </p:sp>
    </p:spTree>
    <p:extLst>
      <p:ext uri="{BB962C8B-B14F-4D97-AF65-F5344CB8AC3E}">
        <p14:creationId xmlns:p14="http://schemas.microsoft.com/office/powerpoint/2010/main" val="4213381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DFB01227-E57A-493A-941F-98D7221B699F}" type="datetimeFigureOut">
              <a:rPr lang="en-US" smtClean="0"/>
              <a:t>12/6/2023</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AF01E15E-9F9C-4573-9998-11C0BCBCD75C}" type="slidenum">
              <a:rPr lang="en-US" smtClean="0"/>
              <a:t>‹#›</a:t>
            </a:fld>
            <a:endParaRPr lang="en-US"/>
          </a:p>
        </p:txBody>
      </p:sp>
    </p:spTree>
    <p:extLst>
      <p:ext uri="{BB962C8B-B14F-4D97-AF65-F5344CB8AC3E}">
        <p14:creationId xmlns:p14="http://schemas.microsoft.com/office/powerpoint/2010/main" val="7580638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rgbClr val="BDE0FE">
                <a:alpha val="20000"/>
              </a:srgbClr>
            </a:gs>
            <a:gs pos="43000">
              <a:srgbClr val="FEADA6">
                <a:alpha val="10000"/>
              </a:srgbClr>
            </a:gs>
            <a:gs pos="100000">
              <a:srgbClr val="A2D2FF">
                <a:alpha val="37000"/>
              </a:srgbClr>
            </a:gs>
          </a:gsLst>
          <a:lin ang="16200000" scaled="1"/>
          <a:tileRect/>
        </a:gradFill>
        <a:effectLst/>
      </p:bgPr>
    </p:bg>
    <p:spTree>
      <p:nvGrpSpPr>
        <p:cNvPr id="1" name=""/>
        <p:cNvGrpSpPr/>
        <p:nvPr/>
      </p:nvGrpSpPr>
      <p:grpSpPr>
        <a:xfrm>
          <a:off x="0" y="0"/>
          <a:ext cx="0" cy="0"/>
          <a:chOff x="0" y="0"/>
          <a:chExt cx="0" cy="0"/>
        </a:xfrm>
      </p:grpSpPr>
      <p:sp>
        <p:nvSpPr>
          <p:cNvPr id="42" name="Google Shape;229;p38">
            <a:extLst>
              <a:ext uri="{FF2B5EF4-FFF2-40B4-BE49-F238E27FC236}">
                <a16:creationId xmlns:a16="http://schemas.microsoft.com/office/drawing/2014/main" id="{C49917EA-11EC-DFDC-306A-41C493FF45A0}"/>
              </a:ext>
            </a:extLst>
          </p:cNvPr>
          <p:cNvSpPr txBox="1">
            <a:spLocks/>
          </p:cNvSpPr>
          <p:nvPr/>
        </p:nvSpPr>
        <p:spPr>
          <a:xfrm>
            <a:off x="1074738" y="1588"/>
            <a:ext cx="5622925" cy="6508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Google Sans SemiBold"/>
              <a:buNone/>
              <a:defRPr sz="2800" b="0" i="0" u="none" strike="noStrike" cap="none">
                <a:solidFill>
                  <a:schemeClr val="dk1"/>
                </a:solidFill>
                <a:latin typeface="Google Sans SemiBold"/>
                <a:ea typeface="Google Sans SemiBold"/>
                <a:cs typeface="Google Sans SemiBold"/>
                <a:sym typeface="Google Sans SemiBo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marR="0" lvl="0" indent="0" algn="ctr" defTabSz="914400" rtl="0" eaLnBrk="1" fontAlgn="auto" latinLnBrk="0" hangingPunct="1">
              <a:lnSpc>
                <a:spcPct val="95000"/>
              </a:lnSpc>
              <a:spcBef>
                <a:spcPts val="0"/>
              </a:spcBef>
              <a:spcAft>
                <a:spcPts val="0"/>
              </a:spcAft>
              <a:buClr>
                <a:srgbClr val="000000"/>
              </a:buClr>
              <a:buSzPts val="2800"/>
              <a:buFont typeface="Google Sans SemiBold"/>
              <a:buNone/>
              <a:tabLst/>
              <a:defRPr/>
            </a:pPr>
            <a:r>
              <a:rPr kumimoji="0" lang="en-US" sz="2400" b="1" i="0" u="none" strike="noStrike" kern="0" cap="none" spc="0" normalizeH="0" baseline="0" noProof="0">
                <a:ln>
                  <a:noFill/>
                </a:ln>
                <a:solidFill>
                  <a:srgbClr val="000000"/>
                </a:solidFill>
                <a:effectLst/>
                <a:uLnTx/>
                <a:uFillTx/>
                <a:latin typeface="Google Sans SemiBold"/>
                <a:ea typeface="Google Sans SemiBold"/>
                <a:cs typeface="Google Sans SemiBold"/>
                <a:sym typeface="Google Sans SemiBold"/>
              </a:rPr>
              <a:t>Salifort Motors</a:t>
            </a:r>
            <a:br>
              <a:rPr kumimoji="0" lang="en-US" sz="1800" b="1" i="0" u="none" strike="noStrike" kern="0" cap="none" spc="0" normalizeH="0" baseline="0" noProof="0">
                <a:ln>
                  <a:noFill/>
                </a:ln>
                <a:solidFill>
                  <a:srgbClr val="000000"/>
                </a:solidFill>
                <a:effectLst/>
                <a:uLnTx/>
                <a:uFillTx/>
                <a:latin typeface="Google Sans SemiBold"/>
                <a:ea typeface="Google Sans SemiBold"/>
                <a:cs typeface="Google Sans SemiBold"/>
                <a:sym typeface="Google Sans SemiBold"/>
              </a:rPr>
            </a:br>
            <a:r>
              <a:rPr kumimoji="0" lang="en-US" sz="1200" b="0" i="0" u="none" strike="noStrike" kern="0" cap="none" spc="0" normalizeH="0" baseline="0" noProof="0">
                <a:ln w="0"/>
                <a:solidFill>
                  <a:srgbClr val="000000"/>
                </a:solidFill>
                <a:effectLst>
                  <a:outerShdw blurRad="38100" dist="19050" dir="2700000" algn="tl" rotWithShape="0">
                    <a:srgbClr val="000000">
                      <a:alpha val="40000"/>
                    </a:srgbClr>
                  </a:outerShdw>
                </a:effectLst>
                <a:uLnTx/>
                <a:uFillTx/>
                <a:latin typeface="Google Sans SemiBold"/>
                <a:ea typeface="Google Sans SemiBold"/>
                <a:cs typeface="Google Sans SemiBold"/>
                <a:sym typeface="Google Sans SemiBold"/>
              </a:rPr>
              <a:t>Employee retention</a:t>
            </a:r>
            <a:br>
              <a:rPr kumimoji="0" lang="en-US" sz="1800" b="0" i="0" u="none" strike="noStrike" kern="0" cap="none" spc="0" normalizeH="0" baseline="0" noProof="0">
                <a:ln w="0"/>
                <a:solidFill>
                  <a:srgbClr val="000000"/>
                </a:solidFill>
                <a:effectLst>
                  <a:outerShdw blurRad="38100" dist="19050" dir="2700000" algn="tl" rotWithShape="0">
                    <a:srgbClr val="000000">
                      <a:alpha val="40000"/>
                    </a:srgbClr>
                  </a:outerShdw>
                </a:effectLst>
                <a:uLnTx/>
                <a:uFillTx/>
                <a:latin typeface="Google Sans SemiBold"/>
                <a:ea typeface="Google Sans SemiBold"/>
                <a:cs typeface="Google Sans SemiBold"/>
                <a:sym typeface="Google Sans SemiBold"/>
              </a:rPr>
            </a:br>
            <a:endParaRPr kumimoji="0" lang="en-US" sz="1800" b="1" i="0" u="none" strike="noStrike" kern="0" cap="none" spc="0" normalizeH="0" baseline="0" noProof="0" dirty="0">
              <a:ln>
                <a:noFill/>
              </a:ln>
              <a:solidFill>
                <a:srgbClr val="000000"/>
              </a:solidFill>
              <a:effectLst/>
              <a:uLnTx/>
              <a:uFillTx/>
              <a:latin typeface="Google Sans SemiBold"/>
              <a:ea typeface="Google Sans SemiBold"/>
              <a:cs typeface="Google Sans SemiBold"/>
              <a:sym typeface="Google Sans SemiBold"/>
            </a:endParaRPr>
          </a:p>
        </p:txBody>
      </p:sp>
      <p:cxnSp>
        <p:nvCxnSpPr>
          <p:cNvPr id="43" name="Google Shape;231;p38">
            <a:extLst>
              <a:ext uri="{FF2B5EF4-FFF2-40B4-BE49-F238E27FC236}">
                <a16:creationId xmlns:a16="http://schemas.microsoft.com/office/drawing/2014/main" id="{AFFA4CCC-58DE-5589-A844-1511F1C3E8C6}"/>
              </a:ext>
            </a:extLst>
          </p:cNvPr>
          <p:cNvCxnSpPr/>
          <p:nvPr/>
        </p:nvCxnSpPr>
        <p:spPr>
          <a:xfrm>
            <a:off x="238650" y="698950"/>
            <a:ext cx="7236000" cy="0"/>
          </a:xfrm>
          <a:prstGeom prst="straightConnector1">
            <a:avLst/>
          </a:prstGeom>
          <a:noFill/>
          <a:ln w="9525" cap="flat" cmpd="sng">
            <a:solidFill>
              <a:srgbClr val="595959"/>
            </a:solidFill>
            <a:prstDash val="solid"/>
            <a:round/>
            <a:headEnd type="none" w="med" len="med"/>
            <a:tailEnd type="none" w="med" len="med"/>
          </a:ln>
        </p:spPr>
      </p:cxnSp>
      <p:cxnSp>
        <p:nvCxnSpPr>
          <p:cNvPr id="44" name="Google Shape;232;p38">
            <a:extLst>
              <a:ext uri="{FF2B5EF4-FFF2-40B4-BE49-F238E27FC236}">
                <a16:creationId xmlns:a16="http://schemas.microsoft.com/office/drawing/2014/main" id="{91E723C8-672A-3B13-3F1C-781F233D3603}"/>
              </a:ext>
            </a:extLst>
          </p:cNvPr>
          <p:cNvCxnSpPr/>
          <p:nvPr/>
        </p:nvCxnSpPr>
        <p:spPr>
          <a:xfrm>
            <a:off x="266410" y="7891887"/>
            <a:ext cx="7236000" cy="0"/>
          </a:xfrm>
          <a:prstGeom prst="straightConnector1">
            <a:avLst/>
          </a:prstGeom>
          <a:noFill/>
          <a:ln w="9525" cap="flat" cmpd="sng">
            <a:solidFill>
              <a:srgbClr val="595959"/>
            </a:solidFill>
            <a:prstDash val="solid"/>
            <a:round/>
            <a:headEnd type="none" w="med" len="med"/>
            <a:tailEnd type="none" w="med" len="med"/>
          </a:ln>
        </p:spPr>
      </p:cxnSp>
      <p:cxnSp>
        <p:nvCxnSpPr>
          <p:cNvPr id="45" name="Google Shape;233;p38">
            <a:extLst>
              <a:ext uri="{FF2B5EF4-FFF2-40B4-BE49-F238E27FC236}">
                <a16:creationId xmlns:a16="http://schemas.microsoft.com/office/drawing/2014/main" id="{A8230DC7-ABFB-8602-37F8-39A4CBD01CC4}"/>
              </a:ext>
            </a:extLst>
          </p:cNvPr>
          <p:cNvCxnSpPr/>
          <p:nvPr/>
        </p:nvCxnSpPr>
        <p:spPr>
          <a:xfrm>
            <a:off x="238638" y="2422553"/>
            <a:ext cx="7236000" cy="0"/>
          </a:xfrm>
          <a:prstGeom prst="straightConnector1">
            <a:avLst/>
          </a:prstGeom>
          <a:noFill/>
          <a:ln w="9525" cap="flat" cmpd="sng">
            <a:solidFill>
              <a:srgbClr val="595959"/>
            </a:solidFill>
            <a:prstDash val="solid"/>
            <a:round/>
            <a:headEnd type="none" w="med" len="med"/>
            <a:tailEnd type="none" w="med" len="med"/>
          </a:ln>
        </p:spPr>
      </p:cxnSp>
      <p:sp>
        <p:nvSpPr>
          <p:cNvPr id="46" name="Google Shape;234;p38">
            <a:extLst>
              <a:ext uri="{FF2B5EF4-FFF2-40B4-BE49-F238E27FC236}">
                <a16:creationId xmlns:a16="http://schemas.microsoft.com/office/drawing/2014/main" id="{33545AE4-9947-805C-A655-4EB08FABD5F0}"/>
              </a:ext>
            </a:extLst>
          </p:cNvPr>
          <p:cNvSpPr/>
          <p:nvPr/>
        </p:nvSpPr>
        <p:spPr>
          <a:xfrm>
            <a:off x="126150" y="7973561"/>
            <a:ext cx="2121750" cy="318897"/>
          </a:xfrm>
          <a:prstGeom prst="rect">
            <a:avLst/>
          </a:prstGeom>
          <a:solidFill>
            <a:srgbClr val="03045E"/>
          </a:solidFill>
          <a:ln>
            <a:noFill/>
          </a:ln>
        </p:spPr>
        <p:txBody>
          <a:bodyPr spcFirstLastPara="1" wrap="square" lIns="68575" tIns="68575" rIns="68575" bIns="68575" anchor="ctr" anchorCtr="0">
            <a:noAutofit/>
          </a:bodyPr>
          <a:lstStyle/>
          <a:p>
            <a:pPr algn="ctr" defTabSz="914400">
              <a:buClr>
                <a:srgbClr val="000000"/>
              </a:buClr>
              <a:buFont typeface="Arial"/>
              <a:buNone/>
            </a:pPr>
            <a:r>
              <a:rPr lang="en" sz="1400" b="1" kern="0" dirty="0">
                <a:solidFill>
                  <a:srgbClr val="FFFFFF"/>
                </a:solidFill>
                <a:latin typeface="Roboto"/>
                <a:ea typeface="Roboto"/>
                <a:cs typeface="Roboto"/>
                <a:sym typeface="Roboto"/>
              </a:rPr>
              <a:t>Reflections/ Next Steps</a:t>
            </a:r>
            <a:endParaRPr sz="1400" b="1" kern="0" dirty="0">
              <a:solidFill>
                <a:srgbClr val="FFFFFF"/>
              </a:solidFill>
              <a:latin typeface="Roboto"/>
              <a:ea typeface="Roboto"/>
              <a:cs typeface="Roboto"/>
              <a:sym typeface="Roboto"/>
            </a:endParaRPr>
          </a:p>
        </p:txBody>
      </p:sp>
      <p:sp>
        <p:nvSpPr>
          <p:cNvPr id="47" name="Google Shape;235;p38">
            <a:extLst>
              <a:ext uri="{FF2B5EF4-FFF2-40B4-BE49-F238E27FC236}">
                <a16:creationId xmlns:a16="http://schemas.microsoft.com/office/drawing/2014/main" id="{125678DC-FD16-3887-B6DD-4288A31F48C6}"/>
              </a:ext>
            </a:extLst>
          </p:cNvPr>
          <p:cNvSpPr/>
          <p:nvPr/>
        </p:nvSpPr>
        <p:spPr>
          <a:xfrm>
            <a:off x="126150" y="786050"/>
            <a:ext cx="1263600" cy="318900"/>
          </a:xfrm>
          <a:prstGeom prst="rect">
            <a:avLst/>
          </a:prstGeom>
          <a:solidFill>
            <a:srgbClr val="03045E"/>
          </a:solidFill>
          <a:ln>
            <a:noFill/>
          </a:ln>
        </p:spPr>
        <p:txBody>
          <a:bodyPr spcFirstLastPara="1" wrap="square" lIns="68575" tIns="68575" rIns="68575" bIns="68575" anchor="ctr" anchorCtr="0">
            <a:noAutofit/>
          </a:bodyPr>
          <a:lstStyle/>
          <a:p>
            <a:pPr algn="ctr" defTabSz="914400">
              <a:buClr>
                <a:srgbClr val="000000"/>
              </a:buClr>
              <a:buFont typeface="Arial"/>
              <a:buNone/>
            </a:pPr>
            <a:r>
              <a:rPr lang="en" sz="1400" b="1" kern="0" dirty="0">
                <a:solidFill>
                  <a:srgbClr val="FFFFFF"/>
                </a:solidFill>
                <a:latin typeface="Roboto"/>
                <a:ea typeface="Roboto"/>
                <a:cs typeface="Roboto"/>
                <a:sym typeface="Roboto"/>
              </a:rPr>
              <a:t>Overview</a:t>
            </a:r>
            <a:endParaRPr sz="1400" b="1" kern="0" dirty="0">
              <a:solidFill>
                <a:srgbClr val="FFFFFF"/>
              </a:solidFill>
              <a:latin typeface="Roboto"/>
              <a:ea typeface="Roboto"/>
              <a:cs typeface="Roboto"/>
              <a:sym typeface="Roboto"/>
            </a:endParaRPr>
          </a:p>
        </p:txBody>
      </p:sp>
      <p:sp>
        <p:nvSpPr>
          <p:cNvPr id="48" name="Google Shape;236;p38">
            <a:extLst>
              <a:ext uri="{FF2B5EF4-FFF2-40B4-BE49-F238E27FC236}">
                <a16:creationId xmlns:a16="http://schemas.microsoft.com/office/drawing/2014/main" id="{ADF0FEAA-FB89-E513-0EF7-4088B24B343C}"/>
              </a:ext>
            </a:extLst>
          </p:cNvPr>
          <p:cNvSpPr txBox="1"/>
          <p:nvPr/>
        </p:nvSpPr>
        <p:spPr>
          <a:xfrm>
            <a:off x="1389750" y="701121"/>
            <a:ext cx="6382650" cy="656792"/>
          </a:xfrm>
          <a:prstGeom prst="rect">
            <a:avLst/>
          </a:prstGeom>
          <a:noFill/>
          <a:ln>
            <a:noFill/>
          </a:ln>
        </p:spPr>
        <p:txBody>
          <a:bodyPr spcFirstLastPara="1" wrap="square" lIns="91425" tIns="91425" rIns="91425" bIns="91425" anchor="t" anchorCtr="0">
            <a:noAutofit/>
          </a:bodyPr>
          <a:lstStyle/>
          <a:p>
            <a:pPr defTabSz="914400">
              <a:buClr>
                <a:srgbClr val="000000"/>
              </a:buClr>
              <a:buFont typeface="Arial"/>
              <a:buNone/>
            </a:pPr>
            <a:r>
              <a:rPr lang="en-US" sz="1100" kern="0" dirty="0">
                <a:solidFill>
                  <a:srgbClr val="212121"/>
                </a:solidFill>
                <a:latin typeface="Roboto"/>
                <a:ea typeface="Roboto"/>
                <a:cs typeface="Roboto"/>
                <a:sym typeface="Roboto"/>
              </a:rPr>
              <a:t>Salifort Motors is developing a machine learning model to identify reasons for employee turnover. The aim is to boost retention and cut costs linked to high turnover. This is vital as the company invests significantly in employee recruitment and training.</a:t>
            </a:r>
          </a:p>
        </p:txBody>
      </p:sp>
      <p:sp>
        <p:nvSpPr>
          <p:cNvPr id="49" name="Google Shape;238;p38">
            <a:extLst>
              <a:ext uri="{FF2B5EF4-FFF2-40B4-BE49-F238E27FC236}">
                <a16:creationId xmlns:a16="http://schemas.microsoft.com/office/drawing/2014/main" id="{0AFAEF82-D7B6-A683-3B36-02A97DC6B5BC}"/>
              </a:ext>
            </a:extLst>
          </p:cNvPr>
          <p:cNvSpPr txBox="1"/>
          <p:nvPr/>
        </p:nvSpPr>
        <p:spPr>
          <a:xfrm>
            <a:off x="238638" y="8338177"/>
            <a:ext cx="7533762" cy="1680533"/>
          </a:xfrm>
          <a:prstGeom prst="rect">
            <a:avLst/>
          </a:prstGeom>
          <a:noFill/>
          <a:ln>
            <a:noFill/>
          </a:ln>
        </p:spPr>
        <p:txBody>
          <a:bodyPr spcFirstLastPara="1" wrap="square" lIns="91425" tIns="91425" rIns="91425" bIns="91425" anchor="t" anchorCtr="0">
            <a:noAutofit/>
          </a:bodyPr>
          <a:lstStyle/>
          <a:p>
            <a:pPr marL="171450" indent="-171450" defTabSz="914400">
              <a:buClr>
                <a:srgbClr val="000000"/>
              </a:buClr>
              <a:buFont typeface="Wingdings" panose="05000000000000000000" pitchFamily="2" charset="2"/>
              <a:buChar char="v"/>
            </a:pPr>
            <a:r>
              <a:rPr lang="en-US" sz="1100" kern="0" dirty="0">
                <a:solidFill>
                  <a:srgbClr val="000000"/>
                </a:solidFill>
                <a:cs typeface="Arial"/>
                <a:sym typeface="Arial"/>
              </a:rPr>
              <a:t>Reward Overworked Employees: Set up a system for those working long hours, either through financial rewards or balanced work hours. Recognize and incentivize hard work through bonuses or public recognition. Conduct regular performance reviews for self-improvement</a:t>
            </a:r>
          </a:p>
          <a:p>
            <a:pPr marL="171450" indent="-171450" defTabSz="914400">
              <a:buClr>
                <a:srgbClr val="000000"/>
              </a:buClr>
              <a:buFont typeface="Wingdings" panose="05000000000000000000" pitchFamily="2" charset="2"/>
              <a:buChar char="v"/>
            </a:pPr>
            <a:r>
              <a:rPr lang="en-US" sz="1100" kern="0" dirty="0">
                <a:solidFill>
                  <a:srgbClr val="000000"/>
                </a:solidFill>
                <a:cs typeface="Arial"/>
                <a:sym typeface="Arial"/>
              </a:rPr>
              <a:t>Promote Fairness: Ensure transparent promotion policies. Investigate departments with low promotion rates. Set clear promotion criteria for employee understanding.</a:t>
            </a:r>
          </a:p>
          <a:p>
            <a:pPr marL="171450" indent="-171450" defTabSz="914400">
              <a:buClr>
                <a:srgbClr val="000000"/>
              </a:buClr>
              <a:buFont typeface="Wingdings" panose="05000000000000000000" pitchFamily="2" charset="2"/>
              <a:buChar char="v"/>
            </a:pPr>
            <a:r>
              <a:rPr lang="en-US" sz="1100" kern="0" dirty="0">
                <a:solidFill>
                  <a:srgbClr val="000000"/>
                </a:solidFill>
                <a:cs typeface="Arial"/>
                <a:sym typeface="Arial"/>
              </a:rPr>
              <a:t>Employee Tenure: Consider promoting employees with at least four years of tenure or investigate dissatisfaction among them.</a:t>
            </a:r>
          </a:p>
          <a:p>
            <a:pPr marL="171450" indent="-171450" defTabSz="914400">
              <a:buClr>
                <a:srgbClr val="000000"/>
              </a:buClr>
              <a:buFont typeface="Wingdings" panose="05000000000000000000" pitchFamily="2" charset="2"/>
              <a:buChar char="v"/>
            </a:pPr>
            <a:r>
              <a:rPr lang="en-US" sz="1100" kern="0" dirty="0">
                <a:solidFill>
                  <a:srgbClr val="000000"/>
                </a:solidFill>
                <a:cs typeface="Arial"/>
                <a:sym typeface="Arial"/>
              </a:rPr>
              <a:t>Workload Management: Limit the number of projects per employee to 3-4.</a:t>
            </a:r>
          </a:p>
          <a:p>
            <a:pPr marL="171450" indent="-171450" defTabSz="914400">
              <a:buClr>
                <a:srgbClr val="000000"/>
              </a:buClr>
              <a:buFont typeface="Wingdings" panose="05000000000000000000" pitchFamily="2" charset="2"/>
              <a:buChar char="v"/>
            </a:pPr>
            <a:r>
              <a:rPr lang="en-US" sz="1100" kern="0" dirty="0">
                <a:solidFill>
                  <a:srgbClr val="000000"/>
                </a:solidFill>
                <a:cs typeface="Arial"/>
                <a:sym typeface="Arial"/>
              </a:rPr>
              <a:t>Recognition System: Establish a system to acknowledge employee contributions.</a:t>
            </a:r>
          </a:p>
          <a:p>
            <a:pPr marL="171450" indent="-171450" defTabSz="914400">
              <a:buClr>
                <a:srgbClr val="000000"/>
              </a:buClr>
              <a:buFont typeface="Wingdings" panose="05000000000000000000" pitchFamily="2" charset="2"/>
              <a:buChar char="v"/>
            </a:pPr>
            <a:r>
              <a:rPr lang="en-US" sz="1100" kern="0" dirty="0">
                <a:solidFill>
                  <a:srgbClr val="000000"/>
                </a:solidFill>
                <a:cs typeface="Arial"/>
                <a:sym typeface="Arial"/>
              </a:rPr>
              <a:t>Exit Feedback: Collect feedback from departing employees for insights.</a:t>
            </a:r>
          </a:p>
        </p:txBody>
      </p:sp>
      <p:sp>
        <p:nvSpPr>
          <p:cNvPr id="50" name="Google Shape;239;p38">
            <a:extLst>
              <a:ext uri="{FF2B5EF4-FFF2-40B4-BE49-F238E27FC236}">
                <a16:creationId xmlns:a16="http://schemas.microsoft.com/office/drawing/2014/main" id="{420059DA-A51F-50C5-AC77-2C88AC41C83F}"/>
              </a:ext>
            </a:extLst>
          </p:cNvPr>
          <p:cNvSpPr/>
          <p:nvPr/>
        </p:nvSpPr>
        <p:spPr>
          <a:xfrm>
            <a:off x="126150" y="2513935"/>
            <a:ext cx="1263600" cy="318900"/>
          </a:xfrm>
          <a:prstGeom prst="rect">
            <a:avLst/>
          </a:prstGeom>
          <a:solidFill>
            <a:srgbClr val="03045E"/>
          </a:solidFill>
          <a:ln>
            <a:noFill/>
          </a:ln>
        </p:spPr>
        <p:txBody>
          <a:bodyPr spcFirstLastPara="1" wrap="square" lIns="68575" tIns="68575" rIns="68575" bIns="68575" anchor="ctr" anchorCtr="0">
            <a:noAutofit/>
          </a:bodyPr>
          <a:lstStyle/>
          <a:p>
            <a:pPr algn="ctr" defTabSz="914400">
              <a:buClr>
                <a:srgbClr val="000000"/>
              </a:buClr>
              <a:buFont typeface="Arial"/>
              <a:buNone/>
            </a:pPr>
            <a:r>
              <a:rPr lang="en" sz="1400" b="1" kern="0" dirty="0">
                <a:solidFill>
                  <a:srgbClr val="FFFFFF"/>
                </a:solidFill>
                <a:latin typeface="Roboto"/>
                <a:ea typeface="Roboto"/>
                <a:cs typeface="Roboto"/>
                <a:sym typeface="Roboto"/>
              </a:rPr>
              <a:t>Details</a:t>
            </a:r>
            <a:endParaRPr sz="1400" b="1" kern="0" dirty="0">
              <a:solidFill>
                <a:srgbClr val="FFFFFF"/>
              </a:solidFill>
              <a:latin typeface="Roboto"/>
              <a:ea typeface="Roboto"/>
              <a:cs typeface="Roboto"/>
              <a:sym typeface="Roboto"/>
            </a:endParaRPr>
          </a:p>
        </p:txBody>
      </p:sp>
      <p:sp>
        <p:nvSpPr>
          <p:cNvPr id="51" name="Google Shape;240;p38">
            <a:extLst>
              <a:ext uri="{FF2B5EF4-FFF2-40B4-BE49-F238E27FC236}">
                <a16:creationId xmlns:a16="http://schemas.microsoft.com/office/drawing/2014/main" id="{C1AAA555-FC8B-A489-4195-518185DD370B}"/>
              </a:ext>
            </a:extLst>
          </p:cNvPr>
          <p:cNvSpPr txBox="1"/>
          <p:nvPr/>
        </p:nvSpPr>
        <p:spPr>
          <a:xfrm>
            <a:off x="4909400" y="4056825"/>
            <a:ext cx="1637400" cy="476400"/>
          </a:xfrm>
          <a:prstGeom prst="rect">
            <a:avLst/>
          </a:prstGeom>
          <a:noFill/>
          <a:ln>
            <a:noFill/>
          </a:ln>
        </p:spPr>
        <p:txBody>
          <a:bodyPr spcFirstLastPara="1" wrap="square" lIns="91425" tIns="91425" rIns="91425" bIns="91425" anchor="t"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52" name="Google Shape;241;p38">
            <a:extLst>
              <a:ext uri="{FF2B5EF4-FFF2-40B4-BE49-F238E27FC236}">
                <a16:creationId xmlns:a16="http://schemas.microsoft.com/office/drawing/2014/main" id="{B1407F7C-0D98-28C7-111C-ECD410287B08}"/>
              </a:ext>
            </a:extLst>
          </p:cNvPr>
          <p:cNvSpPr/>
          <p:nvPr/>
        </p:nvSpPr>
        <p:spPr>
          <a:xfrm>
            <a:off x="126150" y="1388030"/>
            <a:ext cx="1263600" cy="318900"/>
          </a:xfrm>
          <a:prstGeom prst="rect">
            <a:avLst/>
          </a:prstGeom>
          <a:solidFill>
            <a:srgbClr val="03045E"/>
          </a:solidFill>
          <a:ln>
            <a:noFill/>
          </a:ln>
        </p:spPr>
        <p:txBody>
          <a:bodyPr spcFirstLastPara="1" wrap="square" lIns="68575" tIns="68575" rIns="68575" bIns="68575" anchor="ctr" anchorCtr="0">
            <a:noAutofit/>
          </a:bodyPr>
          <a:lstStyle/>
          <a:p>
            <a:pPr algn="ctr" defTabSz="914400">
              <a:buClr>
                <a:srgbClr val="000000"/>
              </a:buClr>
              <a:buFont typeface="Arial"/>
              <a:buNone/>
            </a:pPr>
            <a:r>
              <a:rPr lang="en" sz="1400" b="1" kern="0" dirty="0">
                <a:solidFill>
                  <a:srgbClr val="FFFFFF"/>
                </a:solidFill>
                <a:latin typeface="Roboto"/>
                <a:ea typeface="Roboto"/>
                <a:cs typeface="Roboto"/>
                <a:sym typeface="Roboto"/>
              </a:rPr>
              <a:t>The Problem</a:t>
            </a:r>
            <a:endParaRPr sz="1400" b="1" kern="0" dirty="0">
              <a:solidFill>
                <a:srgbClr val="FFFFFF"/>
              </a:solidFill>
              <a:latin typeface="Roboto"/>
              <a:ea typeface="Roboto"/>
              <a:cs typeface="Roboto"/>
              <a:sym typeface="Roboto"/>
            </a:endParaRPr>
          </a:p>
        </p:txBody>
      </p:sp>
      <p:sp>
        <p:nvSpPr>
          <p:cNvPr id="53" name="Google Shape;242;p38">
            <a:extLst>
              <a:ext uri="{FF2B5EF4-FFF2-40B4-BE49-F238E27FC236}">
                <a16:creationId xmlns:a16="http://schemas.microsoft.com/office/drawing/2014/main" id="{4B2F5072-6195-FC6A-0BAA-46C6AD82FF27}"/>
              </a:ext>
            </a:extLst>
          </p:cNvPr>
          <p:cNvSpPr txBox="1"/>
          <p:nvPr/>
        </p:nvSpPr>
        <p:spPr>
          <a:xfrm>
            <a:off x="1389750" y="1323953"/>
            <a:ext cx="6446150" cy="672171"/>
          </a:xfrm>
          <a:prstGeom prst="rect">
            <a:avLst/>
          </a:prstGeom>
          <a:noFill/>
          <a:ln>
            <a:noFill/>
          </a:ln>
        </p:spPr>
        <p:txBody>
          <a:bodyPr spcFirstLastPara="1" wrap="square" lIns="91425" tIns="91425" rIns="91425" bIns="91425" anchor="t" anchorCtr="0">
            <a:noAutofit/>
          </a:bodyPr>
          <a:lstStyle/>
          <a:p>
            <a:pPr defTabSz="914400">
              <a:buClr>
                <a:srgbClr val="000000"/>
              </a:buClr>
              <a:buFont typeface="Arial"/>
              <a:buNone/>
            </a:pPr>
            <a:r>
              <a:rPr lang="en-US" sz="1100" kern="0" dirty="0">
                <a:solidFill>
                  <a:srgbClr val="212121"/>
                </a:solidFill>
                <a:latin typeface="Roboto"/>
                <a:ea typeface="Roboto"/>
                <a:cs typeface="Roboto"/>
                <a:sym typeface="Roboto"/>
              </a:rPr>
              <a:t>The company is facing financial strain due to high employee turnover. We’re investigating the causes and working to improve the work environment. The key question is: </a:t>
            </a:r>
            <a:r>
              <a:rPr lang="en-US" sz="1100" b="1" kern="0" dirty="0">
                <a:solidFill>
                  <a:srgbClr val="212121"/>
                </a:solidFill>
                <a:latin typeface="Roboto"/>
                <a:ea typeface="Roboto"/>
                <a:cs typeface="Roboto"/>
                <a:sym typeface="Roboto"/>
              </a:rPr>
              <a:t>What are the factors driving employees to leave the company?</a:t>
            </a:r>
          </a:p>
        </p:txBody>
      </p:sp>
      <p:sp>
        <p:nvSpPr>
          <p:cNvPr id="54" name="Google Shape;243;p38">
            <a:extLst>
              <a:ext uri="{FF2B5EF4-FFF2-40B4-BE49-F238E27FC236}">
                <a16:creationId xmlns:a16="http://schemas.microsoft.com/office/drawing/2014/main" id="{4024A7D3-E406-EE1E-AA13-42FF3C31ED68}"/>
              </a:ext>
            </a:extLst>
          </p:cNvPr>
          <p:cNvSpPr/>
          <p:nvPr/>
        </p:nvSpPr>
        <p:spPr>
          <a:xfrm>
            <a:off x="126150" y="2000500"/>
            <a:ext cx="1263600" cy="318900"/>
          </a:xfrm>
          <a:prstGeom prst="rect">
            <a:avLst/>
          </a:prstGeom>
          <a:solidFill>
            <a:srgbClr val="03045E"/>
          </a:solidFill>
          <a:ln>
            <a:noFill/>
          </a:ln>
        </p:spPr>
        <p:txBody>
          <a:bodyPr spcFirstLastPara="1" wrap="square" lIns="68575" tIns="68575" rIns="68575" bIns="68575" anchor="ctr" anchorCtr="0">
            <a:noAutofit/>
          </a:bodyPr>
          <a:lstStyle/>
          <a:p>
            <a:pPr algn="ctr" defTabSz="914400">
              <a:buClr>
                <a:srgbClr val="000000"/>
              </a:buClr>
              <a:buFont typeface="Arial"/>
              <a:buNone/>
            </a:pPr>
            <a:r>
              <a:rPr lang="en" sz="1400" b="1" kern="0" dirty="0">
                <a:solidFill>
                  <a:srgbClr val="FFFFFF"/>
                </a:solidFill>
                <a:latin typeface="Roboto"/>
                <a:ea typeface="Roboto"/>
                <a:cs typeface="Roboto"/>
                <a:sym typeface="Roboto"/>
              </a:rPr>
              <a:t>The </a:t>
            </a:r>
            <a:r>
              <a:rPr lang="en-US" sz="1400" b="1" kern="0" dirty="0">
                <a:solidFill>
                  <a:srgbClr val="FFFFFF"/>
                </a:solidFill>
                <a:latin typeface="Roboto"/>
                <a:ea typeface="Roboto"/>
                <a:cs typeface="Roboto"/>
                <a:sym typeface="Roboto"/>
              </a:rPr>
              <a:t>Approach</a:t>
            </a:r>
            <a:endParaRPr sz="1400" b="1" kern="0" dirty="0">
              <a:solidFill>
                <a:srgbClr val="FFFFFF"/>
              </a:solidFill>
              <a:latin typeface="Roboto"/>
              <a:ea typeface="Roboto"/>
              <a:cs typeface="Roboto"/>
              <a:sym typeface="Roboto"/>
            </a:endParaRPr>
          </a:p>
        </p:txBody>
      </p:sp>
      <p:sp>
        <p:nvSpPr>
          <p:cNvPr id="55" name="Google Shape;244;p38">
            <a:extLst>
              <a:ext uri="{FF2B5EF4-FFF2-40B4-BE49-F238E27FC236}">
                <a16:creationId xmlns:a16="http://schemas.microsoft.com/office/drawing/2014/main" id="{B0CEFADE-18B2-DD12-A7B0-B44CBAE61707}"/>
              </a:ext>
            </a:extLst>
          </p:cNvPr>
          <p:cNvSpPr txBox="1"/>
          <p:nvPr/>
        </p:nvSpPr>
        <p:spPr>
          <a:xfrm>
            <a:off x="1389750" y="1937634"/>
            <a:ext cx="6382650" cy="518632"/>
          </a:xfrm>
          <a:prstGeom prst="rect">
            <a:avLst/>
          </a:prstGeom>
          <a:noFill/>
          <a:ln>
            <a:noFill/>
          </a:ln>
        </p:spPr>
        <p:txBody>
          <a:bodyPr spcFirstLastPara="1" wrap="square" lIns="91425" tIns="91425" rIns="91425" bIns="91425" anchor="t" anchorCtr="0">
            <a:noAutofit/>
          </a:bodyPr>
          <a:lstStyle/>
          <a:p>
            <a:pPr defTabSz="914400">
              <a:buClr>
                <a:srgbClr val="000000"/>
              </a:buClr>
              <a:buFont typeface="Arial"/>
              <a:buNone/>
            </a:pPr>
            <a:r>
              <a:rPr lang="en-US" sz="1100" kern="0" dirty="0">
                <a:solidFill>
                  <a:srgbClr val="212121"/>
                </a:solidFill>
                <a:latin typeface="Roboto"/>
                <a:ea typeface="Roboto"/>
                <a:cs typeface="Roboto"/>
                <a:sym typeface="Roboto"/>
              </a:rPr>
              <a:t>We’re using machine learning models to analyze data and identify the causes of employee attrition. As our target variable is categorical, we’re considering logistic regression or tree-based models.</a:t>
            </a:r>
          </a:p>
        </p:txBody>
      </p:sp>
      <p:pic>
        <p:nvPicPr>
          <p:cNvPr id="56" name="Google Shape;246;p38">
            <a:extLst>
              <a:ext uri="{FF2B5EF4-FFF2-40B4-BE49-F238E27FC236}">
                <a16:creationId xmlns:a16="http://schemas.microsoft.com/office/drawing/2014/main" id="{83617546-34EB-34ED-B6FB-1CACB6D16F58}"/>
              </a:ext>
            </a:extLst>
          </p:cNvPr>
          <p:cNvPicPr preferRelativeResize="0"/>
          <p:nvPr/>
        </p:nvPicPr>
        <p:blipFill>
          <a:blip r:embed="rId2"/>
          <a:srcRect/>
          <a:stretch/>
        </p:blipFill>
        <p:spPr>
          <a:xfrm>
            <a:off x="5036609" y="2479703"/>
            <a:ext cx="2664852" cy="2354384"/>
          </a:xfrm>
          <a:prstGeom prst="rect">
            <a:avLst/>
          </a:prstGeom>
          <a:noFill/>
          <a:ln>
            <a:noFill/>
          </a:ln>
        </p:spPr>
      </p:pic>
      <p:sp>
        <p:nvSpPr>
          <p:cNvPr id="57" name="Google Shape;247;p38">
            <a:extLst>
              <a:ext uri="{FF2B5EF4-FFF2-40B4-BE49-F238E27FC236}">
                <a16:creationId xmlns:a16="http://schemas.microsoft.com/office/drawing/2014/main" id="{8F43F260-7268-BABA-4161-B03640BA6771}"/>
              </a:ext>
            </a:extLst>
          </p:cNvPr>
          <p:cNvSpPr txBox="1"/>
          <p:nvPr/>
        </p:nvSpPr>
        <p:spPr>
          <a:xfrm>
            <a:off x="4245982" y="4986995"/>
            <a:ext cx="3432600" cy="1892796"/>
          </a:xfrm>
          <a:prstGeom prst="rect">
            <a:avLst/>
          </a:prstGeom>
          <a:noFill/>
          <a:ln>
            <a:noFill/>
          </a:ln>
        </p:spPr>
        <p:txBody>
          <a:bodyPr spcFirstLastPara="1" wrap="square" lIns="91425" tIns="91425" rIns="91425" bIns="91425" anchor="t" anchorCtr="0">
            <a:spAutoFit/>
          </a:bodyPr>
          <a:lstStyle/>
          <a:p>
            <a:pPr defTabSz="914400">
              <a:buClr>
                <a:srgbClr val="000000"/>
              </a:buClr>
              <a:buFont typeface="Arial"/>
              <a:buNone/>
            </a:pPr>
            <a:r>
              <a:rPr lang="fr-FR" sz="1200" b="1" kern="0" dirty="0">
                <a:solidFill>
                  <a:srgbClr val="212121"/>
                </a:solidFill>
                <a:latin typeface="Arial"/>
                <a:cs typeface="Arial"/>
                <a:sym typeface="Arial"/>
              </a:rPr>
              <a:t>XGBoost Feature importances</a:t>
            </a:r>
            <a:endParaRPr sz="1200" b="1" kern="0" dirty="0">
              <a:solidFill>
                <a:srgbClr val="000000"/>
              </a:solidFill>
              <a:latin typeface="Arial"/>
              <a:cs typeface="Arial"/>
              <a:sym typeface="Arial"/>
            </a:endParaRPr>
          </a:p>
          <a:p>
            <a:pPr marL="457200" indent="-298450" defTabSz="914400">
              <a:buClr>
                <a:srgbClr val="212121"/>
              </a:buClr>
              <a:buSzPts val="1100"/>
              <a:buFont typeface="Roboto"/>
              <a:buChar char="●"/>
            </a:pPr>
            <a:r>
              <a:rPr lang="en-US" sz="1100" kern="0" dirty="0">
                <a:solidFill>
                  <a:srgbClr val="212121"/>
                </a:solidFill>
                <a:latin typeface="Roboto"/>
                <a:ea typeface="Roboto"/>
                <a:cs typeface="Roboto"/>
                <a:sym typeface="Roboto"/>
              </a:rPr>
              <a:t>In our XGBoost model, the variables ‘</a:t>
            </a:r>
            <a:r>
              <a:rPr lang="en-US" sz="1100" kern="0" dirty="0" err="1">
                <a:solidFill>
                  <a:srgbClr val="212121"/>
                </a:solidFill>
                <a:latin typeface="Roboto"/>
                <a:ea typeface="Roboto"/>
                <a:cs typeface="Roboto"/>
                <a:sym typeface="Roboto"/>
              </a:rPr>
              <a:t>last_evaluation</a:t>
            </a:r>
            <a:r>
              <a:rPr lang="en-US" sz="1100" kern="0" dirty="0">
                <a:solidFill>
                  <a:srgbClr val="212121"/>
                </a:solidFill>
                <a:latin typeface="Roboto"/>
                <a:ea typeface="Roboto"/>
                <a:cs typeface="Roboto"/>
                <a:sym typeface="Roboto"/>
              </a:rPr>
              <a:t>’, ‘</a:t>
            </a:r>
            <a:r>
              <a:rPr lang="en-US" sz="1100" kern="0" dirty="0" err="1">
                <a:solidFill>
                  <a:srgbClr val="212121"/>
                </a:solidFill>
                <a:latin typeface="Roboto"/>
                <a:ea typeface="Roboto"/>
                <a:cs typeface="Roboto"/>
                <a:sym typeface="Roboto"/>
              </a:rPr>
              <a:t>years_at_company</a:t>
            </a:r>
            <a:r>
              <a:rPr lang="en-US" sz="1100" kern="0" dirty="0">
                <a:solidFill>
                  <a:srgbClr val="212121"/>
                </a:solidFill>
                <a:latin typeface="Roboto"/>
                <a:ea typeface="Roboto"/>
                <a:cs typeface="Roboto"/>
                <a:sym typeface="Roboto"/>
              </a:rPr>
              <a:t>’, ‘</a:t>
            </a:r>
            <a:r>
              <a:rPr lang="en-US" sz="1100" kern="0" dirty="0" err="1">
                <a:solidFill>
                  <a:srgbClr val="212121"/>
                </a:solidFill>
                <a:latin typeface="Roboto"/>
                <a:ea typeface="Roboto"/>
                <a:cs typeface="Roboto"/>
                <a:sym typeface="Roboto"/>
              </a:rPr>
              <a:t>num_projects</a:t>
            </a:r>
            <a:r>
              <a:rPr lang="en-US" sz="1100" kern="0" dirty="0">
                <a:solidFill>
                  <a:srgbClr val="212121"/>
                </a:solidFill>
                <a:latin typeface="Roboto"/>
                <a:ea typeface="Roboto"/>
                <a:cs typeface="Roboto"/>
                <a:sym typeface="Roboto"/>
              </a:rPr>
              <a:t>’, ‘salary’, and ‘overworked’ emerged as the most influential.</a:t>
            </a:r>
          </a:p>
          <a:p>
            <a:pPr marL="457200" indent="-298450" defTabSz="914400">
              <a:buClr>
                <a:srgbClr val="212121"/>
              </a:buClr>
              <a:buSzPts val="1100"/>
              <a:buFont typeface="Roboto"/>
              <a:buChar char="●"/>
            </a:pPr>
            <a:r>
              <a:rPr lang="en-US" sz="1100" kern="0" dirty="0">
                <a:solidFill>
                  <a:srgbClr val="212121"/>
                </a:solidFill>
                <a:latin typeface="Roboto"/>
                <a:ea typeface="Roboto"/>
                <a:cs typeface="Roboto"/>
                <a:sym typeface="Roboto"/>
              </a:rPr>
              <a:t>These factors play a significant role in predicting whether an employee will leave the company. Understanding these key drivers can help us develop effective strategies to improve employee retention.</a:t>
            </a:r>
          </a:p>
        </p:txBody>
      </p:sp>
      <p:sp>
        <p:nvSpPr>
          <p:cNvPr id="58" name="Google Shape;247;p38">
            <a:extLst>
              <a:ext uri="{FF2B5EF4-FFF2-40B4-BE49-F238E27FC236}">
                <a16:creationId xmlns:a16="http://schemas.microsoft.com/office/drawing/2014/main" id="{2B2E1E52-6C36-71E3-40A2-81D4D2B73366}"/>
              </a:ext>
            </a:extLst>
          </p:cNvPr>
          <p:cNvSpPr txBox="1"/>
          <p:nvPr/>
        </p:nvSpPr>
        <p:spPr>
          <a:xfrm>
            <a:off x="288438" y="2826441"/>
            <a:ext cx="4458822" cy="1723518"/>
          </a:xfrm>
          <a:prstGeom prst="rect">
            <a:avLst/>
          </a:prstGeom>
          <a:noFill/>
          <a:ln>
            <a:noFill/>
          </a:ln>
        </p:spPr>
        <p:txBody>
          <a:bodyPr spcFirstLastPara="1" wrap="square" lIns="91425" tIns="91425" rIns="91425" bIns="91425" anchor="t" anchorCtr="0">
            <a:spAutoFit/>
          </a:bodyPr>
          <a:lstStyle/>
          <a:p>
            <a:pPr defTabSz="914400">
              <a:buClr>
                <a:srgbClr val="000000"/>
              </a:buClr>
              <a:buFont typeface="Arial"/>
              <a:buNone/>
            </a:pPr>
            <a:r>
              <a:rPr lang="fr-FR" sz="1200" b="1" kern="0" dirty="0">
                <a:solidFill>
                  <a:srgbClr val="212121"/>
                </a:solidFill>
                <a:latin typeface="Arial" panose="020B0604020202020204" pitchFamily="34" charset="0"/>
                <a:cs typeface="Arial" panose="020B0604020202020204" pitchFamily="34" charset="0"/>
                <a:sym typeface="Arial"/>
              </a:rPr>
              <a:t>Confusion Matrix</a:t>
            </a:r>
            <a:endParaRPr lang="en-US" sz="1200" kern="0" dirty="0">
              <a:solidFill>
                <a:srgbClr val="212121"/>
              </a:solidFill>
              <a:latin typeface="Arial" panose="020B0604020202020204" pitchFamily="34" charset="0"/>
              <a:ea typeface="Roboto"/>
              <a:cs typeface="Arial" panose="020B0604020202020204" pitchFamily="34" charset="0"/>
              <a:sym typeface="Roboto"/>
            </a:endParaRPr>
          </a:p>
          <a:p>
            <a:pPr marL="457200" indent="-298450" defTabSz="914400">
              <a:buClr>
                <a:srgbClr val="212121"/>
              </a:buClr>
              <a:buSzPts val="1100"/>
              <a:buFont typeface="Roboto"/>
              <a:buChar char="●"/>
            </a:pPr>
            <a:r>
              <a:rPr lang="en-US" sz="1100" kern="0" dirty="0">
                <a:solidFill>
                  <a:srgbClr val="212121"/>
                </a:solidFill>
                <a:latin typeface="Roboto"/>
                <a:ea typeface="Roboto"/>
                <a:cs typeface="Roboto"/>
                <a:sym typeface="Roboto"/>
              </a:rPr>
              <a:t>The model shows a tendency for a higher count of false positives (upper-right quadrant). </a:t>
            </a:r>
          </a:p>
          <a:p>
            <a:pPr marL="457200" indent="-298450" defTabSz="914400">
              <a:buClr>
                <a:srgbClr val="212121"/>
              </a:buClr>
              <a:buSzPts val="1100"/>
              <a:buFont typeface="Roboto"/>
              <a:buChar char="●"/>
            </a:pPr>
            <a:r>
              <a:rPr lang="en-US" sz="1100" kern="0" dirty="0">
                <a:solidFill>
                  <a:srgbClr val="212121"/>
                </a:solidFill>
                <a:latin typeface="Roboto"/>
                <a:ea typeface="Roboto"/>
                <a:cs typeface="Roboto"/>
                <a:sym typeface="Roboto"/>
              </a:rPr>
              <a:t>This suggests that the model often predicts certain employees will leave the company when, in reality, they stay.</a:t>
            </a:r>
          </a:p>
          <a:p>
            <a:pPr marL="457200" indent="-298450" defTabSz="914400">
              <a:buClr>
                <a:srgbClr val="212121"/>
              </a:buClr>
              <a:buSzPts val="1100"/>
              <a:buFont typeface="Roboto"/>
              <a:buChar char="●"/>
            </a:pPr>
            <a:r>
              <a:rPr lang="en-US" sz="1100" kern="0" dirty="0">
                <a:solidFill>
                  <a:srgbClr val="212121"/>
                </a:solidFill>
                <a:latin typeface="Roboto"/>
                <a:ea typeface="Roboto"/>
                <a:cs typeface="Roboto"/>
                <a:sym typeface="Roboto"/>
              </a:rPr>
              <a:t>Despite this inclination, </a:t>
            </a:r>
            <a:r>
              <a:rPr lang="en-US" sz="1100" b="1" kern="0" dirty="0">
                <a:solidFill>
                  <a:srgbClr val="212121"/>
                </a:solidFill>
                <a:latin typeface="Roboto"/>
                <a:ea typeface="Roboto"/>
                <a:cs typeface="Roboto"/>
                <a:sym typeface="Roboto"/>
              </a:rPr>
              <a:t>it’s crucial to highlight that the model’s overall reliability remains unaffected</a:t>
            </a:r>
            <a:r>
              <a:rPr lang="en-US" sz="1100" kern="0" dirty="0">
                <a:solidFill>
                  <a:srgbClr val="212121"/>
                </a:solidFill>
                <a:latin typeface="Roboto"/>
                <a:ea typeface="Roboto"/>
                <a:cs typeface="Roboto"/>
                <a:sym typeface="Roboto"/>
              </a:rPr>
              <a:t>. It continues to be a valuable instrument in understanding and addressing employee turnover.</a:t>
            </a:r>
          </a:p>
        </p:txBody>
      </p:sp>
      <p:pic>
        <p:nvPicPr>
          <p:cNvPr id="59" name="Google Shape;246;p38">
            <a:extLst>
              <a:ext uri="{FF2B5EF4-FFF2-40B4-BE49-F238E27FC236}">
                <a16:creationId xmlns:a16="http://schemas.microsoft.com/office/drawing/2014/main" id="{5D6C6C75-8B65-A938-7C94-0EA3C662F010}"/>
              </a:ext>
            </a:extLst>
          </p:cNvPr>
          <p:cNvPicPr preferRelativeResize="0"/>
          <p:nvPr/>
        </p:nvPicPr>
        <p:blipFill>
          <a:blip r:embed="rId3"/>
          <a:srcRect/>
          <a:stretch/>
        </p:blipFill>
        <p:spPr>
          <a:xfrm>
            <a:off x="291459" y="4626854"/>
            <a:ext cx="3954523" cy="2354384"/>
          </a:xfrm>
          <a:prstGeom prst="rect">
            <a:avLst/>
          </a:prstGeom>
          <a:noFill/>
          <a:ln>
            <a:noFill/>
          </a:ln>
        </p:spPr>
      </p:pic>
      <p:sp>
        <p:nvSpPr>
          <p:cNvPr id="60" name="Google Shape;245;p38">
            <a:extLst>
              <a:ext uri="{FF2B5EF4-FFF2-40B4-BE49-F238E27FC236}">
                <a16:creationId xmlns:a16="http://schemas.microsoft.com/office/drawing/2014/main" id="{B5F15585-2D03-A415-2431-F8A7E1067CEB}"/>
              </a:ext>
            </a:extLst>
          </p:cNvPr>
          <p:cNvSpPr txBox="1"/>
          <p:nvPr/>
        </p:nvSpPr>
        <p:spPr>
          <a:xfrm>
            <a:off x="126149" y="7027257"/>
            <a:ext cx="7575311" cy="877133"/>
          </a:xfrm>
          <a:prstGeom prst="rect">
            <a:avLst/>
          </a:prstGeom>
          <a:noFill/>
          <a:ln>
            <a:noFill/>
          </a:ln>
        </p:spPr>
        <p:txBody>
          <a:bodyPr spcFirstLastPara="1" wrap="square" lIns="91425" tIns="91425" rIns="91425" bIns="91425" anchor="t" anchorCtr="0">
            <a:spAutoFit/>
          </a:bodyPr>
          <a:lstStyle/>
          <a:p>
            <a:pPr defTabSz="914400">
              <a:buClr>
                <a:srgbClr val="000000"/>
              </a:buClr>
              <a:buFont typeface="Arial"/>
              <a:buNone/>
            </a:pPr>
            <a:r>
              <a:rPr lang="en" sz="1200" b="1" kern="0" dirty="0">
                <a:solidFill>
                  <a:srgbClr val="212121"/>
                </a:solidFill>
                <a:latin typeface="Arial"/>
                <a:cs typeface="Arial"/>
                <a:sym typeface="Arial"/>
              </a:rPr>
              <a:t>Results Summary</a:t>
            </a:r>
            <a:endParaRPr sz="1200" b="1" kern="0" dirty="0">
              <a:solidFill>
                <a:srgbClr val="212121"/>
              </a:solidFill>
              <a:latin typeface="Arial"/>
              <a:cs typeface="Arial"/>
              <a:sym typeface="Arial"/>
            </a:endParaRPr>
          </a:p>
          <a:p>
            <a:pPr defTabSz="914400">
              <a:buClr>
                <a:srgbClr val="000000"/>
              </a:buClr>
              <a:buFont typeface="Arial"/>
              <a:buNone/>
            </a:pPr>
            <a:r>
              <a:rPr lang="en-US" sz="1100" kern="0" dirty="0">
                <a:solidFill>
                  <a:srgbClr val="212121"/>
                </a:solidFill>
                <a:latin typeface="Roboto"/>
                <a:ea typeface="Roboto"/>
                <a:cs typeface="Roboto"/>
                <a:sym typeface="Roboto"/>
              </a:rPr>
              <a:t>This predictive model has an AUC of 94.5%, indicating that the model is likely to rank a positive observation higher than a negative one. This makes it a robust tool for predicting whether an employee will leave and identifying the most influential factors. Therefore, it serves as an excellent aid for HR in making decisions to improve employee retention.</a:t>
            </a:r>
          </a:p>
        </p:txBody>
      </p:sp>
    </p:spTree>
    <p:extLst>
      <p:ext uri="{BB962C8B-B14F-4D97-AF65-F5344CB8AC3E}">
        <p14:creationId xmlns:p14="http://schemas.microsoft.com/office/powerpoint/2010/main" val="25143624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207</TotalTime>
  <Words>453</Words>
  <Application>Microsoft Office PowerPoint</Application>
  <PresentationFormat>Custom</PresentationFormat>
  <Paragraphs>24</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Google Sans SemiBold</vt:lpstr>
      <vt:lpstr>Roboto</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mehdi chaibat</dc:creator>
  <cp:lastModifiedBy>mehdi chaibat</cp:lastModifiedBy>
  <cp:revision>8</cp:revision>
  <dcterms:created xsi:type="dcterms:W3CDTF">2023-11-20T15:18:49Z</dcterms:created>
  <dcterms:modified xsi:type="dcterms:W3CDTF">2023-12-06T13:39:00Z</dcterms:modified>
</cp:coreProperties>
</file>