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5" r:id="rId6"/>
    <p:sldId id="264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12" autoAdjust="0"/>
  </p:normalViewPr>
  <p:slideViewPr>
    <p:cSldViewPr snapToGrid="0" snapToObjects="1">
      <p:cViewPr varScale="1">
        <p:scale>
          <a:sx n="95" d="100"/>
          <a:sy n="95" d="100"/>
        </p:scale>
        <p:origin x="-19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7384-FFE7-5646-99A3-EE7A1699098E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63EF-E6C5-EC4D-819A-0CA1A940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63EF-E6C5-EC4D-819A-0CA1A9408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</a:t>
            </a:r>
            <a:r>
              <a:rPr lang="en-US" baseline="0" dirty="0" smtClean="0"/>
              <a:t>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63EF-E6C5-EC4D-819A-0CA1A9408C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1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F63EF-E6C5-EC4D-819A-0CA1A9408C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Want to be a Yelp Elite?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it possible to predict whether a user is a yelp elite from user data ?</a:t>
            </a:r>
            <a:endParaRPr lang="en-US" dirty="0"/>
          </a:p>
        </p:txBody>
      </p:sp>
      <p:pic>
        <p:nvPicPr>
          <p:cNvPr id="4" name="Picture 3" descr="Screen Shot 2016-01-22 at 3.1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0" y="255621"/>
            <a:ext cx="2669138" cy="1280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449165" y="44609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8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80" y="-212594"/>
            <a:ext cx="6508377" cy="1143000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5" name="Picture 4" descr="SV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9" y="1239669"/>
            <a:ext cx="5691721" cy="3995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0500" y="3020463"/>
            <a:ext cx="288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importance</a:t>
            </a:r>
          </a:p>
          <a:p>
            <a:r>
              <a:rPr lang="en-US" dirty="0"/>
              <a:t>b</a:t>
            </a:r>
            <a:r>
              <a:rPr lang="en-US" dirty="0" smtClean="0"/>
              <a:t>ased on linear kernel</a:t>
            </a:r>
          </a:p>
          <a:p>
            <a:r>
              <a:rPr lang="en-US" dirty="0" smtClean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4860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dirty="0"/>
              <a:t>data, </a:t>
            </a:r>
            <a:r>
              <a:rPr lang="en-US" dirty="0" smtClean="0"/>
              <a:t>link </a:t>
            </a:r>
            <a:r>
              <a:rPr lang="en-US" dirty="0"/>
              <a:t>databases to get check-in or geographic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More feature engineering to allow for non-PCA model to run --- identify key features in choosing elites</a:t>
            </a:r>
          </a:p>
          <a:p>
            <a:r>
              <a:rPr lang="en-US" dirty="0"/>
              <a:t> </a:t>
            </a:r>
            <a:r>
              <a:rPr lang="en-US" dirty="0" smtClean="0"/>
              <a:t>In-depth analysis of friends list to link users</a:t>
            </a:r>
          </a:p>
        </p:txBody>
      </p:sp>
    </p:spTree>
    <p:extLst>
      <p:ext uri="{BB962C8B-B14F-4D97-AF65-F5344CB8AC3E}">
        <p14:creationId xmlns:p14="http://schemas.microsoft.com/office/powerpoint/2010/main" val="50040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25 at 6.14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1" y="217311"/>
            <a:ext cx="3479094" cy="2763675"/>
          </a:xfrm>
          <a:prstGeom prst="rect">
            <a:avLst/>
          </a:prstGeom>
        </p:spPr>
      </p:pic>
      <p:pic>
        <p:nvPicPr>
          <p:cNvPr id="5" name="Picture 4" descr="Screen Shot 2016-01-25 at 6.18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4" y="3412403"/>
            <a:ext cx="4151489" cy="29108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3905842"/>
            <a:ext cx="4419600" cy="223149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Cool, useful, funny were data embedded in the previous ‘votes’ column</a:t>
            </a:r>
          </a:p>
          <a:p>
            <a:r>
              <a:rPr lang="en-US" b="1" dirty="0"/>
              <a:t> </a:t>
            </a:r>
            <a:r>
              <a:rPr lang="en-US" b="1" dirty="0" smtClean="0"/>
              <a:t>Elite is the labels column—1 = Elite(has been 			elite)         			            0 = Never been elite</a:t>
            </a:r>
          </a:p>
          <a:p>
            <a:r>
              <a:rPr lang="en-US" b="1" dirty="0" smtClean="0"/>
              <a:t>Friends= number of friends gained from length of ‘friends’</a:t>
            </a:r>
          </a:p>
          <a:p>
            <a:r>
              <a:rPr lang="en-US" b="1" dirty="0" smtClean="0"/>
              <a:t>Years = number of years active, calculated by 2015 minus year account created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 rot="2937473">
            <a:off x="3451095" y="2912181"/>
            <a:ext cx="725225" cy="475958"/>
          </a:xfrm>
          <a:prstGeom prst="rightArrow">
            <a:avLst/>
          </a:prstGeom>
          <a:gradFill>
            <a:gsLst>
              <a:gs pos="0">
                <a:schemeClr val="accent1">
                  <a:shade val="70000"/>
                  <a:satMod val="120000"/>
                  <a:alpha val="0"/>
                </a:schemeClr>
              </a:gs>
              <a:gs pos="35000">
                <a:schemeClr val="accent1">
                  <a:shade val="100000"/>
                  <a:satMod val="150000"/>
                </a:schemeClr>
              </a:gs>
              <a:gs pos="70000">
                <a:schemeClr val="accent1">
                  <a:tint val="100000"/>
                  <a:shade val="100000"/>
                  <a:satMod val="200000"/>
                  <a:greenMod val="100000"/>
                </a:schemeClr>
              </a:gs>
              <a:gs pos="100000">
                <a:schemeClr val="accent1">
                  <a:tint val="100000"/>
                  <a:shade val="100000"/>
                  <a:satMod val="250000"/>
                  <a:greenMod val="10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89778" y="790222"/>
            <a:ext cx="3231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 from Yelp Data Challenge </a:t>
            </a:r>
          </a:p>
          <a:p>
            <a:endParaRPr lang="en-US" dirty="0"/>
          </a:p>
          <a:p>
            <a:r>
              <a:rPr lang="en-US" dirty="0" smtClean="0"/>
              <a:t>Embedded JSON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9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1-26 at 7.21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32441"/>
            <a:ext cx="4622800" cy="292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685" y="401052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Imbalanced dataset</a:t>
            </a:r>
          </a:p>
        </p:txBody>
      </p:sp>
      <p:sp>
        <p:nvSpPr>
          <p:cNvPr id="7" name="Right Arrow 6"/>
          <p:cNvSpPr/>
          <p:nvPr/>
        </p:nvSpPr>
        <p:spPr>
          <a:xfrm rot="1299674">
            <a:off x="3294551" y="4526393"/>
            <a:ext cx="863027" cy="36094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70000"/>
                  <a:satMod val="120000"/>
                </a:schemeClr>
              </a:gs>
              <a:gs pos="35000">
                <a:schemeClr val="accent1">
                  <a:shade val="100000"/>
                  <a:satMod val="150000"/>
                </a:schemeClr>
              </a:gs>
              <a:gs pos="70000">
                <a:schemeClr val="accent1">
                  <a:tint val="100000"/>
                  <a:shade val="100000"/>
                  <a:satMod val="200000"/>
                  <a:greenMod val="100000"/>
                </a:schemeClr>
              </a:gs>
              <a:gs pos="100000">
                <a:schemeClr val="accent1">
                  <a:tint val="100000"/>
                  <a:shade val="100000"/>
                  <a:satMod val="250000"/>
                  <a:greenMod val="100000"/>
                </a:schemeClr>
              </a:gs>
            </a:gsLst>
            <a:lin ang="162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innerShdw blurRad="190500" dist="63500" dir="5400000">
              <a:srgbClr val="FFFFFF">
                <a:alpha val="6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65932" y="5013158"/>
            <a:ext cx="330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Under-sampling &amp; Modeling</a:t>
            </a:r>
          </a:p>
          <a:p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6483684" y="5227053"/>
            <a:ext cx="1403684" cy="116305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6632" y="695155"/>
            <a:ext cx="216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Elites </a:t>
            </a:r>
            <a:r>
              <a:rPr lang="en-US" dirty="0" err="1" smtClean="0"/>
              <a:t>vs</a:t>
            </a:r>
            <a:r>
              <a:rPr lang="en-US" dirty="0" smtClean="0"/>
              <a:t> Non-elites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8407" y="-571500"/>
            <a:ext cx="6508377" cy="1143000"/>
          </a:xfrm>
        </p:spPr>
        <p:txBody>
          <a:bodyPr/>
          <a:lstStyle/>
          <a:p>
            <a:r>
              <a:rPr lang="en-US" dirty="0" smtClean="0"/>
              <a:t>Initial trial with no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1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8572" y="4122087"/>
            <a:ext cx="5709687" cy="2358496"/>
          </a:xfrm>
        </p:spPr>
        <p:txBody>
          <a:bodyPr/>
          <a:lstStyle/>
          <a:p>
            <a:pPr>
              <a:lnSpc>
                <a:spcPct val="50000"/>
              </a:lnSpc>
              <a:buFont typeface="Wingdings" charset="0"/>
              <a:buChar char="Ø"/>
            </a:pPr>
            <a:r>
              <a:rPr lang="en-US" dirty="0" smtClean="0"/>
              <a:t>&gt;10% chance of becoming elite</a:t>
            </a:r>
          </a:p>
          <a:p>
            <a:pPr>
              <a:lnSpc>
                <a:spcPct val="50000"/>
              </a:lnSpc>
              <a:buFont typeface="Wingdings" charset="0"/>
              <a:buChar char="Ø"/>
            </a:pPr>
            <a:r>
              <a:rPr lang="en-US" dirty="0"/>
              <a:t> </a:t>
            </a:r>
            <a:r>
              <a:rPr lang="en-US" dirty="0" smtClean="0"/>
              <a:t>Reduces anomalies</a:t>
            </a:r>
          </a:p>
          <a:p>
            <a:pPr>
              <a:lnSpc>
                <a:spcPct val="50000"/>
              </a:lnSpc>
              <a:buFont typeface="Wingdings" charset="0"/>
              <a:buChar char="Ø"/>
            </a:pPr>
            <a:r>
              <a:rPr lang="en-US" dirty="0" smtClean="0"/>
              <a:t> Eliminates ‘fake’ accounts </a:t>
            </a:r>
            <a:r>
              <a:rPr lang="en-US" dirty="0" err="1" smtClean="0"/>
              <a:t>ie</a:t>
            </a:r>
            <a:r>
              <a:rPr lang="en-US" dirty="0" smtClean="0"/>
              <a:t>, people who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have average ratings at 5 or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 Shot 2016-01-25 at 7.44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2" y="1288201"/>
            <a:ext cx="4791643" cy="2360809"/>
          </a:xfrm>
          <a:prstGeom prst="rect">
            <a:avLst/>
          </a:prstGeom>
        </p:spPr>
      </p:pic>
      <p:sp>
        <p:nvSpPr>
          <p:cNvPr id="2" name="Explosion 1 1"/>
          <p:cNvSpPr/>
          <p:nvPr/>
        </p:nvSpPr>
        <p:spPr>
          <a:xfrm rot="882733">
            <a:off x="5285512" y="2119860"/>
            <a:ext cx="3635375" cy="295116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more reviews!!!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8407" y="0"/>
            <a:ext cx="6508377" cy="1143000"/>
          </a:xfrm>
        </p:spPr>
        <p:txBody>
          <a:bodyPr/>
          <a:lstStyle/>
          <a:p>
            <a:r>
              <a:rPr lang="en-US" dirty="0" smtClean="0"/>
              <a:t>Data Cleaning- &gt;50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7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26 at 6.1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2" y="2358720"/>
            <a:ext cx="7966877" cy="1443868"/>
          </a:xfrm>
          <a:prstGeom prst="rect">
            <a:avLst/>
          </a:prstGeom>
        </p:spPr>
      </p:pic>
      <p:pic>
        <p:nvPicPr>
          <p:cNvPr id="5" name="Picture 4" descr="Screen Shot 2016-01-26 at 6.21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1" y="4190345"/>
            <a:ext cx="7966877" cy="1206792"/>
          </a:xfrm>
          <a:prstGeom prst="rect">
            <a:avLst/>
          </a:prstGeom>
        </p:spPr>
      </p:pic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 rot="19263337">
            <a:off x="1937410" y="556936"/>
            <a:ext cx="1483068" cy="1222184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25650" y="1022311"/>
            <a:ext cx="3139926" cy="759504"/>
          </a:xfrm>
        </p:spPr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25 at 9.4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" y="2361555"/>
            <a:ext cx="3480685" cy="2261958"/>
          </a:xfrm>
          <a:prstGeom prst="rect">
            <a:avLst/>
          </a:prstGeom>
        </p:spPr>
      </p:pic>
      <p:pic>
        <p:nvPicPr>
          <p:cNvPr id="5" name="Picture 4" descr="Screen Shot 2016-01-25 at 9.38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24" y="2381401"/>
            <a:ext cx="3894845" cy="22421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84738" y="3336188"/>
            <a:ext cx="668786" cy="3503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7638" y="4639003"/>
            <a:ext cx="10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Data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6361" y="4639003"/>
            <a:ext cx="154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 Reviews</a:t>
            </a:r>
          </a:p>
          <a:p>
            <a:endParaRPr lang="en-US" dirty="0"/>
          </a:p>
        </p:txBody>
      </p:sp>
      <p:pic>
        <p:nvPicPr>
          <p:cNvPr id="9" name="Picture 8" descr="Screen Shot 2016-01-26 at 6.24.2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34" y="5285334"/>
            <a:ext cx="5643608" cy="1136234"/>
          </a:xfrm>
          <a:prstGeom prst="rect">
            <a:avLst/>
          </a:prstGeom>
        </p:spPr>
      </p:pic>
      <p:sp>
        <p:nvSpPr>
          <p:cNvPr id="10" name="Donut 9"/>
          <p:cNvSpPr/>
          <p:nvPr/>
        </p:nvSpPr>
        <p:spPr>
          <a:xfrm>
            <a:off x="3604597" y="2075599"/>
            <a:ext cx="449165" cy="2733789"/>
          </a:xfrm>
          <a:prstGeom prst="donut">
            <a:avLst>
              <a:gd name="adj" fmla="val 17626"/>
            </a:avLst>
          </a:prstGeom>
          <a:ln w="3175" cmpd="sng">
            <a:solidFill>
              <a:srgbClr val="99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1435" y="4809388"/>
            <a:ext cx="30976" cy="47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199" y="638815"/>
            <a:ext cx="6508377" cy="1143000"/>
          </a:xfrm>
        </p:spPr>
        <p:txBody>
          <a:bodyPr/>
          <a:lstStyle/>
          <a:p>
            <a:r>
              <a:rPr lang="en-US" dirty="0" smtClean="0"/>
              <a:t>Removing ‘fake’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7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6222" y="4898100"/>
            <a:ext cx="4750132" cy="1836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PCA using 2 components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smtClean="0"/>
              <a:t>normalize</a:t>
            </a:r>
            <a:r>
              <a:rPr lang="en-US" dirty="0" smtClean="0"/>
              <a:t>d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P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90" y="2215444"/>
            <a:ext cx="4078111" cy="4078111"/>
          </a:xfrm>
          <a:prstGeom prst="rect">
            <a:avLst/>
          </a:prstGeom>
        </p:spPr>
      </p:pic>
      <p:pic>
        <p:nvPicPr>
          <p:cNvPr id="8" name="Picture 7" descr="Screen Shot 2016-01-25 at 9.22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5" y="914400"/>
            <a:ext cx="3676686" cy="36971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-228600"/>
            <a:ext cx="6508377" cy="1143000"/>
          </a:xfrm>
        </p:spPr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3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924" y="610300"/>
            <a:ext cx="5018243" cy="2090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Low representation of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sers with low average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atings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5 at 9.2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658"/>
            <a:ext cx="4254500" cy="2753607"/>
          </a:xfrm>
          <a:prstGeom prst="rect">
            <a:avLst/>
          </a:prstGeom>
        </p:spPr>
      </p:pic>
      <p:pic>
        <p:nvPicPr>
          <p:cNvPr id="5" name="Picture 4" descr="Screen Shot 2016-01-25 at 9.24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" y="2978768"/>
            <a:ext cx="4001227" cy="2679082"/>
          </a:xfrm>
          <a:prstGeom prst="rect">
            <a:avLst/>
          </a:prstGeom>
        </p:spPr>
      </p:pic>
      <p:pic>
        <p:nvPicPr>
          <p:cNvPr id="6" name="Picture 5" descr="Screen Shot 2016-01-25 at 9.24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17" y="2999935"/>
            <a:ext cx="4036484" cy="26790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5905500"/>
            <a:ext cx="264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stars &gt; 3 stars</a:t>
            </a:r>
          </a:p>
          <a:p>
            <a:r>
              <a:rPr lang="en-US" dirty="0" smtClean="0"/>
              <a:t>Review count 100-200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6566" y="5930901"/>
            <a:ext cx="264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stars &lt; 3 stars</a:t>
            </a:r>
          </a:p>
          <a:p>
            <a:r>
              <a:rPr lang="en-US" dirty="0" smtClean="0"/>
              <a:t>Review count 100-200</a:t>
            </a:r>
          </a:p>
        </p:txBody>
      </p:sp>
      <p:sp>
        <p:nvSpPr>
          <p:cNvPr id="2" name="Explosion 1 1"/>
          <p:cNvSpPr/>
          <p:nvPr/>
        </p:nvSpPr>
        <p:spPr>
          <a:xfrm rot="172643">
            <a:off x="5823661" y="1781292"/>
            <a:ext cx="2973785" cy="232343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 Positive!!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400620"/>
            <a:ext cx="6508377" cy="11430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91" y="753755"/>
            <a:ext cx="6508377" cy="3916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Support Vector Machine</a:t>
            </a:r>
          </a:p>
          <a:p>
            <a:pPr marL="0" indent="0">
              <a:buNone/>
            </a:pPr>
            <a:r>
              <a:rPr lang="en-US" dirty="0" smtClean="0"/>
              <a:t>(C=1, kernel =‘</a:t>
            </a:r>
            <a:r>
              <a:rPr lang="en-US" dirty="0" err="1" smtClean="0"/>
              <a:t>rbf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6-01-25 at 9.4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27741"/>
            <a:ext cx="5334000" cy="158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199" y="1827741"/>
            <a:ext cx="2633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</a:t>
            </a:r>
          </a:p>
          <a:p>
            <a:r>
              <a:rPr lang="en-US" dirty="0" smtClean="0"/>
              <a:t>= 0.5117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 descr="LC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04" y="3032635"/>
            <a:ext cx="3593022" cy="35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332</TotalTime>
  <Words>248</Words>
  <Application>Microsoft Macintosh PowerPoint</Application>
  <PresentationFormat>On-screen Show (4:3)</PresentationFormat>
  <Paragraphs>52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Plaza</vt:lpstr>
      <vt:lpstr>Want to be a Yelp Elite?</vt:lpstr>
      <vt:lpstr>PowerPoint Presentation</vt:lpstr>
      <vt:lpstr>Initial trial with no cleaning</vt:lpstr>
      <vt:lpstr>Data Cleaning- &gt;50 reviews</vt:lpstr>
      <vt:lpstr>Anomalies</vt:lpstr>
      <vt:lpstr>Removing ‘fake’ accounts</vt:lpstr>
      <vt:lpstr>PCA</vt:lpstr>
      <vt:lpstr>PowerPoint Presentation</vt:lpstr>
      <vt:lpstr>Model</vt:lpstr>
      <vt:lpstr>Feature importance</vt:lpstr>
      <vt:lpstr>NEXT STEPS</vt:lpstr>
    </vt:vector>
  </TitlesOfParts>
  <Company>chc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Want to be a Yelp Elite?</dc:title>
  <dc:creator>ch c</dc:creator>
  <cp:lastModifiedBy>ch c</cp:lastModifiedBy>
  <cp:revision>27</cp:revision>
  <dcterms:created xsi:type="dcterms:W3CDTF">2016-01-22T23:15:15Z</dcterms:created>
  <dcterms:modified xsi:type="dcterms:W3CDTF">2016-01-27T03:48:13Z</dcterms:modified>
</cp:coreProperties>
</file>