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1"/>
    <p:sldMasterId id="2147483919" r:id="rId2"/>
  </p:sldMasterIdLst>
  <p:sldIdLst>
    <p:sldId id="256" r:id="rId3"/>
    <p:sldId id="257" r:id="rId4"/>
    <p:sldId id="258" r:id="rId5"/>
    <p:sldId id="259" r:id="rId6"/>
    <p:sldId id="263" r:id="rId7"/>
    <p:sldId id="265" r:id="rId8"/>
    <p:sldId id="264" r:id="rId9"/>
    <p:sldId id="261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EC07-2408-4266-89CF-5EB9E98F58B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5B51-81D9-4F43-AD05-65752C79E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36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EC07-2408-4266-89CF-5EB9E98F58B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5B51-81D9-4F43-AD05-65752C79E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33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EC07-2408-4266-89CF-5EB9E98F58B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5B51-81D9-4F43-AD05-65752C79E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544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EC07-2408-4266-89CF-5EB9E98F58B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5B51-81D9-4F43-AD05-65752C79E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074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EC07-2408-4266-89CF-5EB9E98F58B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5B51-81D9-4F43-AD05-65752C79E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427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EC07-2408-4266-89CF-5EB9E98F58B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5B51-81D9-4F43-AD05-65752C79E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4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EC07-2408-4266-89CF-5EB9E98F58B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5B51-81D9-4F43-AD05-65752C79E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605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EC07-2408-4266-89CF-5EB9E98F58B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5B51-81D9-4F43-AD05-65752C79E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122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EC07-2408-4266-89CF-5EB9E98F58B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5B51-81D9-4F43-AD05-65752C79E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681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EC07-2408-4266-89CF-5EB9E98F58B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5B51-81D9-4F43-AD05-65752C79E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797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EC07-2408-4266-89CF-5EB9E98F58B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5B51-81D9-4F43-AD05-65752C79E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03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EC07-2408-4266-89CF-5EB9E98F58B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5B51-81D9-4F43-AD05-65752C79E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534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EDCEC07-2408-4266-89CF-5EB9E98F58B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D8D5B51-81D9-4F43-AD05-65752C79E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219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EC07-2408-4266-89CF-5EB9E98F58B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5B51-81D9-4F43-AD05-65752C79E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733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EC07-2408-4266-89CF-5EB9E98F58B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5B51-81D9-4F43-AD05-65752C79E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123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EC07-2408-4266-89CF-5EB9E98F58B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5B51-81D9-4F43-AD05-65752C79E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166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EC07-2408-4266-89CF-5EB9E98F58B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5B51-81D9-4F43-AD05-65752C79E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579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EC07-2408-4266-89CF-5EB9E98F58B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5B51-81D9-4F43-AD05-65752C79E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9565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EC07-2408-4266-89CF-5EB9E98F58B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5B51-81D9-4F43-AD05-65752C79E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81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EC07-2408-4266-89CF-5EB9E98F58B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5B51-81D9-4F43-AD05-65752C79E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1912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EC07-2408-4266-89CF-5EB9E98F58B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5B51-81D9-4F43-AD05-65752C79E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10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EC07-2408-4266-89CF-5EB9E98F58B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5B51-81D9-4F43-AD05-65752C79E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36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EC07-2408-4266-89CF-5EB9E98F58B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5B51-81D9-4F43-AD05-65752C79E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8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EC07-2408-4266-89CF-5EB9E98F58B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5B51-81D9-4F43-AD05-65752C79E7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7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EC07-2408-4266-89CF-5EB9E98F58B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5B51-81D9-4F43-AD05-65752C79E7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EC07-2408-4266-89CF-5EB9E98F58B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5B51-81D9-4F43-AD05-65752C79E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9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EC07-2408-4266-89CF-5EB9E98F58B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5B51-81D9-4F43-AD05-65752C79E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67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EC07-2408-4266-89CF-5EB9E98F58B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5B51-81D9-4F43-AD05-65752C79E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19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DCEC07-2408-4266-89CF-5EB9E98F58B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5B51-81D9-4F43-AD05-65752C79E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15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EDCEC07-2408-4266-89CF-5EB9E98F58B3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D8D5B51-81D9-4F43-AD05-65752C79E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551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  <p:sldLayoutId id="2147483933" r:id="rId14"/>
    <p:sldLayoutId id="2147483934" r:id="rId15"/>
    <p:sldLayoutId id="2147483935" r:id="rId16"/>
    <p:sldLayoutId id="21474839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Adaptive Formation Control of Robot Swarms</a:t>
            </a:r>
            <a:br>
              <a:rPr lang="en-US" altLang="zh-TW" sz="4000" dirty="0"/>
            </a:br>
            <a:r>
              <a:rPr lang="en-US" altLang="zh-TW" sz="4000" dirty="0"/>
              <a:t>using Optimized Potential Field Method</a:t>
            </a:r>
            <a:endParaRPr lang="zh-TW" altLang="en-US" sz="4000" cap="none" dirty="0"/>
          </a:p>
        </p:txBody>
      </p:sp>
      <p:sp>
        <p:nvSpPr>
          <p:cNvPr id="4" name="文字方塊 3"/>
          <p:cNvSpPr txBox="1"/>
          <p:nvPr/>
        </p:nvSpPr>
        <p:spPr>
          <a:xfrm>
            <a:off x="2439474" y="3958621"/>
            <a:ext cx="72992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2017 IEEE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err="1" smtClean="0"/>
              <a:t>Basma</a:t>
            </a:r>
            <a:r>
              <a:rPr lang="en-US" altLang="zh-TW" dirty="0" smtClean="0"/>
              <a:t> </a:t>
            </a:r>
            <a:r>
              <a:rPr lang="en-US" altLang="zh-TW" dirty="0" err="1"/>
              <a:t>Gh</a:t>
            </a:r>
            <a:r>
              <a:rPr lang="en-US" altLang="zh-TW" dirty="0"/>
              <a:t>. </a:t>
            </a:r>
            <a:r>
              <a:rPr lang="en-US" altLang="zh-TW" dirty="0" err="1"/>
              <a:t>Elkilany</a:t>
            </a:r>
            <a:r>
              <a:rPr lang="en-US" altLang="zh-TW" dirty="0"/>
              <a:t> </a:t>
            </a:r>
            <a:r>
              <a:rPr lang="en-US" altLang="zh-TW" i="1" dirty="0"/>
              <a:t>∗</a:t>
            </a:r>
            <a:r>
              <a:rPr lang="en-US" altLang="zh-TW" dirty="0"/>
              <a:t>, A. A. </a:t>
            </a:r>
            <a:r>
              <a:rPr lang="en-US" altLang="zh-TW" dirty="0" err="1"/>
              <a:t>Abouelsoud</a:t>
            </a:r>
            <a:r>
              <a:rPr lang="en-US" altLang="zh-TW" dirty="0"/>
              <a:t> </a:t>
            </a:r>
            <a:r>
              <a:rPr lang="en-US" altLang="zh-TW" i="1" dirty="0"/>
              <a:t>∗† </a:t>
            </a:r>
            <a:r>
              <a:rPr lang="en-US" altLang="zh-TW" dirty="0"/>
              <a:t>and Ahmed M.R. </a:t>
            </a:r>
            <a:r>
              <a:rPr lang="en-US" altLang="zh-TW" dirty="0" err="1"/>
              <a:t>Fathelbab</a:t>
            </a:r>
            <a:r>
              <a:rPr lang="en-US" altLang="zh-TW" dirty="0"/>
              <a:t> </a:t>
            </a:r>
            <a:r>
              <a:rPr lang="en-US" altLang="zh-TW" i="1" dirty="0"/>
              <a:t>∗‡</a:t>
            </a:r>
          </a:p>
          <a:p>
            <a:pPr algn="ctr"/>
            <a:r>
              <a:rPr lang="en-US" altLang="zh-TW" i="1" dirty="0"/>
              <a:t>∗</a:t>
            </a:r>
            <a:r>
              <a:rPr lang="en-US" altLang="zh-TW" dirty="0"/>
              <a:t>Mechatronics and Robotics Engineering Department, School of Innovative Design Engineering,</a:t>
            </a:r>
          </a:p>
          <a:p>
            <a:pPr algn="ctr"/>
            <a:r>
              <a:rPr lang="en-US" altLang="zh-TW" dirty="0"/>
              <a:t>Egypt-Japan University of Science and Technology (E-JUST)</a:t>
            </a:r>
          </a:p>
          <a:p>
            <a:pPr algn="ctr"/>
            <a:r>
              <a:rPr lang="en-US" altLang="zh-TW" dirty="0"/>
              <a:t>New Borg Al-Arab city, Alexandria, Egypt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698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</a:t>
            </a:r>
            <a:r>
              <a:rPr lang="en-US" altLang="zh-TW" dirty="0" smtClean="0"/>
              <a:t>Result</a:t>
            </a:r>
            <a:endParaRPr lang="zh-TW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08" y="2389734"/>
            <a:ext cx="11221122" cy="3765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06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TW" dirty="0"/>
              <a:t>Conclusion</a:t>
            </a:r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41413" y="2514600"/>
            <a:ext cx="813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Robot Swarm’s performance is improved by </a:t>
            </a:r>
            <a:r>
              <a:rPr lang="en-US" altLang="zh-TW" dirty="0" err="1" smtClean="0"/>
              <a:t>Aritificial</a:t>
            </a:r>
            <a:r>
              <a:rPr lang="en-US" altLang="zh-TW" dirty="0" smtClean="0"/>
              <a:t> Neural Network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092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41413" y="2514600"/>
            <a:ext cx="6368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Robot Swarm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Potential Field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Artificial Neural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Experimental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166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TW" dirty="0"/>
              <a:t>Robot Swarm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141413" y="2514600"/>
            <a:ext cx="6368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Keep in a</a:t>
            </a:r>
            <a:r>
              <a:rPr lang="en-US" altLang="zh-TW" dirty="0"/>
              <a:t> particular </a:t>
            </a:r>
            <a:r>
              <a:rPr lang="en-US" altLang="zh-TW" dirty="0" smtClean="0"/>
              <a:t>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Avoid collision with obstacles in the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Track a certain trajectory</a:t>
            </a:r>
          </a:p>
        </p:txBody>
      </p:sp>
    </p:spTree>
    <p:extLst>
      <p:ext uri="{BB962C8B-B14F-4D97-AF65-F5344CB8AC3E}">
        <p14:creationId xmlns:p14="http://schemas.microsoft.com/office/powerpoint/2010/main" val="153974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TW" dirty="0"/>
              <a:t>Potential Field Method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141413" y="2514600"/>
            <a:ext cx="6368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Obstacle Potential </a:t>
            </a:r>
            <a:r>
              <a:rPr lang="en-US" altLang="zh-TW" dirty="0" smtClean="0"/>
              <a:t>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Swarm </a:t>
            </a:r>
            <a:r>
              <a:rPr lang="en-US" altLang="zh-TW" dirty="0"/>
              <a:t>Potential 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Target Potential Field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80" y="4047305"/>
            <a:ext cx="602932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064" y="108857"/>
            <a:ext cx="6580187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064" y="2632982"/>
            <a:ext cx="658018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064" y="4855845"/>
            <a:ext cx="6580187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2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TW" dirty="0"/>
              <a:t>Artificial Neural Network</a:t>
            </a:r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41413" y="2514600"/>
            <a:ext cx="65047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INPUT : Distances between robots in the swarm, distances between robots and obstacles and the distances between robots and the trajectory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OUTPUT : Distances between robots and the trajectory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564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TW" dirty="0"/>
              <a:t>Artificial Neural Network</a:t>
            </a:r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41414" y="2514600"/>
            <a:ext cx="53725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Activation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/>
              <a:t>Hidden neurons are sigmoid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/>
              <a:t>Output neurons are linear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Back-propagation </a:t>
            </a:r>
            <a:r>
              <a:rPr lang="en-US" altLang="zh-TW" dirty="0"/>
              <a:t>learning </a:t>
            </a:r>
            <a:r>
              <a:rPr lang="en-US" altLang="zh-TW" dirty="0" smtClean="0"/>
              <a:t>algorithm </a:t>
            </a:r>
            <a:r>
              <a:rPr lang="en-US" altLang="zh-TW" dirty="0"/>
              <a:t>updates the weights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Error represents how the robot is far from the target trajectory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82" y="2196143"/>
            <a:ext cx="5133884" cy="422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07" y="4841601"/>
            <a:ext cx="57054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0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TW" dirty="0"/>
              <a:t>Artificial Neural Network</a:t>
            </a:r>
            <a:endParaRPr lang="en-US" altLang="zh-TW" dirty="0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42" y="2060257"/>
            <a:ext cx="8713787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44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</a:t>
            </a:r>
            <a:r>
              <a:rPr lang="en-US" altLang="zh-TW" dirty="0" smtClean="0"/>
              <a:t>Result</a:t>
            </a:r>
            <a:endParaRPr lang="zh-TW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1" y="2147737"/>
            <a:ext cx="11160968" cy="4113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2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</a:t>
            </a:r>
            <a:r>
              <a:rPr lang="en-US" altLang="zh-TW" dirty="0" smtClean="0"/>
              <a:t>Result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11" y="2129137"/>
            <a:ext cx="11016116" cy="437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30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網狀">
  <a:themeElements>
    <a:clrScheme name="網狀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網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網狀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TM02900720[[fn=積分]]</Template>
  <TotalTime>117</TotalTime>
  <Words>182</Words>
  <Application>Microsoft Office PowerPoint</Application>
  <PresentationFormat>自訂</PresentationFormat>
  <Paragraphs>37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13" baseType="lpstr">
      <vt:lpstr>HDOfficeLightV0</vt:lpstr>
      <vt:lpstr>網狀</vt:lpstr>
      <vt:lpstr>Adaptive Formation Control of Robot Swarms using Optimized Potential Field Method</vt:lpstr>
      <vt:lpstr>introduction</vt:lpstr>
      <vt:lpstr>Robot Swarm</vt:lpstr>
      <vt:lpstr>Potential Field Method</vt:lpstr>
      <vt:lpstr>Artificial Neural Network</vt:lpstr>
      <vt:lpstr>Artificial Neural Network</vt:lpstr>
      <vt:lpstr>Artificial Neural Network</vt:lpstr>
      <vt:lpstr>Experimental Result</vt:lpstr>
      <vt:lpstr>Experimental Result</vt:lpstr>
      <vt:lpstr>Experimental Result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image-based gender recognition using complex-valued neural network</dc:title>
  <dc:creator>lab031_136</dc:creator>
  <cp:lastModifiedBy>JACK</cp:lastModifiedBy>
  <cp:revision>14</cp:revision>
  <dcterms:created xsi:type="dcterms:W3CDTF">2016-12-13T03:27:27Z</dcterms:created>
  <dcterms:modified xsi:type="dcterms:W3CDTF">2017-05-10T10:17:10Z</dcterms:modified>
</cp:coreProperties>
</file>