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309" r:id="rId4"/>
    <p:sldId id="310" r:id="rId5"/>
    <p:sldId id="257" r:id="rId6"/>
    <p:sldId id="265" r:id="rId7"/>
    <p:sldId id="266" r:id="rId8"/>
    <p:sldId id="261" r:id="rId9"/>
    <p:sldId id="262" r:id="rId10"/>
    <p:sldId id="263" r:id="rId11"/>
    <p:sldId id="267" r:id="rId12"/>
    <p:sldId id="268" r:id="rId13"/>
    <p:sldId id="269" r:id="rId14"/>
    <p:sldId id="279" r:id="rId15"/>
    <p:sldId id="280" r:id="rId16"/>
    <p:sldId id="281" r:id="rId17"/>
    <p:sldId id="273" r:id="rId18"/>
    <p:sldId id="274" r:id="rId19"/>
    <p:sldId id="275" r:id="rId20"/>
    <p:sldId id="278" r:id="rId21"/>
    <p:sldId id="277"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2C78D772-2A4A-42A8-B804-FAE1D47255DC}" type="datetimeFigureOut">
              <a:rPr lang="es-ES" smtClean="0"/>
              <a:t>03/09/2015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02E0F9D-43AE-45E8-83A1-1D86BCF7DF04}" type="slidenum">
              <a:rPr lang="es-ES" smtClean="0"/>
              <a:t>‹Nº›</a:t>
            </a:fld>
            <a:endParaRPr lang="es-ES"/>
          </a:p>
        </p:txBody>
      </p:sp>
    </p:spTree>
    <p:extLst>
      <p:ext uri="{BB962C8B-B14F-4D97-AF65-F5344CB8AC3E}">
        <p14:creationId xmlns:p14="http://schemas.microsoft.com/office/powerpoint/2010/main" val="69170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C78D772-2A4A-42A8-B804-FAE1D47255DC}" type="datetimeFigureOut">
              <a:rPr lang="es-ES" smtClean="0"/>
              <a:t>03/09/2015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02E0F9D-43AE-45E8-83A1-1D86BCF7DF04}" type="slidenum">
              <a:rPr lang="es-ES" smtClean="0"/>
              <a:t>‹Nº›</a:t>
            </a:fld>
            <a:endParaRPr lang="es-ES"/>
          </a:p>
        </p:txBody>
      </p:sp>
    </p:spTree>
    <p:extLst>
      <p:ext uri="{BB962C8B-B14F-4D97-AF65-F5344CB8AC3E}">
        <p14:creationId xmlns:p14="http://schemas.microsoft.com/office/powerpoint/2010/main" val="422896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C78D772-2A4A-42A8-B804-FAE1D47255DC}" type="datetimeFigureOut">
              <a:rPr lang="es-ES" smtClean="0"/>
              <a:t>03/09/2015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02E0F9D-43AE-45E8-83A1-1D86BCF7DF04}" type="slidenum">
              <a:rPr lang="es-ES" smtClean="0"/>
              <a:t>‹Nº›</a:t>
            </a:fld>
            <a:endParaRPr lang="es-ES"/>
          </a:p>
        </p:txBody>
      </p:sp>
    </p:spTree>
    <p:extLst>
      <p:ext uri="{BB962C8B-B14F-4D97-AF65-F5344CB8AC3E}">
        <p14:creationId xmlns:p14="http://schemas.microsoft.com/office/powerpoint/2010/main" val="183022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C78D772-2A4A-42A8-B804-FAE1D47255DC}" type="datetimeFigureOut">
              <a:rPr lang="es-ES" smtClean="0"/>
              <a:t>03/09/2015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02E0F9D-43AE-45E8-83A1-1D86BCF7DF04}" type="slidenum">
              <a:rPr lang="es-ES" smtClean="0"/>
              <a:t>‹Nº›</a:t>
            </a:fld>
            <a:endParaRPr lang="es-ES"/>
          </a:p>
        </p:txBody>
      </p:sp>
    </p:spTree>
    <p:extLst>
      <p:ext uri="{BB962C8B-B14F-4D97-AF65-F5344CB8AC3E}">
        <p14:creationId xmlns:p14="http://schemas.microsoft.com/office/powerpoint/2010/main" val="54557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C78D772-2A4A-42A8-B804-FAE1D47255DC}" type="datetimeFigureOut">
              <a:rPr lang="es-ES" smtClean="0"/>
              <a:t>03/09/2015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02E0F9D-43AE-45E8-83A1-1D86BCF7DF04}" type="slidenum">
              <a:rPr lang="es-ES" smtClean="0"/>
              <a:t>‹Nº›</a:t>
            </a:fld>
            <a:endParaRPr lang="es-ES"/>
          </a:p>
        </p:txBody>
      </p:sp>
    </p:spTree>
    <p:extLst>
      <p:ext uri="{BB962C8B-B14F-4D97-AF65-F5344CB8AC3E}">
        <p14:creationId xmlns:p14="http://schemas.microsoft.com/office/powerpoint/2010/main" val="47745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2C78D772-2A4A-42A8-B804-FAE1D47255DC}" type="datetimeFigureOut">
              <a:rPr lang="es-ES" smtClean="0"/>
              <a:t>03/09/2015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02E0F9D-43AE-45E8-83A1-1D86BCF7DF04}" type="slidenum">
              <a:rPr lang="es-ES" smtClean="0"/>
              <a:t>‹Nº›</a:t>
            </a:fld>
            <a:endParaRPr lang="es-ES"/>
          </a:p>
        </p:txBody>
      </p:sp>
    </p:spTree>
    <p:extLst>
      <p:ext uri="{BB962C8B-B14F-4D97-AF65-F5344CB8AC3E}">
        <p14:creationId xmlns:p14="http://schemas.microsoft.com/office/powerpoint/2010/main" val="319401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2C78D772-2A4A-42A8-B804-FAE1D47255DC}" type="datetimeFigureOut">
              <a:rPr lang="es-ES" smtClean="0"/>
              <a:t>03/09/2015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02E0F9D-43AE-45E8-83A1-1D86BCF7DF04}" type="slidenum">
              <a:rPr lang="es-ES" smtClean="0"/>
              <a:t>‹Nº›</a:t>
            </a:fld>
            <a:endParaRPr lang="es-ES"/>
          </a:p>
        </p:txBody>
      </p:sp>
    </p:spTree>
    <p:extLst>
      <p:ext uri="{BB962C8B-B14F-4D97-AF65-F5344CB8AC3E}">
        <p14:creationId xmlns:p14="http://schemas.microsoft.com/office/powerpoint/2010/main" val="17607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2C78D772-2A4A-42A8-B804-FAE1D47255DC}" type="datetimeFigureOut">
              <a:rPr lang="es-ES" smtClean="0"/>
              <a:t>03/09/2015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02E0F9D-43AE-45E8-83A1-1D86BCF7DF04}" type="slidenum">
              <a:rPr lang="es-ES" smtClean="0"/>
              <a:t>‹Nº›</a:t>
            </a:fld>
            <a:endParaRPr lang="es-ES"/>
          </a:p>
        </p:txBody>
      </p:sp>
    </p:spTree>
    <p:extLst>
      <p:ext uri="{BB962C8B-B14F-4D97-AF65-F5344CB8AC3E}">
        <p14:creationId xmlns:p14="http://schemas.microsoft.com/office/powerpoint/2010/main" val="337702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C78D772-2A4A-42A8-B804-FAE1D47255DC}" type="datetimeFigureOut">
              <a:rPr lang="es-ES" smtClean="0"/>
              <a:t>03/09/2015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02E0F9D-43AE-45E8-83A1-1D86BCF7DF04}" type="slidenum">
              <a:rPr lang="es-ES" smtClean="0"/>
              <a:t>‹Nº›</a:t>
            </a:fld>
            <a:endParaRPr lang="es-ES"/>
          </a:p>
        </p:txBody>
      </p:sp>
    </p:spTree>
    <p:extLst>
      <p:ext uri="{BB962C8B-B14F-4D97-AF65-F5344CB8AC3E}">
        <p14:creationId xmlns:p14="http://schemas.microsoft.com/office/powerpoint/2010/main" val="1272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C78D772-2A4A-42A8-B804-FAE1D47255DC}" type="datetimeFigureOut">
              <a:rPr lang="es-ES" smtClean="0"/>
              <a:t>03/09/2015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02E0F9D-43AE-45E8-83A1-1D86BCF7DF04}" type="slidenum">
              <a:rPr lang="es-ES" smtClean="0"/>
              <a:t>‹Nº›</a:t>
            </a:fld>
            <a:endParaRPr lang="es-ES"/>
          </a:p>
        </p:txBody>
      </p:sp>
    </p:spTree>
    <p:extLst>
      <p:ext uri="{BB962C8B-B14F-4D97-AF65-F5344CB8AC3E}">
        <p14:creationId xmlns:p14="http://schemas.microsoft.com/office/powerpoint/2010/main" val="362951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C78D772-2A4A-42A8-B804-FAE1D47255DC}" type="datetimeFigureOut">
              <a:rPr lang="es-ES" smtClean="0"/>
              <a:t>03/09/2015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02E0F9D-43AE-45E8-83A1-1D86BCF7DF04}" type="slidenum">
              <a:rPr lang="es-ES" smtClean="0"/>
              <a:t>‹Nº›</a:t>
            </a:fld>
            <a:endParaRPr lang="es-ES"/>
          </a:p>
        </p:txBody>
      </p:sp>
    </p:spTree>
    <p:extLst>
      <p:ext uri="{BB962C8B-B14F-4D97-AF65-F5344CB8AC3E}">
        <p14:creationId xmlns:p14="http://schemas.microsoft.com/office/powerpoint/2010/main" val="193012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8D772-2A4A-42A8-B804-FAE1D47255DC}" type="datetimeFigureOut">
              <a:rPr lang="es-ES" smtClean="0"/>
              <a:t>03/09/2015</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E0F9D-43AE-45E8-83A1-1D86BCF7DF04}" type="slidenum">
              <a:rPr lang="es-ES" smtClean="0"/>
              <a:t>‹Nº›</a:t>
            </a:fld>
            <a:endParaRPr lang="es-ES"/>
          </a:p>
        </p:txBody>
      </p:sp>
    </p:spTree>
    <p:extLst>
      <p:ext uri="{BB962C8B-B14F-4D97-AF65-F5344CB8AC3E}">
        <p14:creationId xmlns:p14="http://schemas.microsoft.com/office/powerpoint/2010/main" val="2097105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udistrital.edu.co:8080/web/mcic/2015-iii?p_auth=TQhNsKA6&amp;p_p_auth=7Q0rVP2F&amp;p_p_id=49&amp;p_p_lifecycle=1&amp;p_p_state=normal&amp;p_p_mode=view&amp;_49_struts_action=/my_places/view&amp;_49_groupId=14334&amp;_49_privateLayout=fal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BASES DE DATOS </a:t>
            </a:r>
            <a:endParaRPr lang="es-ES" dirty="0"/>
          </a:p>
        </p:txBody>
      </p:sp>
      <p:sp>
        <p:nvSpPr>
          <p:cNvPr id="3" name="Subtítulo 2"/>
          <p:cNvSpPr>
            <a:spLocks noGrp="1"/>
          </p:cNvSpPr>
          <p:nvPr>
            <p:ph type="subTitle" idx="1"/>
          </p:nvPr>
        </p:nvSpPr>
        <p:spPr/>
        <p:txBody>
          <a:bodyPr/>
          <a:lstStyle/>
          <a:p>
            <a:r>
              <a:rPr lang="es-ES" b="1" dirty="0"/>
              <a:t>SEMINARIO DE INVESTIGACIÓN</a:t>
            </a:r>
          </a:p>
          <a:p>
            <a:r>
              <a:rPr lang="es-ES" b="1" dirty="0">
                <a:hlinkClick r:id="rId2"/>
              </a:rPr>
              <a:t>Maestría en Ciencias de la Información y las Comunicaciones</a:t>
            </a:r>
            <a:endParaRPr lang="es-ES" dirty="0"/>
          </a:p>
          <a:p>
            <a:endParaRPr lang="es-ES" dirty="0"/>
          </a:p>
          <a:p>
            <a:endParaRPr lang="es-ES" dirty="0"/>
          </a:p>
        </p:txBody>
      </p:sp>
      <p:pic>
        <p:nvPicPr>
          <p:cNvPr id="4" name="Picture 2" descr="https://udistrital.files.wordpress.com/2012/12/escudo_ud-225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351" y="740833"/>
            <a:ext cx="1276350" cy="170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710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89000" y="353060"/>
            <a:ext cx="10490200" cy="6200140"/>
          </a:xfrm>
          <a:prstGeom prst="rect">
            <a:avLst/>
          </a:prstGeom>
        </p:spPr>
      </p:pic>
    </p:spTree>
    <p:extLst>
      <p:ext uri="{BB962C8B-B14F-4D97-AF65-F5344CB8AC3E}">
        <p14:creationId xmlns:p14="http://schemas.microsoft.com/office/powerpoint/2010/main" val="133121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ES" dirty="0"/>
              <a:t>Ofrece acceso a revistas en texto completo, referencias bibliográficas, resúmenes, índices, imágenes y gráficos. En temas especializados sobre la industria de las telecomunicaciones, radio, televisión, internet, aplicaciones informáticas, comunicaciones de datos y sistemas de transmisión de datos, procesamiento electrónico de datos, información de la ciencia y la teoría de la información, y otras nuevas tecnologías.</a:t>
            </a:r>
          </a:p>
        </p:txBody>
      </p:sp>
      <p:pic>
        <p:nvPicPr>
          <p:cNvPr id="4" name="Imagen 3"/>
          <p:cNvPicPr>
            <a:picLocks noChangeAspect="1"/>
          </p:cNvPicPr>
          <p:nvPr/>
        </p:nvPicPr>
        <p:blipFill>
          <a:blip r:embed="rId2"/>
          <a:stretch>
            <a:fillRect/>
          </a:stretch>
        </p:blipFill>
        <p:spPr>
          <a:xfrm>
            <a:off x="2903537" y="461962"/>
            <a:ext cx="5529263" cy="904875"/>
          </a:xfrm>
          <a:prstGeom prst="rect">
            <a:avLst/>
          </a:prstGeom>
        </p:spPr>
      </p:pic>
    </p:spTree>
    <p:extLst>
      <p:ext uri="{BB962C8B-B14F-4D97-AF65-F5344CB8AC3E}">
        <p14:creationId xmlns:p14="http://schemas.microsoft.com/office/powerpoint/2010/main" val="3426299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800100" y="241300"/>
            <a:ext cx="10553700" cy="6223000"/>
          </a:xfrm>
          <a:prstGeom prst="rect">
            <a:avLst/>
          </a:prstGeom>
        </p:spPr>
      </p:pic>
    </p:spTree>
    <p:extLst>
      <p:ext uri="{BB962C8B-B14F-4D97-AF65-F5344CB8AC3E}">
        <p14:creationId xmlns:p14="http://schemas.microsoft.com/office/powerpoint/2010/main" val="1178119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04900" y="274320"/>
            <a:ext cx="9956800" cy="5961380"/>
          </a:xfrm>
          <a:prstGeom prst="rect">
            <a:avLst/>
          </a:prstGeom>
        </p:spPr>
      </p:pic>
    </p:spTree>
    <p:extLst>
      <p:ext uri="{BB962C8B-B14F-4D97-AF65-F5344CB8AC3E}">
        <p14:creationId xmlns:p14="http://schemas.microsoft.com/office/powerpoint/2010/main" val="2432240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9400" y="1419225"/>
            <a:ext cx="11582400" cy="4351338"/>
          </a:xfrm>
        </p:spPr>
        <p:txBody>
          <a:bodyPr>
            <a:noAutofit/>
          </a:bodyPr>
          <a:lstStyle/>
          <a:p>
            <a:pPr algn="just"/>
            <a:r>
              <a:rPr lang="es-ES" sz="2000" dirty="0"/>
              <a:t>Portal electrónico de la</a:t>
            </a:r>
            <a:r>
              <a:rPr lang="es-ES" sz="2000" i="1" dirty="0"/>
              <a:t> </a:t>
            </a:r>
            <a:r>
              <a:rPr lang="es-ES" sz="2000" i="1" dirty="0" err="1"/>
              <a:t>Association</a:t>
            </a:r>
            <a:r>
              <a:rPr lang="es-ES" sz="2000" i="1" dirty="0"/>
              <a:t> </a:t>
            </a:r>
            <a:r>
              <a:rPr lang="es-ES" sz="2000" i="1" dirty="0" err="1"/>
              <a:t>for</a:t>
            </a:r>
            <a:r>
              <a:rPr lang="es-ES" sz="2000" i="1" dirty="0"/>
              <a:t> Computing </a:t>
            </a:r>
            <a:r>
              <a:rPr lang="es-ES" sz="2000" i="1" dirty="0" err="1"/>
              <a:t>Machinery</a:t>
            </a:r>
            <a:r>
              <a:rPr lang="es-ES" sz="2000" i="1" dirty="0"/>
              <a:t> (ACM)</a:t>
            </a:r>
            <a:r>
              <a:rPr lang="es-ES" sz="2000" dirty="0"/>
              <a:t>, que ofrece las tablas de contenido de todas sus revistas publicadas. Es la colección más completa de artículos a texto completo en las áreas de la computación, informática y electrónica.</a:t>
            </a:r>
          </a:p>
          <a:p>
            <a:pPr algn="just"/>
            <a:r>
              <a:rPr lang="es-ES" sz="2000" dirty="0"/>
              <a:t>Contenido</a:t>
            </a:r>
          </a:p>
          <a:p>
            <a:pPr algn="just"/>
            <a:r>
              <a:rPr lang="es-ES" sz="2000" dirty="0"/>
              <a:t>La biblioteca cuenta con el acceso al texto completo de 36 revistas de investigación. La base de datos a texto completo está conformada por la colección total de las publicaciones de la ACM, que incluye:</a:t>
            </a:r>
          </a:p>
          <a:p>
            <a:pPr algn="just"/>
            <a:r>
              <a:rPr lang="es-ES" sz="2000" dirty="0"/>
              <a:t>8 revistas</a:t>
            </a:r>
          </a:p>
          <a:p>
            <a:pPr algn="just"/>
            <a:r>
              <a:rPr lang="es-ES" sz="2000" dirty="0"/>
              <a:t>37 boletines técnicos de los grupos especiales de interés de la ACM</a:t>
            </a:r>
          </a:p>
          <a:p>
            <a:pPr algn="just"/>
            <a:r>
              <a:rPr lang="es-ES" sz="2000" dirty="0"/>
              <a:t>594 archivos de audio</a:t>
            </a:r>
          </a:p>
          <a:p>
            <a:pPr algn="just"/>
            <a:r>
              <a:rPr lang="es-ES" sz="2000" dirty="0"/>
              <a:t>407 367 artículos a texto completo</a:t>
            </a:r>
          </a:p>
          <a:p>
            <a:pPr algn="just"/>
            <a:r>
              <a:rPr lang="es-ES" sz="2000" dirty="0"/>
              <a:t>Más de 44 diarios de alto impacto</a:t>
            </a:r>
          </a:p>
          <a:p>
            <a:pPr algn="just"/>
            <a:r>
              <a:rPr lang="es-ES" sz="2000" dirty="0"/>
              <a:t>Más de 6 500 videos</a:t>
            </a:r>
          </a:p>
          <a:p>
            <a:pPr algn="just"/>
            <a:r>
              <a:rPr lang="es-ES" sz="2000" dirty="0"/>
              <a:t>Más de 2 mil volúmenes de documentos</a:t>
            </a:r>
          </a:p>
          <a:p>
            <a:pPr algn="just"/>
            <a:r>
              <a:rPr lang="es-ES" sz="2000" dirty="0"/>
              <a:t>Más de 2 millones de páginas con artículos a texto completo</a:t>
            </a:r>
          </a:p>
          <a:p>
            <a:pPr algn="just"/>
            <a:endParaRPr lang="es-ES" sz="2000" dirty="0"/>
          </a:p>
        </p:txBody>
      </p:sp>
      <p:pic>
        <p:nvPicPr>
          <p:cNvPr id="4" name="Imagen 3"/>
          <p:cNvPicPr>
            <a:picLocks noChangeAspect="1"/>
          </p:cNvPicPr>
          <p:nvPr/>
        </p:nvPicPr>
        <p:blipFill>
          <a:blip r:embed="rId2"/>
          <a:stretch>
            <a:fillRect/>
          </a:stretch>
        </p:blipFill>
        <p:spPr>
          <a:xfrm>
            <a:off x="2182812" y="98425"/>
            <a:ext cx="6707188" cy="1162050"/>
          </a:xfrm>
          <a:prstGeom prst="rect">
            <a:avLst/>
          </a:prstGeom>
        </p:spPr>
      </p:pic>
    </p:spTree>
    <p:extLst>
      <p:ext uri="{BB962C8B-B14F-4D97-AF65-F5344CB8AC3E}">
        <p14:creationId xmlns:p14="http://schemas.microsoft.com/office/powerpoint/2010/main" val="3729763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800100" y="365125"/>
            <a:ext cx="10553700" cy="6019006"/>
          </a:xfrm>
          <a:prstGeom prst="rect">
            <a:avLst/>
          </a:prstGeom>
        </p:spPr>
      </p:pic>
    </p:spTree>
    <p:extLst>
      <p:ext uri="{BB962C8B-B14F-4D97-AF65-F5344CB8AC3E}">
        <p14:creationId xmlns:p14="http://schemas.microsoft.com/office/powerpoint/2010/main" val="3636726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863600" y="248920"/>
            <a:ext cx="10604500" cy="6177280"/>
          </a:xfrm>
          <a:prstGeom prst="rect">
            <a:avLst/>
          </a:prstGeom>
        </p:spPr>
      </p:pic>
    </p:spTree>
    <p:extLst>
      <p:ext uri="{BB962C8B-B14F-4D97-AF65-F5344CB8AC3E}">
        <p14:creationId xmlns:p14="http://schemas.microsoft.com/office/powerpoint/2010/main" val="1837212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77500" lnSpcReduction="20000"/>
          </a:bodyPr>
          <a:lstStyle/>
          <a:p>
            <a:pPr algn="just"/>
            <a:r>
              <a:rPr lang="es-ES" dirty="0"/>
              <a:t>Contiene una colección multidisciplinar de resúmenes, referencias e índices de literatura científica, técnica y médica. Sus principales materias son: Agricultura, Biología, Química, Geología, Economía, Negocios, Ingeniería, Salud, Ciencias de la vida, Matemáticas, Física, Psicología y Ciencias Sociales. Como herramienta de evaluación, permite acceder a bibliografía científica mundial, así como la posibilidad de establecer mediciones de producción científica; ofrece información sobre las citas recibidas por los artículos y una serie de funcionalidades asociadas para analizar la producción científica y producir fácilmente informes en base a indicadores y parámetros distintos. </a:t>
            </a:r>
            <a:r>
              <a:rPr lang="es-ES" dirty="0" err="1"/>
              <a:t>Scopus</a:t>
            </a:r>
            <a:r>
              <a:rPr lang="es-ES" dirty="0"/>
              <a:t> actualiza a diario los siguientes servicios</a:t>
            </a:r>
            <a:r>
              <a:rPr lang="es-ES" dirty="0" smtClean="0"/>
              <a:t>:</a:t>
            </a:r>
          </a:p>
          <a:p>
            <a:pPr lvl="1" algn="just"/>
            <a:r>
              <a:rPr lang="es-ES" dirty="0" smtClean="0"/>
              <a:t>Títulos </a:t>
            </a:r>
            <a:r>
              <a:rPr lang="es-ES" dirty="0"/>
              <a:t>de revistas</a:t>
            </a:r>
          </a:p>
          <a:p>
            <a:pPr lvl="1" algn="just"/>
            <a:r>
              <a:rPr lang="es-ES" dirty="0"/>
              <a:t>Actas de conferencias</a:t>
            </a:r>
          </a:p>
          <a:p>
            <a:pPr lvl="1" algn="just"/>
            <a:r>
              <a:rPr lang="es-ES" dirty="0"/>
              <a:t>Publicaciones especializadas</a:t>
            </a:r>
          </a:p>
          <a:p>
            <a:pPr lvl="1" algn="just"/>
            <a:r>
              <a:rPr lang="es-ES" dirty="0"/>
              <a:t>Resúmenes</a:t>
            </a:r>
          </a:p>
          <a:p>
            <a:pPr lvl="1" algn="just"/>
            <a:r>
              <a:rPr lang="es-ES" dirty="0"/>
              <a:t>Sitios Web científicos</a:t>
            </a:r>
          </a:p>
          <a:p>
            <a:pPr lvl="1" algn="just"/>
            <a:r>
              <a:rPr lang="es-ES" dirty="0"/>
              <a:t>Registros de oficinas de patentes</a:t>
            </a:r>
          </a:p>
          <a:p>
            <a:pPr lvl="1" algn="just"/>
            <a:r>
              <a:rPr lang="es-ES" dirty="0"/>
              <a:t>Enlaces al texto completo de artículos y a otros recursos de las bibliotecas </a:t>
            </a:r>
          </a:p>
          <a:p>
            <a:pPr algn="just"/>
            <a:endParaRPr lang="es-ES" dirty="0"/>
          </a:p>
        </p:txBody>
      </p:sp>
      <p:pic>
        <p:nvPicPr>
          <p:cNvPr id="4" name="Imagen 3"/>
          <p:cNvPicPr>
            <a:picLocks noChangeAspect="1"/>
          </p:cNvPicPr>
          <p:nvPr/>
        </p:nvPicPr>
        <p:blipFill>
          <a:blip r:embed="rId2"/>
          <a:stretch>
            <a:fillRect/>
          </a:stretch>
        </p:blipFill>
        <p:spPr>
          <a:xfrm>
            <a:off x="2925762" y="176212"/>
            <a:ext cx="4910138" cy="1430955"/>
          </a:xfrm>
          <a:prstGeom prst="rect">
            <a:avLst/>
          </a:prstGeom>
        </p:spPr>
      </p:pic>
    </p:spTree>
    <p:extLst>
      <p:ext uri="{BB962C8B-B14F-4D97-AF65-F5344CB8AC3E}">
        <p14:creationId xmlns:p14="http://schemas.microsoft.com/office/powerpoint/2010/main" val="3864876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stretch>
            <a:fillRect/>
          </a:stretch>
        </p:blipFill>
        <p:spPr>
          <a:xfrm>
            <a:off x="1001514" y="250824"/>
            <a:ext cx="9298186" cy="6412389"/>
          </a:xfrm>
          <a:prstGeom prst="rect">
            <a:avLst/>
          </a:prstGeom>
        </p:spPr>
      </p:pic>
    </p:spTree>
    <p:extLst>
      <p:ext uri="{BB962C8B-B14F-4D97-AF65-F5344CB8AC3E}">
        <p14:creationId xmlns:p14="http://schemas.microsoft.com/office/powerpoint/2010/main" val="4258975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5" name="Marcador de contenido 4"/>
          <p:cNvSpPr>
            <a:spLocks noGrp="1"/>
          </p:cNvSpPr>
          <p:nvPr>
            <p:ph idx="1"/>
          </p:nvPr>
        </p:nvSpPr>
        <p:spPr/>
        <p:txBody>
          <a:bodyPr/>
          <a:lstStyle/>
          <a:p>
            <a:endParaRPr lang="es-ES"/>
          </a:p>
        </p:txBody>
      </p:sp>
      <p:pic>
        <p:nvPicPr>
          <p:cNvPr id="6" name="Imagen 5"/>
          <p:cNvPicPr>
            <a:picLocks noChangeAspect="1"/>
          </p:cNvPicPr>
          <p:nvPr/>
        </p:nvPicPr>
        <p:blipFill>
          <a:blip r:embed="rId2"/>
          <a:stretch>
            <a:fillRect/>
          </a:stretch>
        </p:blipFill>
        <p:spPr>
          <a:xfrm>
            <a:off x="838200" y="365125"/>
            <a:ext cx="10083800" cy="6014720"/>
          </a:xfrm>
          <a:prstGeom prst="rect">
            <a:avLst/>
          </a:prstGeom>
        </p:spPr>
      </p:pic>
    </p:spTree>
    <p:extLst>
      <p:ext uri="{BB962C8B-B14F-4D97-AF65-F5344CB8AC3E}">
        <p14:creationId xmlns:p14="http://schemas.microsoft.com/office/powerpoint/2010/main" val="2267124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pPr algn="ctr"/>
            <a:r>
              <a:rPr lang="es-ES" dirty="0" smtClean="0">
                <a:solidFill>
                  <a:srgbClr val="FF0000"/>
                </a:solidFill>
              </a:rPr>
              <a:t>Bases de datos de Ingeniería</a:t>
            </a:r>
            <a:endParaRPr lang="es-ES" dirty="0">
              <a:solidFill>
                <a:srgbClr val="FF0000"/>
              </a:solidFill>
            </a:endParaRPr>
          </a:p>
        </p:txBody>
      </p:sp>
      <p:sp>
        <p:nvSpPr>
          <p:cNvPr id="6" name="Marcador de contenido 5"/>
          <p:cNvSpPr>
            <a:spLocks noGrp="1"/>
          </p:cNvSpPr>
          <p:nvPr>
            <p:ph idx="1"/>
          </p:nvPr>
        </p:nvSpPr>
        <p:spPr/>
        <p:txBody>
          <a:bodyPr/>
          <a:lstStyle/>
          <a:p>
            <a:endParaRPr lang="es-ES" dirty="0"/>
          </a:p>
        </p:txBody>
      </p:sp>
      <p:pic>
        <p:nvPicPr>
          <p:cNvPr id="9" name="Imagen 8"/>
          <p:cNvPicPr>
            <a:picLocks noChangeAspect="1"/>
          </p:cNvPicPr>
          <p:nvPr/>
        </p:nvPicPr>
        <p:blipFill>
          <a:blip r:embed="rId2"/>
          <a:stretch>
            <a:fillRect/>
          </a:stretch>
        </p:blipFill>
        <p:spPr>
          <a:xfrm>
            <a:off x="635000" y="957263"/>
            <a:ext cx="4775200" cy="5638800"/>
          </a:xfrm>
          <a:prstGeom prst="rect">
            <a:avLst/>
          </a:prstGeom>
        </p:spPr>
      </p:pic>
      <p:pic>
        <p:nvPicPr>
          <p:cNvPr id="10" name="Imagen 9"/>
          <p:cNvPicPr>
            <a:picLocks noChangeAspect="1"/>
          </p:cNvPicPr>
          <p:nvPr/>
        </p:nvPicPr>
        <p:blipFill>
          <a:blip r:embed="rId3"/>
          <a:stretch>
            <a:fillRect/>
          </a:stretch>
        </p:blipFill>
        <p:spPr>
          <a:xfrm>
            <a:off x="5701903" y="957263"/>
            <a:ext cx="5359797" cy="5524500"/>
          </a:xfrm>
          <a:prstGeom prst="rect">
            <a:avLst/>
          </a:prstGeom>
        </p:spPr>
      </p:pic>
    </p:spTree>
    <p:extLst>
      <p:ext uri="{BB962C8B-B14F-4D97-AF65-F5344CB8AC3E}">
        <p14:creationId xmlns:p14="http://schemas.microsoft.com/office/powerpoint/2010/main" val="118472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9" y="1673225"/>
            <a:ext cx="10515600" cy="4351338"/>
          </a:xfrm>
        </p:spPr>
        <p:txBody>
          <a:bodyPr/>
          <a:lstStyle/>
          <a:p>
            <a:pPr algn="just"/>
            <a:endParaRPr lang="es-ES" dirty="0" smtClean="0"/>
          </a:p>
          <a:p>
            <a:pPr algn="just"/>
            <a:r>
              <a:rPr lang="es-ES" dirty="0" smtClean="0"/>
              <a:t>Esta </a:t>
            </a:r>
            <a:r>
              <a:rPr lang="es-ES" dirty="0"/>
              <a:t>base de datos es referencial, analiza más de 8.700 títulos de prestigiosas revistas en todas las disciplinas con alto factor de impacto en el mundo, dando énfasis a datos sobre los autores, sus citas bibliográficas e identificación de los artículos más </a:t>
            </a:r>
            <a:r>
              <a:rPr lang="es-ES" dirty="0" err="1"/>
              <a:t>citados.Está</a:t>
            </a:r>
            <a:r>
              <a:rPr lang="es-ES" dirty="0"/>
              <a:t> conformada por</a:t>
            </a:r>
            <a:r>
              <a:rPr lang="es-ES" dirty="0" smtClean="0"/>
              <a:t>:</a:t>
            </a:r>
          </a:p>
          <a:p>
            <a:pPr marL="0" indent="0" algn="just">
              <a:buNone/>
            </a:pPr>
            <a:r>
              <a:rPr lang="es-ES" dirty="0"/>
              <a:t/>
            </a:r>
            <a:br>
              <a:rPr lang="es-ES" dirty="0"/>
            </a:br>
            <a:r>
              <a:rPr lang="es-ES" dirty="0" smtClean="0"/>
              <a:t>-</a:t>
            </a:r>
            <a:r>
              <a:rPr lang="es-ES" dirty="0" err="1" smtClean="0"/>
              <a:t>Science</a:t>
            </a:r>
            <a:r>
              <a:rPr lang="es-ES" dirty="0" smtClean="0"/>
              <a:t> </a:t>
            </a:r>
            <a:r>
              <a:rPr lang="es-ES" dirty="0" err="1" smtClean="0"/>
              <a:t>Citation</a:t>
            </a:r>
            <a:r>
              <a:rPr lang="es-ES" dirty="0" smtClean="0"/>
              <a:t> </a:t>
            </a:r>
            <a:r>
              <a:rPr lang="es-ES" dirty="0" err="1" smtClean="0"/>
              <a:t>Index</a:t>
            </a:r>
            <a:r>
              <a:rPr lang="es-ES" dirty="0" smtClean="0"/>
              <a:t> </a:t>
            </a:r>
            <a:r>
              <a:rPr lang="es-ES" dirty="0" err="1" smtClean="0"/>
              <a:t>Expanded</a:t>
            </a:r>
            <a:r>
              <a:rPr lang="es-ES" dirty="0" smtClean="0"/>
              <a:t>.- Desde el año 2001.</a:t>
            </a:r>
            <a:br>
              <a:rPr lang="es-ES" dirty="0" smtClean="0"/>
            </a:br>
            <a:r>
              <a:rPr lang="es-ES" dirty="0" smtClean="0"/>
              <a:t>-Social </a:t>
            </a:r>
            <a:r>
              <a:rPr lang="es-ES" dirty="0" err="1" smtClean="0"/>
              <a:t>Sciences</a:t>
            </a:r>
            <a:r>
              <a:rPr lang="es-ES" dirty="0" smtClean="0"/>
              <a:t> </a:t>
            </a:r>
            <a:r>
              <a:rPr lang="es-ES" dirty="0" err="1" smtClean="0"/>
              <a:t>Citation</a:t>
            </a:r>
            <a:r>
              <a:rPr lang="es-ES" dirty="0" smtClean="0"/>
              <a:t> </a:t>
            </a:r>
            <a:r>
              <a:rPr lang="es-ES" dirty="0" err="1" smtClean="0"/>
              <a:t>Index</a:t>
            </a:r>
            <a:r>
              <a:rPr lang="es-ES" dirty="0" smtClean="0"/>
              <a:t>.- Desde el año 2001.</a:t>
            </a:r>
            <a:br>
              <a:rPr lang="es-ES" dirty="0" smtClean="0"/>
            </a:br>
            <a:r>
              <a:rPr lang="es-ES" dirty="0" smtClean="0"/>
              <a:t>- </a:t>
            </a:r>
            <a:r>
              <a:rPr lang="es-ES" dirty="0" err="1" smtClean="0"/>
              <a:t>Arts</a:t>
            </a:r>
            <a:r>
              <a:rPr lang="es-ES" dirty="0" smtClean="0"/>
              <a:t> &amp; </a:t>
            </a:r>
            <a:r>
              <a:rPr lang="es-ES" dirty="0" err="1" smtClean="0"/>
              <a:t>Humanities</a:t>
            </a:r>
            <a:r>
              <a:rPr lang="es-ES" dirty="0" smtClean="0"/>
              <a:t> </a:t>
            </a:r>
            <a:r>
              <a:rPr lang="es-ES" dirty="0" err="1" smtClean="0"/>
              <a:t>Citation</a:t>
            </a:r>
            <a:r>
              <a:rPr lang="es-ES" dirty="0" smtClean="0"/>
              <a:t> </a:t>
            </a:r>
            <a:r>
              <a:rPr lang="es-ES" dirty="0" err="1" smtClean="0"/>
              <a:t>Index</a:t>
            </a:r>
            <a:r>
              <a:rPr lang="es-ES" dirty="0" smtClean="0"/>
              <a:t>.- Desde el año 2001.</a:t>
            </a:r>
            <a:endParaRPr lang="es-ES" dirty="0"/>
          </a:p>
          <a:p>
            <a:pPr algn="just"/>
            <a:endParaRPr lang="es-ES" dirty="0"/>
          </a:p>
        </p:txBody>
      </p:sp>
      <p:pic>
        <p:nvPicPr>
          <p:cNvPr id="4" name="Imagen 3"/>
          <p:cNvPicPr>
            <a:picLocks noChangeAspect="1"/>
          </p:cNvPicPr>
          <p:nvPr/>
        </p:nvPicPr>
        <p:blipFill>
          <a:blip r:embed="rId2"/>
          <a:stretch>
            <a:fillRect/>
          </a:stretch>
        </p:blipFill>
        <p:spPr>
          <a:xfrm>
            <a:off x="2335212" y="358774"/>
            <a:ext cx="7521575" cy="987425"/>
          </a:xfrm>
          <a:prstGeom prst="rect">
            <a:avLst/>
          </a:prstGeom>
        </p:spPr>
      </p:pic>
    </p:spTree>
    <p:extLst>
      <p:ext uri="{BB962C8B-B14F-4D97-AF65-F5344CB8AC3E}">
        <p14:creationId xmlns:p14="http://schemas.microsoft.com/office/powerpoint/2010/main" val="1725991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endParaRPr lang="es-ES" dirty="0" smtClean="0"/>
          </a:p>
          <a:p>
            <a:pPr algn="just"/>
            <a:r>
              <a:rPr lang="es-ES" dirty="0" smtClean="0"/>
              <a:t>Base </a:t>
            </a:r>
            <a:r>
              <a:rPr lang="es-ES" dirty="0"/>
              <a:t>de datos que ofrece información bibliográfica de publicaciones científicas en las disciplinas de las ciencias exactas, naturales, sociales y humanas, producidas en la región</a:t>
            </a:r>
            <a:r>
              <a:rPr lang="es-ES" dirty="0" smtClean="0"/>
              <a:t>.</a:t>
            </a:r>
          </a:p>
          <a:p>
            <a:pPr algn="just"/>
            <a:endParaRPr lang="es-ES" dirty="0"/>
          </a:p>
          <a:p>
            <a:pPr algn="just"/>
            <a:r>
              <a:rPr lang="es-ES" dirty="0"/>
              <a:t>Brinda acceso al texto completo de artículos publicados en las revistas listadas, el acceso puede ser gratuito o restringido dependiendo las políticas establecidas por cada editor</a:t>
            </a:r>
          </a:p>
        </p:txBody>
      </p:sp>
      <p:pic>
        <p:nvPicPr>
          <p:cNvPr id="4" name="Imagen 3"/>
          <p:cNvPicPr>
            <a:picLocks noChangeAspect="1"/>
          </p:cNvPicPr>
          <p:nvPr/>
        </p:nvPicPr>
        <p:blipFill>
          <a:blip r:embed="rId2"/>
          <a:stretch>
            <a:fillRect/>
          </a:stretch>
        </p:blipFill>
        <p:spPr>
          <a:xfrm>
            <a:off x="1131887" y="388937"/>
            <a:ext cx="8380413" cy="1436688"/>
          </a:xfrm>
          <a:prstGeom prst="rect">
            <a:avLst/>
          </a:prstGeom>
        </p:spPr>
      </p:pic>
    </p:spTree>
    <p:extLst>
      <p:ext uri="{BB962C8B-B14F-4D97-AF65-F5344CB8AC3E}">
        <p14:creationId xmlns:p14="http://schemas.microsoft.com/office/powerpoint/2010/main" val="3147809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5000" y="24209"/>
            <a:ext cx="10515600" cy="1325563"/>
          </a:xfrm>
        </p:spPr>
        <p:txBody>
          <a:bodyPr/>
          <a:lstStyle/>
          <a:p>
            <a:pPr algn="ctr"/>
            <a:r>
              <a:rPr lang="es-ES" b="1" dirty="0"/>
              <a:t>El factor de impacto</a:t>
            </a:r>
          </a:p>
        </p:txBody>
      </p:sp>
      <p:sp>
        <p:nvSpPr>
          <p:cNvPr id="4" name="2 Marcador de contenido"/>
          <p:cNvSpPr>
            <a:spLocks noGrp="1"/>
          </p:cNvSpPr>
          <p:nvPr>
            <p:ph idx="1"/>
          </p:nvPr>
        </p:nvSpPr>
        <p:spPr>
          <a:xfrm>
            <a:off x="838200" y="1825625"/>
            <a:ext cx="10515600" cy="4351338"/>
          </a:xfrm>
        </p:spPr>
        <p:txBody>
          <a:bodyPr/>
          <a:lstStyle/>
          <a:p>
            <a:pPr algn="just"/>
            <a:endParaRPr lang="es-CO" dirty="0" smtClean="0"/>
          </a:p>
          <a:p>
            <a:endParaRPr lang="es-CO" sz="2400" dirty="0"/>
          </a:p>
        </p:txBody>
      </p:sp>
      <p:sp>
        <p:nvSpPr>
          <p:cNvPr id="5" name="2 Marcador de contenido"/>
          <p:cNvSpPr txBox="1">
            <a:spLocks/>
          </p:cNvSpPr>
          <p:nvPr/>
        </p:nvSpPr>
        <p:spPr>
          <a:xfrm>
            <a:off x="419100" y="1063625"/>
            <a:ext cx="11353800" cy="435133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Wingdings" panose="05000000000000000000" pitchFamily="2" charset="2"/>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panose="05000000000000000000" pitchFamily="2" charset="2"/>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None/>
            </a:pPr>
            <a:endParaRPr lang="es-CO" sz="2400" dirty="0"/>
          </a:p>
          <a:p>
            <a:pPr lvl="1" algn="just"/>
            <a:r>
              <a:rPr lang="es-CO" sz="2400" b="1" dirty="0"/>
              <a:t>El Factor de Impacto:</a:t>
            </a:r>
            <a:r>
              <a:rPr lang="es-CO" sz="2400" dirty="0"/>
              <a:t> El </a:t>
            </a:r>
            <a:r>
              <a:rPr lang="es-CO" sz="2400" dirty="0" err="1"/>
              <a:t>Institute</a:t>
            </a:r>
            <a:r>
              <a:rPr lang="es-CO" sz="2400" dirty="0"/>
              <a:t> </a:t>
            </a:r>
            <a:r>
              <a:rPr lang="es-CO" sz="2400" dirty="0" err="1"/>
              <a:t>for</a:t>
            </a:r>
            <a:r>
              <a:rPr lang="es-CO" sz="2400" dirty="0"/>
              <a:t> </a:t>
            </a:r>
            <a:r>
              <a:rPr lang="es-CO" sz="2400" dirty="0" err="1"/>
              <a:t>Scientific</a:t>
            </a:r>
            <a:r>
              <a:rPr lang="es-CO" sz="2400" dirty="0"/>
              <a:t> </a:t>
            </a:r>
            <a:r>
              <a:rPr lang="es-CO" sz="2400" dirty="0" err="1"/>
              <a:t>Information</a:t>
            </a:r>
            <a:r>
              <a:rPr lang="es-CO" sz="2400" dirty="0"/>
              <a:t> (ISI) de Thomson Reuters calcula el </a:t>
            </a:r>
            <a:r>
              <a:rPr lang="es-CO" sz="2400" i="1" dirty="0" err="1"/>
              <a:t>Journal</a:t>
            </a:r>
            <a:r>
              <a:rPr lang="es-CO" sz="2400" i="1" dirty="0"/>
              <a:t> </a:t>
            </a:r>
            <a:r>
              <a:rPr lang="es-CO" sz="2400" i="1" dirty="0" err="1"/>
              <a:t>Impact</a:t>
            </a:r>
            <a:r>
              <a:rPr lang="es-CO" sz="2400" i="1" dirty="0"/>
              <a:t> Factor de JCR</a:t>
            </a:r>
            <a:r>
              <a:rPr lang="es-CO" sz="2400" dirty="0"/>
              <a:t>, que es el resultado de dividir el número de citas que ha </a:t>
            </a:r>
            <a:r>
              <a:rPr lang="es-CO" sz="2400" dirty="0" smtClean="0"/>
              <a:t>recibido una </a:t>
            </a:r>
            <a:r>
              <a:rPr lang="es-CO" sz="2400" dirty="0"/>
              <a:t>revista en un año dado para los dos años anteriores por la cantidad de artículos publicados por una revista durante esos dos años citados.</a:t>
            </a:r>
          </a:p>
          <a:p>
            <a:pPr lvl="1" algn="just"/>
            <a:endParaRPr lang="es-CO" sz="2400" dirty="0"/>
          </a:p>
          <a:p>
            <a:pPr lvl="1" algn="just"/>
            <a:endParaRPr lang="es-CO" sz="2400" dirty="0"/>
          </a:p>
          <a:p>
            <a:pPr lvl="1" algn="just"/>
            <a:endParaRPr lang="es-CO" sz="2400" dirty="0"/>
          </a:p>
          <a:p>
            <a:pPr lvl="1" algn="just"/>
            <a:endParaRPr lang="es-CO" sz="2400" dirty="0" smtClean="0"/>
          </a:p>
          <a:p>
            <a:pPr lvl="1" algn="just"/>
            <a:endParaRPr lang="es-CO" sz="2400" dirty="0"/>
          </a:p>
          <a:p>
            <a:pPr marL="342900" lvl="1" indent="0" algn="just">
              <a:buNone/>
            </a:pPr>
            <a:endParaRPr lang="es-CO" sz="2400" dirty="0"/>
          </a:p>
          <a:p>
            <a:pPr lvl="1" algn="just"/>
            <a:r>
              <a:rPr lang="es-CO" sz="2400" b="1" dirty="0"/>
              <a:t>El Cuartil: </a:t>
            </a:r>
            <a:r>
              <a:rPr lang="es-CO" sz="2400" dirty="0"/>
              <a:t>Si una lista de revistas ordenadas de mayor a menor factor de impacto se divide en cuatro partes iguales, cada una de estas partes es un cuartil. Por ejemplo, en una lista de 100 títulos, el primer cuartil son los 25 primeros títulos.</a:t>
            </a:r>
          </a:p>
          <a:p>
            <a:pPr lvl="1" algn="just"/>
            <a:endParaRPr lang="es-CO" sz="2400" dirty="0"/>
          </a:p>
          <a:p>
            <a:pPr lvl="1" algn="just"/>
            <a:endParaRPr lang="es-CO" sz="2400" dirty="0"/>
          </a:p>
          <a:p>
            <a:endParaRPr lang="es-CO" sz="24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110" t="56783" r="16853" b="19155"/>
          <a:stretch/>
        </p:blipFill>
        <p:spPr bwMode="auto">
          <a:xfrm>
            <a:off x="1673277" y="3086894"/>
            <a:ext cx="8845446" cy="1802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525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58800" y="756166"/>
            <a:ext cx="10833100" cy="5860534"/>
          </a:xfrm>
          <a:prstGeom prst="rect">
            <a:avLst/>
          </a:prstGeom>
        </p:spPr>
      </p:pic>
      <p:sp>
        <p:nvSpPr>
          <p:cNvPr id="5" name="Rectángulo 4"/>
          <p:cNvSpPr/>
          <p:nvPr/>
        </p:nvSpPr>
        <p:spPr>
          <a:xfrm>
            <a:off x="3458991" y="234434"/>
            <a:ext cx="4283417" cy="369332"/>
          </a:xfrm>
          <a:prstGeom prst="rect">
            <a:avLst/>
          </a:prstGeom>
        </p:spPr>
        <p:txBody>
          <a:bodyPr wrap="none">
            <a:spAutoFit/>
          </a:bodyPr>
          <a:lstStyle/>
          <a:p>
            <a:r>
              <a:rPr lang="es-ES" dirty="0"/>
              <a:t>http://www.scimagojr.com/journalrank.php</a:t>
            </a:r>
          </a:p>
        </p:txBody>
      </p:sp>
    </p:spTree>
    <p:extLst>
      <p:ext uri="{BB962C8B-B14F-4D97-AF65-F5344CB8AC3E}">
        <p14:creationId xmlns:p14="http://schemas.microsoft.com/office/powerpoint/2010/main" val="4005568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10000"/>
          </a:bodyPr>
          <a:lstStyle/>
          <a:p>
            <a:pPr algn="just"/>
            <a:r>
              <a:rPr lang="es-ES" b="1" dirty="0"/>
              <a:t>IEEE/IET </a:t>
            </a:r>
            <a:r>
              <a:rPr lang="es-ES" b="1" dirty="0" err="1"/>
              <a:t>Electronic</a:t>
            </a:r>
            <a:r>
              <a:rPr lang="es-ES" b="1" dirty="0"/>
              <a:t> Library (IEL</a:t>
            </a:r>
            <a:r>
              <a:rPr lang="es-ES" b="1" dirty="0" smtClean="0"/>
              <a:t>)</a:t>
            </a:r>
          </a:p>
          <a:p>
            <a:pPr algn="just"/>
            <a:r>
              <a:rPr lang="es-ES" dirty="0"/>
              <a:t>IEEE (</a:t>
            </a:r>
            <a:r>
              <a:rPr lang="es-ES" dirty="0" err="1"/>
              <a:t>Institute</a:t>
            </a:r>
            <a:r>
              <a:rPr lang="es-ES" dirty="0"/>
              <a:t> of </a:t>
            </a:r>
            <a:r>
              <a:rPr lang="es-ES" dirty="0" err="1"/>
              <a:t>Electrical</a:t>
            </a:r>
            <a:r>
              <a:rPr lang="es-ES" dirty="0"/>
              <a:t> and </a:t>
            </a:r>
            <a:r>
              <a:rPr lang="es-ES" dirty="0" err="1"/>
              <a:t>Electronics</a:t>
            </a:r>
            <a:r>
              <a:rPr lang="es-ES" dirty="0"/>
              <a:t> </a:t>
            </a:r>
            <a:r>
              <a:rPr lang="es-ES" dirty="0" err="1"/>
              <a:t>Engineers</a:t>
            </a:r>
            <a:r>
              <a:rPr lang="es-ES" dirty="0"/>
              <a:t>) es el Instituto de ingenieros eléctricos y electrónicos, una organización mundial que facilita el acceso a la producción intelectual de autoridades en las siguientes áreas:</a:t>
            </a:r>
          </a:p>
          <a:p>
            <a:pPr algn="just"/>
            <a:r>
              <a:rPr lang="es-ES" dirty="0"/>
              <a:t>Sistemas aeroespaciales, computadores y telecomunicaciones, ingeniería biomédica, control, domótica, nanotecnología, electrónica de potencia, electrónica de consumo, educación entre otros.</a:t>
            </a:r>
          </a:p>
          <a:p>
            <a:pPr algn="just"/>
            <a:r>
              <a:rPr lang="es-ES" dirty="0"/>
              <a:t>El IEEE cuenta con mas de 370, 000 miembros, incluyendo 80,000 estudiantes en más de 160 países. Posee 132 </a:t>
            </a:r>
            <a:r>
              <a:rPr lang="es-ES" i="1" dirty="0" err="1"/>
              <a:t>transactions</a:t>
            </a:r>
            <a:r>
              <a:rPr lang="es-ES" i="1" dirty="0"/>
              <a:t>, </a:t>
            </a:r>
            <a:r>
              <a:rPr lang="es-ES" i="1" dirty="0" err="1"/>
              <a:t>journals</a:t>
            </a:r>
            <a:r>
              <a:rPr lang="es-ES" i="1" dirty="0"/>
              <a:t> and magazines, </a:t>
            </a:r>
            <a:r>
              <a:rPr lang="es-ES" dirty="0"/>
              <a:t>proporcionando acceso a más de 1.2 millones de publicaciones, incluye conferencias y normas. </a:t>
            </a:r>
            <a:r>
              <a:rPr lang="es-ES" b="1" dirty="0"/>
              <a:t>Información disponible en texto completo desde 1913 hasta la fecha</a:t>
            </a:r>
            <a:r>
              <a:rPr lang="es-ES" dirty="0"/>
              <a:t>. </a:t>
            </a:r>
          </a:p>
          <a:p>
            <a:pPr algn="just"/>
            <a:endParaRPr lang="es-ES" dirty="0"/>
          </a:p>
        </p:txBody>
      </p:sp>
      <p:pic>
        <p:nvPicPr>
          <p:cNvPr id="4" name="Imagen 3"/>
          <p:cNvPicPr>
            <a:picLocks noChangeAspect="1"/>
          </p:cNvPicPr>
          <p:nvPr/>
        </p:nvPicPr>
        <p:blipFill>
          <a:blip r:embed="rId2"/>
          <a:stretch>
            <a:fillRect/>
          </a:stretch>
        </p:blipFill>
        <p:spPr>
          <a:xfrm>
            <a:off x="1368424" y="375444"/>
            <a:ext cx="8905875" cy="752475"/>
          </a:xfrm>
          <a:prstGeom prst="rect">
            <a:avLst/>
          </a:prstGeom>
        </p:spPr>
      </p:pic>
    </p:spTree>
    <p:extLst>
      <p:ext uri="{BB962C8B-B14F-4D97-AF65-F5344CB8AC3E}">
        <p14:creationId xmlns:p14="http://schemas.microsoft.com/office/powerpoint/2010/main" val="4108391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73200" y="493977"/>
            <a:ext cx="9467850" cy="5309923"/>
          </a:xfrm>
          <a:prstGeom prst="rect">
            <a:avLst/>
          </a:prstGeom>
        </p:spPr>
      </p:pic>
    </p:spTree>
    <p:extLst>
      <p:ext uri="{BB962C8B-B14F-4D97-AF65-F5344CB8AC3E}">
        <p14:creationId xmlns:p14="http://schemas.microsoft.com/office/powerpoint/2010/main" val="3558469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054100" y="365125"/>
            <a:ext cx="10299700" cy="5854700"/>
          </a:xfrm>
          <a:prstGeom prst="rect">
            <a:avLst/>
          </a:prstGeom>
        </p:spPr>
      </p:pic>
    </p:spTree>
    <p:extLst>
      <p:ext uri="{BB962C8B-B14F-4D97-AF65-F5344CB8AC3E}">
        <p14:creationId xmlns:p14="http://schemas.microsoft.com/office/powerpoint/2010/main" val="3969687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822700" y="508000"/>
            <a:ext cx="3924300" cy="1066050"/>
          </a:xfrm>
          <a:prstGeom prst="rect">
            <a:avLst/>
          </a:prstGeom>
        </p:spPr>
      </p:pic>
      <p:sp>
        <p:nvSpPr>
          <p:cNvPr id="3" name="Marcador de contenido 2"/>
          <p:cNvSpPr>
            <a:spLocks noGrp="1"/>
          </p:cNvSpPr>
          <p:nvPr>
            <p:ph idx="1"/>
          </p:nvPr>
        </p:nvSpPr>
        <p:spPr/>
        <p:txBody>
          <a:bodyPr>
            <a:normAutofit/>
          </a:bodyPr>
          <a:lstStyle/>
          <a:p>
            <a:pPr algn="just"/>
            <a:r>
              <a:rPr lang="es-ES" sz="3600" b="1" dirty="0" err="1"/>
              <a:t>ScienceDirect</a:t>
            </a:r>
            <a:r>
              <a:rPr lang="es-ES" sz="3600" b="1" dirty="0"/>
              <a:t> - </a:t>
            </a:r>
            <a:r>
              <a:rPr lang="es-ES" sz="3600" b="1" dirty="0" err="1"/>
              <a:t>Elsevier</a:t>
            </a:r>
            <a:endParaRPr lang="es-ES" sz="3600" dirty="0" smtClean="0"/>
          </a:p>
          <a:p>
            <a:pPr algn="just"/>
            <a:r>
              <a:rPr lang="es-ES" sz="3600" dirty="0" smtClean="0"/>
              <a:t>Contiene </a:t>
            </a:r>
            <a:r>
              <a:rPr lang="es-ES" sz="3600" dirty="0"/>
              <a:t>texto completo de títulos de revistas publicados por la editorial </a:t>
            </a:r>
            <a:r>
              <a:rPr lang="es-ES" sz="3600" dirty="0" err="1"/>
              <a:t>Elsevier</a:t>
            </a:r>
            <a:r>
              <a:rPr lang="es-ES" sz="3600" dirty="0"/>
              <a:t>, información disponible desde el año 1995 hasta la actualidad. Cubre los siguientes cuatro grandes grupos temáticos: ciencias físicas e ingeniería, ciencias de la vida, ciencias de la salud, ciencias sociales y humanidades.</a:t>
            </a:r>
          </a:p>
        </p:txBody>
      </p:sp>
    </p:spTree>
    <p:extLst>
      <p:ext uri="{BB962C8B-B14F-4D97-AF65-F5344CB8AC3E}">
        <p14:creationId xmlns:p14="http://schemas.microsoft.com/office/powerpoint/2010/main" val="143849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01700" y="436880"/>
            <a:ext cx="10388600" cy="5862320"/>
          </a:xfrm>
          <a:prstGeom prst="rect">
            <a:avLst/>
          </a:prstGeom>
        </p:spPr>
      </p:pic>
    </p:spTree>
    <p:extLst>
      <p:ext uri="{BB962C8B-B14F-4D97-AF65-F5344CB8AC3E}">
        <p14:creationId xmlns:p14="http://schemas.microsoft.com/office/powerpoint/2010/main" val="4014245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523</Words>
  <Application>Microsoft Office PowerPoint</Application>
  <PresentationFormat>Panorámica</PresentationFormat>
  <Paragraphs>49</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Calibri Light</vt:lpstr>
      <vt:lpstr>Wingdings</vt:lpstr>
      <vt:lpstr>Tema de Office</vt:lpstr>
      <vt:lpstr>BASES DE DATOS </vt:lpstr>
      <vt:lpstr>Bases de datos de Ingeniería</vt:lpstr>
      <vt:lpstr>El factor de impacto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Ernesto</dc:creator>
  <cp:lastModifiedBy>Ernesto</cp:lastModifiedBy>
  <cp:revision>26</cp:revision>
  <dcterms:created xsi:type="dcterms:W3CDTF">2015-09-02T14:26:24Z</dcterms:created>
  <dcterms:modified xsi:type="dcterms:W3CDTF">2015-09-04T02:56:47Z</dcterms:modified>
</cp:coreProperties>
</file>