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1" r:id="rId4"/>
    <p:sldId id="262" r:id="rId5"/>
    <p:sldId id="257" r:id="rId6"/>
    <p:sldId id="258" r:id="rId7"/>
    <p:sldId id="260" r:id="rId8"/>
    <p:sldId id="263" r:id="rId9"/>
    <p:sldId id="264" r:id="rId10"/>
    <p:sldId id="266" r:id="rId11"/>
    <p:sldId id="267" r:id="rId12"/>
    <p:sldId id="268" r:id="rId13"/>
    <p:sldId id="265" r:id="rId14"/>
    <p:sldId id="270" r:id="rId15"/>
    <p:sldId id="271" r:id="rId16"/>
    <p:sldId id="272" r:id="rId17"/>
    <p:sldId id="269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3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distrital.edu.co:8080/web/mcic/2015-iii?p_auth=TQhNsKA6&amp;p_p_auth=7Q0rVP2F&amp;p_p_id=49&amp;p_p_lifecycle=1&amp;p_p_state=normal&amp;p_p_mode=view&amp;_49_struts_action=/my_places/view&amp;_49_groupId=14334&amp;_49_privateLayout=fals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El problema de investigación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Picture 2" descr="https://udistrital.files.wordpress.com/2012/12/escudo_ud-225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262" y="172590"/>
            <a:ext cx="1427426" cy="16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1668088" y="4225118"/>
            <a:ext cx="83903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b="1" dirty="0" smtClean="0"/>
              <a:t>SEMINARIO </a:t>
            </a:r>
            <a:r>
              <a:rPr lang="es-ES" sz="2400" b="1" dirty="0"/>
              <a:t>DE INVESTIGACIÓN</a:t>
            </a:r>
          </a:p>
          <a:p>
            <a:pPr algn="ctr"/>
            <a:r>
              <a:rPr lang="es-ES" sz="2400" b="1" dirty="0">
                <a:hlinkClick r:id="rId3"/>
              </a:rPr>
              <a:t>Maestría en Ciencias de la Información y las Comunicaciones</a:t>
            </a:r>
            <a:endParaRPr lang="es-ES" sz="2400" dirty="0"/>
          </a:p>
          <a:p>
            <a:pPr algn="ctr"/>
            <a:endParaRPr lang="es-ES" sz="2400" dirty="0"/>
          </a:p>
          <a:p>
            <a:pPr algn="ctr"/>
            <a:r>
              <a:rPr lang="es-ES" sz="2400" dirty="0"/>
              <a:t>ERNESTO GÓMEZ VARGAS</a:t>
            </a:r>
          </a:p>
          <a:p>
            <a:pPr algn="ctr"/>
            <a:r>
              <a:rPr lang="es-ES" sz="2400" dirty="0" smtClean="0"/>
              <a:t>2018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34177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CO" dirty="0" smtClean="0"/>
              <a:t>Planteamiento del problema</a:t>
            </a:r>
            <a:br>
              <a:rPr lang="es-ES_tradnl" altLang="es-CO" dirty="0" smtClean="0"/>
            </a:br>
            <a:r>
              <a:rPr lang="es-ES" altLang="es-CO" dirty="0" err="1" smtClean="0">
                <a:solidFill>
                  <a:schemeClr val="bg1"/>
                </a:solidFill>
              </a:rPr>
              <a:t>PRO</a:t>
            </a:r>
            <a:r>
              <a:rPr lang="es-ES" dirty="0" err="1" smtClean="0">
                <a:solidFill>
                  <a:schemeClr val="bg1"/>
                </a:solidFill>
              </a:rPr>
              <a:t>nóstico</a:t>
            </a:r>
            <a:endParaRPr lang="es-ES" altLang="es-CO" dirty="0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s-ES_tradnl" altLang="es-CO" sz="2800" b="1" dirty="0">
                <a:solidFill>
                  <a:schemeClr val="bg1"/>
                </a:solidFill>
              </a:rPr>
              <a:t>Una vez planteado el diagnostico , es posible que quien lo formule este en capacidad  de dar un pronostico  hacia el cual pueda orientarse la situación descrita. Esto es las implicaciones que trae consigo  y que al darse, afectan la situación objeto del problema.</a:t>
            </a:r>
            <a:endParaRPr lang="es-ES" altLang="es-CO" sz="2800" b="1" dirty="0">
              <a:solidFill>
                <a:schemeClr val="bg1"/>
              </a:solidFill>
            </a:endParaRPr>
          </a:p>
          <a:p>
            <a:pPr algn="just" eaLnBrk="1" hangingPunct="1"/>
            <a:r>
              <a:rPr lang="es-ES_tradnl" altLang="es-CO" sz="2800" b="1" dirty="0">
                <a:solidFill>
                  <a:schemeClr val="bg1"/>
                </a:solidFill>
              </a:rPr>
              <a:t>La fase pronostico  es probable que suceda y permita orientar la investigación  en la formulación de su hipótesis, ya que estas presentan situaciones sujetas a verificación</a:t>
            </a:r>
            <a:r>
              <a:rPr lang="es-ES_tradnl" altLang="es-CO" sz="2800" b="1" dirty="0" smtClean="0">
                <a:solidFill>
                  <a:schemeClr val="bg1"/>
                </a:solidFill>
              </a:rPr>
              <a:t>.</a:t>
            </a:r>
            <a:endParaRPr lang="es-ES_tradnl" altLang="es-CO" sz="2800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615399" y="643666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52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altLang="es-CO" dirty="0" smtClean="0"/>
              <a:t>Planteamiento del problema</a:t>
            </a:r>
            <a:br>
              <a:rPr lang="es-ES_tradnl" altLang="es-CO" dirty="0" smtClean="0"/>
            </a:br>
            <a:r>
              <a:rPr lang="es-ES_tradnl" altLang="es-CO" dirty="0" smtClean="0">
                <a:solidFill>
                  <a:schemeClr val="bg1"/>
                </a:solidFill>
              </a:rPr>
              <a:t>CONTROL-</a:t>
            </a:r>
            <a:r>
              <a:rPr lang="es-ES" dirty="0" err="1" smtClean="0">
                <a:solidFill>
                  <a:schemeClr val="bg1"/>
                </a:solidFill>
              </a:rPr>
              <a:t>PROnóstico</a:t>
            </a:r>
            <a:endParaRPr lang="es-ES" altLang="es-CO" dirty="0" smtClean="0">
              <a:solidFill>
                <a:schemeClr val="bg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_tradnl" altLang="es-CO" sz="2800" b="1" dirty="0">
                <a:solidFill>
                  <a:schemeClr val="bg1"/>
                </a:solidFill>
              </a:rPr>
              <a:t>Como respuesta al pronostico, quien lo presente  debe estar en capacidad de determinar un control al pronostico, el cual involucra variables que también estarán incluidas</a:t>
            </a:r>
            <a:r>
              <a:rPr lang="es-ES_tradnl" altLang="es-CO" sz="2800" b="1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es-ES_tradnl" altLang="es-CO" sz="2800" b="1" dirty="0" smtClean="0">
                <a:solidFill>
                  <a:schemeClr val="bg1"/>
                </a:solidFill>
              </a:rPr>
              <a:t>Este control define elementos importantes para la investigación. </a:t>
            </a:r>
          </a:p>
          <a:p>
            <a:pPr algn="just"/>
            <a:r>
              <a:rPr lang="es-ES_tradnl" altLang="es-CO" sz="2800" b="1" dirty="0" smtClean="0">
                <a:solidFill>
                  <a:schemeClr val="bg1"/>
                </a:solidFill>
              </a:rPr>
              <a:t>El control será confirmado en el desarrollo de la investigación, y por la comprobación de la hipótesis, cuyas variables están contenidos en  la fase de diagnóstico, pronóstico y control.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779000" y="647088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59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altLang="es-CO" dirty="0" smtClean="0"/>
              <a:t>Formulación del problema</a:t>
            </a:r>
            <a:br>
              <a:rPr lang="es-ES_tradnl" altLang="es-CO" dirty="0" smtClean="0"/>
            </a:br>
            <a:r>
              <a:rPr lang="es-ES" dirty="0">
                <a:solidFill>
                  <a:schemeClr val="bg1"/>
                </a:solidFill>
              </a:rPr>
              <a:t>pregunta de investigación </a:t>
            </a:r>
            <a:endParaRPr lang="es-ES" altLang="es-CO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2918" y="2011680"/>
            <a:ext cx="10379481" cy="420624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s-ES_tradnl" altLang="es-CO" sz="2800" b="1" dirty="0">
                <a:solidFill>
                  <a:schemeClr val="bg1"/>
                </a:solidFill>
              </a:rPr>
              <a:t>Consiste en el planteamiento de una pregunta  que define exactamente  cual es el problema  que el investigador debe resolver mediante  el conocimiento sistemático a partir de la observación, la descripción, la explicación y la predicción.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O" sz="2800" b="1" dirty="0">
                <a:solidFill>
                  <a:schemeClr val="bg1"/>
                </a:solidFill>
              </a:rPr>
              <a:t>La pregunta debe ser suficientemente clara y concreta, de modo que debe referirse solo a un problema de investigación, y estar  relacionada con el planteamiento del problema  definido anteriormente.</a:t>
            </a:r>
          </a:p>
          <a:p>
            <a:pPr algn="just" eaLnBrk="1" hangingPunct="1">
              <a:lnSpc>
                <a:spcPct val="90000"/>
              </a:lnSpc>
            </a:pPr>
            <a:r>
              <a:rPr lang="es-ES_tradnl" altLang="es-CO" sz="2800" b="1" dirty="0">
                <a:solidFill>
                  <a:schemeClr val="bg1"/>
                </a:solidFill>
              </a:rPr>
              <a:t>La pregunta debe estar de acuerdo con el marco espacial y temporal.</a:t>
            </a:r>
            <a:endParaRPr lang="es-ES" altLang="es-CO" sz="2800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615399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37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018" y="525476"/>
            <a:ext cx="10989081" cy="1508760"/>
          </a:xfrm>
        </p:spPr>
        <p:txBody>
          <a:bodyPr>
            <a:normAutofit fontScale="90000"/>
          </a:bodyPr>
          <a:lstStyle/>
          <a:p>
            <a:pPr algn="ctr"/>
            <a:r>
              <a:rPr lang="es-ES_tradnl" altLang="es-CO" dirty="0"/>
              <a:t>Formulación del </a:t>
            </a:r>
            <a:r>
              <a:rPr lang="es-ES_tradnl" altLang="es-CO" dirty="0" smtClean="0"/>
              <a:t>problema</a:t>
            </a:r>
            <a:br>
              <a:rPr lang="es-ES_tradnl" altLang="es-CO" dirty="0" smtClean="0"/>
            </a:br>
            <a:r>
              <a:rPr lang="es-ES" dirty="0">
                <a:solidFill>
                  <a:schemeClr val="bg1"/>
                </a:solidFill>
              </a:rPr>
              <a:t>Características de la </a:t>
            </a:r>
            <a:r>
              <a:rPr lang="es-ES" dirty="0" smtClean="0">
                <a:solidFill>
                  <a:schemeClr val="bg1"/>
                </a:solidFill>
              </a:rPr>
              <a:t>pregunta</a:t>
            </a:r>
            <a:r>
              <a:rPr lang="es-ES" b="1" dirty="0">
                <a:solidFill>
                  <a:schemeClr val="bg1"/>
                </a:solidFill>
              </a:rPr>
              <a:t/>
            </a:r>
            <a:br>
              <a:rPr lang="es-ES" b="1" dirty="0">
                <a:solidFill>
                  <a:schemeClr val="bg1"/>
                </a:solidFill>
              </a:rPr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3562" y="1920471"/>
            <a:ext cx="10740682" cy="4206240"/>
          </a:xfrm>
        </p:spPr>
        <p:txBody>
          <a:bodyPr>
            <a:noAutofit/>
          </a:bodyPr>
          <a:lstStyle/>
          <a:p>
            <a:r>
              <a:rPr lang="es-ES" sz="2400" b="1" dirty="0" smtClean="0">
                <a:solidFill>
                  <a:schemeClr val="bg1"/>
                </a:solidFill>
              </a:rPr>
              <a:t>Ser concretas: Nada de ambigüedad. </a:t>
            </a:r>
          </a:p>
          <a:p>
            <a:r>
              <a:rPr lang="es-ES" sz="2400" b="1" dirty="0" smtClean="0">
                <a:solidFill>
                  <a:schemeClr val="bg1"/>
                </a:solidFill>
              </a:rPr>
              <a:t>Ser </a:t>
            </a:r>
            <a:r>
              <a:rPr lang="es-ES" sz="2400" b="1" dirty="0">
                <a:solidFill>
                  <a:schemeClr val="bg1"/>
                </a:solidFill>
              </a:rPr>
              <a:t>claras: D</a:t>
            </a:r>
            <a:r>
              <a:rPr lang="es-ES" sz="2400" b="1" dirty="0" smtClean="0">
                <a:solidFill>
                  <a:schemeClr val="bg1"/>
                </a:solidFill>
              </a:rPr>
              <a:t>ejar </a:t>
            </a:r>
            <a:r>
              <a:rPr lang="es-ES" sz="2400" b="1" dirty="0">
                <a:solidFill>
                  <a:schemeClr val="bg1"/>
                </a:solidFill>
              </a:rPr>
              <a:t>evidente lo que se pregunta. </a:t>
            </a:r>
            <a:endParaRPr lang="es-ES" sz="2400" b="1" dirty="0" smtClean="0">
              <a:solidFill>
                <a:schemeClr val="bg1"/>
              </a:solidFill>
            </a:endParaRPr>
          </a:p>
          <a:p>
            <a:r>
              <a:rPr lang="es-ES" sz="2400" b="1" dirty="0" smtClean="0">
                <a:solidFill>
                  <a:schemeClr val="bg1"/>
                </a:solidFill>
              </a:rPr>
              <a:t>Ser </a:t>
            </a:r>
            <a:r>
              <a:rPr lang="es-ES" sz="2400" b="1" dirty="0">
                <a:solidFill>
                  <a:schemeClr val="bg1"/>
                </a:solidFill>
              </a:rPr>
              <a:t>precisas: P</a:t>
            </a:r>
            <a:r>
              <a:rPr lang="es-ES" sz="2400" b="1" dirty="0" smtClean="0">
                <a:solidFill>
                  <a:schemeClr val="bg1"/>
                </a:solidFill>
              </a:rPr>
              <a:t>untuales </a:t>
            </a:r>
            <a:r>
              <a:rPr lang="es-ES" sz="2400" b="1" dirty="0">
                <a:solidFill>
                  <a:schemeClr val="bg1"/>
                </a:solidFill>
              </a:rPr>
              <a:t>y </a:t>
            </a:r>
            <a:r>
              <a:rPr lang="es-ES" sz="2400" b="1" dirty="0" smtClean="0">
                <a:solidFill>
                  <a:schemeClr val="bg1"/>
                </a:solidFill>
              </a:rPr>
              <a:t>exactas.  </a:t>
            </a:r>
          </a:p>
          <a:p>
            <a:r>
              <a:rPr lang="es-ES" sz="2400" b="1" dirty="0" smtClean="0">
                <a:solidFill>
                  <a:schemeClr val="bg1"/>
                </a:solidFill>
              </a:rPr>
              <a:t>Estar completas: sujeto </a:t>
            </a:r>
            <a:r>
              <a:rPr lang="es-ES" sz="2400" b="1" dirty="0">
                <a:solidFill>
                  <a:schemeClr val="bg1"/>
                </a:solidFill>
              </a:rPr>
              <a:t>o </a:t>
            </a:r>
            <a:r>
              <a:rPr lang="es-ES" sz="2400" b="1" dirty="0" smtClean="0">
                <a:solidFill>
                  <a:schemeClr val="bg1"/>
                </a:solidFill>
              </a:rPr>
              <a:t>predicado.</a:t>
            </a:r>
          </a:p>
          <a:p>
            <a:r>
              <a:rPr lang="es-ES" sz="2400" b="1" dirty="0" smtClean="0">
                <a:solidFill>
                  <a:schemeClr val="bg1"/>
                </a:solidFill>
              </a:rPr>
              <a:t>Evitar </a:t>
            </a:r>
            <a:r>
              <a:rPr lang="es-ES" sz="2400" b="1" dirty="0">
                <a:solidFill>
                  <a:schemeClr val="bg1"/>
                </a:solidFill>
              </a:rPr>
              <a:t>preguntas que generen una gran cantidad de dudas</a:t>
            </a:r>
            <a:r>
              <a:rPr lang="es-ES" sz="24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s-ES" sz="2400" b="1" dirty="0" smtClean="0">
                <a:solidFill>
                  <a:schemeClr val="bg1"/>
                </a:solidFill>
              </a:rPr>
              <a:t>Las </a:t>
            </a:r>
            <a:r>
              <a:rPr lang="es-ES" sz="2400" b="1" dirty="0">
                <a:solidFill>
                  <a:schemeClr val="bg1"/>
                </a:solidFill>
              </a:rPr>
              <a:t>preguntas no deben ser demasiado </a:t>
            </a:r>
            <a:r>
              <a:rPr lang="es-ES" sz="2400" b="1" dirty="0" smtClean="0">
                <a:solidFill>
                  <a:schemeClr val="bg1"/>
                </a:solidFill>
              </a:rPr>
              <a:t>generales. </a:t>
            </a:r>
          </a:p>
          <a:p>
            <a:r>
              <a:rPr lang="es-ES" sz="2400" b="1" dirty="0">
                <a:solidFill>
                  <a:schemeClr val="bg1"/>
                </a:solidFill>
              </a:rPr>
              <a:t>Las preguntas deben establecer los límites temporales y espaciales del estudio a realizar. </a:t>
            </a:r>
            <a:endParaRPr lang="es-ES" sz="2400" b="1" dirty="0" smtClean="0">
              <a:solidFill>
                <a:schemeClr val="bg1"/>
              </a:solidFill>
            </a:endParaRPr>
          </a:p>
          <a:p>
            <a:r>
              <a:rPr lang="es-ES" sz="2400" b="1" dirty="0" smtClean="0">
                <a:solidFill>
                  <a:schemeClr val="bg1"/>
                </a:solidFill>
              </a:rPr>
              <a:t>Evitar </a:t>
            </a:r>
            <a:r>
              <a:rPr lang="es-ES" sz="2400" b="1" dirty="0">
                <a:solidFill>
                  <a:schemeClr val="bg1"/>
                </a:solidFill>
              </a:rPr>
              <a:t>expresiones como “es posible” (en problemas de ingeniería</a:t>
            </a:r>
            <a:r>
              <a:rPr lang="es-ES" sz="2400" b="1" dirty="0" smtClean="0">
                <a:solidFill>
                  <a:schemeClr val="bg1"/>
                </a:solidFill>
              </a:rPr>
              <a:t>).</a:t>
            </a:r>
            <a:endParaRPr lang="es-ES" sz="2400" b="1" dirty="0">
              <a:solidFill>
                <a:schemeClr val="bg1"/>
              </a:solidFill>
            </a:endParaRPr>
          </a:p>
          <a:p>
            <a:endParaRPr lang="es-E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4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_tradnl" altLang="es-CO" dirty="0" smtClean="0"/>
              <a:t>Sistematización </a:t>
            </a:r>
            <a:r>
              <a:rPr lang="es-ES_tradnl" altLang="es-CO" dirty="0"/>
              <a:t>del problema</a:t>
            </a:r>
            <a:endParaRPr lang="es-ES" altLang="es-CO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7776" y="2011680"/>
            <a:ext cx="10756668" cy="4206240"/>
          </a:xfrm>
        </p:spPr>
        <p:txBody>
          <a:bodyPr>
            <a:normAutofit fontScale="92500" lnSpcReduction="20000"/>
          </a:bodyPr>
          <a:lstStyle/>
          <a:p>
            <a:pPr algn="just" eaLnBrk="1" hangingPunct="1"/>
            <a:r>
              <a:rPr lang="es-ES_tradnl" altLang="es-CO" sz="3200" b="1" dirty="0" smtClean="0">
                <a:solidFill>
                  <a:schemeClr val="bg1"/>
                </a:solidFill>
              </a:rPr>
              <a:t>Para llevar a cabo la investigación, hay que descomponer  o desagregar la pregunta planteada anteriormente  en pequeñas  preguntas o </a:t>
            </a:r>
            <a:r>
              <a:rPr lang="es-ES_tradnl" altLang="es-CO" sz="3200" b="1" dirty="0" err="1" smtClean="0">
                <a:solidFill>
                  <a:schemeClr val="bg1"/>
                </a:solidFill>
              </a:rPr>
              <a:t>subproblemas</a:t>
            </a:r>
            <a:r>
              <a:rPr lang="es-ES_tradnl" altLang="es-CO" sz="3200" b="1" dirty="0" smtClean="0">
                <a:solidFill>
                  <a:schemeClr val="bg1"/>
                </a:solidFill>
              </a:rPr>
              <a:t>. Para ello se debe tener en cuentas las variables  que forma  parte del mismo.</a:t>
            </a:r>
          </a:p>
          <a:p>
            <a:pPr algn="just" eaLnBrk="1" hangingPunct="1"/>
            <a:r>
              <a:rPr lang="es-ES_tradnl" altLang="es-CO" sz="3200" b="1" dirty="0" smtClean="0">
                <a:solidFill>
                  <a:schemeClr val="bg1"/>
                </a:solidFill>
              </a:rPr>
              <a:t>Cada sub-pregunta debe tener variables del problema planteado.</a:t>
            </a:r>
          </a:p>
          <a:p>
            <a:pPr algn="just" eaLnBrk="1" hangingPunct="1"/>
            <a:r>
              <a:rPr lang="es-ES_tradnl" altLang="es-CO" sz="3200" b="1" dirty="0" smtClean="0">
                <a:solidFill>
                  <a:schemeClr val="bg1"/>
                </a:solidFill>
              </a:rPr>
              <a:t>Las respuestas a estas preguntas deben permitir responder la pregunta de la formulación del problema.</a:t>
            </a:r>
          </a:p>
          <a:p>
            <a:pPr algn="just" eaLnBrk="1" hangingPunct="1"/>
            <a:r>
              <a:rPr lang="es-ES_tradnl" altLang="es-CO" sz="3200" b="1" dirty="0" smtClean="0">
                <a:solidFill>
                  <a:schemeClr val="bg1"/>
                </a:solidFill>
              </a:rPr>
              <a:t>Estas sub-preguntas orientan la formulación de los objetivos de la investigación.</a:t>
            </a:r>
            <a:endParaRPr lang="es-ES" altLang="es-CO" sz="3200" b="1" dirty="0" smtClean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7790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98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904656"/>
              </p:ext>
            </p:extLst>
          </p:nvPr>
        </p:nvGraphicFramePr>
        <p:xfrm>
          <a:off x="1322613" y="405720"/>
          <a:ext cx="9813471" cy="60764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9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48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PLANTEAMIENTO  DEL PROBLEMA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9854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SITUACIÓN ACTUAL(Diagnóstico):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Variable Dependiente (síntomas)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</a:rPr>
                        <a:t>Variable independiente (causas)</a:t>
                      </a:r>
                      <a:endParaRPr lang="es-E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48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37316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SITUACIÓN FUTURA(Pronóstico):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19803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CONTROL AL PRONÓSTICO: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6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1535" marR="31535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965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17153"/>
              </p:ext>
            </p:extLst>
          </p:nvPr>
        </p:nvGraphicFramePr>
        <p:xfrm>
          <a:off x="963386" y="249382"/>
          <a:ext cx="10629901" cy="6490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60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7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FORMULACIÓN DEL PROBLEMA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859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Pregunta de investigación: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" sz="14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66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VALORACIÓN PREGUNTA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668"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>
                          <a:solidFill>
                            <a:schemeClr val="bg1"/>
                          </a:solidFill>
                          <a:effectLst/>
                        </a:rPr>
                        <a:t>CRITERIO</a:t>
                      </a:r>
                      <a:endParaRPr lang="es-ES" sz="14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b="1" dirty="0">
                          <a:solidFill>
                            <a:schemeClr val="bg1"/>
                          </a:solidFill>
                          <a:effectLst/>
                        </a:rPr>
                        <a:t>VALORACIÓN (1-10)</a:t>
                      </a:r>
                      <a:endParaRPr lang="es-ES" sz="14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66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Concreta: Nada de ambigüedad 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6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Clara: Dejar evidente lo que se pregunta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66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Precisas: Puntuales y exactas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66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Completa: sujeto o predicado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66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Genera muchas dudas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66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No deben ser demasiado generales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33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Establecer los límites temporales y espaciales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668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SISTEMATIZACIÓN DEL PROBLEMA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62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Sub-pregunta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 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62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Sub-pregunta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 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62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Sub-pregunta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662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Sub-pregunta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62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Sub-pregunta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25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251484"/>
              </p:ext>
            </p:extLst>
          </p:nvPr>
        </p:nvGraphicFramePr>
        <p:xfrm>
          <a:off x="653142" y="309575"/>
          <a:ext cx="11038114" cy="6209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45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7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6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8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VALORACIÓN DEL PROBLEMA</a:t>
                      </a:r>
                      <a:endParaRPr lang="es-ES" sz="16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8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chemeClr val="bg1"/>
                          </a:solidFill>
                          <a:effectLst/>
                        </a:rPr>
                        <a:t>CRITERIO</a:t>
                      </a:r>
                      <a:endParaRPr lang="es-E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>
                          <a:solidFill>
                            <a:schemeClr val="bg1"/>
                          </a:solidFill>
                          <a:effectLst/>
                        </a:rPr>
                        <a:t>DESCRIPCIÓN</a:t>
                      </a:r>
                      <a:endParaRPr lang="es-ES" sz="1600" b="1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b="1" dirty="0">
                          <a:solidFill>
                            <a:schemeClr val="bg1"/>
                          </a:solidFill>
                          <a:effectLst/>
                        </a:rPr>
                        <a:t>VALORACIÓN(1-10)</a:t>
                      </a:r>
                      <a:endParaRPr lang="es-ES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Real: ¿Es nuevo el problema? ¿Se dispone ya de una contestación al mismo?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9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Resoluble: ¿Es éste el tipo de problema que puede ser eficazmente resuelto mediante el proceso de investigación?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5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Relevante: ¿Es el problema significativo?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0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Factible: (Competencia, Acceso a datos, Recursos económicos, Tiempo)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09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Generador de conocimiento: ¿Produciría la solución alguna diferencia en lo que se refiere a la teoría?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6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07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Generador de nuevos problemas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6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s-E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3467" marR="43467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Recomendaciones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2011680"/>
            <a:ext cx="10529799" cy="4206240"/>
          </a:xfrm>
        </p:spPr>
        <p:txBody>
          <a:bodyPr>
            <a:normAutofit/>
          </a:bodyPr>
          <a:lstStyle/>
          <a:p>
            <a:r>
              <a:rPr lang="es-ES" sz="3200" dirty="0" smtClean="0">
                <a:solidFill>
                  <a:schemeClr val="bg1"/>
                </a:solidFill>
              </a:rPr>
              <a:t>Los títulos diagnóstico, pronóstico y control no van  en el planteamiento.</a:t>
            </a:r>
          </a:p>
          <a:p>
            <a:r>
              <a:rPr lang="es-ES" sz="3200" dirty="0" smtClean="0">
                <a:solidFill>
                  <a:schemeClr val="bg1"/>
                </a:solidFill>
              </a:rPr>
              <a:t>Frases completas y coherentes (sujeto + verbo +</a:t>
            </a:r>
            <a:r>
              <a:rPr lang="es-ES" sz="3200" smtClean="0">
                <a:solidFill>
                  <a:schemeClr val="bg1"/>
                </a:solidFill>
              </a:rPr>
              <a:t>sustantivo).</a:t>
            </a:r>
            <a:endParaRPr lang="es-ES" sz="3200" dirty="0" smtClean="0">
              <a:solidFill>
                <a:schemeClr val="bg1"/>
              </a:solidFill>
            </a:endParaRPr>
          </a:p>
          <a:p>
            <a:r>
              <a:rPr lang="es-ES" sz="3200" dirty="0" smtClean="0">
                <a:solidFill>
                  <a:schemeClr val="bg1"/>
                </a:solidFill>
              </a:rPr>
              <a:t>Usar el punto seguido para acortar ideas muy largas.</a:t>
            </a:r>
          </a:p>
          <a:p>
            <a:r>
              <a:rPr lang="es-ES" sz="3200" dirty="0" smtClean="0">
                <a:solidFill>
                  <a:schemeClr val="bg1"/>
                </a:solidFill>
              </a:rPr>
              <a:t>Referenciar trabajos de otros autores en la investigación para dar sustento y bases solidas. </a:t>
            </a:r>
            <a:endParaRPr lang="es-E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2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cap="none" dirty="0" smtClean="0"/>
              <a:t>http://ingenieria1.udistrital.edu.co/moodle2/course/category.php?id=31</a:t>
            </a:r>
            <a:endParaRPr lang="es-ES" cap="non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614170"/>
            <a:ext cx="10109200" cy="524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8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6700" y="2011680"/>
            <a:ext cx="11239500" cy="4206240"/>
          </a:xfrm>
        </p:spPr>
        <p:txBody>
          <a:bodyPr>
            <a:noAutofit/>
          </a:bodyPr>
          <a:lstStyle/>
          <a:p>
            <a:pPr algn="just"/>
            <a:r>
              <a:rPr lang="es-ES" sz="2400" b="1" i="1" dirty="0" smtClean="0">
                <a:solidFill>
                  <a:schemeClr val="bg1"/>
                </a:solidFill>
              </a:rPr>
              <a:t>Problema </a:t>
            </a:r>
            <a:r>
              <a:rPr lang="es-ES" sz="2400" b="1" i="1" dirty="0">
                <a:solidFill>
                  <a:schemeClr val="bg1"/>
                </a:solidFill>
              </a:rPr>
              <a:t>es un procedimiento dialéctico que tiende a </a:t>
            </a:r>
            <a:r>
              <a:rPr lang="es-ES" sz="2400" b="1" i="1" dirty="0" smtClean="0">
                <a:solidFill>
                  <a:schemeClr val="bg1"/>
                </a:solidFill>
              </a:rPr>
              <a:t>la elección </a:t>
            </a:r>
            <a:r>
              <a:rPr lang="es-ES" sz="2400" b="1" i="1" dirty="0">
                <a:solidFill>
                  <a:schemeClr val="bg1"/>
                </a:solidFill>
              </a:rPr>
              <a:t>o al rechazo o también a la verdad y al </a:t>
            </a:r>
            <a:r>
              <a:rPr lang="es-ES" sz="2400" b="1" i="1" dirty="0" smtClean="0">
                <a:solidFill>
                  <a:schemeClr val="bg1"/>
                </a:solidFill>
              </a:rPr>
              <a:t>conocimiento </a:t>
            </a:r>
            <a:r>
              <a:rPr lang="es-ES" sz="2400" b="1" dirty="0" smtClean="0">
                <a:solidFill>
                  <a:schemeClr val="bg1"/>
                </a:solidFill>
              </a:rPr>
              <a:t>(Aristóteles</a:t>
            </a:r>
            <a:r>
              <a:rPr lang="es-ES" sz="2400" b="1" dirty="0">
                <a:solidFill>
                  <a:schemeClr val="bg1"/>
                </a:solidFill>
              </a:rPr>
              <a:t>).</a:t>
            </a:r>
            <a:endParaRPr lang="es-ES" sz="2400" b="1" i="1" dirty="0" smtClean="0">
              <a:solidFill>
                <a:schemeClr val="bg1"/>
              </a:solidFill>
            </a:endParaRPr>
          </a:p>
          <a:p>
            <a:pPr algn="just"/>
            <a:r>
              <a:rPr lang="es-ES" sz="2400" b="1" i="1" dirty="0" smtClean="0">
                <a:solidFill>
                  <a:schemeClr val="bg1"/>
                </a:solidFill>
              </a:rPr>
              <a:t>La </a:t>
            </a:r>
            <a:r>
              <a:rPr lang="es-ES" sz="2400" b="1" i="1" dirty="0">
                <a:solidFill>
                  <a:schemeClr val="bg1"/>
                </a:solidFill>
              </a:rPr>
              <a:t>situación no resuelta o indeterminada podría </a:t>
            </a:r>
            <a:r>
              <a:rPr lang="es-ES" sz="2400" b="1" i="1" dirty="0" smtClean="0">
                <a:solidFill>
                  <a:schemeClr val="bg1"/>
                </a:solidFill>
              </a:rPr>
              <a:t>llamarse situación </a:t>
            </a:r>
            <a:r>
              <a:rPr lang="es-ES" sz="2400" b="1" i="1" dirty="0">
                <a:solidFill>
                  <a:schemeClr val="bg1"/>
                </a:solidFill>
              </a:rPr>
              <a:t>“problemática”; se hace problemática en el </a:t>
            </a:r>
            <a:r>
              <a:rPr lang="es-ES" sz="2400" b="1" i="1" dirty="0" smtClean="0">
                <a:solidFill>
                  <a:schemeClr val="bg1"/>
                </a:solidFill>
              </a:rPr>
              <a:t>momento mismo </a:t>
            </a:r>
            <a:r>
              <a:rPr lang="es-ES" sz="2400" b="1" i="1" dirty="0">
                <a:solidFill>
                  <a:schemeClr val="bg1"/>
                </a:solidFill>
              </a:rPr>
              <a:t>de ser sometida a investigación. El resultado primero de </a:t>
            </a:r>
            <a:r>
              <a:rPr lang="es-ES" sz="2400" b="1" i="1" dirty="0" smtClean="0">
                <a:solidFill>
                  <a:schemeClr val="bg1"/>
                </a:solidFill>
              </a:rPr>
              <a:t>la intervención </a:t>
            </a:r>
            <a:r>
              <a:rPr lang="es-ES" sz="2400" b="1" i="1" dirty="0">
                <a:solidFill>
                  <a:schemeClr val="bg1"/>
                </a:solidFill>
              </a:rPr>
              <a:t>de la investigación es que se estima que la situación </a:t>
            </a:r>
            <a:r>
              <a:rPr lang="es-ES" sz="2400" b="1" i="1" dirty="0" smtClean="0">
                <a:solidFill>
                  <a:schemeClr val="bg1"/>
                </a:solidFill>
              </a:rPr>
              <a:t>es Problemática </a:t>
            </a:r>
            <a:r>
              <a:rPr lang="es-ES" sz="2400" b="1" dirty="0" smtClean="0">
                <a:solidFill>
                  <a:schemeClr val="bg1"/>
                </a:solidFill>
              </a:rPr>
              <a:t>(Dewey).</a:t>
            </a:r>
          </a:p>
          <a:p>
            <a:pPr algn="just"/>
            <a:r>
              <a:rPr lang="es-ES" sz="2400" b="1" i="1" dirty="0">
                <a:solidFill>
                  <a:schemeClr val="bg1"/>
                </a:solidFill>
              </a:rPr>
              <a:t>Problemas son proposiciones demostrativas que </a:t>
            </a:r>
            <a:r>
              <a:rPr lang="es-ES" sz="2400" b="1" i="1" dirty="0" smtClean="0">
                <a:solidFill>
                  <a:schemeClr val="bg1"/>
                </a:solidFill>
              </a:rPr>
              <a:t>necesitan pruebas </a:t>
            </a:r>
            <a:r>
              <a:rPr lang="es-ES" sz="2400" b="1" i="1" dirty="0">
                <a:solidFill>
                  <a:schemeClr val="bg1"/>
                </a:solidFill>
              </a:rPr>
              <a:t>o son tales como para expresar una acción cuyo modo </a:t>
            </a:r>
            <a:r>
              <a:rPr lang="es-ES" sz="2400" b="1" i="1" dirty="0" smtClean="0">
                <a:solidFill>
                  <a:schemeClr val="bg1"/>
                </a:solidFill>
              </a:rPr>
              <a:t>de realización </a:t>
            </a:r>
            <a:r>
              <a:rPr lang="es-ES" sz="2400" b="1" i="1" dirty="0">
                <a:solidFill>
                  <a:schemeClr val="bg1"/>
                </a:solidFill>
              </a:rPr>
              <a:t>no </a:t>
            </a:r>
            <a:r>
              <a:rPr lang="es-ES" sz="2400" b="1" i="1" dirty="0" smtClean="0">
                <a:solidFill>
                  <a:schemeClr val="bg1"/>
                </a:solidFill>
              </a:rPr>
              <a:t>es inmediatamente </a:t>
            </a:r>
            <a:r>
              <a:rPr lang="es-ES" sz="2400" b="1" i="1" dirty="0">
                <a:solidFill>
                  <a:schemeClr val="bg1"/>
                </a:solidFill>
              </a:rPr>
              <a:t>cierto </a:t>
            </a:r>
            <a:r>
              <a:rPr lang="es-ES" sz="2400" b="1" dirty="0">
                <a:solidFill>
                  <a:schemeClr val="bg1"/>
                </a:solidFill>
              </a:rPr>
              <a:t>(Kant</a:t>
            </a:r>
            <a:r>
              <a:rPr lang="es-ES" sz="2400" b="1" dirty="0" smtClean="0">
                <a:solidFill>
                  <a:schemeClr val="bg1"/>
                </a:solidFill>
              </a:rPr>
              <a:t>).</a:t>
            </a:r>
          </a:p>
          <a:p>
            <a:pPr algn="just"/>
            <a:r>
              <a:rPr lang="es-ES" sz="2400" b="1" i="1" dirty="0">
                <a:solidFill>
                  <a:schemeClr val="bg1"/>
                </a:solidFill>
              </a:rPr>
              <a:t>Problema es el desacuerdo entre los pensamientos y los </a:t>
            </a:r>
            <a:r>
              <a:rPr lang="es-ES" sz="2400" b="1" i="1" dirty="0" smtClean="0">
                <a:solidFill>
                  <a:schemeClr val="bg1"/>
                </a:solidFill>
              </a:rPr>
              <a:t>hechos </a:t>
            </a:r>
            <a:r>
              <a:rPr lang="es-ES" sz="2400" b="1" i="1" dirty="0">
                <a:solidFill>
                  <a:schemeClr val="bg1"/>
                </a:solidFill>
              </a:rPr>
              <a:t>o el desacuerdo de los pensamientos entre sí </a:t>
            </a:r>
            <a:r>
              <a:rPr lang="es-ES" sz="2400" b="1" dirty="0">
                <a:solidFill>
                  <a:schemeClr val="bg1"/>
                </a:solidFill>
              </a:rPr>
              <a:t>(Mach).</a:t>
            </a:r>
          </a:p>
        </p:txBody>
      </p:sp>
    </p:spTree>
    <p:extLst>
      <p:ext uri="{BB962C8B-B14F-4D97-AF65-F5344CB8AC3E}">
        <p14:creationId xmlns:p14="http://schemas.microsoft.com/office/powerpoint/2010/main" val="77471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Qué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6700" y="2011680"/>
            <a:ext cx="11239500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P</a:t>
            </a:r>
            <a:r>
              <a:rPr lang="es-ES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oner 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por escrito las razones por las que hay que realizar la investigación. </a:t>
            </a:r>
            <a:b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s-ES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Enunciar el problema.</a:t>
            </a: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/>
            </a:r>
            <a:b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</a:br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Indicar viabilidad y duración probable.</a:t>
            </a:r>
          </a:p>
          <a:p>
            <a:pPr lvl="1"/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Justificación de la necesidad de hacer la investigación. </a:t>
            </a:r>
          </a:p>
          <a:p>
            <a:pPr lvl="1"/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Razones que originan la necesidad de </a:t>
            </a:r>
            <a:r>
              <a:rPr lang="es-ES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investigar.</a:t>
            </a: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lvl="1"/>
            <a:r>
              <a:rPr lang="es-E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Planteamiento de preguntas</a:t>
            </a:r>
            <a:r>
              <a:rPr lang="es-ES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.</a:t>
            </a:r>
          </a:p>
          <a:p>
            <a:pPr lvl="1"/>
            <a:r>
              <a:rPr lang="es-ES" sz="28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Debe referenciar investigaciones anteriores que brinden bases solidadas a la nueva investigación.</a:t>
            </a:r>
            <a:endParaRPr lang="es-ES" sz="28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just"/>
            <a:endParaRPr lang="es-E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7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Qué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6700" y="2011680"/>
            <a:ext cx="11239500" cy="4206240"/>
          </a:xfrm>
        </p:spPr>
        <p:txBody>
          <a:bodyPr>
            <a:noAutofit/>
          </a:bodyPr>
          <a:lstStyle/>
          <a:p>
            <a:pPr algn="just"/>
            <a:r>
              <a:rPr lang="es-ES_tradnl" altLang="es-CO" sz="2800" b="1" dirty="0">
                <a:solidFill>
                  <a:schemeClr val="bg1"/>
                </a:solidFill>
              </a:rPr>
              <a:t>Es importantes destacar que el planteamiento del problema equivale a lo que es el objeto del conocimiento científico, por lo tanto la palabra problema  no se refiere a que el investigador debe buscar situaciones </a:t>
            </a:r>
            <a:r>
              <a:rPr lang="es-ES_tradnl" altLang="es-CO" sz="2800" b="1" dirty="0" smtClean="0">
                <a:solidFill>
                  <a:schemeClr val="bg1"/>
                </a:solidFill>
              </a:rPr>
              <a:t>desfavorables.</a:t>
            </a:r>
            <a:endParaRPr lang="es-ES" sz="2800" b="1" dirty="0">
              <a:solidFill>
                <a:schemeClr val="bg1"/>
              </a:solidFill>
            </a:endParaRPr>
          </a:p>
          <a:p>
            <a:pPr algn="just"/>
            <a:r>
              <a:rPr lang="es-ES" sz="2800" b="1" dirty="0" smtClean="0">
                <a:solidFill>
                  <a:schemeClr val="bg1"/>
                </a:solidFill>
              </a:rPr>
              <a:t>Tipos de Problema</a:t>
            </a:r>
            <a:endParaRPr lang="es-ES" sz="2800" b="1" dirty="0">
              <a:solidFill>
                <a:schemeClr val="bg1"/>
              </a:solidFill>
            </a:endParaRPr>
          </a:p>
          <a:p>
            <a:pPr lvl="2" algn="just"/>
            <a:r>
              <a:rPr lang="es-ES" sz="2800" b="1" dirty="0" smtClean="0">
                <a:solidFill>
                  <a:schemeClr val="bg1"/>
                </a:solidFill>
              </a:rPr>
              <a:t>Teórico: Generación de nuevo conocimiento. </a:t>
            </a:r>
          </a:p>
          <a:p>
            <a:pPr lvl="2" algn="just"/>
            <a:r>
              <a:rPr lang="es-ES" sz="2800" b="1" dirty="0" smtClean="0">
                <a:solidFill>
                  <a:schemeClr val="bg1"/>
                </a:solidFill>
              </a:rPr>
              <a:t>Prácticos: Con objetivos destinados al progreso. </a:t>
            </a:r>
          </a:p>
          <a:p>
            <a:pPr lvl="2" algn="just"/>
            <a:r>
              <a:rPr lang="es-ES" sz="2800" b="1" dirty="0" smtClean="0">
                <a:solidFill>
                  <a:schemeClr val="bg1"/>
                </a:solidFill>
              </a:rPr>
              <a:t>Teórico-Prácticos: Generación de nuevo conocimiento en la solución de problemas de la práctica. </a:t>
            </a:r>
            <a:endParaRPr lang="es-E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2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Qué 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2800" b="1" dirty="0" smtClean="0">
                <a:solidFill>
                  <a:schemeClr val="bg1"/>
                </a:solidFill>
              </a:rPr>
              <a:t>El </a:t>
            </a:r>
            <a:r>
              <a:rPr lang="es-ES" sz="2800" b="1" dirty="0">
                <a:solidFill>
                  <a:schemeClr val="bg1"/>
                </a:solidFill>
              </a:rPr>
              <a:t>problema de investigación adquiere distintos sentidos según los fines que se plantee el equipo </a:t>
            </a:r>
            <a:r>
              <a:rPr lang="es-ES" sz="2800" b="1" dirty="0" smtClean="0">
                <a:solidFill>
                  <a:schemeClr val="bg1"/>
                </a:solidFill>
              </a:rPr>
              <a:t>investigador</a:t>
            </a:r>
            <a:r>
              <a:rPr lang="es-ES" sz="2800" b="1" dirty="0">
                <a:solidFill>
                  <a:schemeClr val="bg1"/>
                </a:solidFill>
              </a:rPr>
              <a:t>:</a:t>
            </a:r>
          </a:p>
          <a:p>
            <a:r>
              <a:rPr lang="es-ES" sz="2800" b="1" dirty="0">
                <a:solidFill>
                  <a:schemeClr val="bg1"/>
                </a:solidFill>
              </a:rPr>
              <a:t>C</a:t>
            </a:r>
            <a:r>
              <a:rPr lang="es-ES" sz="2800" b="1" dirty="0" smtClean="0">
                <a:solidFill>
                  <a:schemeClr val="bg1"/>
                </a:solidFill>
              </a:rPr>
              <a:t>omo </a:t>
            </a:r>
            <a:r>
              <a:rPr lang="es-ES" sz="2800" b="1" dirty="0">
                <a:solidFill>
                  <a:schemeClr val="bg1"/>
                </a:solidFill>
              </a:rPr>
              <a:t>una </a:t>
            </a:r>
            <a:r>
              <a:rPr lang="es-ES" sz="2800" b="1" i="1" dirty="0">
                <a:solidFill>
                  <a:schemeClr val="bg1"/>
                </a:solidFill>
              </a:rPr>
              <a:t>dificultad </a:t>
            </a:r>
            <a:r>
              <a:rPr lang="es-ES" sz="2800" b="1" dirty="0">
                <a:solidFill>
                  <a:schemeClr val="bg1"/>
                </a:solidFill>
              </a:rPr>
              <a:t>u </a:t>
            </a:r>
            <a:r>
              <a:rPr lang="es-ES" sz="2800" b="1" i="1" dirty="0">
                <a:solidFill>
                  <a:schemeClr val="bg1"/>
                </a:solidFill>
              </a:rPr>
              <a:t>obstáculo </a:t>
            </a:r>
            <a:r>
              <a:rPr lang="es-ES" sz="2800" b="1" dirty="0">
                <a:solidFill>
                  <a:schemeClr val="bg1"/>
                </a:solidFill>
              </a:rPr>
              <a:t>que desconcierta a los </a:t>
            </a:r>
            <a:r>
              <a:rPr lang="es-ES" sz="2800" b="1" dirty="0" smtClean="0">
                <a:solidFill>
                  <a:schemeClr val="bg1"/>
                </a:solidFill>
              </a:rPr>
              <a:t>investigadores. </a:t>
            </a:r>
            <a:endParaRPr lang="es-ES" sz="2800" b="1" dirty="0">
              <a:solidFill>
                <a:schemeClr val="bg1"/>
              </a:solidFill>
            </a:endParaRPr>
          </a:p>
          <a:p>
            <a:r>
              <a:rPr lang="es-ES" sz="2800" b="1" dirty="0">
                <a:solidFill>
                  <a:schemeClr val="bg1"/>
                </a:solidFill>
              </a:rPr>
              <a:t>C</a:t>
            </a:r>
            <a:r>
              <a:rPr lang="es-ES" sz="2800" b="1" dirty="0" smtClean="0">
                <a:solidFill>
                  <a:schemeClr val="bg1"/>
                </a:solidFill>
              </a:rPr>
              <a:t>omo </a:t>
            </a:r>
            <a:r>
              <a:rPr lang="es-ES" sz="2800" b="1" dirty="0">
                <a:solidFill>
                  <a:schemeClr val="bg1"/>
                </a:solidFill>
              </a:rPr>
              <a:t>una </a:t>
            </a:r>
            <a:r>
              <a:rPr lang="es-ES" sz="2800" b="1" i="1" dirty="0">
                <a:solidFill>
                  <a:schemeClr val="bg1"/>
                </a:solidFill>
              </a:rPr>
              <a:t>pregunta </a:t>
            </a:r>
            <a:r>
              <a:rPr lang="es-ES" sz="2800" b="1" dirty="0">
                <a:solidFill>
                  <a:schemeClr val="bg1"/>
                </a:solidFill>
              </a:rPr>
              <a:t>que el investigador se plantea de cara a la comprensión y explicación de un fenómeno de naturaleza educativo y </a:t>
            </a:r>
            <a:r>
              <a:rPr lang="es-ES" sz="2800" b="1" dirty="0" smtClean="0">
                <a:solidFill>
                  <a:schemeClr val="bg1"/>
                </a:solidFill>
              </a:rPr>
              <a:t>social.</a:t>
            </a:r>
          </a:p>
          <a:p>
            <a:r>
              <a:rPr lang="es-ES" sz="2800" b="1" dirty="0" smtClean="0">
                <a:solidFill>
                  <a:schemeClr val="bg1"/>
                </a:solidFill>
              </a:rPr>
              <a:t>Como </a:t>
            </a:r>
            <a:r>
              <a:rPr lang="es-ES" sz="2800" b="1" dirty="0">
                <a:solidFill>
                  <a:schemeClr val="bg1"/>
                </a:solidFill>
              </a:rPr>
              <a:t>una </a:t>
            </a:r>
            <a:r>
              <a:rPr lang="es-ES" sz="2800" b="1" i="1" dirty="0">
                <a:solidFill>
                  <a:schemeClr val="bg1"/>
                </a:solidFill>
              </a:rPr>
              <a:t>situación </a:t>
            </a:r>
            <a:r>
              <a:rPr lang="es-ES" sz="2800" b="1" dirty="0">
                <a:solidFill>
                  <a:schemeClr val="bg1"/>
                </a:solidFill>
              </a:rPr>
              <a:t>que el investigador considera como susceptible de cambio o mejora. </a:t>
            </a:r>
            <a:endParaRPr lang="es-ES" sz="2800" dirty="0"/>
          </a:p>
          <a:p>
            <a:pPr marL="0" indent="0" algn="r">
              <a:buNone/>
            </a:pPr>
            <a:r>
              <a:rPr lang="es-ES" sz="2800" dirty="0" smtClean="0"/>
              <a:t>(</a:t>
            </a:r>
            <a:r>
              <a:rPr lang="es-ES" sz="2800" i="1" dirty="0" smtClean="0"/>
              <a:t>F</a:t>
            </a:r>
            <a:r>
              <a:rPr lang="es-ES" sz="2800" i="1" dirty="0"/>
              <a:t>. Javier Murillo </a:t>
            </a:r>
            <a:r>
              <a:rPr lang="es-ES" sz="2800" i="1" dirty="0" smtClean="0"/>
              <a:t>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1120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Fuentes</a:t>
            </a:r>
            <a:r>
              <a:rPr lang="es-ES" dirty="0" smtClean="0">
                <a:solidFill>
                  <a:schemeClr val="bg1"/>
                </a:solidFill>
              </a:rPr>
              <a:t>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02918" y="2011680"/>
            <a:ext cx="10265181" cy="420624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s-ES" sz="2800" dirty="0"/>
          </a:p>
          <a:p>
            <a:r>
              <a:rPr lang="es-ES" sz="2800" b="1" dirty="0" smtClean="0">
                <a:solidFill>
                  <a:schemeClr val="bg1"/>
                </a:solidFill>
              </a:rPr>
              <a:t>La </a:t>
            </a:r>
            <a:r>
              <a:rPr lang="es-ES" sz="2800" b="1" dirty="0">
                <a:solidFill>
                  <a:schemeClr val="bg1"/>
                </a:solidFill>
              </a:rPr>
              <a:t>experiencia derivada de los problemas observados en los diversos ámbitos de la </a:t>
            </a:r>
            <a:r>
              <a:rPr lang="es-ES" sz="2800" b="1" dirty="0" smtClean="0">
                <a:solidFill>
                  <a:schemeClr val="bg1"/>
                </a:solidFill>
              </a:rPr>
              <a:t>educación. </a:t>
            </a:r>
            <a:endParaRPr lang="es-ES" sz="2800" b="1" dirty="0">
              <a:solidFill>
                <a:schemeClr val="bg1"/>
              </a:solidFill>
            </a:endParaRPr>
          </a:p>
          <a:p>
            <a:r>
              <a:rPr lang="es-ES" sz="2800" b="1" dirty="0" smtClean="0">
                <a:solidFill>
                  <a:schemeClr val="bg1"/>
                </a:solidFill>
              </a:rPr>
              <a:t>Las innovaciones tecnológicas, </a:t>
            </a:r>
            <a:r>
              <a:rPr lang="es-ES" sz="2800" b="1" dirty="0">
                <a:solidFill>
                  <a:schemeClr val="bg1"/>
                </a:solidFill>
              </a:rPr>
              <a:t>los cambios </a:t>
            </a:r>
            <a:r>
              <a:rPr lang="es-ES" sz="2800" b="1" dirty="0" smtClean="0">
                <a:solidFill>
                  <a:schemeClr val="bg1"/>
                </a:solidFill>
              </a:rPr>
              <a:t>sociales. </a:t>
            </a:r>
          </a:p>
          <a:p>
            <a:r>
              <a:rPr lang="es-ES" sz="2800" b="1" dirty="0" smtClean="0">
                <a:solidFill>
                  <a:schemeClr val="bg1"/>
                </a:solidFill>
              </a:rPr>
              <a:t>La </a:t>
            </a:r>
            <a:r>
              <a:rPr lang="es-ES" sz="2800" b="1" dirty="0">
                <a:solidFill>
                  <a:schemeClr val="bg1"/>
                </a:solidFill>
              </a:rPr>
              <a:t>información recogida de seminarios, artículos, libros, etc. </a:t>
            </a:r>
          </a:p>
          <a:p>
            <a:r>
              <a:rPr lang="es-ES" sz="2800" b="1" dirty="0" smtClean="0">
                <a:solidFill>
                  <a:schemeClr val="bg1"/>
                </a:solidFill>
              </a:rPr>
              <a:t>El </a:t>
            </a:r>
            <a:r>
              <a:rPr lang="es-ES" sz="2800" b="1" dirty="0">
                <a:solidFill>
                  <a:schemeClr val="bg1"/>
                </a:solidFill>
              </a:rPr>
              <a:t>estudio de </a:t>
            </a:r>
            <a:r>
              <a:rPr lang="es-ES" sz="2800" b="1" i="1" dirty="0">
                <a:solidFill>
                  <a:schemeClr val="bg1"/>
                </a:solidFill>
              </a:rPr>
              <a:t>memorias de investigación </a:t>
            </a:r>
            <a:r>
              <a:rPr lang="es-ES" sz="2800" b="1" dirty="0">
                <a:solidFill>
                  <a:schemeClr val="bg1"/>
                </a:solidFill>
              </a:rPr>
              <a:t>ya </a:t>
            </a:r>
            <a:r>
              <a:rPr lang="es-ES" sz="2800" b="1" dirty="0" smtClean="0">
                <a:solidFill>
                  <a:schemeClr val="bg1"/>
                </a:solidFill>
              </a:rPr>
              <a:t>realizadas</a:t>
            </a:r>
            <a:r>
              <a:rPr lang="es-ES" sz="2800" b="1" dirty="0">
                <a:solidFill>
                  <a:schemeClr val="bg1"/>
                </a:solidFill>
              </a:rPr>
              <a:t>.</a:t>
            </a:r>
            <a:endParaRPr lang="es-ES" sz="2800" b="1" dirty="0" smtClean="0">
              <a:solidFill>
                <a:schemeClr val="bg1"/>
              </a:solidFill>
            </a:endParaRPr>
          </a:p>
          <a:p>
            <a:r>
              <a:rPr lang="es-ES" sz="2800" b="1" dirty="0" smtClean="0">
                <a:solidFill>
                  <a:schemeClr val="bg1"/>
                </a:solidFill>
              </a:rPr>
              <a:t>El </a:t>
            </a:r>
            <a:r>
              <a:rPr lang="es-ES" sz="2800" b="1" i="1" dirty="0">
                <a:solidFill>
                  <a:schemeClr val="bg1"/>
                </a:solidFill>
              </a:rPr>
              <a:t>contacto </a:t>
            </a:r>
            <a:r>
              <a:rPr lang="es-ES" sz="2800" b="1" dirty="0">
                <a:solidFill>
                  <a:schemeClr val="bg1"/>
                </a:solidFill>
              </a:rPr>
              <a:t>con personas expertas en el ámbito de la investigación </a:t>
            </a:r>
            <a:r>
              <a:rPr lang="es-ES" sz="2800" b="1" dirty="0" smtClean="0">
                <a:solidFill>
                  <a:schemeClr val="bg1"/>
                </a:solidFill>
              </a:rPr>
              <a:t>educativa.</a:t>
            </a:r>
            <a:endParaRPr lang="es-ES" sz="2800" b="1" dirty="0"/>
          </a:p>
          <a:p>
            <a:pPr marL="0" indent="0" algn="r">
              <a:buNone/>
            </a:pPr>
            <a:r>
              <a:rPr lang="es-ES" sz="2800" dirty="0"/>
              <a:t>(</a:t>
            </a:r>
            <a:r>
              <a:rPr lang="es-ES" sz="2800" i="1" dirty="0"/>
              <a:t>F. Javier Murillo )</a:t>
            </a:r>
            <a:endParaRPr lang="es-ES" sz="2800" dirty="0"/>
          </a:p>
          <a:p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969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Valoración del problema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2959" y="1792936"/>
            <a:ext cx="11683999" cy="4206240"/>
          </a:xfrm>
        </p:spPr>
        <p:txBody>
          <a:bodyPr>
            <a:noAutofit/>
          </a:bodyPr>
          <a:lstStyle/>
          <a:p>
            <a:pPr algn="just"/>
            <a:r>
              <a:rPr lang="es-ES" sz="2800" b="1" i="1" dirty="0" smtClean="0">
                <a:solidFill>
                  <a:schemeClr val="bg1"/>
                </a:solidFill>
              </a:rPr>
              <a:t>Real</a:t>
            </a:r>
            <a:r>
              <a:rPr lang="es-ES" sz="2800" b="1" dirty="0">
                <a:solidFill>
                  <a:schemeClr val="bg1"/>
                </a:solidFill>
              </a:rPr>
              <a:t>: ¿Es nuevo el problema? ¿Se dispone ya de una contestación al mismo? </a:t>
            </a:r>
          </a:p>
          <a:p>
            <a:r>
              <a:rPr lang="es-ES" sz="2800" b="1" i="1" dirty="0" smtClean="0">
                <a:solidFill>
                  <a:schemeClr val="bg1"/>
                </a:solidFill>
              </a:rPr>
              <a:t>Resoluble</a:t>
            </a:r>
            <a:r>
              <a:rPr lang="es-ES" sz="2800" b="1" dirty="0">
                <a:solidFill>
                  <a:schemeClr val="bg1"/>
                </a:solidFill>
              </a:rPr>
              <a:t>: ¿Es éste el tipo de problema que puede ser eficazmente resuelto mediante el proceso de investigación? </a:t>
            </a:r>
          </a:p>
          <a:p>
            <a:r>
              <a:rPr lang="es-ES" sz="2800" b="1" i="1" dirty="0" smtClean="0">
                <a:solidFill>
                  <a:schemeClr val="bg1"/>
                </a:solidFill>
              </a:rPr>
              <a:t>Relevante</a:t>
            </a:r>
            <a:r>
              <a:rPr lang="es-ES" sz="2800" b="1" dirty="0">
                <a:solidFill>
                  <a:schemeClr val="bg1"/>
                </a:solidFill>
              </a:rPr>
              <a:t>: ¿Es el problema significativo? </a:t>
            </a:r>
          </a:p>
          <a:p>
            <a:r>
              <a:rPr lang="es-ES" sz="2800" b="1" i="1" dirty="0" smtClean="0">
                <a:solidFill>
                  <a:schemeClr val="bg1"/>
                </a:solidFill>
              </a:rPr>
              <a:t>Factible</a:t>
            </a:r>
            <a:r>
              <a:rPr lang="es-ES" sz="2800" b="1" dirty="0">
                <a:solidFill>
                  <a:schemeClr val="bg1"/>
                </a:solidFill>
              </a:rPr>
              <a:t>: </a:t>
            </a:r>
            <a:r>
              <a:rPr lang="es-ES" sz="2800" b="1" dirty="0" smtClean="0">
                <a:solidFill>
                  <a:schemeClr val="bg1"/>
                </a:solidFill>
              </a:rPr>
              <a:t>(Competencia, Acceso a datos, Recursos económicos, Tiempo)</a:t>
            </a:r>
            <a:endParaRPr lang="es-ES" sz="2800" b="1" dirty="0">
              <a:solidFill>
                <a:schemeClr val="bg1"/>
              </a:solidFill>
            </a:endParaRPr>
          </a:p>
          <a:p>
            <a:r>
              <a:rPr lang="es-ES" sz="2800" b="1" i="1" dirty="0" smtClean="0">
                <a:solidFill>
                  <a:schemeClr val="bg1"/>
                </a:solidFill>
              </a:rPr>
              <a:t>Generador </a:t>
            </a:r>
            <a:r>
              <a:rPr lang="es-ES" sz="2800" b="1" i="1" dirty="0">
                <a:solidFill>
                  <a:schemeClr val="bg1"/>
                </a:solidFill>
              </a:rPr>
              <a:t>de conocimiento</a:t>
            </a:r>
            <a:r>
              <a:rPr lang="es-ES" sz="2800" b="1" dirty="0">
                <a:solidFill>
                  <a:schemeClr val="bg1"/>
                </a:solidFill>
              </a:rPr>
              <a:t>: ¿Produciría la solución alguna diferencia en </a:t>
            </a:r>
            <a:r>
              <a:rPr lang="es-ES" sz="2800" b="1" dirty="0" smtClean="0">
                <a:solidFill>
                  <a:schemeClr val="bg1"/>
                </a:solidFill>
              </a:rPr>
              <a:t>lo </a:t>
            </a:r>
            <a:r>
              <a:rPr lang="es-ES" sz="2800" b="1" dirty="0">
                <a:solidFill>
                  <a:schemeClr val="bg1"/>
                </a:solidFill>
              </a:rPr>
              <a:t>que se refiere a la </a:t>
            </a:r>
            <a:r>
              <a:rPr lang="es-ES" sz="2800" b="1" dirty="0" smtClean="0">
                <a:solidFill>
                  <a:schemeClr val="bg1"/>
                </a:solidFill>
              </a:rPr>
              <a:t>teoría? </a:t>
            </a:r>
            <a:endParaRPr lang="es-ES" sz="2800" b="1" dirty="0">
              <a:solidFill>
                <a:schemeClr val="bg1"/>
              </a:solidFill>
            </a:endParaRPr>
          </a:p>
          <a:p>
            <a:r>
              <a:rPr lang="es-ES" sz="2800" b="1" i="1" dirty="0" smtClean="0">
                <a:solidFill>
                  <a:schemeClr val="bg1"/>
                </a:solidFill>
              </a:rPr>
              <a:t>Generador </a:t>
            </a:r>
            <a:r>
              <a:rPr lang="es-ES" sz="2800" b="1" i="1" dirty="0">
                <a:solidFill>
                  <a:schemeClr val="bg1"/>
                </a:solidFill>
              </a:rPr>
              <a:t>de nuevos </a:t>
            </a:r>
            <a:r>
              <a:rPr lang="es-ES" sz="2800" b="1" i="1" dirty="0" smtClean="0">
                <a:solidFill>
                  <a:schemeClr val="bg1"/>
                </a:solidFill>
              </a:rPr>
              <a:t>problemas</a:t>
            </a:r>
            <a:endParaRPr lang="es-ES" sz="2800" b="1" dirty="0" smtClean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es-ES" sz="2800" b="1" dirty="0" smtClean="0"/>
              <a:t>(</a:t>
            </a:r>
            <a:r>
              <a:rPr lang="es-ES" sz="2800" b="1" i="1" dirty="0" smtClean="0"/>
              <a:t>F. Javier Murillo )</a:t>
            </a:r>
            <a:endParaRPr lang="es-ES" sz="2800" b="1" dirty="0" smtClean="0"/>
          </a:p>
          <a:p>
            <a:pPr marL="0" indent="0">
              <a:buNone/>
            </a:pP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2112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s-ES_tradnl" altLang="es-CO" dirty="0" smtClean="0"/>
              <a:t>El Problema de Investigación</a:t>
            </a:r>
            <a:endParaRPr lang="es-ES" altLang="es-CO" dirty="0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73025" y="2235355"/>
            <a:ext cx="4164015" cy="3600986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2400" b="1" dirty="0">
                <a:solidFill>
                  <a:schemeClr val="bg1"/>
                </a:solidFill>
              </a:rPr>
              <a:t>2. EL PROBLEMA DE INVESTIGACION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2400" dirty="0">
                <a:solidFill>
                  <a:schemeClr val="bg1"/>
                </a:solidFill>
              </a:rPr>
              <a:t>Esta definido por lo que es  objeto de conocimiento. Se expresa en términos concretos y explicito  a través del planteamiento, la formulación  y la sistematización.</a:t>
            </a:r>
            <a:endParaRPr lang="es-ES" altLang="es-CO" sz="2400" dirty="0">
              <a:solidFill>
                <a:schemeClr val="bg1"/>
              </a:solidFill>
            </a:endParaRP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4851401" y="1866023"/>
            <a:ext cx="7023100" cy="2169825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b="1" dirty="0">
                <a:solidFill>
                  <a:schemeClr val="bg1"/>
                </a:solidFill>
              </a:rPr>
              <a:t>2. 1 Planteamiento del Problema</a:t>
            </a:r>
          </a:p>
          <a:p>
            <a:pPr marL="285750" indent="-285750">
              <a:spcBef>
                <a:spcPct val="50000"/>
              </a:spcBef>
            </a:pPr>
            <a:r>
              <a:rPr lang="es-ES_tradnl" altLang="es-CO" sz="1800" dirty="0">
                <a:solidFill>
                  <a:schemeClr val="bg1"/>
                </a:solidFill>
              </a:rPr>
              <a:t>Descripción de la situación actual  que caracteriza al objeto del conocimiento  </a:t>
            </a:r>
            <a:r>
              <a:rPr lang="es-ES_tradnl" altLang="es-CO" sz="1800" dirty="0" smtClean="0">
                <a:solidFill>
                  <a:schemeClr val="bg1"/>
                </a:solidFill>
              </a:rPr>
              <a:t>(diagnóstico, síntomas </a:t>
            </a:r>
            <a:r>
              <a:rPr lang="es-ES_tradnl" altLang="es-CO" sz="1800" dirty="0">
                <a:solidFill>
                  <a:schemeClr val="bg1"/>
                </a:solidFill>
              </a:rPr>
              <a:t>y causas). </a:t>
            </a:r>
            <a:endParaRPr lang="es-ES_tradnl" altLang="es-CO" sz="1800" dirty="0" smtClean="0">
              <a:solidFill>
                <a:schemeClr val="bg1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s-ES_tradnl" altLang="es-CO" sz="1800" dirty="0" smtClean="0">
                <a:solidFill>
                  <a:schemeClr val="bg1"/>
                </a:solidFill>
              </a:rPr>
              <a:t>Identificación </a:t>
            </a:r>
            <a:r>
              <a:rPr lang="es-ES_tradnl" altLang="es-CO" sz="1800" dirty="0">
                <a:solidFill>
                  <a:schemeClr val="bg1"/>
                </a:solidFill>
              </a:rPr>
              <a:t>de situaciones Futuras  al sostenerse la situación actual (</a:t>
            </a:r>
            <a:r>
              <a:rPr lang="es-ES_tradnl" altLang="es-CO" sz="1800" dirty="0" smtClean="0">
                <a:solidFill>
                  <a:schemeClr val="bg1"/>
                </a:solidFill>
              </a:rPr>
              <a:t>pronóstico</a:t>
            </a:r>
            <a:r>
              <a:rPr lang="es-ES_tradnl" altLang="es-CO" sz="1800" dirty="0">
                <a:solidFill>
                  <a:schemeClr val="bg1"/>
                </a:solidFill>
              </a:rPr>
              <a:t>). </a:t>
            </a:r>
            <a:endParaRPr lang="es-ES_tradnl" altLang="es-CO" sz="1800" dirty="0" smtClean="0">
              <a:solidFill>
                <a:schemeClr val="bg1"/>
              </a:solidFill>
            </a:endParaRPr>
          </a:p>
          <a:p>
            <a:pPr marL="285750" indent="-285750">
              <a:spcBef>
                <a:spcPct val="50000"/>
              </a:spcBef>
            </a:pPr>
            <a:r>
              <a:rPr lang="es-ES_tradnl" altLang="es-CO" sz="1800" dirty="0" smtClean="0">
                <a:solidFill>
                  <a:schemeClr val="bg1"/>
                </a:solidFill>
              </a:rPr>
              <a:t>Presentación  </a:t>
            </a:r>
            <a:r>
              <a:rPr lang="es-ES_tradnl" altLang="es-CO" sz="1800" dirty="0">
                <a:solidFill>
                  <a:schemeClr val="bg1"/>
                </a:solidFill>
              </a:rPr>
              <a:t>de alternativas  para superar la situación actual</a:t>
            </a:r>
            <a:r>
              <a:rPr lang="es-ES_tradnl" altLang="es-CO" sz="1800" dirty="0"/>
              <a:t>.</a:t>
            </a:r>
            <a:endParaRPr lang="es-ES" altLang="es-CO" sz="1800" dirty="0"/>
          </a:p>
        </p:txBody>
      </p:sp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4851401" y="4108935"/>
            <a:ext cx="7023099" cy="1338828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b="1" dirty="0">
                <a:solidFill>
                  <a:schemeClr val="bg1"/>
                </a:solidFill>
              </a:rPr>
              <a:t>2. 2 Formulación  del Problema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dirty="0">
                <a:solidFill>
                  <a:schemeClr val="bg1"/>
                </a:solidFill>
              </a:rPr>
              <a:t>Se plantea a través de una pregunta de investigación, el investigador  espera responderla y de esta manera resolver el problema planteado.</a:t>
            </a:r>
            <a:endParaRPr lang="es-ES" altLang="es-CO" sz="1800" dirty="0">
              <a:solidFill>
                <a:schemeClr val="bg1"/>
              </a:solidFill>
            </a:endParaRP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4851401" y="5540096"/>
            <a:ext cx="7023099" cy="1338828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b="1" dirty="0">
                <a:solidFill>
                  <a:schemeClr val="bg1"/>
                </a:solidFill>
              </a:rPr>
              <a:t>2. 3 Sistematización  del Problema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CO" sz="1800" dirty="0">
                <a:solidFill>
                  <a:schemeClr val="bg1"/>
                </a:solidFill>
              </a:rPr>
              <a:t>Se formula por medio de </a:t>
            </a:r>
            <a:r>
              <a:rPr lang="es-ES_tradnl" altLang="es-CO" sz="1800" dirty="0" err="1">
                <a:solidFill>
                  <a:schemeClr val="bg1"/>
                </a:solidFill>
              </a:rPr>
              <a:t>subpreguntas</a:t>
            </a:r>
            <a:r>
              <a:rPr lang="es-ES_tradnl" altLang="es-CO" sz="1800" dirty="0">
                <a:solidFill>
                  <a:schemeClr val="bg1"/>
                </a:solidFill>
              </a:rPr>
              <a:t> que el investigador  plantea sobre temas específicos que se han observado en el planteamiento del problema.</a:t>
            </a:r>
            <a:endParaRPr lang="es-ES" altLang="es-CO" sz="1800" dirty="0">
              <a:solidFill>
                <a:schemeClr val="bg1"/>
              </a:solidFill>
            </a:endParaRPr>
          </a:p>
        </p:txBody>
      </p:sp>
      <p:sp>
        <p:nvSpPr>
          <p:cNvPr id="15367" name="AutoShape 8"/>
          <p:cNvSpPr>
            <a:spLocks/>
          </p:cNvSpPr>
          <p:nvPr/>
        </p:nvSpPr>
        <p:spPr bwMode="auto">
          <a:xfrm>
            <a:off x="4437063" y="1860499"/>
            <a:ext cx="71438" cy="4681537"/>
          </a:xfrm>
          <a:prstGeom prst="leftBrace">
            <a:avLst>
              <a:gd name="adj1" fmla="val 546107"/>
              <a:gd name="adj2" fmla="val 50000"/>
            </a:avLst>
          </a:prstGeom>
          <a:solidFill>
            <a:schemeClr val="tx2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CO" altLang="es-CO" sz="1800"/>
          </a:p>
        </p:txBody>
      </p:sp>
      <p:sp>
        <p:nvSpPr>
          <p:cNvPr id="2" name="CuadroTexto 1"/>
          <p:cNvSpPr txBox="1"/>
          <p:nvPr/>
        </p:nvSpPr>
        <p:spPr>
          <a:xfrm>
            <a:off x="850900" y="619760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417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/>
              <a:t>Planteamiento del problema-</a:t>
            </a:r>
            <a:r>
              <a:rPr lang="es-ES" dirty="0" smtClean="0">
                <a:solidFill>
                  <a:schemeClr val="bg1"/>
                </a:solidFill>
              </a:rPr>
              <a:t>Diagnóstico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endParaRPr lang="es-ES_tradnl" altLang="es-CO" sz="2400" b="1" dirty="0">
              <a:solidFill>
                <a:schemeClr val="bg1"/>
              </a:solidFill>
            </a:endParaRPr>
          </a:p>
          <a:p>
            <a:pPr algn="just"/>
            <a:r>
              <a:rPr lang="es-ES_tradnl" altLang="es-CO" sz="2400" b="1" dirty="0">
                <a:solidFill>
                  <a:schemeClr val="bg1"/>
                </a:solidFill>
              </a:rPr>
              <a:t>La Identificación del problema en términos concretos y explícitos, es formular las variables e indicadores que lo constituyen y sobre las cuales  se fundamentara la formulación de los objetivos, alcances e hipótesis de la investigación. Estas variables se encuentra en los síntomas (Variables dependientes) y las causa variables independientes.</a:t>
            </a:r>
          </a:p>
          <a:p>
            <a:pPr algn="just"/>
            <a:r>
              <a:rPr lang="es-ES_tradnl" altLang="es-CO" sz="2400" b="1" dirty="0">
                <a:solidFill>
                  <a:schemeClr val="bg1"/>
                </a:solidFill>
              </a:rPr>
              <a:t>El planteamiento  del problema  parte de la identificación y descripción de los síntomas que se observan  y son relevantes en la situación, relacionándolos con las causas que lo </a:t>
            </a:r>
            <a:r>
              <a:rPr lang="es-ES_tradnl" altLang="es-CO" sz="2400" b="1" dirty="0" smtClean="0">
                <a:solidFill>
                  <a:schemeClr val="bg1"/>
                </a:solidFill>
              </a:rPr>
              <a:t>producen.</a:t>
            </a:r>
          </a:p>
          <a:p>
            <a:pPr algn="just"/>
            <a:r>
              <a:rPr lang="es-ES_tradnl" sz="2400" b="1" dirty="0" smtClean="0">
                <a:solidFill>
                  <a:schemeClr val="bg1"/>
                </a:solidFill>
              </a:rPr>
              <a:t>Síntomas y causas deben constituirse la base para formulación de las variables de investigación. 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9615399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(Méndez &amp; Vélez, 2001)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704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 bandas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TM03090430[[fn=Con bandas]]</Template>
  <TotalTime>471</TotalTime>
  <Words>1364</Words>
  <Application>Microsoft Office PowerPoint</Application>
  <PresentationFormat>Panorámica</PresentationFormat>
  <Paragraphs>188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Corbel</vt:lpstr>
      <vt:lpstr>Times New Roman</vt:lpstr>
      <vt:lpstr>Wingdings</vt:lpstr>
      <vt:lpstr>Con bandas</vt:lpstr>
      <vt:lpstr>El problema de investigación</vt:lpstr>
      <vt:lpstr>PROBLEMA</vt:lpstr>
      <vt:lpstr>Qué es?</vt:lpstr>
      <vt:lpstr>Qué es?</vt:lpstr>
      <vt:lpstr>Qué es?</vt:lpstr>
      <vt:lpstr>Fuentes </vt:lpstr>
      <vt:lpstr>Valoración del problema </vt:lpstr>
      <vt:lpstr>El Problema de Investigación</vt:lpstr>
      <vt:lpstr>Planteamiento del problema-Diagnóstico</vt:lpstr>
      <vt:lpstr>Planteamiento del problema PROnóstico</vt:lpstr>
      <vt:lpstr>Planteamiento del problema CONTROL-PROnóstico</vt:lpstr>
      <vt:lpstr>Formulación del problema pregunta de investigación </vt:lpstr>
      <vt:lpstr>Formulación del problema Características de la pregunta </vt:lpstr>
      <vt:lpstr>Sistematización del problema</vt:lpstr>
      <vt:lpstr>Presentación de PowerPoint</vt:lpstr>
      <vt:lpstr>Presentación de PowerPoint</vt:lpstr>
      <vt:lpstr>Presentación de PowerPoint</vt:lpstr>
      <vt:lpstr>Recomendaciones </vt:lpstr>
      <vt:lpstr>http://ingenieria1.udistrital.edu.co/moodle2/course/category.php?id=31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problema de investigación</dc:title>
  <dc:creator>Ernesto</dc:creator>
  <cp:lastModifiedBy>Estudiantes</cp:lastModifiedBy>
  <cp:revision>35</cp:revision>
  <dcterms:created xsi:type="dcterms:W3CDTF">2015-08-20T21:59:01Z</dcterms:created>
  <dcterms:modified xsi:type="dcterms:W3CDTF">2018-08-15T12:53:17Z</dcterms:modified>
</cp:coreProperties>
</file>