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  <p:sldId id="259" r:id="rId4"/>
    <p:sldId id="261" r:id="rId5"/>
    <p:sldId id="263" r:id="rId6"/>
    <p:sldId id="260" r:id="rId7"/>
    <p:sldId id="265" r:id="rId8"/>
    <p:sldId id="266" r:id="rId9"/>
    <p:sldId id="267" r:id="rId10"/>
    <p:sldId id="264" r:id="rId11"/>
    <p:sldId id="270" r:id="rId12"/>
    <p:sldId id="271" r:id="rId13"/>
    <p:sldId id="273" r:id="rId14"/>
    <p:sldId id="274" r:id="rId15"/>
    <p:sldId id="276" r:id="rId16"/>
    <p:sldId id="277" r:id="rId17"/>
    <p:sldId id="262" r:id="rId18"/>
    <p:sldId id="281" r:id="rId19"/>
    <p:sldId id="278" r:id="rId20"/>
    <p:sldId id="279" r:id="rId21"/>
    <p:sldId id="280" r:id="rId22"/>
    <p:sldId id="282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7A9DD"/>
    <a:srgbClr val="7B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68" d="100"/>
          <a:sy n="68" d="100"/>
        </p:scale>
        <p:origin x="41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ítulo y tab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abla 2"/>
          <p:cNvSpPr>
            <a:spLocks noGrp="1"/>
          </p:cNvSpPr>
          <p:nvPr>
            <p:ph type="tbl" idx="1"/>
          </p:nvPr>
        </p:nvSpPr>
        <p:spPr>
          <a:xfrm>
            <a:off x="609600" y="1600201"/>
            <a:ext cx="10972800" cy="4525963"/>
          </a:xfrm>
        </p:spPr>
        <p:txBody>
          <a:bodyPr/>
          <a:lstStyle/>
          <a:p>
            <a:pPr lvl="0"/>
            <a:endParaRPr lang="es-E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EE7CBA-A9F5-4E5D-99CE-B415047122E5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2033841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9/20/2018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  <p:sldLayoutId id="214748366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distrital.edu.co:8080/web/mcic/2015-iii?p_auth=TQhNsKA6&amp;p_p_auth=7Q0rVP2F&amp;p_p_id=49&amp;p_p_lifecycle=1&amp;p_p_state=normal&amp;p_p_mode=view&amp;_49_struts_action=/my_places/view&amp;_49_groupId=14334&amp;_49_privateLayout=false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497013" y="1910997"/>
            <a:ext cx="8915399" cy="2262781"/>
          </a:xfrm>
        </p:spPr>
        <p:txBody>
          <a:bodyPr/>
          <a:lstStyle/>
          <a:p>
            <a:pPr algn="ctr"/>
            <a:r>
              <a:rPr lang="es-ES" dirty="0" smtClean="0"/>
              <a:t>HIPÓTESIS DE LA INVESTIGACIÓN</a:t>
            </a:r>
            <a:endParaRPr lang="es-ES" dirty="0"/>
          </a:p>
        </p:txBody>
      </p:sp>
      <p:pic>
        <p:nvPicPr>
          <p:cNvPr id="4" name="Picture 2" descr="https://udistrital.files.wordpress.com/2012/12/escudo_ud-225x3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9531" y="393700"/>
            <a:ext cx="1427426" cy="1674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ángulo 4"/>
          <p:cNvSpPr/>
          <p:nvPr/>
        </p:nvSpPr>
        <p:spPr>
          <a:xfrm>
            <a:off x="1668088" y="4225118"/>
            <a:ext cx="839031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2400" b="1" dirty="0" smtClean="0"/>
              <a:t>SEMINARIO </a:t>
            </a:r>
            <a:r>
              <a:rPr lang="es-ES" sz="2400" b="1" dirty="0"/>
              <a:t>DE INVESTIGACIÓN</a:t>
            </a:r>
          </a:p>
          <a:p>
            <a:pPr algn="ctr"/>
            <a:r>
              <a:rPr lang="es-ES" sz="2400" b="1" dirty="0">
                <a:hlinkClick r:id="rId3"/>
              </a:rPr>
              <a:t>Maestría en Ciencias de la Información y las Comunicaciones</a:t>
            </a:r>
            <a:endParaRPr lang="es-ES" sz="2400" dirty="0"/>
          </a:p>
          <a:p>
            <a:pPr algn="ctr"/>
            <a:endParaRPr lang="es-ES" sz="2400" dirty="0"/>
          </a:p>
          <a:p>
            <a:pPr algn="ctr"/>
            <a:r>
              <a:rPr lang="es-ES" sz="2400" dirty="0"/>
              <a:t>ERNESTO GÓMEZ VARGAS</a:t>
            </a:r>
          </a:p>
          <a:p>
            <a:pPr algn="ctr"/>
            <a:r>
              <a:rPr lang="es-ES" sz="2400" dirty="0" smtClean="0"/>
              <a:t>2018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886451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63" name="Group 4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6115261"/>
              </p:ext>
            </p:extLst>
          </p:nvPr>
        </p:nvGraphicFramePr>
        <p:xfrm>
          <a:off x="956734" y="1057275"/>
          <a:ext cx="8743949" cy="5181918"/>
        </p:xfrm>
        <a:graphic>
          <a:graphicData uri="http://schemas.openxmlformats.org/drawingml/2006/table">
            <a:tbl>
              <a:tblPr/>
              <a:tblGrid>
                <a:gridCol w="33718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72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69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CL" altLang="es-ES" sz="28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j-ea"/>
                          <a:cs typeface="+mj-cs"/>
                        </a:rPr>
                        <a:t>Tipo de estudio</a:t>
                      </a:r>
                      <a:endParaRPr lang="en-US" altLang="es-ES" sz="2800" b="1" kern="1200" dirty="0" smtClean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j-ea"/>
                        <a:cs typeface="+mj-cs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CL" altLang="es-ES" sz="28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j-ea"/>
                          <a:cs typeface="+mj-cs"/>
                        </a:rPr>
                        <a:t>Tipo de hipótesis</a:t>
                      </a:r>
                      <a:endParaRPr lang="en-US" altLang="es-ES" sz="2800" b="1" kern="1200" dirty="0" smtClean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j-ea"/>
                        <a:cs typeface="+mj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668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CL" altLang="es-ES" sz="28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j-ea"/>
                          <a:cs typeface="+mj-cs"/>
                        </a:rPr>
                        <a:t>Exploratorio</a:t>
                      </a:r>
                      <a:endParaRPr lang="en-US" altLang="es-ES" sz="2800" kern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j-ea"/>
                        <a:cs typeface="+mj-cs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CL" altLang="es-ES" sz="28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j-ea"/>
                          <a:cs typeface="+mj-cs"/>
                        </a:rPr>
                        <a:t>No se considera necesario que sea conveniente expresar una hipótesis en ellos, aunque es conveniente hacerlo.</a:t>
                      </a:r>
                      <a:endParaRPr lang="en-US" altLang="es-ES" sz="2800" kern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j-ea"/>
                        <a:cs typeface="+mj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53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CL" altLang="es-ES" sz="28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j-ea"/>
                          <a:cs typeface="+mj-cs"/>
                        </a:rPr>
                        <a:t>Descriptivo</a:t>
                      </a:r>
                      <a:endParaRPr lang="en-US" altLang="es-ES" sz="2800" kern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j-ea"/>
                        <a:cs typeface="+mj-cs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CL" altLang="es-ES" sz="28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j-ea"/>
                          <a:cs typeface="+mj-cs"/>
                        </a:rPr>
                        <a:t>Se acompañan de hipótesis descriptivas</a:t>
                      </a:r>
                      <a:endParaRPr lang="en-US" altLang="es-ES" sz="2800" kern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j-ea"/>
                        <a:cs typeface="+mj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953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CL" altLang="es-ES" sz="2800" kern="120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j-ea"/>
                          <a:cs typeface="+mj-cs"/>
                        </a:rPr>
                        <a:t>Correlacional</a:t>
                      </a:r>
                      <a:endParaRPr lang="en-US" altLang="es-ES" sz="2800" kern="120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j-ea"/>
                        <a:cs typeface="+mj-cs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CL" altLang="es-ES" sz="28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j-ea"/>
                          <a:cs typeface="+mj-cs"/>
                        </a:rPr>
                        <a:t>Se acompañan de hipótesis correlacionales</a:t>
                      </a:r>
                      <a:endParaRPr lang="en-US" altLang="es-ES" sz="2800" kern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j-ea"/>
                        <a:cs typeface="+mj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969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CL" altLang="es-ES" sz="28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j-ea"/>
                          <a:cs typeface="+mj-cs"/>
                        </a:rPr>
                        <a:t>Explicativo-Causales</a:t>
                      </a:r>
                      <a:endParaRPr lang="en-US" altLang="es-ES" sz="2800" kern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j-ea"/>
                        <a:cs typeface="+mj-cs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CL" altLang="es-ES" sz="28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j-ea"/>
                          <a:cs typeface="+mj-cs"/>
                        </a:rPr>
                        <a:t>Se acompañan de hipótesis causales</a:t>
                      </a:r>
                      <a:endParaRPr lang="en-US" altLang="es-ES" sz="2800" kern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j-ea"/>
                        <a:cs typeface="+mj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956734" y="131763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altLang="es-ES" dirty="0" smtClean="0">
                <a:latin typeface="Times New Roman" panose="02020603050405020304" pitchFamily="18" charset="0"/>
              </a:rPr>
              <a:t>Hipótesis según el tipo de conocimiento </a:t>
            </a:r>
            <a:endParaRPr lang="es-ES" altLang="es-ES" dirty="0">
              <a:latin typeface="Times New Roman" panose="02020603050405020304" pitchFamily="18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7493000" y="6488668"/>
            <a:ext cx="469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(Universidad Autónoma de México, 2011)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6550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09700" y="1800226"/>
            <a:ext cx="8229600" cy="4525963"/>
          </a:xfrm>
        </p:spPr>
        <p:txBody>
          <a:bodyPr>
            <a:normAutofit/>
          </a:bodyPr>
          <a:lstStyle/>
          <a:p>
            <a:pPr algn="just">
              <a:lnSpc>
                <a:spcPct val="90000"/>
              </a:lnSpc>
              <a:buNone/>
              <a:defRPr/>
            </a:pPr>
            <a:r>
              <a:rPr lang="es-ES" sz="3200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+mj-cs"/>
              </a:rPr>
              <a:t>Hipótesis Descriptivas</a:t>
            </a:r>
            <a:endParaRPr lang="es-MX" sz="3200" dirty="0">
              <a:solidFill>
                <a:srgbClr val="FF0000"/>
              </a:solidFill>
              <a:latin typeface="Times New Roman" panose="02020603050405020304" pitchFamily="18" charset="0"/>
              <a:ea typeface="+mj-ea"/>
              <a:cs typeface="+mj-cs"/>
            </a:endParaRPr>
          </a:p>
          <a:p>
            <a:pPr algn="just" eaLnBrk="1" hangingPunct="1">
              <a:lnSpc>
                <a:spcPct val="90000"/>
              </a:lnSpc>
              <a:defRPr/>
            </a:pPr>
            <a:r>
              <a:rPr lang="es-ES" sz="32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ea typeface="+mj-ea"/>
                <a:cs typeface="+mj-cs"/>
              </a:rPr>
              <a:t>Descriptivas del valor de variables que se van a observar en un contexto en la manifestación de otra variable. (Estudios descriptivos)</a:t>
            </a:r>
            <a:r>
              <a:rPr lang="es-MX" sz="32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ea typeface="+mj-ea"/>
                <a:cs typeface="+mj-cs"/>
              </a:rPr>
              <a:t>.</a:t>
            </a:r>
          </a:p>
          <a:p>
            <a:pPr marL="0" indent="0" algn="just" eaLnBrk="1" hangingPunct="1">
              <a:lnSpc>
                <a:spcPct val="90000"/>
              </a:lnSpc>
              <a:buNone/>
              <a:defRPr/>
            </a:pPr>
            <a:endParaRPr lang="es-ES" sz="3200" dirty="0">
              <a:solidFill>
                <a:schemeClr val="tx1">
                  <a:lumMod val="95000"/>
                </a:schemeClr>
              </a:solidFill>
              <a:latin typeface="Times New Roman" panose="02020603050405020304" pitchFamily="18" charset="0"/>
              <a:ea typeface="+mj-ea"/>
              <a:cs typeface="+mj-cs"/>
            </a:endParaRP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s-ES" sz="32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ea typeface="+mj-ea"/>
                <a:cs typeface="+mj-cs"/>
              </a:rPr>
              <a:t>“ La expectativa de los trabadores de la corporación </a:t>
            </a:r>
            <a:r>
              <a:rPr lang="es-MX" sz="32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ea typeface="+mj-ea"/>
                <a:cs typeface="+mj-cs"/>
              </a:rPr>
              <a:t>XYZ</a:t>
            </a:r>
            <a:r>
              <a:rPr lang="es-ES" sz="32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ea typeface="+mj-ea"/>
                <a:cs typeface="+mj-cs"/>
              </a:rPr>
              <a:t> oscila entre los 500,000 y 600,000 pesos”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lang="es-ES" sz="2800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956734" y="131763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altLang="es-ES" dirty="0" smtClean="0">
                <a:latin typeface="Times New Roman" panose="02020603050405020304" pitchFamily="18" charset="0"/>
              </a:rPr>
              <a:t>Hipótesis según el tipo de conocimiento </a:t>
            </a:r>
            <a:endParaRPr lang="es-ES" altLang="es-ES" dirty="0">
              <a:latin typeface="Times New Roman" panose="02020603050405020304" pitchFamily="18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7493000" y="6488668"/>
            <a:ext cx="469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(Universidad Autónoma de México, 2011)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96712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3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3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3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07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6734" y="1452563"/>
            <a:ext cx="8596668" cy="3880773"/>
          </a:xfrm>
        </p:spPr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es-E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Hipótesis </a:t>
            </a:r>
            <a:r>
              <a:rPr lang="es-MX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 </a:t>
            </a:r>
            <a:r>
              <a:rPr lang="es-E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correlación</a:t>
            </a:r>
            <a:r>
              <a:rPr lang="es-E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s-ES" sz="32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  <a:defRPr/>
            </a:pPr>
            <a:endParaRPr lang="es-MX" sz="3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just" eaLnBrk="1" hangingPunct="1">
              <a:buNone/>
              <a:defRPr/>
            </a:pPr>
            <a:r>
              <a:rPr lang="es-E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Estas </a:t>
            </a:r>
            <a:r>
              <a:rPr lang="es-E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especifican como se  relacionan dos o más variables, en estos casos no hablamos de variables dependientes e independientes</a:t>
            </a:r>
            <a:r>
              <a:rPr lang="es-MX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eaLnBrk="1" hangingPunct="1">
              <a:defRPr/>
            </a:pPr>
            <a:endParaRPr lang="es-MX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buFont typeface="Wingdings" panose="05000000000000000000" pitchFamily="2" charset="2"/>
              <a:buNone/>
              <a:defRPr/>
            </a:pPr>
            <a:r>
              <a:rPr lang="es-E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a mayor confianza mayor equidad.”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es-ES" dirty="0" smtClean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956734" y="131763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altLang="es-ES" dirty="0" smtClean="0">
                <a:latin typeface="Times New Roman" panose="02020603050405020304" pitchFamily="18" charset="0"/>
              </a:rPr>
              <a:t>Hipótesis según el tipo de conocimiento </a:t>
            </a:r>
            <a:endParaRPr lang="es-ES" altLang="es-ES" dirty="0">
              <a:latin typeface="Times New Roman" panose="02020603050405020304" pitchFamily="18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7493000" y="6488668"/>
            <a:ext cx="469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(Universidad Autónoma de México, 2011)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67476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4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24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4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31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3234" y="1571626"/>
            <a:ext cx="9131300" cy="4525963"/>
          </a:xfrm>
        </p:spPr>
        <p:txBody>
          <a:bodyPr>
            <a:normAutofit fontScale="85000" lnSpcReduction="20000"/>
          </a:bodyPr>
          <a:lstStyle/>
          <a:p>
            <a:pPr algn="just">
              <a:lnSpc>
                <a:spcPct val="90000"/>
              </a:lnSpc>
              <a:defRPr/>
            </a:pPr>
            <a:r>
              <a:rPr lang="es-ES" sz="35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Hipótesis </a:t>
            </a:r>
            <a:r>
              <a:rPr lang="es-MX" sz="35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 </a:t>
            </a:r>
            <a:r>
              <a:rPr lang="es-ES" sz="35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causalidad</a:t>
            </a:r>
            <a:r>
              <a:rPr lang="es-ES" sz="35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s-MX" sz="35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1" hangingPunct="1">
              <a:lnSpc>
                <a:spcPct val="90000"/>
              </a:lnSpc>
              <a:buNone/>
              <a:defRPr/>
            </a:pPr>
            <a:endParaRPr lang="es-MX" sz="3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1" hangingPunct="1">
              <a:lnSpc>
                <a:spcPct val="90000"/>
              </a:lnSpc>
              <a:buNone/>
              <a:defRPr/>
            </a:pPr>
            <a:r>
              <a:rPr lang="es-MX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Proponen </a:t>
            </a:r>
            <a:r>
              <a:rPr lang="es-MX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 “sentido de entendimiento” entre dos o mas variables.</a:t>
            </a:r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endParaRPr lang="es-MX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s-MX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Ejemplo:</a:t>
            </a:r>
            <a:r>
              <a:rPr lang="es-MX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	La desintegración familiar de los padres provoca baja autoestima en los hijos.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s-MX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</a:t>
            </a:r>
            <a:r>
              <a:rPr lang="es-MX" sz="3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influye en  o  causa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s-MX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		X                                     Y                     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s-MX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(variable)                           (variable)</a:t>
            </a:r>
            <a:endParaRPr lang="es-ES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es-ES" sz="2800" dirty="0"/>
          </a:p>
        </p:txBody>
      </p:sp>
      <p:sp>
        <p:nvSpPr>
          <p:cNvPr id="19460" name="Line 4"/>
          <p:cNvSpPr>
            <a:spLocks noChangeShapeType="1"/>
          </p:cNvSpPr>
          <p:nvPr/>
        </p:nvSpPr>
        <p:spPr bwMode="auto">
          <a:xfrm>
            <a:off x="2794000" y="5245100"/>
            <a:ext cx="365760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s-E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956734" y="131763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altLang="es-ES" dirty="0" smtClean="0">
                <a:latin typeface="Times New Roman" panose="02020603050405020304" pitchFamily="18" charset="0"/>
              </a:rPr>
              <a:t>Hipótesis según el tipo de conocimiento </a:t>
            </a:r>
            <a:endParaRPr lang="es-ES" altLang="es-ES" dirty="0">
              <a:latin typeface="Times New Roman" panose="02020603050405020304" pitchFamily="18" charset="0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7493000" y="6488668"/>
            <a:ext cx="469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(Universidad Autónoma de México, 2011)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52209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6234" y="992188"/>
            <a:ext cx="9558866" cy="3880773"/>
          </a:xfrm>
        </p:spPr>
        <p:txBody>
          <a:bodyPr/>
          <a:lstStyle/>
          <a:p>
            <a:pPr eaLnBrk="1" hangingPunct="1">
              <a:defRPr/>
            </a:pPr>
            <a:r>
              <a:rPr lang="es-MX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Hipótesis </a:t>
            </a:r>
            <a:r>
              <a:rPr lang="es-MX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causales </a:t>
            </a:r>
            <a:r>
              <a:rPr lang="es-MX" sz="3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bivariadas</a:t>
            </a:r>
            <a:r>
              <a:rPr lang="es-MX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algn="just" eaLnBrk="1" hangingPunct="1">
              <a:buFont typeface="Wingdings" panose="05000000000000000000" pitchFamily="2" charset="2"/>
              <a:buNone/>
              <a:defRPr/>
            </a:pPr>
            <a:r>
              <a:rPr lang="es-MX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s-MX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 plantea una relación entre una variable                       </a:t>
            </a:r>
            <a:r>
              <a:rPr lang="es-MX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independiente </a:t>
            </a:r>
            <a:r>
              <a:rPr lang="es-MX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una variable dependiente.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es-ES" sz="2800" dirty="0"/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es-ES" dirty="0" smtClean="0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956734" y="131763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altLang="es-ES" dirty="0" smtClean="0">
                <a:latin typeface="Times New Roman" panose="02020603050405020304" pitchFamily="18" charset="0"/>
              </a:rPr>
              <a:t>Hipótesis según el tipo de conocimiento </a:t>
            </a:r>
            <a:endParaRPr lang="es-ES" altLang="es-ES" dirty="0">
              <a:latin typeface="Times New Roman" panose="02020603050405020304" pitchFamily="18" charset="0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766234" y="2932575"/>
            <a:ext cx="9520766" cy="3252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s-MX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Hipótesis causales multivariadas:</a:t>
            </a:r>
          </a:p>
          <a:p>
            <a:pPr algn="just">
              <a:buFont typeface="Wingdings" panose="05000000000000000000" pitchFamily="2" charset="2"/>
              <a:buNone/>
              <a:defRPr/>
            </a:pPr>
            <a:r>
              <a:rPr lang="es-MX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s-MX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Plantea una relación entre varias variables independientes y una dependiente, o una independiente y varias dependientes, o varias variables independientes y varias dependientes.</a:t>
            </a:r>
            <a:endParaRPr lang="es-ES" sz="32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7493000" y="6488668"/>
            <a:ext cx="469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(Universidad Autónoma de México, 2011)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39035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MX" sz="4000" dirty="0"/>
              <a:t>H</a:t>
            </a:r>
            <a:r>
              <a:rPr lang="es-MX" sz="4000" dirty="0" smtClean="0"/>
              <a:t>ipótesis estadística</a:t>
            </a:r>
            <a:r>
              <a:rPr lang="es-MX" sz="3200" dirty="0"/>
              <a:t/>
            </a:r>
            <a:br>
              <a:rPr lang="es-MX" sz="3200" dirty="0"/>
            </a:br>
            <a:endParaRPr lang="es-ES" sz="3200" dirty="0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800" y="1497014"/>
            <a:ext cx="9563100" cy="4141787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endParaRPr lang="es-MX" sz="2400" dirty="0" smtClean="0"/>
          </a:p>
          <a:p>
            <a:pPr algn="just" eaLnBrk="1" hangingPunct="1">
              <a:defRPr/>
            </a:pPr>
            <a:r>
              <a:rPr lang="es-MX" sz="2400" dirty="0" smtClean="0"/>
              <a:t>Es la transformación de las hipótesis de investigación, nulas y alternativas en símbolos estadísticos. Se pueden formular sólo cuando  los datos del estudio que se van a recolectar y analizar son cuantitativos (números, porcentajes, promedios).</a:t>
            </a:r>
          </a:p>
          <a:p>
            <a:pPr marL="609600" indent="-609600"/>
            <a:r>
              <a:rPr lang="es-ES_tradnl" altLang="es-ES" sz="2800" dirty="0">
                <a:latin typeface="Times New Roman" panose="02020603050405020304" pitchFamily="18" charset="0"/>
              </a:rPr>
              <a:t>Tipos de hipótesis estadísticas</a:t>
            </a:r>
            <a:r>
              <a:rPr lang="es-ES_tradnl" altLang="es-ES" sz="2800" dirty="0" smtClean="0">
                <a:latin typeface="Times New Roman" panose="02020603050405020304" pitchFamily="18" charset="0"/>
              </a:rPr>
              <a:t>:</a:t>
            </a:r>
            <a:endParaRPr lang="es-ES_tradnl" altLang="es-ES" sz="2800" dirty="0">
              <a:latin typeface="Times New Roman" panose="02020603050405020304" pitchFamily="18" charset="0"/>
            </a:endParaRPr>
          </a:p>
          <a:p>
            <a:pPr marL="609600" indent="-609600">
              <a:buNone/>
            </a:pPr>
            <a:r>
              <a:rPr lang="es-ES_tradnl" altLang="es-ES" sz="2800" dirty="0">
                <a:latin typeface="Times New Roman" panose="02020603050405020304" pitchFamily="18" charset="0"/>
              </a:rPr>
              <a:t>		- De estimación.</a:t>
            </a:r>
          </a:p>
          <a:p>
            <a:pPr marL="609600" indent="-609600">
              <a:buNone/>
            </a:pPr>
            <a:r>
              <a:rPr lang="es-ES_tradnl" altLang="es-ES" sz="2800" dirty="0">
                <a:latin typeface="Times New Roman" panose="02020603050405020304" pitchFamily="18" charset="0"/>
              </a:rPr>
              <a:t>		- De correlación.</a:t>
            </a:r>
          </a:p>
          <a:p>
            <a:pPr marL="609600" indent="-609600">
              <a:buNone/>
            </a:pPr>
            <a:r>
              <a:rPr lang="es-ES_tradnl" altLang="es-ES" sz="2800" dirty="0">
                <a:latin typeface="Times New Roman" panose="02020603050405020304" pitchFamily="18" charset="0"/>
              </a:rPr>
              <a:t>		- De diferencia de medias u otros valores.</a:t>
            </a:r>
          </a:p>
          <a:p>
            <a:pPr marL="609600" indent="-609600">
              <a:buNone/>
            </a:pPr>
            <a:r>
              <a:rPr lang="es-ES_tradnl" altLang="es-ES" sz="2800" dirty="0">
                <a:latin typeface="Times New Roman" panose="02020603050405020304" pitchFamily="18" charset="0"/>
              </a:rPr>
              <a:t>		- De causalidad.</a:t>
            </a:r>
          </a:p>
          <a:p>
            <a:pPr algn="just" eaLnBrk="1" hangingPunct="1">
              <a:defRPr/>
            </a:pPr>
            <a:endParaRPr lang="es-MX" sz="2400" dirty="0" smtClean="0"/>
          </a:p>
          <a:p>
            <a:pPr algn="just" eaLnBrk="1" hangingPunct="1">
              <a:defRPr/>
            </a:pPr>
            <a:endParaRPr lang="es-ES" sz="2400" dirty="0" smtClean="0"/>
          </a:p>
        </p:txBody>
      </p:sp>
      <p:sp>
        <p:nvSpPr>
          <p:cNvPr id="4" name="CuadroTexto 3"/>
          <p:cNvSpPr txBox="1"/>
          <p:nvPr/>
        </p:nvSpPr>
        <p:spPr>
          <a:xfrm>
            <a:off x="7493000" y="6488668"/>
            <a:ext cx="469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(Universidad Autónoma de México, 2011)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19259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54100" y="1268413"/>
            <a:ext cx="9156700" cy="5256212"/>
          </a:xfrm>
        </p:spPr>
        <p:txBody>
          <a:bodyPr>
            <a:normAutofit lnSpcReduction="10000"/>
          </a:bodyPr>
          <a:lstStyle/>
          <a:p>
            <a:pPr algn="just" eaLnBrk="1" hangingPunct="1">
              <a:lnSpc>
                <a:spcPct val="80000"/>
              </a:lnSpc>
            </a:pPr>
            <a:r>
              <a:rPr lang="es-ES_tradnl" altLang="es-E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De estimación: </a:t>
            </a:r>
            <a:r>
              <a:rPr lang="es-ES_tradnl" altLang="es-ES" sz="2400" dirty="0">
                <a:latin typeface="Times New Roman" panose="02020603050405020304" pitchFamily="18" charset="0"/>
              </a:rPr>
              <a:t>son aquellas que señalan (describen) el valor de alguna medida de la población, a partir del valor pertinente obtenido en la muestra.</a:t>
            </a:r>
          </a:p>
          <a:p>
            <a:pPr algn="just" eaLnBrk="1" hangingPunct="1">
              <a:lnSpc>
                <a:spcPct val="80000"/>
              </a:lnSpc>
            </a:pPr>
            <a:endParaRPr lang="es-ES_tradnl" altLang="es-ES" sz="2400" dirty="0"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80000"/>
              </a:lnSpc>
            </a:pPr>
            <a:r>
              <a:rPr lang="es-ES_tradnl" altLang="es-E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De correlación: </a:t>
            </a:r>
            <a:r>
              <a:rPr lang="es-ES_tradnl" altLang="es-ES" sz="2400" dirty="0">
                <a:latin typeface="Times New Roman" panose="02020603050405020304" pitchFamily="18" charset="0"/>
              </a:rPr>
              <a:t>son  aquellas que traducen en términos </a:t>
            </a:r>
            <a:r>
              <a:rPr lang="es-ES_tradnl" altLang="es-ES" sz="2400" dirty="0" smtClean="0">
                <a:latin typeface="Times New Roman" panose="02020603050405020304" pitchFamily="18" charset="0"/>
              </a:rPr>
              <a:t>estadísticos </a:t>
            </a:r>
            <a:r>
              <a:rPr lang="es-ES_tradnl" altLang="es-ES" sz="2400" dirty="0">
                <a:latin typeface="Times New Roman" panose="02020603050405020304" pitchFamily="18" charset="0"/>
              </a:rPr>
              <a:t>una correlación entre dos o más variables (</a:t>
            </a:r>
            <a:r>
              <a:rPr lang="es-ES_tradnl" altLang="es-ES" sz="2400" dirty="0" err="1">
                <a:latin typeface="Times New Roman" panose="02020603050405020304" pitchFamily="18" charset="0"/>
              </a:rPr>
              <a:t>xry</a:t>
            </a:r>
            <a:r>
              <a:rPr lang="es-ES_tradnl" altLang="es-ES" sz="2400" dirty="0">
                <a:latin typeface="Times New Roman" panose="02020603050405020304" pitchFamily="18" charset="0"/>
              </a:rPr>
              <a:t>).</a:t>
            </a:r>
          </a:p>
          <a:p>
            <a:pPr algn="just" eaLnBrk="1" hangingPunct="1">
              <a:lnSpc>
                <a:spcPct val="80000"/>
              </a:lnSpc>
            </a:pPr>
            <a:endParaRPr lang="es-ES_tradnl" altLang="es-ES" sz="2400" dirty="0"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80000"/>
              </a:lnSpc>
            </a:pPr>
            <a:r>
              <a:rPr lang="es-ES_tradnl" altLang="es-E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De diferencia de medias: </a:t>
            </a:r>
            <a:r>
              <a:rPr lang="es-ES_tradnl" altLang="es-ES" sz="2400" dirty="0">
                <a:latin typeface="Times New Roman" panose="02020603050405020304" pitchFamily="18" charset="0"/>
              </a:rPr>
              <a:t>son aquellas en que se </a:t>
            </a:r>
            <a:r>
              <a:rPr lang="es-ES_tradnl" altLang="es-ES" sz="2400" dirty="0" smtClean="0">
                <a:latin typeface="Times New Roman" panose="02020603050405020304" pitchFamily="18" charset="0"/>
              </a:rPr>
              <a:t>compara </a:t>
            </a:r>
            <a:r>
              <a:rPr lang="es-ES_tradnl" altLang="es-ES" sz="2400" dirty="0">
                <a:latin typeface="Times New Roman" panose="02020603050405020304" pitchFamily="18" charset="0"/>
              </a:rPr>
              <a:t>una medición (promedio, porcentaje, desviación estándar, etc.) estadística entre dos o más grupos.</a:t>
            </a:r>
          </a:p>
          <a:p>
            <a:pPr algn="just" eaLnBrk="1" hangingPunct="1">
              <a:lnSpc>
                <a:spcPct val="80000"/>
              </a:lnSpc>
            </a:pPr>
            <a:endParaRPr lang="es-ES_tradnl" altLang="es-ES" sz="2400" dirty="0"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80000"/>
              </a:lnSpc>
            </a:pPr>
            <a:r>
              <a:rPr lang="es-ES" altLang="es-E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De causalidad: </a:t>
            </a:r>
            <a:r>
              <a:rPr lang="es-ES" altLang="es-ES" sz="2400" dirty="0">
                <a:latin typeface="Times New Roman" panose="02020603050405020304" pitchFamily="18" charset="0"/>
              </a:rPr>
              <a:t>son aquellas que no solo afirman una  relación entre dos o mas variables y la manera en que se manifiesta, sino que además propone un “sentido de comprensión del fenómeno”  de la relación, una es causa y la otra efecto.</a:t>
            </a:r>
            <a:endParaRPr lang="es-ES_tradnl" altLang="es-ES" sz="24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s-ES_tradnl" altLang="es-ES" sz="1400" dirty="0"/>
              <a:t> 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753534" y="190500"/>
            <a:ext cx="8596668" cy="13208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s-MX" dirty="0"/>
              <a:t>H</a:t>
            </a:r>
            <a:r>
              <a:rPr lang="es-MX" dirty="0" smtClean="0"/>
              <a:t>ipótesis estadística</a:t>
            </a:r>
            <a:r>
              <a:rPr lang="es-MX" dirty="0"/>
              <a:t/>
            </a:r>
            <a:br>
              <a:rPr lang="es-MX" dirty="0"/>
            </a:br>
            <a:endParaRPr lang="es-ES" dirty="0"/>
          </a:p>
        </p:txBody>
      </p:sp>
      <p:sp>
        <p:nvSpPr>
          <p:cNvPr id="6" name="CuadroTexto 5"/>
          <p:cNvSpPr txBox="1"/>
          <p:nvPr/>
        </p:nvSpPr>
        <p:spPr>
          <a:xfrm>
            <a:off x="7493000" y="6488668"/>
            <a:ext cx="469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(Universidad Autónoma de México, 2011)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99440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775932" y="212725"/>
            <a:ext cx="8596668" cy="1320800"/>
          </a:xfrm>
        </p:spPr>
        <p:txBody>
          <a:bodyPr/>
          <a:lstStyle/>
          <a:p>
            <a:pPr eaLnBrk="1" hangingPunct="1"/>
            <a:r>
              <a:rPr lang="es-ES_tradnl" altLang="es-ES" dirty="0" smtClean="0"/>
              <a:t>HIPOTESIS DE TRABAJO</a:t>
            </a:r>
            <a:endParaRPr lang="es-ES" altLang="es-ES" dirty="0" smtClean="0"/>
          </a:p>
        </p:txBody>
      </p:sp>
      <p:sp>
        <p:nvSpPr>
          <p:cNvPr id="33795" name="Text Box 4"/>
          <p:cNvSpPr txBox="1">
            <a:spLocks noChangeArrowheads="1"/>
          </p:cNvSpPr>
          <p:nvPr/>
        </p:nvSpPr>
        <p:spPr bwMode="auto">
          <a:xfrm>
            <a:off x="832757" y="1097180"/>
            <a:ext cx="10335985" cy="1169551"/>
          </a:xfrm>
          <a:prstGeom prst="rect">
            <a:avLst/>
          </a:prstGeom>
          <a:solidFill>
            <a:srgbClr val="FF99CC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_tradnl" altLang="es-ES" sz="2000" b="1" dirty="0" smtClean="0">
                <a:solidFill>
                  <a:schemeClr val="bg1"/>
                </a:solidFill>
              </a:rPr>
              <a:t>HIPOTESIS </a:t>
            </a:r>
            <a:r>
              <a:rPr lang="es-ES_tradnl" altLang="es-ES" sz="2000" b="1" dirty="0">
                <a:solidFill>
                  <a:schemeClr val="bg1"/>
                </a:solidFill>
              </a:rPr>
              <a:t>DE TRABAJO</a:t>
            </a:r>
          </a:p>
          <a:p>
            <a:pPr eaLnBrk="1" hangingPunct="1">
              <a:spcBef>
                <a:spcPct val="50000"/>
              </a:spcBef>
            </a:pPr>
            <a:r>
              <a:rPr lang="es-ES_tradnl" altLang="es-ES" sz="2000" dirty="0">
                <a:solidFill>
                  <a:schemeClr val="bg1"/>
                </a:solidFill>
              </a:rPr>
              <a:t>Son proposiciones afirmativas que el investigador plantea con el propósito  de llegar  a explicar hechos o fenómenos que caracterizan   o identifican el objeto del conocimiento.</a:t>
            </a:r>
            <a:endParaRPr lang="es-ES" altLang="es-ES" sz="2000" dirty="0">
              <a:solidFill>
                <a:schemeClr val="bg1"/>
              </a:solidFill>
            </a:endParaRPr>
          </a:p>
        </p:txBody>
      </p:sp>
      <p:sp>
        <p:nvSpPr>
          <p:cNvPr id="33796" name="Text Box 5"/>
          <p:cNvSpPr txBox="1">
            <a:spLocks noChangeArrowheads="1"/>
          </p:cNvSpPr>
          <p:nvPr/>
        </p:nvSpPr>
        <p:spPr bwMode="auto">
          <a:xfrm>
            <a:off x="832758" y="2559287"/>
            <a:ext cx="10335984" cy="1169551"/>
          </a:xfrm>
          <a:prstGeom prst="rect">
            <a:avLst/>
          </a:prstGeom>
          <a:solidFill>
            <a:srgbClr val="FF99CC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_tradnl" altLang="es-ES" sz="2000" b="1" dirty="0">
                <a:solidFill>
                  <a:schemeClr val="bg1"/>
                </a:solidFill>
              </a:rPr>
              <a:t>DE PRIMER GRADO.</a:t>
            </a:r>
          </a:p>
          <a:p>
            <a:pPr eaLnBrk="1" hangingPunct="1">
              <a:spcBef>
                <a:spcPct val="50000"/>
              </a:spcBef>
            </a:pPr>
            <a:r>
              <a:rPr lang="es-ES_tradnl" altLang="es-ES" sz="2000" dirty="0">
                <a:solidFill>
                  <a:schemeClr val="bg1"/>
                </a:solidFill>
              </a:rPr>
              <a:t>Proposición descriptiva del objeto del conocimiento sobre hechos o situaciones  conocidos por el saber popular, que puede ser sometida a verificación por el investigador.</a:t>
            </a:r>
            <a:endParaRPr lang="es-ES" altLang="es-ES" sz="2000" dirty="0">
              <a:solidFill>
                <a:schemeClr val="bg1"/>
              </a:solidFill>
            </a:endParaRPr>
          </a:p>
        </p:txBody>
      </p:sp>
      <p:sp>
        <p:nvSpPr>
          <p:cNvPr id="33797" name="Text Box 6"/>
          <p:cNvSpPr txBox="1">
            <a:spLocks noChangeArrowheads="1"/>
          </p:cNvSpPr>
          <p:nvPr/>
        </p:nvSpPr>
        <p:spPr bwMode="auto">
          <a:xfrm>
            <a:off x="832757" y="3863707"/>
            <a:ext cx="10335985" cy="1446550"/>
          </a:xfrm>
          <a:prstGeom prst="rect">
            <a:avLst/>
          </a:prstGeom>
          <a:solidFill>
            <a:srgbClr val="FF99CC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_tradnl" altLang="es-ES" b="1" dirty="0" smtClean="0">
                <a:solidFill>
                  <a:schemeClr val="bg1"/>
                </a:solidFill>
              </a:rPr>
              <a:t>DE </a:t>
            </a:r>
            <a:r>
              <a:rPr lang="es-ES_tradnl" altLang="es-ES" b="1" dirty="0">
                <a:solidFill>
                  <a:schemeClr val="bg1"/>
                </a:solidFill>
              </a:rPr>
              <a:t>SEGUNDO GRADO.</a:t>
            </a:r>
          </a:p>
          <a:p>
            <a:pPr eaLnBrk="1" hangingPunct="1">
              <a:spcBef>
                <a:spcPct val="50000"/>
              </a:spcBef>
            </a:pPr>
            <a:r>
              <a:rPr lang="es-ES_tradnl" altLang="es-ES" sz="2000" dirty="0">
                <a:solidFill>
                  <a:schemeClr val="bg1"/>
                </a:solidFill>
              </a:rPr>
              <a:t>Proposición fundamentada en una relación causa efecto determinada por las hipótesis de primer grado. Esta afirmación se demuestra  y verifica por su vinculación  con un modelo teórico.</a:t>
            </a:r>
            <a:endParaRPr lang="es-ES" altLang="es-ES" sz="2000" dirty="0">
              <a:solidFill>
                <a:schemeClr val="bg1"/>
              </a:solidFill>
            </a:endParaRPr>
          </a:p>
        </p:txBody>
      </p:sp>
      <p:sp>
        <p:nvSpPr>
          <p:cNvPr id="33800" name="Text Box 9"/>
          <p:cNvSpPr txBox="1">
            <a:spLocks noChangeArrowheads="1"/>
          </p:cNvSpPr>
          <p:nvPr/>
        </p:nvSpPr>
        <p:spPr bwMode="auto">
          <a:xfrm>
            <a:off x="832757" y="5445126"/>
            <a:ext cx="10335985" cy="1169551"/>
          </a:xfrm>
          <a:prstGeom prst="rect">
            <a:avLst/>
          </a:prstGeom>
          <a:solidFill>
            <a:srgbClr val="FF99CC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_tradnl" altLang="es-ES" sz="2000" b="1" dirty="0">
                <a:solidFill>
                  <a:schemeClr val="bg1"/>
                </a:solidFill>
              </a:rPr>
              <a:t>DE TERCER  GRADO.</a:t>
            </a:r>
          </a:p>
          <a:p>
            <a:pPr eaLnBrk="1" hangingPunct="1">
              <a:spcBef>
                <a:spcPct val="50000"/>
              </a:spcBef>
            </a:pPr>
            <a:r>
              <a:rPr lang="es-ES_tradnl" altLang="es-ES" sz="2000" dirty="0">
                <a:solidFill>
                  <a:schemeClr val="bg1"/>
                </a:solidFill>
              </a:rPr>
              <a:t>Proposición que afirma la presencia  de relaciones existente  entre variables complejas. Sugiere explicaciones entre fenómenos  de mayor extensión.</a:t>
            </a:r>
          </a:p>
        </p:txBody>
      </p:sp>
      <p:sp>
        <p:nvSpPr>
          <p:cNvPr id="10" name="CuadroTexto 9"/>
          <p:cNvSpPr txBox="1"/>
          <p:nvPr/>
        </p:nvSpPr>
        <p:spPr>
          <a:xfrm>
            <a:off x="9372600" y="6614677"/>
            <a:ext cx="314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(Méndez &amp; Vélez, 2001)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60399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117600" y="146914"/>
            <a:ext cx="8968036" cy="1143000"/>
          </a:xfrm>
        </p:spPr>
        <p:txBody>
          <a:bodyPr>
            <a:normAutofit/>
          </a:bodyPr>
          <a:lstStyle/>
          <a:p>
            <a:r>
              <a:rPr lang="es-CO" sz="2400" dirty="0"/>
              <a:t>Tipos de </a:t>
            </a:r>
            <a:r>
              <a:rPr lang="es-CO" sz="2400" dirty="0" smtClean="0"/>
              <a:t>hipótesis-Punto </a:t>
            </a:r>
            <a:r>
              <a:rPr lang="es-CO" sz="2400" dirty="0"/>
              <a:t>de vista Gnoseológico- Mario Bunge</a:t>
            </a:r>
          </a:p>
        </p:txBody>
      </p:sp>
      <p:graphicFrame>
        <p:nvGraphicFramePr>
          <p:cNvPr id="8" name="7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2442101"/>
              </p:ext>
            </p:extLst>
          </p:nvPr>
        </p:nvGraphicFramePr>
        <p:xfrm>
          <a:off x="0" y="536153"/>
          <a:ext cx="12077700" cy="642615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92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96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56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297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1281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dirty="0">
                          <a:solidFill>
                            <a:schemeClr val="bg1"/>
                          </a:solidFill>
                          <a:effectLst/>
                        </a:rPr>
                        <a:t>Según el…</a:t>
                      </a:r>
                      <a:endParaRPr lang="es-CO" sz="14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595" marR="4759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dirty="0">
                          <a:solidFill>
                            <a:schemeClr val="bg1"/>
                          </a:solidFill>
                          <a:effectLst/>
                        </a:rPr>
                        <a:t>Tipo</a:t>
                      </a:r>
                      <a:endParaRPr lang="es-CO" sz="14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595" marR="4759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>
                          <a:solidFill>
                            <a:schemeClr val="bg1"/>
                          </a:solidFill>
                          <a:effectLst/>
                        </a:rPr>
                        <a:t>Subtipo</a:t>
                      </a:r>
                      <a:endParaRPr lang="es-CO" sz="14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595" marR="4759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dirty="0">
                          <a:solidFill>
                            <a:schemeClr val="bg1"/>
                          </a:solidFill>
                          <a:effectLst/>
                        </a:rPr>
                        <a:t>Ejemplo</a:t>
                      </a:r>
                      <a:endParaRPr lang="es-CO" sz="14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595" marR="47595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6330">
                <a:tc rowSpan="8"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dirty="0">
                          <a:solidFill>
                            <a:schemeClr val="bg1"/>
                          </a:solidFill>
                          <a:effectLst/>
                        </a:rPr>
                        <a:t>Arranque</a:t>
                      </a:r>
                      <a:endParaRPr lang="es-CO" sz="14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595" marR="47595" marT="0" marB="0"/>
                </a:tc>
                <a:tc rowSpan="2"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dirty="0">
                          <a:effectLst/>
                        </a:rPr>
                        <a:t> 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dirty="0">
                          <a:effectLst/>
                        </a:rPr>
                        <a:t>Halladas analógicamente</a:t>
                      </a:r>
                      <a:endParaRPr lang="es-CO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595" marR="4759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dirty="0">
                          <a:effectLst/>
                        </a:rPr>
                        <a:t>Analogía sustantiva</a:t>
                      </a:r>
                      <a:endParaRPr lang="es-CO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595" marR="4759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>
                          <a:effectLst/>
                        </a:rPr>
                        <a:t>Como cuando la respuesta de un organismo a un estímulo sugiere la hipótesis de que en un organismo diferente tendrá también lugar la misma relación estímulo-respuesta</a:t>
                      </a:r>
                      <a:endParaRPr lang="es-CO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595" marR="47595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7799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dirty="0">
                          <a:effectLst/>
                        </a:rPr>
                        <a:t>Analogía estructural</a:t>
                      </a:r>
                      <a:endParaRPr lang="es-CO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595" marR="4759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dirty="0">
                          <a:effectLst/>
                        </a:rPr>
                        <a:t>Como cuando se sospecha que la ley de crecimiento de una población tiene la misma forma que la ley de crecimiento de un individuo</a:t>
                      </a:r>
                      <a:endParaRPr lang="es-CO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595" marR="47595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633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>
                          <a:effectLst/>
                        </a:rPr>
                        <a:t> 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>
                          <a:effectLst/>
                        </a:rPr>
                        <a:t> 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>
                          <a:effectLst/>
                        </a:rPr>
                        <a:t>halladas inductivamente</a:t>
                      </a:r>
                      <a:endParaRPr lang="es-CO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595" marR="4759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>
                          <a:effectLst/>
                        </a:rPr>
                        <a:t>Inducción de primer grado</a:t>
                      </a:r>
                      <a:endParaRPr lang="es-CO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595" marR="4759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dirty="0">
                          <a:effectLst/>
                        </a:rPr>
                        <a:t>Como cuando en el examen de cierto número de casos individuales se infiere que “El estudio del francés interfiere con  el aprendizaje simultáneo del italiano”</a:t>
                      </a:r>
                      <a:endParaRPr lang="es-CO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595" marR="47595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7799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>
                          <a:effectLst/>
                        </a:rPr>
                        <a:t>Inducción de segundo grado</a:t>
                      </a:r>
                      <a:endParaRPr lang="es-CO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595" marR="4759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dirty="0">
                          <a:effectLst/>
                        </a:rPr>
                        <a:t>Como cuando se imagina la conjetura general “el aprendizaje de cualquier tema interfiere con el de cualquier otro tema contiguo”</a:t>
                      </a:r>
                      <a:endParaRPr lang="es-CO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595" marR="47595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7799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>
                          <a:effectLst/>
                        </a:rPr>
                        <a:t>halladas intuitivamente</a:t>
                      </a:r>
                      <a:endParaRPr lang="es-CO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595" marR="4759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>
                          <a:effectLst/>
                        </a:rPr>
                        <a:t> </a:t>
                      </a:r>
                      <a:endParaRPr lang="es-CO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595" marR="4759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dirty="0">
                          <a:effectLst/>
                        </a:rPr>
                        <a:t>Existe una relación fija entre la cantidad de calor que emite una estufa eléctrica y la cantidad de energía eléctrica que consume</a:t>
                      </a:r>
                      <a:endParaRPr lang="es-CO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595" marR="47595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7799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>
                          <a:effectLst/>
                        </a:rPr>
                        <a:t> 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>
                          <a:effectLst/>
                        </a:rPr>
                        <a:t>halladas deductivamente</a:t>
                      </a:r>
                      <a:endParaRPr lang="es-CO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595" marR="4759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dirty="0">
                          <a:effectLst/>
                        </a:rPr>
                        <a:t>Teoremas</a:t>
                      </a:r>
                      <a:endParaRPr lang="es-CO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595" marR="4759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dirty="0">
                          <a:effectLst/>
                        </a:rPr>
                        <a:t>Las hipótesis relativas a la distribución geográfica de una determinada especie cuando se derivan de postulados </a:t>
                      </a:r>
                      <a:r>
                        <a:rPr lang="es-CO" sz="1400" dirty="0" err="1">
                          <a:effectLst/>
                        </a:rPr>
                        <a:t>bigeográficos</a:t>
                      </a:r>
                      <a:r>
                        <a:rPr lang="es-CO" sz="1400" dirty="0">
                          <a:effectLst/>
                        </a:rPr>
                        <a:t> generales </a:t>
                      </a:r>
                      <a:endParaRPr lang="es-CO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595" marR="47595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7799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>
                          <a:effectLst/>
                        </a:rPr>
                        <a:t>Inferencias</a:t>
                      </a:r>
                      <a:endParaRPr lang="es-CO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595" marR="4759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dirty="0">
                          <a:effectLst/>
                        </a:rPr>
                        <a:t>Como ocurre cuando una relación termodinámica se deduce de principios de mecánica estadística</a:t>
                      </a:r>
                      <a:endParaRPr lang="es-CO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595" marR="47595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7799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>
                          <a:effectLst/>
                        </a:rPr>
                        <a:t>Construcciones</a:t>
                      </a:r>
                      <a:endParaRPr lang="es-CO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595" marR="4759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>
                          <a:effectLst/>
                        </a:rPr>
                        <a:t> </a:t>
                      </a:r>
                      <a:endParaRPr lang="es-CO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595" marR="4759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dirty="0">
                          <a:effectLst/>
                        </a:rPr>
                        <a:t>Teniendo en cuenta determinadas ecuaciones de movimiento, se cortan a medida, por así decirlo, los principios más fuertes de la física</a:t>
                      </a:r>
                      <a:endParaRPr lang="es-CO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595" marR="47595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1281">
                <a:tc rowSpan="4"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dirty="0" err="1" smtClean="0">
                          <a:solidFill>
                            <a:schemeClr val="bg1"/>
                          </a:solidFill>
                          <a:effectLst/>
                        </a:rPr>
                        <a:t>Ostensividad</a:t>
                      </a:r>
                      <a:endParaRPr lang="es-CO" sz="14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595" marR="4759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>
                          <a:effectLst/>
                        </a:rPr>
                        <a:t>Observacionales</a:t>
                      </a:r>
                      <a:endParaRPr lang="es-CO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595" marR="4759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>
                          <a:effectLst/>
                        </a:rPr>
                        <a:t> </a:t>
                      </a:r>
                      <a:endParaRPr lang="es-CO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595" marR="4759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>
                          <a:effectLst/>
                        </a:rPr>
                        <a:t>Los pájaros ponen los huevos en nidos</a:t>
                      </a:r>
                      <a:endParaRPr lang="es-CO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595" marR="47595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7799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>
                          <a:effectLst/>
                        </a:rPr>
                        <a:t> 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>
                          <a:effectLst/>
                        </a:rPr>
                        <a:t>No observacionales</a:t>
                      </a:r>
                      <a:endParaRPr lang="es-CO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595" marR="4759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>
                          <a:effectLst/>
                        </a:rPr>
                        <a:t>Ordinarias</a:t>
                      </a:r>
                      <a:endParaRPr lang="es-CO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595" marR="4759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dirty="0">
                          <a:effectLst/>
                        </a:rPr>
                        <a:t>El suicidio es más frecuente entre los protestantes que entre los católicos</a:t>
                      </a:r>
                      <a:endParaRPr lang="es-CO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595" marR="47595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7799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>
                          <a:effectLst/>
                        </a:rPr>
                        <a:t>Teoréticas</a:t>
                      </a:r>
                      <a:endParaRPr lang="es-CO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595" marR="4759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dirty="0">
                          <a:effectLst/>
                        </a:rPr>
                        <a:t>La inhibición de la digestión en los estados de tensión emocional favorece el uso de la sangre por los órganos efectores</a:t>
                      </a:r>
                      <a:endParaRPr lang="es-CO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595" marR="47595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51281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>
                          <a:effectLst/>
                        </a:rPr>
                        <a:t>Mixtas</a:t>
                      </a:r>
                      <a:endParaRPr lang="es-CO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595" marR="4759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dirty="0">
                          <a:effectLst/>
                        </a:rPr>
                        <a:t>“Rayo de luz” se traducirá por “haz de luz”</a:t>
                      </a:r>
                      <a:endParaRPr lang="es-CO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595" marR="47595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7799">
                <a:tc rowSpan="2"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dirty="0">
                          <a:solidFill>
                            <a:schemeClr val="bg1"/>
                          </a:solidFill>
                          <a:effectLst/>
                        </a:rPr>
                        <a:t>Profundidad</a:t>
                      </a:r>
                      <a:endParaRPr lang="es-CO" sz="14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595" marR="4759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>
                          <a:effectLst/>
                        </a:rPr>
                        <a:t>Fenomenológicas</a:t>
                      </a:r>
                      <a:endParaRPr lang="es-CO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595" marR="4759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>
                          <a:effectLst/>
                        </a:rPr>
                        <a:t> </a:t>
                      </a:r>
                      <a:endParaRPr lang="es-CO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595" marR="4759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dirty="0">
                          <a:effectLst/>
                        </a:rPr>
                        <a:t>Las fórmulas químicas que no especifican la estructura química ni los mecanismos de </a:t>
                      </a:r>
                      <a:r>
                        <a:rPr lang="es-CO" sz="1400" dirty="0" smtClean="0">
                          <a:effectLst/>
                        </a:rPr>
                        <a:t>reacción….</a:t>
                      </a:r>
                      <a:endParaRPr lang="es-CO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595" marR="47595" marT="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7799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dirty="0">
                          <a:effectLst/>
                        </a:rPr>
                        <a:t>Representacionales</a:t>
                      </a:r>
                      <a:endParaRPr lang="es-CO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595" marR="4759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dirty="0">
                          <a:effectLst/>
                        </a:rPr>
                        <a:t> </a:t>
                      </a:r>
                      <a:endParaRPr lang="es-CO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595" marR="4759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dirty="0">
                          <a:effectLst/>
                        </a:rPr>
                        <a:t>Crecimiento biológico: reunir y generalizar mediante curvas estudios empíricos del crecimiento de individuos y poblaciones</a:t>
                      </a:r>
                      <a:endParaRPr lang="es-CO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595" marR="47595" marT="0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D3C8B-E43D-4F97-BEE5-20A31AD1387A}" type="slidenum">
              <a:rPr lang="es-CO" smtClean="0"/>
              <a:t>18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90031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Elementos de la hipótesis  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1754189"/>
            <a:ext cx="10460566" cy="3880773"/>
          </a:xfrm>
        </p:spPr>
        <p:txBody>
          <a:bodyPr>
            <a:noAutofit/>
          </a:bodyPr>
          <a:lstStyle/>
          <a:p>
            <a:pPr algn="just"/>
            <a:r>
              <a:rPr lang="es-ES" sz="3200" dirty="0" smtClean="0">
                <a:solidFill>
                  <a:srgbClr val="FF0000"/>
                </a:solidFill>
              </a:rPr>
              <a:t>Unidades de análisis: </a:t>
            </a:r>
            <a:r>
              <a:rPr lang="es-ES" sz="3200" dirty="0" smtClean="0"/>
              <a:t>Personas, objetos, actividades, fenómenos sobre los que se refiere la investigación. </a:t>
            </a:r>
            <a:endParaRPr lang="es-ES" sz="3200" dirty="0"/>
          </a:p>
          <a:p>
            <a:pPr algn="just"/>
            <a:r>
              <a:rPr lang="es-ES" sz="3200" dirty="0" smtClean="0">
                <a:solidFill>
                  <a:srgbClr val="FF0000"/>
                </a:solidFill>
              </a:rPr>
              <a:t>Variables: </a:t>
            </a:r>
            <a:r>
              <a:rPr lang="es-ES" sz="3200" dirty="0" smtClean="0"/>
              <a:t>Características (cualitativas -cuantitativas) de las unidades de análisis que fluctúan cuya variación se puede medir.</a:t>
            </a:r>
          </a:p>
          <a:p>
            <a:pPr algn="just"/>
            <a:r>
              <a:rPr lang="es-ES" sz="3200" dirty="0" smtClean="0">
                <a:solidFill>
                  <a:srgbClr val="FF0000"/>
                </a:solidFill>
              </a:rPr>
              <a:t>Términos lógicos: </a:t>
            </a:r>
            <a:r>
              <a:rPr lang="es-ES" sz="3200" dirty="0" smtClean="0"/>
              <a:t>conexiones que relacionan las unidades de análisis con las variables o las variables entre si.</a:t>
            </a:r>
            <a:endParaRPr lang="es-ES" sz="3200" dirty="0"/>
          </a:p>
        </p:txBody>
      </p:sp>
    </p:spTree>
    <p:extLst>
      <p:ext uri="{BB962C8B-B14F-4D97-AF65-F5344CB8AC3E}">
        <p14:creationId xmlns:p14="http://schemas.microsoft.com/office/powerpoint/2010/main" val="662756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INTRODUCCIÓN 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1804989"/>
            <a:ext cx="9495366" cy="3880773"/>
          </a:xfrm>
        </p:spPr>
        <p:txBody>
          <a:bodyPr>
            <a:noAutofit/>
          </a:bodyPr>
          <a:lstStyle/>
          <a:p>
            <a:pPr algn="just"/>
            <a:r>
              <a:rPr lang="es-ES" sz="3000" dirty="0" smtClean="0"/>
              <a:t>Viene del griego “</a:t>
            </a:r>
            <a:r>
              <a:rPr lang="es-ES" sz="3000" dirty="0" err="1" smtClean="0"/>
              <a:t>hypothesis</a:t>
            </a:r>
            <a:r>
              <a:rPr lang="es-ES" sz="3000" dirty="0" smtClean="0"/>
              <a:t>” que significa suponer o poner bajo consideración.</a:t>
            </a:r>
          </a:p>
          <a:p>
            <a:pPr algn="just"/>
            <a:r>
              <a:rPr lang="es-ES" sz="3000" dirty="0" smtClean="0"/>
              <a:t>Es una solución provisional para el problema </a:t>
            </a:r>
            <a:r>
              <a:rPr lang="es-ES" sz="3000" dirty="0"/>
              <a:t>que será </a:t>
            </a:r>
            <a:r>
              <a:rPr lang="es-ES" sz="3000" dirty="0" smtClean="0"/>
              <a:t>verificada como valida o no a lo largo de la investigación.</a:t>
            </a:r>
          </a:p>
          <a:p>
            <a:pPr algn="just"/>
            <a:r>
              <a:rPr lang="es-ES" sz="3000" dirty="0" smtClean="0"/>
              <a:t>Generalmente se expresa como un enunciado afirmativo en donde se vinculan las variables de la investigación. </a:t>
            </a:r>
            <a:endParaRPr lang="es-ES" sz="3000" dirty="0"/>
          </a:p>
        </p:txBody>
      </p:sp>
    </p:spTree>
    <p:extLst>
      <p:ext uri="{BB962C8B-B14F-4D97-AF65-F5344CB8AC3E}">
        <p14:creationId xmlns:p14="http://schemas.microsoft.com/office/powerpoint/2010/main" val="2194541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9850" y="1778000"/>
            <a:ext cx="5905500" cy="3886200"/>
          </a:xfrm>
          <a:prstGeom prst="rect">
            <a:avLst/>
          </a:prstGeom>
        </p:spPr>
      </p:pic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 dirty="0" smtClean="0"/>
              <a:t>Elementos de la hipótesis 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53438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ejemplosde.com.mx/wp-content/uploads/2012/02/Justificaci%C3%B3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5975" y="893762"/>
            <a:ext cx="5381625" cy="4612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5479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20700" y="71438"/>
            <a:ext cx="10972800" cy="1143000"/>
          </a:xfrm>
        </p:spPr>
        <p:txBody>
          <a:bodyPr>
            <a:normAutofit fontScale="90000"/>
          </a:bodyPr>
          <a:lstStyle/>
          <a:p>
            <a:r>
              <a:rPr lang="es-ES" b="1" dirty="0">
                <a:latin typeface="Arial" panose="020B0604020202020204" pitchFamily="34" charset="0"/>
              </a:rPr>
              <a:t>¿En toda investigación se debe plantear hipótesis?</a:t>
            </a:r>
            <a:br>
              <a:rPr lang="es-ES" b="1" dirty="0">
                <a:latin typeface="Arial" panose="020B0604020202020204" pitchFamily="34" charset="0"/>
              </a:rPr>
            </a:br>
            <a:endParaRPr lang="es-ES" dirty="0"/>
          </a:p>
        </p:txBody>
      </p:sp>
      <p:sp>
        <p:nvSpPr>
          <p:cNvPr id="4" name="Rectángulo 3"/>
          <p:cNvSpPr/>
          <p:nvPr/>
        </p:nvSpPr>
        <p:spPr>
          <a:xfrm>
            <a:off x="520700" y="642938"/>
            <a:ext cx="1069340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200" dirty="0" smtClean="0">
                <a:latin typeface="Arial" panose="020B0604020202020204" pitchFamily="34" charset="0"/>
              </a:rPr>
              <a:t>No </a:t>
            </a:r>
            <a:r>
              <a:rPr lang="es-ES" sz="2200" dirty="0">
                <a:latin typeface="Arial" panose="020B0604020202020204" pitchFamily="34" charset="0"/>
              </a:rPr>
              <a:t>todas las investigaciones requieren de hipótesis, depende sobre todo del </a:t>
            </a:r>
            <a:r>
              <a:rPr lang="es-ES" sz="2200" dirty="0" smtClean="0">
                <a:latin typeface="Arial" panose="020B0604020202020204" pitchFamily="34" charset="0"/>
              </a:rPr>
              <a:t>enfoque del </a:t>
            </a:r>
            <a:r>
              <a:rPr lang="es-ES" sz="2200" dirty="0">
                <a:latin typeface="Arial" panose="020B0604020202020204" pitchFamily="34" charset="0"/>
              </a:rPr>
              <a:t>estudio, y del alcance inicial del mismo</a:t>
            </a:r>
            <a:r>
              <a:rPr lang="es-ES" sz="2200" dirty="0" smtClean="0">
                <a:latin typeface="Arial" panose="020B0604020202020204" pitchFamily="34" charset="0"/>
              </a:rPr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ES" sz="2200" dirty="0">
              <a:latin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200" dirty="0">
                <a:latin typeface="Arial" panose="020B0604020202020204" pitchFamily="34" charset="0"/>
              </a:rPr>
              <a:t>Algunos tipos de estudios permiten formular la hipótesis durante o después </a:t>
            </a:r>
            <a:r>
              <a:rPr lang="es-ES" sz="2200" dirty="0" smtClean="0">
                <a:latin typeface="Arial" panose="020B0604020202020204" pitchFamily="34" charset="0"/>
              </a:rPr>
              <a:t>de recolectar </a:t>
            </a:r>
            <a:r>
              <a:rPr lang="es-ES" sz="2200" dirty="0">
                <a:latin typeface="Arial" panose="020B0604020202020204" pitchFamily="34" charset="0"/>
              </a:rPr>
              <a:t>los datos, es decir, durante el proceso de investigación</a:t>
            </a:r>
            <a:r>
              <a:rPr lang="es-ES" sz="2200" dirty="0" smtClean="0">
                <a:latin typeface="Arial" panose="020B0604020202020204" pitchFamily="34" charset="0"/>
              </a:rPr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ES" sz="2200" dirty="0">
              <a:latin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200" dirty="0">
                <a:latin typeface="Arial" panose="020B0604020202020204" pitchFamily="34" charset="0"/>
              </a:rPr>
              <a:t>Los estudios descriptivos que intentan pronosticar un hecho o cuantificarlo – </a:t>
            </a:r>
            <a:r>
              <a:rPr lang="es-ES" sz="2200" dirty="0" smtClean="0">
                <a:latin typeface="Arial" panose="020B0604020202020204" pitchFamily="34" charset="0"/>
              </a:rPr>
              <a:t>cifrarlo, requieren </a:t>
            </a:r>
            <a:r>
              <a:rPr lang="es-ES" sz="2200" dirty="0">
                <a:latin typeface="Arial" panose="020B0604020202020204" pitchFamily="34" charset="0"/>
              </a:rPr>
              <a:t>de hipótesis</a:t>
            </a:r>
            <a:r>
              <a:rPr lang="es-ES" sz="2200" dirty="0" smtClean="0">
                <a:latin typeface="Arial" panose="020B0604020202020204" pitchFamily="34" charset="0"/>
              </a:rPr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ES" sz="2200" dirty="0">
              <a:latin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200" dirty="0">
                <a:latin typeface="Arial" panose="020B0604020202020204" pitchFamily="34" charset="0"/>
              </a:rPr>
              <a:t>Los estudios cuantitativos que pretender relacionar dos variables, correlacionales, </a:t>
            </a:r>
            <a:r>
              <a:rPr lang="es-ES" sz="2200" dirty="0" smtClean="0">
                <a:latin typeface="Arial" panose="020B0604020202020204" pitchFamily="34" charset="0"/>
              </a:rPr>
              <a:t>y los </a:t>
            </a:r>
            <a:r>
              <a:rPr lang="es-ES" sz="2200" dirty="0">
                <a:latin typeface="Arial" panose="020B0604020202020204" pitchFamily="34" charset="0"/>
              </a:rPr>
              <a:t>que pretenden establecer las causas de los fenómenos analizados, SIEMPRE </a:t>
            </a:r>
            <a:r>
              <a:rPr lang="es-ES" sz="2200" dirty="0" smtClean="0">
                <a:latin typeface="Arial" panose="020B0604020202020204" pitchFamily="34" charset="0"/>
              </a:rPr>
              <a:t>llevan hipótesis.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ES" sz="2200" dirty="0">
              <a:latin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200" dirty="0">
                <a:latin typeface="Arial" panose="020B0604020202020204" pitchFamily="34" charset="0"/>
              </a:rPr>
              <a:t>Los estudios mixtos, cuantitativos y cualitativos, pueden tener o no tener </a:t>
            </a:r>
            <a:r>
              <a:rPr lang="es-ES" sz="2200" dirty="0" smtClean="0">
                <a:latin typeface="Arial" panose="020B0604020202020204" pitchFamily="34" charset="0"/>
              </a:rPr>
              <a:t>hipótesis, depende </a:t>
            </a:r>
            <a:r>
              <a:rPr lang="es-ES" sz="2200" dirty="0">
                <a:latin typeface="Arial" panose="020B0604020202020204" pitchFamily="34" charset="0"/>
              </a:rPr>
              <a:t>del planteamiento que realicen las personas que diseñan la investigación.</a:t>
            </a:r>
            <a:endParaRPr lang="es-ES" sz="2200" dirty="0"/>
          </a:p>
        </p:txBody>
      </p:sp>
      <p:sp>
        <p:nvSpPr>
          <p:cNvPr id="5" name="CuadroTexto 4"/>
          <p:cNvSpPr txBox="1"/>
          <p:nvPr/>
        </p:nvSpPr>
        <p:spPr>
          <a:xfrm>
            <a:off x="9372600" y="6470888"/>
            <a:ext cx="314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(López, 2010)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79708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IMPORTANCIA DE LA HIPÓTESIS 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1930400"/>
            <a:ext cx="9419166" cy="3880773"/>
          </a:xfrm>
        </p:spPr>
        <p:txBody>
          <a:bodyPr>
            <a:normAutofit/>
          </a:bodyPr>
          <a:lstStyle/>
          <a:p>
            <a:r>
              <a:rPr lang="es-ES" sz="3200" dirty="0" smtClean="0"/>
              <a:t>Es una guía fundamental para la investigación </a:t>
            </a:r>
          </a:p>
          <a:p>
            <a:r>
              <a:rPr lang="es-ES" sz="3200" dirty="0" smtClean="0"/>
              <a:t>La validación de la hipótesis se constituye en la área a solucionar.</a:t>
            </a:r>
          </a:p>
          <a:p>
            <a:r>
              <a:rPr lang="es-ES" sz="3200" dirty="0" smtClean="0"/>
              <a:t>Proporciona una explicación tentativa al problema de investigación</a:t>
            </a:r>
          </a:p>
          <a:p>
            <a:endParaRPr lang="es-ES" sz="3200" dirty="0"/>
          </a:p>
        </p:txBody>
      </p:sp>
    </p:spTree>
    <p:extLst>
      <p:ext uri="{BB962C8B-B14F-4D97-AF65-F5344CB8AC3E}">
        <p14:creationId xmlns:p14="http://schemas.microsoft.com/office/powerpoint/2010/main" val="1749340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CARACTERÍSTICAS DE LA HIPÓTESIS 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1830389"/>
            <a:ext cx="9348409" cy="3880773"/>
          </a:xfrm>
        </p:spPr>
        <p:txBody>
          <a:bodyPr>
            <a:normAutofit/>
          </a:bodyPr>
          <a:lstStyle/>
          <a:p>
            <a:pPr algn="just"/>
            <a:r>
              <a:rPr lang="es-ES" sz="3200" dirty="0" smtClean="0"/>
              <a:t>Debe ser clara y precisa </a:t>
            </a:r>
          </a:p>
          <a:p>
            <a:pPr algn="just"/>
            <a:r>
              <a:rPr lang="es-ES" sz="3200" dirty="0" smtClean="0"/>
              <a:t>Debe partir de la observación, planteamiento formulación del problema</a:t>
            </a:r>
          </a:p>
          <a:p>
            <a:pPr algn="just"/>
            <a:r>
              <a:rPr lang="es-ES" sz="3200" dirty="0" smtClean="0"/>
              <a:t>Debe establecer relaciones entre las variables de la pregunta de investigación.</a:t>
            </a:r>
          </a:p>
          <a:p>
            <a:pPr algn="just"/>
            <a:r>
              <a:rPr lang="es-ES" sz="3200" dirty="0" smtClean="0"/>
              <a:t>Debe ser lógica </a:t>
            </a:r>
            <a:endParaRPr lang="es-ES" sz="3200" dirty="0"/>
          </a:p>
        </p:txBody>
      </p:sp>
    </p:spTree>
    <p:extLst>
      <p:ext uri="{BB962C8B-B14F-4D97-AF65-F5344CB8AC3E}">
        <p14:creationId xmlns:p14="http://schemas.microsoft.com/office/powerpoint/2010/main" val="2655466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1625600"/>
            <a:ext cx="8748712" cy="4575175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es-CL" altLang="es-ES" sz="3200" dirty="0">
                <a:latin typeface="Times New Roman" panose="02020603050405020304" pitchFamily="18" charset="0"/>
              </a:rPr>
              <a:t>Son proposiciones.</a:t>
            </a:r>
          </a:p>
          <a:p>
            <a:pPr eaLnBrk="1" hangingPunct="1">
              <a:lnSpc>
                <a:spcPct val="90000"/>
              </a:lnSpc>
            </a:pPr>
            <a:r>
              <a:rPr lang="es-CL" altLang="es-ES" sz="3200" dirty="0">
                <a:latin typeface="Times New Roman" panose="02020603050405020304" pitchFamily="18" charset="0"/>
              </a:rPr>
              <a:t>Se expresan en términos de variables.</a:t>
            </a:r>
          </a:p>
          <a:p>
            <a:pPr eaLnBrk="1" hangingPunct="1">
              <a:lnSpc>
                <a:spcPct val="90000"/>
              </a:lnSpc>
            </a:pPr>
            <a:r>
              <a:rPr lang="es-CL" altLang="es-ES" sz="3200" dirty="0">
                <a:latin typeface="Times New Roman" panose="02020603050405020304" pitchFamily="18" charset="0"/>
              </a:rPr>
              <a:t>Son respuestas a las preguntas de investigación.</a:t>
            </a:r>
          </a:p>
          <a:p>
            <a:pPr eaLnBrk="1" hangingPunct="1">
              <a:lnSpc>
                <a:spcPct val="90000"/>
              </a:lnSpc>
            </a:pPr>
            <a:r>
              <a:rPr lang="es-CL" altLang="es-ES" sz="3200" dirty="0">
                <a:latin typeface="Times New Roman" panose="02020603050405020304" pitchFamily="18" charset="0"/>
              </a:rPr>
              <a:t>Expresan lo que se cree o estima probable.</a:t>
            </a:r>
          </a:p>
          <a:p>
            <a:pPr eaLnBrk="1" hangingPunct="1">
              <a:lnSpc>
                <a:spcPct val="90000"/>
              </a:lnSpc>
            </a:pPr>
            <a:r>
              <a:rPr lang="es-CL" altLang="es-ES" sz="3200" dirty="0">
                <a:latin typeface="Times New Roman" panose="02020603050405020304" pitchFamily="18" charset="0"/>
              </a:rPr>
              <a:t>Son descripciones, relaciones o explicaciones.</a:t>
            </a:r>
          </a:p>
          <a:p>
            <a:pPr eaLnBrk="1" hangingPunct="1">
              <a:lnSpc>
                <a:spcPct val="90000"/>
              </a:lnSpc>
            </a:pPr>
            <a:r>
              <a:rPr lang="es-CL" altLang="es-ES" sz="3200" dirty="0">
                <a:latin typeface="Times New Roman" panose="02020603050405020304" pitchFamily="18" charset="0"/>
              </a:rPr>
              <a:t>Son tentativas o provisionales.</a:t>
            </a:r>
          </a:p>
          <a:p>
            <a:pPr eaLnBrk="1" hangingPunct="1">
              <a:lnSpc>
                <a:spcPct val="90000"/>
              </a:lnSpc>
            </a:pPr>
            <a:r>
              <a:rPr lang="es-CL" altLang="es-ES" sz="3200" dirty="0">
                <a:latin typeface="Times New Roman" panose="02020603050405020304" pitchFamily="18" charset="0"/>
              </a:rPr>
              <a:t>No son necesariamente </a:t>
            </a:r>
            <a:r>
              <a:rPr lang="es-CL" altLang="es-ES" sz="3200" dirty="0" smtClean="0">
                <a:latin typeface="Times New Roman" panose="02020603050405020304" pitchFamily="18" charset="0"/>
              </a:rPr>
              <a:t>verdaderas</a:t>
            </a:r>
            <a:endParaRPr lang="es-CL" altLang="es-ES" sz="3200" dirty="0">
              <a:latin typeface="Times New Roman" panose="02020603050405020304" pitchFamily="18" charset="0"/>
            </a:endParaRPr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 dirty="0" smtClean="0"/>
              <a:t>CARACTERÍSTICAS DE LA HIPÓTESIS </a:t>
            </a:r>
            <a:endParaRPr lang="es-ES" dirty="0"/>
          </a:p>
        </p:txBody>
      </p:sp>
      <p:sp>
        <p:nvSpPr>
          <p:cNvPr id="7" name="CuadroTexto 6"/>
          <p:cNvSpPr txBox="1"/>
          <p:nvPr/>
        </p:nvSpPr>
        <p:spPr>
          <a:xfrm>
            <a:off x="7493000" y="6488668"/>
            <a:ext cx="469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(Universidad de Chile(Huertas), 2002)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46429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36034" y="306271"/>
            <a:ext cx="8596668" cy="1320800"/>
          </a:xfrm>
        </p:spPr>
        <p:txBody>
          <a:bodyPr/>
          <a:lstStyle/>
          <a:p>
            <a:r>
              <a:rPr lang="es-ES" dirty="0" smtClean="0"/>
              <a:t>CUÁNDO SE CONCIBE LA HIPÓTESIS? </a:t>
            </a:r>
            <a:endParaRPr lang="es-ES" dirty="0"/>
          </a:p>
        </p:txBody>
      </p:sp>
      <p:sp>
        <p:nvSpPr>
          <p:cNvPr id="4" name="Elipse 3"/>
          <p:cNvSpPr/>
          <p:nvPr/>
        </p:nvSpPr>
        <p:spPr>
          <a:xfrm>
            <a:off x="0" y="2594426"/>
            <a:ext cx="6037943" cy="13879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 smtClean="0">
                <a:solidFill>
                  <a:schemeClr val="bg1"/>
                </a:solidFill>
              </a:rPr>
              <a:t>Durante el planteamiento del problema y construcción del marco de referencia</a:t>
            </a:r>
            <a:endParaRPr lang="es-ES" sz="2400" dirty="0">
              <a:solidFill>
                <a:schemeClr val="bg1"/>
              </a:solidFill>
            </a:endParaRPr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>
          <a:xfrm>
            <a:off x="6467302" y="5523592"/>
            <a:ext cx="5613400" cy="10105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2500" lnSpcReduction="10000"/>
          </a:bodyPr>
          <a:lstStyle/>
          <a:p>
            <a:pPr algn="ctr"/>
            <a:r>
              <a:rPr lang="es-ES" sz="2400" dirty="0" smtClean="0">
                <a:solidFill>
                  <a:schemeClr val="bg1"/>
                </a:solidFill>
              </a:rPr>
              <a:t>En el curso de la investigación </a:t>
            </a:r>
            <a:endParaRPr lang="es-ES" sz="2400" dirty="0">
              <a:solidFill>
                <a:schemeClr val="bg1"/>
              </a:solidFill>
            </a:endParaRPr>
          </a:p>
        </p:txBody>
      </p:sp>
      <p:sp>
        <p:nvSpPr>
          <p:cNvPr id="9" name="Llamada ovalada 8"/>
          <p:cNvSpPr/>
          <p:nvPr/>
        </p:nvSpPr>
        <p:spPr>
          <a:xfrm>
            <a:off x="3018971" y="1159892"/>
            <a:ext cx="5060435" cy="1350510"/>
          </a:xfrm>
          <a:prstGeom prst="wedgeEllipseCallout">
            <a:avLst/>
          </a:prstGeom>
          <a:solidFill>
            <a:srgbClr val="97A9DD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solidFill>
                  <a:schemeClr val="bg1"/>
                </a:solidFill>
              </a:rPr>
              <a:t>Al principio se conciben hipótesis y variables confusas, vagas o poco claras </a:t>
            </a:r>
          </a:p>
          <a:p>
            <a:pPr algn="ctr"/>
            <a:endParaRPr lang="es-ES" b="1" dirty="0">
              <a:solidFill>
                <a:schemeClr val="bg1"/>
              </a:solidFill>
            </a:endParaRPr>
          </a:p>
        </p:txBody>
      </p:sp>
      <p:sp>
        <p:nvSpPr>
          <p:cNvPr id="10" name="Llamada ovalada 9"/>
          <p:cNvSpPr/>
          <p:nvPr/>
        </p:nvSpPr>
        <p:spPr>
          <a:xfrm>
            <a:off x="6252622" y="3288390"/>
            <a:ext cx="6042759" cy="2002182"/>
          </a:xfrm>
          <a:prstGeom prst="wedgeEllipseCallout">
            <a:avLst/>
          </a:prstGeom>
          <a:solidFill>
            <a:srgbClr val="97A9DD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b="1" dirty="0" smtClean="0">
              <a:solidFill>
                <a:schemeClr val="bg1"/>
              </a:solidFill>
            </a:endParaRPr>
          </a:p>
          <a:p>
            <a:pPr algn="ctr"/>
            <a:r>
              <a:rPr lang="es-ES" b="1" dirty="0" smtClean="0">
                <a:solidFill>
                  <a:schemeClr val="bg1"/>
                </a:solidFill>
              </a:rPr>
              <a:t>El </a:t>
            </a:r>
            <a:r>
              <a:rPr lang="es-ES" b="1" dirty="0">
                <a:solidFill>
                  <a:schemeClr val="bg1"/>
                </a:solidFill>
              </a:rPr>
              <a:t>análisis de nueva información, la consulta de nuevas fuentes, la organización de datos y la es especificación de nuevas </a:t>
            </a:r>
            <a:r>
              <a:rPr lang="es-ES" b="1" dirty="0" smtClean="0">
                <a:solidFill>
                  <a:schemeClr val="bg1"/>
                </a:solidFill>
              </a:rPr>
              <a:t>relaciones, </a:t>
            </a:r>
            <a:r>
              <a:rPr lang="es-ES" b="1" dirty="0">
                <a:solidFill>
                  <a:schemeClr val="bg1"/>
                </a:solidFill>
              </a:rPr>
              <a:t>conducen a la reformulación de la hipótesis  </a:t>
            </a:r>
          </a:p>
          <a:p>
            <a:pPr algn="ctr"/>
            <a:endParaRPr lang="es-ES" dirty="0"/>
          </a:p>
        </p:txBody>
      </p:sp>
      <p:sp>
        <p:nvSpPr>
          <p:cNvPr id="12" name="Flecha doblada 11"/>
          <p:cNvSpPr/>
          <p:nvPr/>
        </p:nvSpPr>
        <p:spPr>
          <a:xfrm flipV="1">
            <a:off x="2418286" y="3984170"/>
            <a:ext cx="4049016" cy="2743201"/>
          </a:xfrm>
          <a:prstGeom prst="ben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14" name="Rectángulo 13"/>
          <p:cNvSpPr/>
          <p:nvPr/>
        </p:nvSpPr>
        <p:spPr>
          <a:xfrm>
            <a:off x="234869" y="2826725"/>
            <a:ext cx="59022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1</a:t>
            </a:r>
            <a:endParaRPr lang="es-E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7245269" y="5523592"/>
            <a:ext cx="59022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2</a:t>
            </a:r>
            <a:endParaRPr lang="es-E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05647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715434" y="215900"/>
            <a:ext cx="8596668" cy="1320800"/>
          </a:xfrm>
        </p:spPr>
        <p:txBody>
          <a:bodyPr>
            <a:normAutofit/>
          </a:bodyPr>
          <a:lstStyle/>
          <a:p>
            <a:pPr algn="l" eaLnBrk="1" hangingPunct="1"/>
            <a:r>
              <a:rPr lang="es-ES" altLang="es-ES" dirty="0" smtClean="0">
                <a:latin typeface="Times New Roman" panose="02020603050405020304" pitchFamily="18" charset="0"/>
              </a:rPr>
              <a:t>CLASIFICACIÓN DE LAS HIPÓTESIS</a:t>
            </a:r>
            <a:endParaRPr lang="es-ES" altLang="es-ES" dirty="0">
              <a:latin typeface="Times New Roman" panose="02020603050405020304" pitchFamily="18" charset="0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60500" y="1027113"/>
            <a:ext cx="8610600" cy="4857750"/>
          </a:xfrm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</a:pPr>
            <a:r>
              <a:rPr lang="es-ES" altLang="es-ES" sz="2400" dirty="0">
                <a:latin typeface="Times New Roman" panose="02020603050405020304" pitchFamily="18" charset="0"/>
              </a:rPr>
              <a:t>Según función en la prueba: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s-ES" altLang="es-ES" sz="2400" dirty="0">
                <a:latin typeface="Times New Roman" panose="02020603050405020304" pitchFamily="18" charset="0"/>
              </a:rPr>
              <a:t>		- de trabajo o de investigación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s-ES" altLang="es-ES" sz="2400" dirty="0">
                <a:latin typeface="Times New Roman" panose="02020603050405020304" pitchFamily="18" charset="0"/>
              </a:rPr>
              <a:t>		- nula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s-ES" altLang="es-ES" sz="2400" dirty="0">
                <a:latin typeface="Times New Roman" panose="02020603050405020304" pitchFamily="18" charset="0"/>
              </a:rPr>
              <a:t>		- alternativa</a:t>
            </a:r>
          </a:p>
          <a:p>
            <a:pPr eaLnBrk="1" hangingPunct="1">
              <a:lnSpc>
                <a:spcPct val="80000"/>
              </a:lnSpc>
            </a:pPr>
            <a:r>
              <a:rPr lang="es-ES" altLang="es-ES" sz="2400" dirty="0">
                <a:latin typeface="Times New Roman" panose="02020603050405020304" pitchFamily="18" charset="0"/>
              </a:rPr>
              <a:t>Según nivel o tipo de </a:t>
            </a:r>
            <a:r>
              <a:rPr lang="es-ES" altLang="es-ES" sz="2400" dirty="0" smtClean="0">
                <a:latin typeface="Times New Roman" panose="02020603050405020304" pitchFamily="18" charset="0"/>
              </a:rPr>
              <a:t>Estudio:</a:t>
            </a:r>
            <a:endParaRPr lang="es-ES" altLang="es-ES" sz="24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s-ES" altLang="es-ES" sz="2400" dirty="0">
                <a:latin typeface="Times New Roman" panose="02020603050405020304" pitchFamily="18" charset="0"/>
              </a:rPr>
              <a:t>		- exploratoria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s-ES" altLang="es-ES" sz="2400" dirty="0">
                <a:latin typeface="Times New Roman" panose="02020603050405020304" pitchFamily="18" charset="0"/>
              </a:rPr>
              <a:t>		- descriptiva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s-ES" altLang="es-ES" sz="2400" dirty="0">
                <a:latin typeface="Times New Roman" panose="02020603050405020304" pitchFamily="18" charset="0"/>
              </a:rPr>
              <a:t>		- </a:t>
            </a:r>
            <a:r>
              <a:rPr lang="es-ES" altLang="es-ES" sz="2400" dirty="0" smtClean="0">
                <a:latin typeface="Times New Roman" panose="02020603050405020304" pitchFamily="18" charset="0"/>
              </a:rPr>
              <a:t>correlacional</a:t>
            </a:r>
            <a:endParaRPr lang="es-ES" altLang="es-ES" sz="24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s-ES" altLang="es-ES" sz="2400" dirty="0">
                <a:latin typeface="Times New Roman" panose="02020603050405020304" pitchFamily="18" charset="0"/>
              </a:rPr>
              <a:t>		- </a:t>
            </a:r>
            <a:r>
              <a:rPr lang="es-ES" altLang="es-ES" sz="2400" dirty="0" smtClean="0">
                <a:latin typeface="Times New Roman" panose="02020603050405020304" pitchFamily="18" charset="0"/>
              </a:rPr>
              <a:t>explicativa-causal</a:t>
            </a:r>
            <a:endParaRPr lang="es-ES" altLang="es-ES" sz="24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s-ES" altLang="es-ES" sz="2400" dirty="0">
                <a:latin typeface="Times New Roman" panose="02020603050405020304" pitchFamily="18" charset="0"/>
              </a:rPr>
              <a:t>Según uso </a:t>
            </a:r>
            <a:r>
              <a:rPr lang="es-ES" altLang="es-ES" sz="2400" dirty="0" smtClean="0">
                <a:latin typeface="Times New Roman" panose="02020603050405020304" pitchFamily="18" charset="0"/>
              </a:rPr>
              <a:t>estadístico:</a:t>
            </a:r>
            <a:endParaRPr lang="es-ES" altLang="es-ES" sz="2400" dirty="0">
              <a:latin typeface="Times New Roman" panose="02020603050405020304" pitchFamily="18" charset="0"/>
            </a:endParaRP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s-ES" altLang="es-ES" sz="2400" dirty="0" smtClean="0">
                <a:latin typeface="Times New Roman" panose="02020603050405020304" pitchFamily="18" charset="0"/>
              </a:rPr>
              <a:t>- Descriptivas o inferenciales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s-ES" altLang="es-ES" sz="2400" dirty="0" smtClean="0">
                <a:latin typeface="Times New Roman" panose="02020603050405020304" pitchFamily="18" charset="0"/>
              </a:rPr>
              <a:t>- Diferencia de medias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s-ES" altLang="es-ES" sz="2400" dirty="0" smtClean="0">
                <a:latin typeface="Times New Roman" panose="02020603050405020304" pitchFamily="18" charset="0"/>
              </a:rPr>
              <a:t>- Correlacionales</a:t>
            </a:r>
          </a:p>
        </p:txBody>
      </p:sp>
    </p:spTree>
    <p:extLst>
      <p:ext uri="{BB962C8B-B14F-4D97-AF65-F5344CB8AC3E}">
        <p14:creationId xmlns:p14="http://schemas.microsoft.com/office/powerpoint/2010/main" val="3511398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512234" y="279400"/>
            <a:ext cx="10193866" cy="1320800"/>
          </a:xfrm>
        </p:spPr>
        <p:txBody>
          <a:bodyPr>
            <a:normAutofit/>
          </a:bodyPr>
          <a:lstStyle/>
          <a:p>
            <a:pPr eaLnBrk="1" hangingPunct="1"/>
            <a:r>
              <a:rPr lang="es-ES" altLang="es-ES" dirty="0" smtClean="0">
                <a:latin typeface="Times New Roman" panose="02020603050405020304" pitchFamily="18" charset="0"/>
              </a:rPr>
              <a:t>Hipótesis </a:t>
            </a:r>
            <a:r>
              <a:rPr lang="es-ES" altLang="es-ES" dirty="0">
                <a:latin typeface="Times New Roman" panose="02020603050405020304" pitchFamily="18" charset="0"/>
              </a:rPr>
              <a:t>según función que cumplen en la prueba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6014" y="1819276"/>
            <a:ext cx="8650286" cy="4094163"/>
          </a:xfrm>
        </p:spPr>
        <p:txBody>
          <a:bodyPr>
            <a:normAutofit lnSpcReduction="10000"/>
          </a:bodyPr>
          <a:lstStyle/>
          <a:p>
            <a:pPr algn="just" eaLnBrk="1" hangingPunct="1"/>
            <a:r>
              <a:rPr lang="es-ES" altLang="es-ES" sz="2400" b="1" dirty="0">
                <a:solidFill>
                  <a:srgbClr val="FF0000"/>
                </a:solidFill>
              </a:rPr>
              <a:t>Hipótesis de trabajo: </a:t>
            </a:r>
            <a:r>
              <a:rPr lang="es-ES" altLang="es-ES" sz="2400" dirty="0"/>
              <a:t>son hipótesis que expresan lo que se desea probar en un estudio.</a:t>
            </a:r>
          </a:p>
          <a:p>
            <a:pPr algn="just" eaLnBrk="1" hangingPunct="1"/>
            <a:endParaRPr lang="es-ES" altLang="es-ES" sz="2400" dirty="0"/>
          </a:p>
          <a:p>
            <a:pPr algn="just" eaLnBrk="1" hangingPunct="1"/>
            <a:r>
              <a:rPr lang="es-ES" altLang="es-ES" sz="2400" b="1" dirty="0">
                <a:solidFill>
                  <a:srgbClr val="FF0000"/>
                </a:solidFill>
              </a:rPr>
              <a:t>Hipótesis nula</a:t>
            </a:r>
            <a:r>
              <a:rPr lang="es-ES" altLang="es-ES" sz="2400" dirty="0">
                <a:solidFill>
                  <a:srgbClr val="FF0000"/>
                </a:solidFill>
              </a:rPr>
              <a:t>: </a:t>
            </a:r>
            <a:r>
              <a:rPr lang="es-ES_tradnl" altLang="es-ES" sz="2400" dirty="0"/>
              <a:t>son hipótesis que refutan o niegan lo que se afirma en una hipótesis de investigación o de trabajo.</a:t>
            </a:r>
          </a:p>
          <a:p>
            <a:pPr algn="just" eaLnBrk="1" hangingPunct="1"/>
            <a:endParaRPr lang="es-ES_tradnl" altLang="es-ES" sz="2400" dirty="0"/>
          </a:p>
          <a:p>
            <a:pPr algn="just"/>
            <a:r>
              <a:rPr lang="es-ES_tradnl" altLang="es-ES" sz="2400" b="1" dirty="0">
                <a:solidFill>
                  <a:srgbClr val="FF0000"/>
                </a:solidFill>
              </a:rPr>
              <a:t>Hipótesis alternativa: </a:t>
            </a:r>
            <a:r>
              <a:rPr lang="es-MX" sz="2400" dirty="0"/>
              <a:t>Solo pueden formularse cuando efectivamente hay otras posibilidades adicionales a las hipótesis de investigación y nula. De no ser así, no pueden existir.</a:t>
            </a:r>
            <a:endParaRPr lang="es-ES" sz="2400" dirty="0"/>
          </a:p>
          <a:p>
            <a:pPr algn="just" eaLnBrk="1" hangingPunct="1"/>
            <a:endParaRPr lang="es-ES_tradnl" altLang="es-ES" sz="2400" dirty="0">
              <a:latin typeface="Times New Roman" panose="02020603050405020304" pitchFamily="18" charset="0"/>
            </a:endParaRPr>
          </a:p>
          <a:p>
            <a:pPr eaLnBrk="1" hangingPunct="1"/>
            <a:endParaRPr lang="es-ES" altLang="es-ES" sz="2400" dirty="0">
              <a:latin typeface="Times New Roman" panose="02020603050405020304" pitchFamily="18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7493000" y="6488668"/>
            <a:ext cx="469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(Universidad Autónoma de México, 2011)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55259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704976"/>
            <a:ext cx="9207500" cy="4525963"/>
          </a:xfrm>
        </p:spPr>
        <p:txBody>
          <a:bodyPr>
            <a:normAutofit fontScale="92500" lnSpcReduction="20000"/>
          </a:bodyPr>
          <a:lstStyle/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s-MX" sz="3600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+mj-cs"/>
              </a:rPr>
              <a:t>Hi: </a:t>
            </a:r>
            <a:r>
              <a:rPr lang="es-MX" sz="360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+mj-cs"/>
              </a:rPr>
              <a:t>El candidato “A” obtendrá en la elección para la presidencia del consejo escolar entre un 50% y un 60% de la votación total.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lang="es-MX" sz="3600" dirty="0">
              <a:solidFill>
                <a:schemeClr val="tx1"/>
              </a:solidFill>
              <a:latin typeface="Times New Roman" panose="02020603050405020304" pitchFamily="18" charset="0"/>
              <a:ea typeface="+mj-ea"/>
              <a:cs typeface="+mj-cs"/>
            </a:endParaRP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s-MX" sz="36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+mj-cs"/>
              </a:rPr>
              <a:t>Ho(nula)</a:t>
            </a:r>
            <a:r>
              <a:rPr lang="es-MX" sz="3600" dirty="0" smtClean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+mj-cs"/>
              </a:rPr>
              <a:t>: </a:t>
            </a:r>
            <a:r>
              <a:rPr lang="es-MX" sz="360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+mj-cs"/>
              </a:rPr>
              <a:t>El candidato “A” no obtendrá en la elección para la presidencia del consejo escolar entre un 50% y un 60% de la votación total.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lang="es-MX" sz="3600" dirty="0">
              <a:solidFill>
                <a:schemeClr val="tx1"/>
              </a:solidFill>
              <a:latin typeface="Times New Roman" panose="02020603050405020304" pitchFamily="18" charset="0"/>
              <a:ea typeface="+mj-ea"/>
              <a:cs typeface="+mj-cs"/>
            </a:endParaRP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s-MX" sz="3600" b="1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+mj-cs"/>
              </a:rPr>
              <a:t>Ha: </a:t>
            </a:r>
            <a:r>
              <a:rPr lang="es-MX" sz="360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+mj-cs"/>
              </a:rPr>
              <a:t>El candidato “A” obtendrá en la elección para la presidencia del consejo escolar mas del 60% de la votación total.</a:t>
            </a:r>
            <a:endParaRPr lang="es-ES" sz="3600" dirty="0">
              <a:solidFill>
                <a:schemeClr val="tx1"/>
              </a:solidFill>
              <a:latin typeface="Times New Roman" panose="02020603050405020304" pitchFamily="18" charset="0"/>
              <a:ea typeface="+mj-ea"/>
              <a:cs typeface="+mj-cs"/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es-ES" sz="2800" dirty="0">
              <a:solidFill>
                <a:schemeClr val="tx1"/>
              </a:solidFill>
            </a:endParaRP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512234" y="279400"/>
            <a:ext cx="10193866" cy="1320800"/>
          </a:xfrm>
        </p:spPr>
        <p:txBody>
          <a:bodyPr>
            <a:normAutofit/>
          </a:bodyPr>
          <a:lstStyle/>
          <a:p>
            <a:pPr eaLnBrk="1" hangingPunct="1"/>
            <a:r>
              <a:rPr lang="es-ES" altLang="es-ES" dirty="0" smtClean="0">
                <a:latin typeface="Times New Roman" panose="02020603050405020304" pitchFamily="18" charset="0"/>
              </a:rPr>
              <a:t>Hipótesis </a:t>
            </a:r>
            <a:r>
              <a:rPr lang="es-ES" altLang="es-ES" dirty="0">
                <a:latin typeface="Times New Roman" panose="02020603050405020304" pitchFamily="18" charset="0"/>
              </a:rPr>
              <a:t>según función que cumplen en la prueba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7493000" y="6488668"/>
            <a:ext cx="469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(Universidad Autónoma de México, 2011)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33059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272</TotalTime>
  <Words>1496</Words>
  <Application>Microsoft Office PowerPoint</Application>
  <PresentationFormat>Panorámica</PresentationFormat>
  <Paragraphs>207</Paragraphs>
  <Slides>22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9" baseType="lpstr">
      <vt:lpstr>Arial</vt:lpstr>
      <vt:lpstr>Calibri</vt:lpstr>
      <vt:lpstr>Times New Roman</vt:lpstr>
      <vt:lpstr>Trebuchet MS</vt:lpstr>
      <vt:lpstr>Wingdings</vt:lpstr>
      <vt:lpstr>Wingdings 3</vt:lpstr>
      <vt:lpstr>Faceta</vt:lpstr>
      <vt:lpstr>HIPÓTESIS DE LA INVESTIGACIÓN</vt:lpstr>
      <vt:lpstr>INTRODUCCIÓN </vt:lpstr>
      <vt:lpstr>IMPORTANCIA DE LA HIPÓTESIS </vt:lpstr>
      <vt:lpstr>CARACTERÍSTICAS DE LA HIPÓTESIS </vt:lpstr>
      <vt:lpstr>CARACTERÍSTICAS DE LA HIPÓTESIS </vt:lpstr>
      <vt:lpstr>CUÁNDO SE CONCIBE LA HIPÓTESIS? </vt:lpstr>
      <vt:lpstr>CLASIFICACIÓN DE LAS HIPÓTESIS</vt:lpstr>
      <vt:lpstr>Hipótesis según función que cumplen en la prueba</vt:lpstr>
      <vt:lpstr>Hipótesis según función que cumplen en la prueba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Hipótesis estadística </vt:lpstr>
      <vt:lpstr>Hipótesis estadística </vt:lpstr>
      <vt:lpstr>HIPOTESIS DE TRABAJO</vt:lpstr>
      <vt:lpstr>Tipos de hipótesis-Punto de vista Gnoseológico- Mario Bunge</vt:lpstr>
      <vt:lpstr>Elementos de la hipótesis  </vt:lpstr>
      <vt:lpstr>Elementos de la hipótesis  </vt:lpstr>
      <vt:lpstr>Presentación de PowerPoint</vt:lpstr>
      <vt:lpstr>¿En toda investigación se debe plantear hipótesis?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HIPÓTESIS DE LA INVESTIGACIÓN</dc:title>
  <dc:creator>Ernesto</dc:creator>
  <cp:lastModifiedBy>Estudiantes</cp:lastModifiedBy>
  <cp:revision>25</cp:revision>
  <dcterms:created xsi:type="dcterms:W3CDTF">2015-10-09T13:44:11Z</dcterms:created>
  <dcterms:modified xsi:type="dcterms:W3CDTF">2018-09-20T11:16:49Z</dcterms:modified>
</cp:coreProperties>
</file>