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62" r:id="rId3"/>
    <p:sldId id="263" r:id="rId4"/>
    <p:sldId id="264" r:id="rId5"/>
    <p:sldId id="265" r:id="rId6"/>
    <p:sldId id="261" r:id="rId7"/>
    <p:sldId id="260" r:id="rId8"/>
    <p:sldId id="266" r:id="rId9"/>
    <p:sldId id="271" r:id="rId10"/>
    <p:sldId id="270" r:id="rId11"/>
    <p:sldId id="269" r:id="rId12"/>
    <p:sldId id="268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5" r:id="rId24"/>
    <p:sldId id="284" r:id="rId25"/>
    <p:sldId id="27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715" autoAdjust="0"/>
  </p:normalViewPr>
  <p:slideViewPr>
    <p:cSldViewPr snapToGrid="0" snapToObjects="1">
      <p:cViewPr varScale="1">
        <p:scale>
          <a:sx n="71" d="100"/>
          <a:sy n="71" d="100"/>
        </p:scale>
        <p:origin x="-22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DB7EA2-21F2-C14D-ABD7-924AEF55754E}" type="doc">
      <dgm:prSet loTypeId="urn:microsoft.com/office/officeart/2005/8/layout/chevron2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87D6698-1FD4-0244-9FD6-697D5D386C4E}">
      <dgm:prSet phldrT="[Text]"/>
      <dgm:spPr/>
      <dgm:t>
        <a:bodyPr/>
        <a:lstStyle/>
        <a:p>
          <a:r>
            <a:rPr lang="en-US" dirty="0" smtClean="0"/>
            <a:t>GIIRA</a:t>
          </a:r>
          <a:endParaRPr lang="en-US" dirty="0"/>
        </a:p>
      </dgm:t>
    </dgm:pt>
    <dgm:pt modelId="{4B2A232C-2B9B-1A44-AD27-396737A0E554}" type="parTrans" cxnId="{988111D8-FF9F-024F-B434-114EB6B42049}">
      <dgm:prSet/>
      <dgm:spPr/>
      <dgm:t>
        <a:bodyPr/>
        <a:lstStyle/>
        <a:p>
          <a:endParaRPr lang="en-US"/>
        </a:p>
      </dgm:t>
    </dgm:pt>
    <dgm:pt modelId="{ECB90E6B-621D-E14A-9988-3571459618BA}" type="sibTrans" cxnId="{988111D8-FF9F-024F-B434-114EB6B42049}">
      <dgm:prSet/>
      <dgm:spPr/>
      <dgm:t>
        <a:bodyPr/>
        <a:lstStyle/>
        <a:p>
          <a:endParaRPr lang="en-US"/>
        </a:p>
      </dgm:t>
    </dgm:pt>
    <dgm:pt modelId="{5B30E71E-AAD5-9C49-91EE-37F94E449AEA}">
      <dgm:prSet phldrT="[Text]"/>
      <dgm:spPr/>
      <dgm:t>
        <a:bodyPr/>
        <a:lstStyle/>
        <a:p>
          <a:r>
            <a:rPr lang="en-US" dirty="0" err="1" smtClean="0"/>
            <a:t>Grupo</a:t>
          </a:r>
          <a:r>
            <a:rPr lang="en-US" dirty="0" smtClean="0"/>
            <a:t> de </a:t>
          </a:r>
          <a:r>
            <a:rPr lang="en-US" dirty="0" err="1" smtClean="0"/>
            <a:t>Investigación</a:t>
          </a:r>
          <a:r>
            <a:rPr lang="en-US" dirty="0" smtClean="0"/>
            <a:t> Cat. A</a:t>
          </a:r>
          <a:endParaRPr lang="en-US" dirty="0"/>
        </a:p>
      </dgm:t>
    </dgm:pt>
    <dgm:pt modelId="{5A87464D-B65D-C84C-8A96-3787EF008792}" type="parTrans" cxnId="{9A15E4FC-F0AE-A048-9532-6ABC590C4F1E}">
      <dgm:prSet/>
      <dgm:spPr/>
      <dgm:t>
        <a:bodyPr/>
        <a:lstStyle/>
        <a:p>
          <a:endParaRPr lang="en-US"/>
        </a:p>
      </dgm:t>
    </dgm:pt>
    <dgm:pt modelId="{EC9BEC50-3A47-094A-BC7E-FD5AE1511214}" type="sibTrans" cxnId="{9A15E4FC-F0AE-A048-9532-6ABC590C4F1E}">
      <dgm:prSet/>
      <dgm:spPr/>
      <dgm:t>
        <a:bodyPr/>
        <a:lstStyle/>
        <a:p>
          <a:endParaRPr lang="en-US"/>
        </a:p>
      </dgm:t>
    </dgm:pt>
    <dgm:pt modelId="{591804FB-31C6-3243-9F90-39FA524083AF}">
      <dgm:prSet phldrT="[Text]"/>
      <dgm:spPr/>
      <dgm:t>
        <a:bodyPr/>
        <a:lstStyle/>
        <a:p>
          <a:r>
            <a:rPr lang="en-US" dirty="0" err="1" smtClean="0"/>
            <a:t>Aplicar</a:t>
          </a:r>
          <a:r>
            <a:rPr lang="en-US" dirty="0" smtClean="0"/>
            <a:t> a </a:t>
          </a:r>
          <a:r>
            <a:rPr lang="en-US" dirty="0" err="1" smtClean="0"/>
            <a:t>Convocatorias</a:t>
          </a:r>
          <a:endParaRPr lang="en-US" dirty="0"/>
        </a:p>
      </dgm:t>
    </dgm:pt>
    <dgm:pt modelId="{E8D38571-472E-EA4D-A29B-56C2B161BFB8}" type="parTrans" cxnId="{073967A9-563D-C24C-AAAF-EB998666BC0C}">
      <dgm:prSet/>
      <dgm:spPr/>
      <dgm:t>
        <a:bodyPr/>
        <a:lstStyle/>
        <a:p>
          <a:endParaRPr lang="en-US"/>
        </a:p>
      </dgm:t>
    </dgm:pt>
    <dgm:pt modelId="{94D37C69-E9A5-2A48-8D8E-D20AEF85EAAC}" type="sibTrans" cxnId="{073967A9-563D-C24C-AAAF-EB998666BC0C}">
      <dgm:prSet/>
      <dgm:spPr/>
      <dgm:t>
        <a:bodyPr/>
        <a:lstStyle/>
        <a:p>
          <a:endParaRPr lang="en-US"/>
        </a:p>
      </dgm:t>
    </dgm:pt>
    <dgm:pt modelId="{B18AE754-1027-374A-9999-FA081215BBFF}">
      <dgm:prSet phldrT="[Text]"/>
      <dgm:spPr/>
      <dgm:t>
        <a:bodyPr/>
        <a:lstStyle/>
        <a:p>
          <a:r>
            <a:rPr lang="en-US" dirty="0" smtClean="0"/>
            <a:t>QUINOA</a:t>
          </a:r>
          <a:endParaRPr lang="en-US" dirty="0"/>
        </a:p>
      </dgm:t>
    </dgm:pt>
    <dgm:pt modelId="{9BB28492-9924-9343-8EDC-DB54EF441E29}" type="parTrans" cxnId="{1B8615B9-1D82-1B42-BCAD-E82E00E09AB6}">
      <dgm:prSet/>
      <dgm:spPr/>
      <dgm:t>
        <a:bodyPr/>
        <a:lstStyle/>
        <a:p>
          <a:endParaRPr lang="en-US"/>
        </a:p>
      </dgm:t>
    </dgm:pt>
    <dgm:pt modelId="{EAC383E3-300D-C54A-9413-CE4466AB3630}" type="sibTrans" cxnId="{1B8615B9-1D82-1B42-BCAD-E82E00E09AB6}">
      <dgm:prSet/>
      <dgm:spPr/>
      <dgm:t>
        <a:bodyPr/>
        <a:lstStyle/>
        <a:p>
          <a:endParaRPr lang="en-US"/>
        </a:p>
      </dgm:t>
    </dgm:pt>
    <dgm:pt modelId="{B03C21AE-FC97-7C4B-A918-6F685E56BC6F}">
      <dgm:prSet phldrT="[Text]"/>
      <dgm:spPr/>
      <dgm:t>
        <a:bodyPr/>
        <a:lstStyle/>
        <a:p>
          <a:r>
            <a:rPr lang="en-US" dirty="0" err="1" smtClean="0"/>
            <a:t>Semillero</a:t>
          </a:r>
          <a:r>
            <a:rPr lang="en-US" dirty="0" smtClean="0"/>
            <a:t> de </a:t>
          </a:r>
          <a:r>
            <a:rPr lang="en-US" dirty="0" err="1" smtClean="0"/>
            <a:t>Investigación</a:t>
          </a:r>
          <a:r>
            <a:rPr lang="en-US" dirty="0" smtClean="0"/>
            <a:t> en Red </a:t>
          </a:r>
          <a:r>
            <a:rPr lang="en-US" dirty="0" err="1" smtClean="0"/>
            <a:t>Colci</a:t>
          </a:r>
          <a:endParaRPr lang="en-US" dirty="0"/>
        </a:p>
      </dgm:t>
    </dgm:pt>
    <dgm:pt modelId="{6A81424A-D189-8744-BD10-30CEE695521A}" type="parTrans" cxnId="{E4C3E8FD-EFED-F842-8C37-9668EE7A5EBC}">
      <dgm:prSet/>
      <dgm:spPr/>
      <dgm:t>
        <a:bodyPr/>
        <a:lstStyle/>
        <a:p>
          <a:endParaRPr lang="en-US"/>
        </a:p>
      </dgm:t>
    </dgm:pt>
    <dgm:pt modelId="{060C88B1-80BA-EA47-A635-F25A9FA1C1E7}" type="sibTrans" cxnId="{E4C3E8FD-EFED-F842-8C37-9668EE7A5EBC}">
      <dgm:prSet/>
      <dgm:spPr/>
      <dgm:t>
        <a:bodyPr/>
        <a:lstStyle/>
        <a:p>
          <a:endParaRPr lang="en-US"/>
        </a:p>
      </dgm:t>
    </dgm:pt>
    <dgm:pt modelId="{2F8B4E84-7163-CA4F-8F62-B9AD97F115D2}">
      <dgm:prSet phldrT="[Text]"/>
      <dgm:spPr/>
      <dgm:t>
        <a:bodyPr/>
        <a:lstStyle/>
        <a:p>
          <a:r>
            <a:rPr lang="en-US" dirty="0" err="1" smtClean="0"/>
            <a:t>Aplicar</a:t>
          </a:r>
          <a:r>
            <a:rPr lang="en-US" dirty="0" smtClean="0"/>
            <a:t> a </a:t>
          </a:r>
          <a:r>
            <a:rPr lang="en-US" dirty="0" err="1" smtClean="0"/>
            <a:t>Convocatorias</a:t>
          </a:r>
          <a:endParaRPr lang="en-US" dirty="0"/>
        </a:p>
      </dgm:t>
    </dgm:pt>
    <dgm:pt modelId="{DB3E825A-F4F7-BC40-8F95-802C6B7B34A3}" type="parTrans" cxnId="{5476877B-74A1-7649-9E05-95DD60701DD6}">
      <dgm:prSet/>
      <dgm:spPr/>
      <dgm:t>
        <a:bodyPr/>
        <a:lstStyle/>
        <a:p>
          <a:endParaRPr lang="en-US"/>
        </a:p>
      </dgm:t>
    </dgm:pt>
    <dgm:pt modelId="{6B8EC5FE-9ABE-0049-8F4F-ACB699C16980}" type="sibTrans" cxnId="{5476877B-74A1-7649-9E05-95DD60701DD6}">
      <dgm:prSet/>
      <dgm:spPr/>
      <dgm:t>
        <a:bodyPr/>
        <a:lstStyle/>
        <a:p>
          <a:endParaRPr lang="en-US"/>
        </a:p>
      </dgm:t>
    </dgm:pt>
    <dgm:pt modelId="{60F3CE85-B7EE-7347-BB0C-65FD568749E2}">
      <dgm:prSet phldrT="[Text]"/>
      <dgm:spPr/>
      <dgm:t>
        <a:bodyPr/>
        <a:lstStyle/>
        <a:p>
          <a:r>
            <a:rPr lang="en-US" dirty="0" err="1" smtClean="0"/>
            <a:t>Capítulo</a:t>
          </a:r>
          <a:r>
            <a:rPr lang="en-US" dirty="0" smtClean="0"/>
            <a:t> ACM</a:t>
          </a:r>
          <a:endParaRPr lang="en-US" dirty="0"/>
        </a:p>
      </dgm:t>
    </dgm:pt>
    <dgm:pt modelId="{D52D77B9-96F5-DF45-9A38-9B0662C37DC9}" type="parTrans" cxnId="{49854403-6B20-924D-BBF4-5E3C732926C6}">
      <dgm:prSet/>
      <dgm:spPr/>
      <dgm:t>
        <a:bodyPr/>
        <a:lstStyle/>
        <a:p>
          <a:endParaRPr lang="en-US"/>
        </a:p>
      </dgm:t>
    </dgm:pt>
    <dgm:pt modelId="{E38A5724-710F-5B46-88FD-6EDC9DDA1469}" type="sibTrans" cxnId="{49854403-6B20-924D-BBF4-5E3C732926C6}">
      <dgm:prSet/>
      <dgm:spPr/>
      <dgm:t>
        <a:bodyPr/>
        <a:lstStyle/>
        <a:p>
          <a:endParaRPr lang="en-US"/>
        </a:p>
      </dgm:t>
    </dgm:pt>
    <dgm:pt modelId="{C5834354-8DA0-2F47-98B4-727A14BA55EF}">
      <dgm:prSet phldrT="[Text]"/>
      <dgm:spPr/>
      <dgm:t>
        <a:bodyPr/>
        <a:lstStyle/>
        <a:p>
          <a:r>
            <a:rPr lang="en-US" dirty="0" err="1" smtClean="0"/>
            <a:t>Grupo</a:t>
          </a:r>
          <a:r>
            <a:rPr lang="en-US" dirty="0" smtClean="0"/>
            <a:t> de </a:t>
          </a:r>
          <a:r>
            <a:rPr lang="en-US" dirty="0" err="1" smtClean="0"/>
            <a:t>Trabajo</a:t>
          </a:r>
          <a:endParaRPr lang="en-US" dirty="0"/>
        </a:p>
      </dgm:t>
    </dgm:pt>
    <dgm:pt modelId="{98AE7D7F-84B8-2441-ABA0-474748CA716F}" type="parTrans" cxnId="{49D4F95C-C560-0941-BEEC-B196DE7526EA}">
      <dgm:prSet/>
      <dgm:spPr/>
      <dgm:t>
        <a:bodyPr/>
        <a:lstStyle/>
        <a:p>
          <a:endParaRPr lang="en-US"/>
        </a:p>
      </dgm:t>
    </dgm:pt>
    <dgm:pt modelId="{AB287979-4B33-1343-82DE-76E250C87980}" type="sibTrans" cxnId="{49D4F95C-C560-0941-BEEC-B196DE7526EA}">
      <dgm:prSet/>
      <dgm:spPr/>
      <dgm:t>
        <a:bodyPr/>
        <a:lstStyle/>
        <a:p>
          <a:endParaRPr lang="en-US"/>
        </a:p>
      </dgm:t>
    </dgm:pt>
    <dgm:pt modelId="{F8C51EC5-E167-9441-8097-A1D2CF65438E}">
      <dgm:prSet phldrT="[Text]"/>
      <dgm:spPr/>
      <dgm:t>
        <a:bodyPr/>
        <a:lstStyle/>
        <a:p>
          <a:r>
            <a:rPr lang="en-US" dirty="0" err="1" smtClean="0"/>
            <a:t>Formación</a:t>
          </a:r>
          <a:endParaRPr lang="en-US" dirty="0"/>
        </a:p>
      </dgm:t>
    </dgm:pt>
    <dgm:pt modelId="{E9DCB241-75D0-1540-9A26-D7CAD255A410}" type="parTrans" cxnId="{886BC539-BEBC-3846-B53F-58E14E722D5F}">
      <dgm:prSet/>
      <dgm:spPr/>
      <dgm:t>
        <a:bodyPr/>
        <a:lstStyle/>
        <a:p>
          <a:endParaRPr lang="en-US"/>
        </a:p>
      </dgm:t>
    </dgm:pt>
    <dgm:pt modelId="{85438450-CDE2-C748-8E8A-863341FBA4FD}" type="sibTrans" cxnId="{886BC539-BEBC-3846-B53F-58E14E722D5F}">
      <dgm:prSet/>
      <dgm:spPr/>
      <dgm:t>
        <a:bodyPr/>
        <a:lstStyle/>
        <a:p>
          <a:endParaRPr lang="en-US"/>
        </a:p>
      </dgm:t>
    </dgm:pt>
    <dgm:pt modelId="{7F7838D8-F976-7C4C-B94E-31E729B483C4}" type="pres">
      <dgm:prSet presAssocID="{87DB7EA2-21F2-C14D-ABD7-924AEF55754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98F35B-1485-4D47-9A38-F0AB642EDB35}" type="pres">
      <dgm:prSet presAssocID="{287D6698-1FD4-0244-9FD6-697D5D386C4E}" presName="composite" presStyleCnt="0"/>
      <dgm:spPr/>
    </dgm:pt>
    <dgm:pt modelId="{DF50577E-E47B-9B48-866E-F8655363B21B}" type="pres">
      <dgm:prSet presAssocID="{287D6698-1FD4-0244-9FD6-697D5D386C4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81900-8A37-204E-9A6B-1DE4564DB79A}" type="pres">
      <dgm:prSet presAssocID="{287D6698-1FD4-0244-9FD6-697D5D386C4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91B47-0413-A946-B325-4EAA8B47E2C5}" type="pres">
      <dgm:prSet presAssocID="{ECB90E6B-621D-E14A-9988-3571459618BA}" presName="sp" presStyleCnt="0"/>
      <dgm:spPr/>
    </dgm:pt>
    <dgm:pt modelId="{1D5A37E0-81E6-834A-8892-498B7EAF77A9}" type="pres">
      <dgm:prSet presAssocID="{B18AE754-1027-374A-9999-FA081215BBFF}" presName="composite" presStyleCnt="0"/>
      <dgm:spPr/>
    </dgm:pt>
    <dgm:pt modelId="{3486F29E-59E6-AD43-94B0-865818351267}" type="pres">
      <dgm:prSet presAssocID="{B18AE754-1027-374A-9999-FA081215BBF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1289EE-F852-D64D-8483-8241F930B620}" type="pres">
      <dgm:prSet presAssocID="{B18AE754-1027-374A-9999-FA081215BBF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ED26A1-3CC4-1E4C-AC63-23ADF1053981}" type="pres">
      <dgm:prSet presAssocID="{EAC383E3-300D-C54A-9413-CE4466AB3630}" presName="sp" presStyleCnt="0"/>
      <dgm:spPr/>
    </dgm:pt>
    <dgm:pt modelId="{FDAD7196-1F41-454A-84FB-ABBF7C22F60B}" type="pres">
      <dgm:prSet presAssocID="{60F3CE85-B7EE-7347-BB0C-65FD568749E2}" presName="composite" presStyleCnt="0"/>
      <dgm:spPr/>
    </dgm:pt>
    <dgm:pt modelId="{163E6955-2359-974D-8BA3-1F71EC4C7C2F}" type="pres">
      <dgm:prSet presAssocID="{60F3CE85-B7EE-7347-BB0C-65FD568749E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DE460-874E-1148-80E5-451EF4C5EF46}" type="pres">
      <dgm:prSet presAssocID="{60F3CE85-B7EE-7347-BB0C-65FD568749E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BDE650-4C12-6547-9DCB-4AF0F6BADF2B}" type="presOf" srcId="{5B30E71E-AAD5-9C49-91EE-37F94E449AEA}" destId="{F9781900-8A37-204E-9A6B-1DE4564DB79A}" srcOrd="0" destOrd="0" presId="urn:microsoft.com/office/officeart/2005/8/layout/chevron2"/>
    <dgm:cxn modelId="{073967A9-563D-C24C-AAAF-EB998666BC0C}" srcId="{287D6698-1FD4-0244-9FD6-697D5D386C4E}" destId="{591804FB-31C6-3243-9F90-39FA524083AF}" srcOrd="1" destOrd="0" parTransId="{E8D38571-472E-EA4D-A29B-56C2B161BFB8}" sibTransId="{94D37C69-E9A5-2A48-8D8E-D20AEF85EAAC}"/>
    <dgm:cxn modelId="{4CC66772-A0CB-7F41-8D41-522DEE48F47C}" type="presOf" srcId="{B18AE754-1027-374A-9999-FA081215BBFF}" destId="{3486F29E-59E6-AD43-94B0-865818351267}" srcOrd="0" destOrd="0" presId="urn:microsoft.com/office/officeart/2005/8/layout/chevron2"/>
    <dgm:cxn modelId="{DE7F35E0-1EA5-E746-BF11-1490ED6B918F}" type="presOf" srcId="{2F8B4E84-7163-CA4F-8F62-B9AD97F115D2}" destId="{7E1289EE-F852-D64D-8483-8241F930B620}" srcOrd="0" destOrd="1" presId="urn:microsoft.com/office/officeart/2005/8/layout/chevron2"/>
    <dgm:cxn modelId="{0ECFBBBE-E422-F641-A6FB-E2B45A139959}" type="presOf" srcId="{591804FB-31C6-3243-9F90-39FA524083AF}" destId="{F9781900-8A37-204E-9A6B-1DE4564DB79A}" srcOrd="0" destOrd="1" presId="urn:microsoft.com/office/officeart/2005/8/layout/chevron2"/>
    <dgm:cxn modelId="{6ED01619-E409-6240-A3C8-37F5EE314654}" type="presOf" srcId="{C5834354-8DA0-2F47-98B4-727A14BA55EF}" destId="{CE4DE460-874E-1148-80E5-451EF4C5EF46}" srcOrd="0" destOrd="0" presId="urn:microsoft.com/office/officeart/2005/8/layout/chevron2"/>
    <dgm:cxn modelId="{DA796061-B95A-514F-8D92-499909D90ACC}" type="presOf" srcId="{87DB7EA2-21F2-C14D-ABD7-924AEF55754E}" destId="{7F7838D8-F976-7C4C-B94E-31E729B483C4}" srcOrd="0" destOrd="0" presId="urn:microsoft.com/office/officeart/2005/8/layout/chevron2"/>
    <dgm:cxn modelId="{9A15E4FC-F0AE-A048-9532-6ABC590C4F1E}" srcId="{287D6698-1FD4-0244-9FD6-697D5D386C4E}" destId="{5B30E71E-AAD5-9C49-91EE-37F94E449AEA}" srcOrd="0" destOrd="0" parTransId="{5A87464D-B65D-C84C-8A96-3787EF008792}" sibTransId="{EC9BEC50-3A47-094A-BC7E-FD5AE1511214}"/>
    <dgm:cxn modelId="{B8E245D7-EC7E-034A-A013-6C99C979F2F5}" type="presOf" srcId="{287D6698-1FD4-0244-9FD6-697D5D386C4E}" destId="{DF50577E-E47B-9B48-866E-F8655363B21B}" srcOrd="0" destOrd="0" presId="urn:microsoft.com/office/officeart/2005/8/layout/chevron2"/>
    <dgm:cxn modelId="{A75E1379-8B12-4B46-85E5-C0CC9631CC08}" type="presOf" srcId="{F8C51EC5-E167-9441-8097-A1D2CF65438E}" destId="{CE4DE460-874E-1148-80E5-451EF4C5EF46}" srcOrd="0" destOrd="1" presId="urn:microsoft.com/office/officeart/2005/8/layout/chevron2"/>
    <dgm:cxn modelId="{49D4F95C-C560-0941-BEEC-B196DE7526EA}" srcId="{60F3CE85-B7EE-7347-BB0C-65FD568749E2}" destId="{C5834354-8DA0-2F47-98B4-727A14BA55EF}" srcOrd="0" destOrd="0" parTransId="{98AE7D7F-84B8-2441-ABA0-474748CA716F}" sibTransId="{AB287979-4B33-1343-82DE-76E250C87980}"/>
    <dgm:cxn modelId="{49854403-6B20-924D-BBF4-5E3C732926C6}" srcId="{87DB7EA2-21F2-C14D-ABD7-924AEF55754E}" destId="{60F3CE85-B7EE-7347-BB0C-65FD568749E2}" srcOrd="2" destOrd="0" parTransId="{D52D77B9-96F5-DF45-9A38-9B0662C37DC9}" sibTransId="{E38A5724-710F-5B46-88FD-6EDC9DDA1469}"/>
    <dgm:cxn modelId="{3A1550E4-E222-E743-B27A-5255F1C9DD91}" type="presOf" srcId="{B03C21AE-FC97-7C4B-A918-6F685E56BC6F}" destId="{7E1289EE-F852-D64D-8483-8241F930B620}" srcOrd="0" destOrd="0" presId="urn:microsoft.com/office/officeart/2005/8/layout/chevron2"/>
    <dgm:cxn modelId="{1B8615B9-1D82-1B42-BCAD-E82E00E09AB6}" srcId="{87DB7EA2-21F2-C14D-ABD7-924AEF55754E}" destId="{B18AE754-1027-374A-9999-FA081215BBFF}" srcOrd="1" destOrd="0" parTransId="{9BB28492-9924-9343-8EDC-DB54EF441E29}" sibTransId="{EAC383E3-300D-C54A-9413-CE4466AB3630}"/>
    <dgm:cxn modelId="{886BC539-BEBC-3846-B53F-58E14E722D5F}" srcId="{60F3CE85-B7EE-7347-BB0C-65FD568749E2}" destId="{F8C51EC5-E167-9441-8097-A1D2CF65438E}" srcOrd="1" destOrd="0" parTransId="{E9DCB241-75D0-1540-9A26-D7CAD255A410}" sibTransId="{85438450-CDE2-C748-8E8A-863341FBA4FD}"/>
    <dgm:cxn modelId="{2C934AF8-2590-EE42-9D66-73B429EB97CC}" type="presOf" srcId="{60F3CE85-B7EE-7347-BB0C-65FD568749E2}" destId="{163E6955-2359-974D-8BA3-1F71EC4C7C2F}" srcOrd="0" destOrd="0" presId="urn:microsoft.com/office/officeart/2005/8/layout/chevron2"/>
    <dgm:cxn modelId="{E4C3E8FD-EFED-F842-8C37-9668EE7A5EBC}" srcId="{B18AE754-1027-374A-9999-FA081215BBFF}" destId="{B03C21AE-FC97-7C4B-A918-6F685E56BC6F}" srcOrd="0" destOrd="0" parTransId="{6A81424A-D189-8744-BD10-30CEE695521A}" sibTransId="{060C88B1-80BA-EA47-A635-F25A9FA1C1E7}"/>
    <dgm:cxn modelId="{5476877B-74A1-7649-9E05-95DD60701DD6}" srcId="{B18AE754-1027-374A-9999-FA081215BBFF}" destId="{2F8B4E84-7163-CA4F-8F62-B9AD97F115D2}" srcOrd="1" destOrd="0" parTransId="{DB3E825A-F4F7-BC40-8F95-802C6B7B34A3}" sibTransId="{6B8EC5FE-9ABE-0049-8F4F-ACB699C16980}"/>
    <dgm:cxn modelId="{988111D8-FF9F-024F-B434-114EB6B42049}" srcId="{87DB7EA2-21F2-C14D-ABD7-924AEF55754E}" destId="{287D6698-1FD4-0244-9FD6-697D5D386C4E}" srcOrd="0" destOrd="0" parTransId="{4B2A232C-2B9B-1A44-AD27-396737A0E554}" sibTransId="{ECB90E6B-621D-E14A-9988-3571459618BA}"/>
    <dgm:cxn modelId="{91B55202-EDD2-CB49-B782-D5EDBAC89134}" type="presParOf" srcId="{7F7838D8-F976-7C4C-B94E-31E729B483C4}" destId="{D398F35B-1485-4D47-9A38-F0AB642EDB35}" srcOrd="0" destOrd="0" presId="urn:microsoft.com/office/officeart/2005/8/layout/chevron2"/>
    <dgm:cxn modelId="{B2C25FCF-A858-A841-BFA1-7D34B7921A6F}" type="presParOf" srcId="{D398F35B-1485-4D47-9A38-F0AB642EDB35}" destId="{DF50577E-E47B-9B48-866E-F8655363B21B}" srcOrd="0" destOrd="0" presId="urn:microsoft.com/office/officeart/2005/8/layout/chevron2"/>
    <dgm:cxn modelId="{5CEEDD18-F411-1047-961E-E4F394AA7C3A}" type="presParOf" srcId="{D398F35B-1485-4D47-9A38-F0AB642EDB35}" destId="{F9781900-8A37-204E-9A6B-1DE4564DB79A}" srcOrd="1" destOrd="0" presId="urn:microsoft.com/office/officeart/2005/8/layout/chevron2"/>
    <dgm:cxn modelId="{E84E9E3E-5A21-DC45-8E55-1D461C0F0D62}" type="presParOf" srcId="{7F7838D8-F976-7C4C-B94E-31E729B483C4}" destId="{D6191B47-0413-A946-B325-4EAA8B47E2C5}" srcOrd="1" destOrd="0" presId="urn:microsoft.com/office/officeart/2005/8/layout/chevron2"/>
    <dgm:cxn modelId="{B9EEDA17-8535-0A4F-8C87-9BD1ED9966D8}" type="presParOf" srcId="{7F7838D8-F976-7C4C-B94E-31E729B483C4}" destId="{1D5A37E0-81E6-834A-8892-498B7EAF77A9}" srcOrd="2" destOrd="0" presId="urn:microsoft.com/office/officeart/2005/8/layout/chevron2"/>
    <dgm:cxn modelId="{F2B7C638-9950-A748-B3DE-03C4A61A68E2}" type="presParOf" srcId="{1D5A37E0-81E6-834A-8892-498B7EAF77A9}" destId="{3486F29E-59E6-AD43-94B0-865818351267}" srcOrd="0" destOrd="0" presId="urn:microsoft.com/office/officeart/2005/8/layout/chevron2"/>
    <dgm:cxn modelId="{6D084C6D-E3AD-AA42-9C6B-985C4B32A0F3}" type="presParOf" srcId="{1D5A37E0-81E6-834A-8892-498B7EAF77A9}" destId="{7E1289EE-F852-D64D-8483-8241F930B620}" srcOrd="1" destOrd="0" presId="urn:microsoft.com/office/officeart/2005/8/layout/chevron2"/>
    <dgm:cxn modelId="{E2F7BCEC-7BAC-0F46-9B77-E68127A147AC}" type="presParOf" srcId="{7F7838D8-F976-7C4C-B94E-31E729B483C4}" destId="{F7ED26A1-3CC4-1E4C-AC63-23ADF1053981}" srcOrd="3" destOrd="0" presId="urn:microsoft.com/office/officeart/2005/8/layout/chevron2"/>
    <dgm:cxn modelId="{4AD5E92D-9AB5-ED4A-A4D1-B8FF0FDD36C4}" type="presParOf" srcId="{7F7838D8-F976-7C4C-B94E-31E729B483C4}" destId="{FDAD7196-1F41-454A-84FB-ABBF7C22F60B}" srcOrd="4" destOrd="0" presId="urn:microsoft.com/office/officeart/2005/8/layout/chevron2"/>
    <dgm:cxn modelId="{B9094E4F-2E2B-A444-91E6-DB1174DDE8FB}" type="presParOf" srcId="{FDAD7196-1F41-454A-84FB-ABBF7C22F60B}" destId="{163E6955-2359-974D-8BA3-1F71EC4C7C2F}" srcOrd="0" destOrd="0" presId="urn:microsoft.com/office/officeart/2005/8/layout/chevron2"/>
    <dgm:cxn modelId="{7457D0D7-3817-5A46-9ED7-1DB8A8E4910D}" type="presParOf" srcId="{FDAD7196-1F41-454A-84FB-ABBF7C22F60B}" destId="{CE4DE460-874E-1148-80E5-451EF4C5EF4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0577E-E47B-9B48-866E-F8655363B21B}">
      <dsp:nvSpPr>
        <dsp:cNvPr id="0" name=""/>
        <dsp:cNvSpPr/>
      </dsp:nvSpPr>
      <dsp:spPr>
        <a:xfrm rot="5400000">
          <a:off x="-238004" y="239080"/>
          <a:ext cx="1586697" cy="111068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GIIRA</a:t>
          </a:r>
          <a:endParaRPr lang="en-US" sz="1600" kern="1200" dirty="0"/>
        </a:p>
      </dsp:txBody>
      <dsp:txXfrm rot="-5400000">
        <a:off x="1" y="556419"/>
        <a:ext cx="1110688" cy="476009"/>
      </dsp:txXfrm>
    </dsp:sp>
    <dsp:sp modelId="{F9781900-8A37-204E-9A6B-1DE4564DB79A}">
      <dsp:nvSpPr>
        <dsp:cNvPr id="0" name=""/>
        <dsp:cNvSpPr/>
      </dsp:nvSpPr>
      <dsp:spPr>
        <a:xfrm rot="5400000">
          <a:off x="3849667" y="-2737903"/>
          <a:ext cx="1031353" cy="65093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Grupo</a:t>
          </a:r>
          <a:r>
            <a:rPr lang="en-US" sz="2600" kern="1200" dirty="0" smtClean="0"/>
            <a:t> de </a:t>
          </a:r>
          <a:r>
            <a:rPr lang="en-US" sz="2600" kern="1200" dirty="0" err="1" smtClean="0"/>
            <a:t>Investigación</a:t>
          </a:r>
          <a:r>
            <a:rPr lang="en-US" sz="2600" kern="1200" dirty="0" smtClean="0"/>
            <a:t> Cat. A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Aplicar</a:t>
          </a:r>
          <a:r>
            <a:rPr lang="en-US" sz="2600" kern="1200" dirty="0" smtClean="0"/>
            <a:t> a </a:t>
          </a:r>
          <a:r>
            <a:rPr lang="en-US" sz="2600" kern="1200" dirty="0" err="1" smtClean="0"/>
            <a:t>Convocatorias</a:t>
          </a:r>
          <a:endParaRPr lang="en-US" sz="2600" kern="1200" dirty="0"/>
        </a:p>
      </dsp:txBody>
      <dsp:txXfrm rot="-5400000">
        <a:off x="1110689" y="51422"/>
        <a:ext cx="6458964" cy="930659"/>
      </dsp:txXfrm>
    </dsp:sp>
    <dsp:sp modelId="{3486F29E-59E6-AD43-94B0-865818351267}">
      <dsp:nvSpPr>
        <dsp:cNvPr id="0" name=""/>
        <dsp:cNvSpPr/>
      </dsp:nvSpPr>
      <dsp:spPr>
        <a:xfrm rot="5400000">
          <a:off x="-238004" y="1631437"/>
          <a:ext cx="1586697" cy="1110688"/>
        </a:xfrm>
        <a:prstGeom prst="chevron">
          <a:avLst/>
        </a:prstGeom>
        <a:solidFill>
          <a:schemeClr val="accent4">
            <a:hueOff val="-6501581"/>
            <a:satOff val="30845"/>
            <a:lumOff val="-6667"/>
            <a:alphaOff val="0"/>
          </a:schemeClr>
        </a:solidFill>
        <a:ln w="12700" cap="flat" cmpd="sng" algn="ctr">
          <a:solidFill>
            <a:schemeClr val="accent4">
              <a:hueOff val="-6501581"/>
              <a:satOff val="30845"/>
              <a:lumOff val="-6667"/>
              <a:alphaOff val="0"/>
            </a:schemeClr>
          </a:solidFill>
          <a:prstDash val="solid"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QUINOA</a:t>
          </a:r>
          <a:endParaRPr lang="en-US" sz="1600" kern="1200" dirty="0"/>
        </a:p>
      </dsp:txBody>
      <dsp:txXfrm rot="-5400000">
        <a:off x="1" y="1948776"/>
        <a:ext cx="1110688" cy="476009"/>
      </dsp:txXfrm>
    </dsp:sp>
    <dsp:sp modelId="{7E1289EE-F852-D64D-8483-8241F930B620}">
      <dsp:nvSpPr>
        <dsp:cNvPr id="0" name=""/>
        <dsp:cNvSpPr/>
      </dsp:nvSpPr>
      <dsp:spPr>
        <a:xfrm rot="5400000">
          <a:off x="3849667" y="-1345546"/>
          <a:ext cx="1031353" cy="65093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6501581"/>
              <a:satOff val="30845"/>
              <a:lumOff val="-666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Semillero</a:t>
          </a:r>
          <a:r>
            <a:rPr lang="en-US" sz="2600" kern="1200" dirty="0" smtClean="0"/>
            <a:t> de </a:t>
          </a:r>
          <a:r>
            <a:rPr lang="en-US" sz="2600" kern="1200" dirty="0" err="1" smtClean="0"/>
            <a:t>Investigación</a:t>
          </a:r>
          <a:r>
            <a:rPr lang="en-US" sz="2600" kern="1200" dirty="0" smtClean="0"/>
            <a:t> en Red </a:t>
          </a:r>
          <a:r>
            <a:rPr lang="en-US" sz="2600" kern="1200" dirty="0" err="1" smtClean="0"/>
            <a:t>Colci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Aplicar</a:t>
          </a:r>
          <a:r>
            <a:rPr lang="en-US" sz="2600" kern="1200" dirty="0" smtClean="0"/>
            <a:t> a </a:t>
          </a:r>
          <a:r>
            <a:rPr lang="en-US" sz="2600" kern="1200" dirty="0" err="1" smtClean="0"/>
            <a:t>Convocatorias</a:t>
          </a:r>
          <a:endParaRPr lang="en-US" sz="2600" kern="1200" dirty="0"/>
        </a:p>
      </dsp:txBody>
      <dsp:txXfrm rot="-5400000">
        <a:off x="1110689" y="1443779"/>
        <a:ext cx="6458964" cy="930659"/>
      </dsp:txXfrm>
    </dsp:sp>
    <dsp:sp modelId="{163E6955-2359-974D-8BA3-1F71EC4C7C2F}">
      <dsp:nvSpPr>
        <dsp:cNvPr id="0" name=""/>
        <dsp:cNvSpPr/>
      </dsp:nvSpPr>
      <dsp:spPr>
        <a:xfrm rot="5400000">
          <a:off x="-238004" y="3023794"/>
          <a:ext cx="1586697" cy="1110688"/>
        </a:xfrm>
        <a:prstGeom prst="chevron">
          <a:avLst/>
        </a:prstGeom>
        <a:solidFill>
          <a:schemeClr val="accent4">
            <a:hueOff val="-13003162"/>
            <a:satOff val="61689"/>
            <a:lumOff val="-13333"/>
            <a:alphaOff val="0"/>
          </a:schemeClr>
        </a:solidFill>
        <a:ln w="12700" cap="flat" cmpd="sng" algn="ctr">
          <a:solidFill>
            <a:schemeClr val="accent4">
              <a:hueOff val="-13003162"/>
              <a:satOff val="61689"/>
              <a:lumOff val="-13333"/>
              <a:alphaOff val="0"/>
            </a:schemeClr>
          </a:solidFill>
          <a:prstDash val="solid"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Capítulo</a:t>
          </a:r>
          <a:r>
            <a:rPr lang="en-US" sz="1600" kern="1200" dirty="0" smtClean="0"/>
            <a:t> ACM</a:t>
          </a:r>
          <a:endParaRPr lang="en-US" sz="1600" kern="1200" dirty="0"/>
        </a:p>
      </dsp:txBody>
      <dsp:txXfrm rot="-5400000">
        <a:off x="1" y="3341133"/>
        <a:ext cx="1110688" cy="476009"/>
      </dsp:txXfrm>
    </dsp:sp>
    <dsp:sp modelId="{CE4DE460-874E-1148-80E5-451EF4C5EF46}">
      <dsp:nvSpPr>
        <dsp:cNvPr id="0" name=""/>
        <dsp:cNvSpPr/>
      </dsp:nvSpPr>
      <dsp:spPr>
        <a:xfrm rot="5400000">
          <a:off x="3849667" y="46810"/>
          <a:ext cx="1031353" cy="65093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13003162"/>
              <a:satOff val="61689"/>
              <a:lumOff val="-1333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Grupo</a:t>
          </a:r>
          <a:r>
            <a:rPr lang="en-US" sz="2600" kern="1200" dirty="0" smtClean="0"/>
            <a:t> de </a:t>
          </a:r>
          <a:r>
            <a:rPr lang="en-US" sz="2600" kern="1200" dirty="0" err="1" smtClean="0"/>
            <a:t>Trabajo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Formación</a:t>
          </a:r>
          <a:endParaRPr lang="en-US" sz="2600" kern="1200" dirty="0"/>
        </a:p>
      </dsp:txBody>
      <dsp:txXfrm rot="-5400000">
        <a:off x="1110689" y="2836136"/>
        <a:ext cx="6458964" cy="930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September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September 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September 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September 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September 5,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September 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September 5,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September 5,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September 5,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September 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September 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September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jimai.org/" TargetMode="External"/><Relationship Id="rId3" Type="http://schemas.openxmlformats.org/officeDocument/2006/relationships/hyperlink" Target="mailto:cemontenegrom@udistrital.edu.co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eshernan@gmail.co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agaonag@udistrital.edu.co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fherrerac@udistrital.edu.co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nygelvezg@udistrital.edu.co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agaonag@udistrital.edu.co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elvisgaona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elvisgaona@gmail.co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s.wikipedia.org/wiki/Telecomunicaciones" TargetMode="External"/><Relationship Id="rId3" Type="http://schemas.openxmlformats.org/officeDocument/2006/relationships/hyperlink" Target="mailto:elvisgaona@gmail.co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emontenegrom@udistrital.edu.co" TargetMode="External"/><Relationship Id="rId3" Type="http://schemas.openxmlformats.org/officeDocument/2006/relationships/hyperlink" Target="mailto:oaromerov@udistrital.edu.co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emontenegrom@udistrital.edu.co" TargetMode="External"/><Relationship Id="rId3" Type="http://schemas.openxmlformats.org/officeDocument/2006/relationships/hyperlink" Target="mailto:apdaza@gmail.com" TargetMode="Externa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hyperlink" Target="mailto:jfherrerac@udistrital.edu.co" TargetMode="External"/><Relationship Id="rId12" Type="http://schemas.openxmlformats.org/officeDocument/2006/relationships/hyperlink" Target="mailto:eshernan@gmai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IRA.UDISTRITAL.EDU.CO" TargetMode="External"/><Relationship Id="rId3" Type="http://schemas.openxmlformats.org/officeDocument/2006/relationships/hyperlink" Target="mailto:cemontenegrom@udistrital.edu.co" TargetMode="External"/><Relationship Id="rId4" Type="http://schemas.openxmlformats.org/officeDocument/2006/relationships/hyperlink" Target="mailto:pagaonag@udistrital.edu.co" TargetMode="External"/><Relationship Id="rId5" Type="http://schemas.openxmlformats.org/officeDocument/2006/relationships/hyperlink" Target="mailto:Oaromerov@udistrital.edu.co" TargetMode="External"/><Relationship Id="rId6" Type="http://schemas.openxmlformats.org/officeDocument/2006/relationships/hyperlink" Target="mailto:anavarrete@udistrital.edu.co" TargetMode="External"/><Relationship Id="rId7" Type="http://schemas.openxmlformats.org/officeDocument/2006/relationships/hyperlink" Target="mailto:jmsanchezcespedes@gmail.com" TargetMode="External"/><Relationship Id="rId8" Type="http://schemas.openxmlformats.org/officeDocument/2006/relationships/hyperlink" Target="mailto:nygelvezg@udistrital.edu.co" TargetMode="External"/><Relationship Id="rId9" Type="http://schemas.openxmlformats.org/officeDocument/2006/relationships/hyperlink" Target="mailto:jfparrap@udistrital.edu.co" TargetMode="External"/><Relationship Id="rId10" Type="http://schemas.openxmlformats.org/officeDocument/2006/relationships/hyperlink" Target="mailto:apdaza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sz="4400" dirty="0"/>
              <a:t/>
            </a:r>
            <a:br>
              <a:rPr lang="es-ES" sz="4400" dirty="0"/>
            </a:br>
            <a:r>
              <a:rPr lang="es-ES" sz="4400" dirty="0"/>
              <a:t>Maestría en Ciencias de la Información y las </a:t>
            </a:r>
            <a:r>
              <a:rPr lang="es-ES" sz="4400" dirty="0" smtClean="0"/>
              <a:t>Comunicaciones</a:t>
            </a:r>
            <a:endParaRPr lang="es-ES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2500" dirty="0" smtClean="0"/>
              <a:t>Universidad Distrital</a:t>
            </a:r>
            <a:endParaRPr lang="es-ES" sz="2500" dirty="0"/>
          </a:p>
        </p:txBody>
      </p:sp>
    </p:spTree>
    <p:extLst>
      <p:ext uri="{BB962C8B-B14F-4D97-AF65-F5344CB8AC3E}">
        <p14:creationId xmlns:p14="http://schemas.microsoft.com/office/powerpoint/2010/main" val="1508990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6411"/>
            <a:ext cx="8331734" cy="1203722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Revistas Y eventos</a:t>
            </a:r>
            <a:endParaRPr lang="es-ES" dirty="0"/>
          </a:p>
        </p:txBody>
      </p:sp>
      <p:pic>
        <p:nvPicPr>
          <p:cNvPr id="5" name="Imagen 4" descr="Captura de pantalla 2013-02-08 a la(s) 07.53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2" y="2667000"/>
            <a:ext cx="8467201" cy="15152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82291"/>
            <a:ext cx="89789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8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1733" y="592667"/>
            <a:ext cx="8331734" cy="730284"/>
          </a:xfrm>
        </p:spPr>
        <p:txBody>
          <a:bodyPr>
            <a:normAutofit/>
          </a:bodyPr>
          <a:lstStyle/>
          <a:p>
            <a:r>
              <a:rPr lang="es-ES" dirty="0"/>
              <a:t>IJIMAI - http://</a:t>
            </a:r>
            <a:r>
              <a:rPr lang="es-ES" dirty="0" err="1"/>
              <a:t>www.ijimai.org</a:t>
            </a:r>
            <a:r>
              <a:rPr lang="es-ES" dirty="0"/>
              <a:t>/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21734" y="1566421"/>
            <a:ext cx="4114800" cy="4924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 err="1">
                <a:solidFill>
                  <a:schemeClr val="tx2"/>
                </a:solidFill>
              </a:rPr>
              <a:t>Indexed</a:t>
            </a:r>
            <a:r>
              <a:rPr lang="es-ES" sz="2200" dirty="0">
                <a:solidFill>
                  <a:schemeClr val="tx2"/>
                </a:solidFill>
              </a:rPr>
              <a:t> </a:t>
            </a:r>
            <a:r>
              <a:rPr lang="es-ES" sz="2200" dirty="0" err="1" smtClean="0">
                <a:solidFill>
                  <a:schemeClr val="tx2"/>
                </a:solidFill>
              </a:rPr>
              <a:t>by</a:t>
            </a:r>
            <a:endParaRPr lang="es-ES" sz="2200" dirty="0" smtClean="0">
              <a:solidFill>
                <a:schemeClr val="tx2"/>
              </a:solidFill>
            </a:endParaRPr>
          </a:p>
          <a:p>
            <a:endParaRPr lang="es-ES" sz="2200" dirty="0">
              <a:solidFill>
                <a:schemeClr val="tx2"/>
              </a:solidFill>
            </a:endParaRPr>
          </a:p>
          <a:p>
            <a:r>
              <a:rPr lang="es-ES" dirty="0"/>
              <a:t>DOAJ -  </a:t>
            </a:r>
            <a:r>
              <a:rPr lang="es-ES" dirty="0" err="1"/>
              <a:t>Directory</a:t>
            </a:r>
            <a:r>
              <a:rPr lang="es-ES" dirty="0"/>
              <a:t> of Open Access </a:t>
            </a:r>
            <a:r>
              <a:rPr lang="es-ES" dirty="0" err="1"/>
              <a:t>Journals</a:t>
            </a:r>
            <a:endParaRPr lang="es-ES" dirty="0"/>
          </a:p>
          <a:p>
            <a:r>
              <a:rPr lang="es-ES" dirty="0"/>
              <a:t>DBLP</a:t>
            </a:r>
          </a:p>
          <a:p>
            <a:r>
              <a:rPr lang="es-ES" dirty="0"/>
              <a:t>INSPEC</a:t>
            </a:r>
          </a:p>
          <a:p>
            <a:r>
              <a:rPr lang="es-ES" dirty="0" err="1"/>
              <a:t>LatIndex</a:t>
            </a:r>
            <a:endParaRPr lang="es-ES" dirty="0"/>
          </a:p>
          <a:p>
            <a:r>
              <a:rPr lang="es-ES" dirty="0" err="1"/>
              <a:t>Applied</a:t>
            </a:r>
            <a:r>
              <a:rPr lang="es-ES" dirty="0"/>
              <a:t> </a:t>
            </a:r>
            <a:r>
              <a:rPr lang="es-ES" dirty="0" err="1"/>
              <a:t>Science</a:t>
            </a:r>
            <a:r>
              <a:rPr lang="es-ES" dirty="0"/>
              <a:t> &amp; </a:t>
            </a:r>
            <a:r>
              <a:rPr lang="es-ES" dirty="0" err="1"/>
              <a:t>Technology</a:t>
            </a:r>
            <a:r>
              <a:rPr lang="es-ES" dirty="0"/>
              <a:t> </a:t>
            </a:r>
            <a:r>
              <a:rPr lang="es-ES" dirty="0" err="1"/>
              <a:t>Source</a:t>
            </a:r>
            <a:r>
              <a:rPr lang="es-ES" dirty="0"/>
              <a:t> - EBSCO</a:t>
            </a:r>
          </a:p>
          <a:p>
            <a:r>
              <a:rPr lang="es-ES" dirty="0"/>
              <a:t>GALE </a:t>
            </a:r>
            <a:r>
              <a:rPr lang="es-ES" dirty="0" err="1"/>
              <a:t>Cengage</a:t>
            </a:r>
            <a:r>
              <a:rPr lang="es-ES" dirty="0"/>
              <a:t> </a:t>
            </a:r>
            <a:r>
              <a:rPr lang="es-ES" dirty="0" err="1"/>
              <a:t>Learning</a:t>
            </a:r>
            <a:endParaRPr lang="es-ES" dirty="0"/>
          </a:p>
          <a:p>
            <a:r>
              <a:rPr lang="es-ES" dirty="0" err="1"/>
              <a:t>Cabell's</a:t>
            </a:r>
            <a:r>
              <a:rPr lang="es-ES" dirty="0"/>
              <a:t> </a:t>
            </a:r>
            <a:r>
              <a:rPr lang="es-ES" dirty="0" err="1"/>
              <a:t>Directories</a:t>
            </a:r>
            <a:endParaRPr lang="es-ES" dirty="0"/>
          </a:p>
          <a:p>
            <a:r>
              <a:rPr lang="es-ES" dirty="0" err="1"/>
              <a:t>Dialnet</a:t>
            </a:r>
            <a:endParaRPr lang="es-ES" dirty="0"/>
          </a:p>
          <a:p>
            <a:r>
              <a:rPr lang="es-ES" dirty="0" err="1"/>
              <a:t>Academic</a:t>
            </a:r>
            <a:r>
              <a:rPr lang="es-ES" dirty="0"/>
              <a:t> </a:t>
            </a:r>
            <a:r>
              <a:rPr lang="es-ES" dirty="0" err="1"/>
              <a:t>Journals</a:t>
            </a:r>
            <a:r>
              <a:rPr lang="es-ES" dirty="0"/>
              <a:t> </a:t>
            </a:r>
            <a:r>
              <a:rPr lang="es-ES" dirty="0" err="1"/>
              <a:t>Database</a:t>
            </a:r>
            <a:endParaRPr lang="es-ES" dirty="0"/>
          </a:p>
          <a:p>
            <a:r>
              <a:rPr lang="es-ES" dirty="0" err="1"/>
              <a:t>Standford</a:t>
            </a:r>
            <a:r>
              <a:rPr lang="es-ES" dirty="0"/>
              <a:t> </a:t>
            </a:r>
            <a:r>
              <a:rPr lang="es-ES" dirty="0" err="1"/>
              <a:t>University</a:t>
            </a:r>
            <a:r>
              <a:rPr lang="es-ES" dirty="0"/>
              <a:t> (</a:t>
            </a:r>
            <a:r>
              <a:rPr lang="es-ES" dirty="0" err="1"/>
              <a:t>Libraries</a:t>
            </a:r>
            <a:r>
              <a:rPr lang="es-ES" dirty="0"/>
              <a:t> &amp; </a:t>
            </a:r>
            <a:r>
              <a:rPr lang="es-ES" dirty="0" err="1"/>
              <a:t>Academic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resources</a:t>
            </a:r>
            <a:r>
              <a:rPr lang="es-ES" dirty="0"/>
              <a:t>)</a:t>
            </a:r>
          </a:p>
          <a:p>
            <a:r>
              <a:rPr lang="es-ES" dirty="0"/>
              <a:t>e-Revistas</a:t>
            </a:r>
          </a:p>
          <a:p>
            <a:r>
              <a:rPr lang="es-ES" dirty="0"/>
              <a:t>Biblioteca </a:t>
            </a:r>
            <a:r>
              <a:rPr lang="es-ES" dirty="0" err="1" smtClean="0"/>
              <a:t>Universia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4267200" y="1322951"/>
            <a:ext cx="4572000" cy="5355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Dulcinea</a:t>
            </a:r>
          </a:p>
          <a:p>
            <a:r>
              <a:rPr lang="es-ES" dirty="0" err="1"/>
              <a:t>Ulrichs</a:t>
            </a:r>
            <a:r>
              <a:rPr lang="es-ES" dirty="0"/>
              <a:t> Web: </a:t>
            </a:r>
            <a:r>
              <a:rPr lang="es-ES" dirty="0" err="1"/>
              <a:t>The</a:t>
            </a:r>
            <a:r>
              <a:rPr lang="es-ES" dirty="0"/>
              <a:t> Global </a:t>
            </a:r>
            <a:r>
              <a:rPr lang="es-ES" dirty="0" err="1"/>
              <a:t>Source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Periodicals</a:t>
            </a:r>
            <a:endParaRPr lang="es-ES" dirty="0"/>
          </a:p>
          <a:p>
            <a:r>
              <a:rPr lang="es-ES" dirty="0" err="1"/>
              <a:t>Lupton</a:t>
            </a:r>
            <a:r>
              <a:rPr lang="es-ES" dirty="0"/>
              <a:t> Library 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University</a:t>
            </a:r>
            <a:r>
              <a:rPr lang="es-ES" dirty="0"/>
              <a:t> of Tennessee at Chattanooga</a:t>
            </a:r>
          </a:p>
          <a:p>
            <a:r>
              <a:rPr lang="es-ES" dirty="0" err="1"/>
              <a:t>NewJour</a:t>
            </a:r>
            <a:r>
              <a:rPr lang="es-ES" dirty="0"/>
              <a:t>. Georgetown </a:t>
            </a:r>
            <a:r>
              <a:rPr lang="es-ES" dirty="0" err="1"/>
              <a:t>University</a:t>
            </a:r>
            <a:endParaRPr lang="es-ES" dirty="0"/>
          </a:p>
          <a:p>
            <a:r>
              <a:rPr lang="es-ES" dirty="0" err="1"/>
              <a:t>National</a:t>
            </a:r>
            <a:r>
              <a:rPr lang="es-ES" dirty="0"/>
              <a:t> Library of Australia</a:t>
            </a:r>
          </a:p>
          <a:p>
            <a:r>
              <a:rPr lang="es-ES" dirty="0"/>
              <a:t>HKU </a:t>
            </a:r>
            <a:r>
              <a:rPr lang="es-ES" dirty="0" err="1"/>
              <a:t>Libraries</a:t>
            </a:r>
            <a:endParaRPr lang="es-ES" dirty="0"/>
          </a:p>
          <a:p>
            <a:r>
              <a:rPr lang="es-ES" dirty="0"/>
              <a:t>OAK </a:t>
            </a:r>
            <a:r>
              <a:rPr lang="es-ES" dirty="0" err="1"/>
              <a:t>List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of Queensland </a:t>
            </a:r>
            <a:r>
              <a:rPr lang="es-ES" dirty="0" err="1"/>
              <a:t>University</a:t>
            </a:r>
            <a:r>
              <a:rPr lang="es-ES" dirty="0"/>
              <a:t> of </a:t>
            </a:r>
            <a:r>
              <a:rPr lang="es-ES" dirty="0" err="1"/>
              <a:t>Technology</a:t>
            </a:r>
            <a:r>
              <a:rPr lang="es-ES" dirty="0"/>
              <a:t> (Brisbane Australia)</a:t>
            </a:r>
          </a:p>
          <a:p>
            <a:r>
              <a:rPr lang="es-ES" dirty="0" err="1"/>
              <a:t>University</a:t>
            </a:r>
            <a:r>
              <a:rPr lang="es-ES" dirty="0"/>
              <a:t> of </a:t>
            </a:r>
            <a:r>
              <a:rPr lang="es-ES" dirty="0" err="1"/>
              <a:t>Tsukuba</a:t>
            </a:r>
            <a:r>
              <a:rPr lang="es-ES" dirty="0"/>
              <a:t> Library (</a:t>
            </a:r>
            <a:r>
              <a:rPr lang="es-ES" dirty="0" err="1"/>
              <a:t>Japan</a:t>
            </a:r>
            <a:r>
              <a:rPr lang="es-ES" dirty="0"/>
              <a:t>)</a:t>
            </a:r>
          </a:p>
          <a:p>
            <a:r>
              <a:rPr lang="es-ES" dirty="0" err="1"/>
              <a:t>State</a:t>
            </a:r>
            <a:r>
              <a:rPr lang="es-ES" dirty="0"/>
              <a:t> Library of Kansas</a:t>
            </a:r>
          </a:p>
          <a:p>
            <a:r>
              <a:rPr lang="es-ES" dirty="0" err="1"/>
              <a:t>Chinese</a:t>
            </a:r>
            <a:r>
              <a:rPr lang="es-ES" dirty="0"/>
              <a:t> Culture Library</a:t>
            </a:r>
          </a:p>
          <a:p>
            <a:r>
              <a:rPr lang="es-ES" dirty="0"/>
              <a:t>Cleveland </a:t>
            </a:r>
            <a:r>
              <a:rPr lang="es-ES" dirty="0" err="1"/>
              <a:t>State</a:t>
            </a:r>
            <a:r>
              <a:rPr lang="es-ES" dirty="0"/>
              <a:t> </a:t>
            </a:r>
            <a:r>
              <a:rPr lang="es-ES" dirty="0" err="1"/>
              <a:t>University</a:t>
            </a:r>
            <a:endParaRPr lang="es-ES" dirty="0"/>
          </a:p>
          <a:p>
            <a:r>
              <a:rPr lang="es-ES" dirty="0" err="1"/>
              <a:t>Uottawwa</a:t>
            </a:r>
            <a:r>
              <a:rPr lang="es-ES" dirty="0"/>
              <a:t> Library</a:t>
            </a:r>
          </a:p>
          <a:p>
            <a:r>
              <a:rPr lang="es-ES" dirty="0" err="1"/>
              <a:t>University</a:t>
            </a:r>
            <a:r>
              <a:rPr lang="es-ES" dirty="0"/>
              <a:t> of York</a:t>
            </a:r>
          </a:p>
          <a:p>
            <a:r>
              <a:rPr lang="es-ES" dirty="0"/>
              <a:t>Google </a:t>
            </a:r>
            <a:r>
              <a:rPr lang="es-ES" dirty="0" err="1" smtClean="0"/>
              <a:t>Scholar</a:t>
            </a:r>
            <a:endParaRPr lang="es-ES" dirty="0"/>
          </a:p>
          <a:p>
            <a:r>
              <a:rPr lang="es-ES" dirty="0"/>
              <a:t>...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300" y="5179664"/>
            <a:ext cx="16637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35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84815" y="38090"/>
            <a:ext cx="8003611" cy="6832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 smtClean="0"/>
              <a:t>Carlos Enrique Montenegro Marín</a:t>
            </a:r>
          </a:p>
          <a:p>
            <a:endParaRPr lang="es-ES" sz="3600" dirty="0" smtClean="0"/>
          </a:p>
          <a:p>
            <a:pPr marL="571500" indent="-571500">
              <a:buFont typeface="Arial"/>
              <a:buChar char="•"/>
            </a:pPr>
            <a:r>
              <a:rPr lang="es-ES" sz="3000" dirty="0" smtClean="0"/>
              <a:t>Ing. de Sistemas – U. Distrital</a:t>
            </a:r>
          </a:p>
          <a:p>
            <a:pPr marL="571500" indent="-571500">
              <a:buFont typeface="Arial"/>
              <a:buChar char="•"/>
            </a:pPr>
            <a:r>
              <a:rPr lang="es-ES" sz="3000" dirty="0" err="1" smtClean="0"/>
              <a:t>Msc</a:t>
            </a:r>
            <a:r>
              <a:rPr lang="es-ES" sz="3000" dirty="0" smtClean="0"/>
              <a:t>. en Ciencias de la Información y las comunicaciones – Énfasis Teleinformática</a:t>
            </a:r>
          </a:p>
          <a:p>
            <a:pPr marL="571500" indent="-571500">
              <a:buFont typeface="Arial"/>
              <a:buChar char="•"/>
            </a:pPr>
            <a:r>
              <a:rPr lang="es-ES" sz="3000" dirty="0" smtClean="0"/>
              <a:t>PhD. en Sistemas y servicios informáticos para Internet – U de Oviedo</a:t>
            </a:r>
          </a:p>
          <a:p>
            <a:pPr marL="571500" indent="-571500">
              <a:buFont typeface="Arial"/>
              <a:buChar char="•"/>
            </a:pPr>
            <a:r>
              <a:rPr lang="es-ES" sz="3000" dirty="0"/>
              <a:t>Editor: </a:t>
            </a:r>
            <a:r>
              <a:rPr lang="es-ES" sz="3000" dirty="0">
                <a:hlinkClick r:id="rId2"/>
              </a:rPr>
              <a:t>http://www.ijimai.org</a:t>
            </a:r>
            <a:r>
              <a:rPr lang="es-ES" sz="3000" dirty="0" smtClean="0">
                <a:hlinkClick r:id="rId2"/>
              </a:rPr>
              <a:t>/</a:t>
            </a:r>
            <a:endParaRPr lang="es-ES" sz="3000" dirty="0" smtClean="0"/>
          </a:p>
          <a:p>
            <a:pPr marL="571500" indent="-571500">
              <a:buFont typeface="Arial"/>
              <a:buChar char="•"/>
            </a:pPr>
            <a:r>
              <a:rPr lang="es-ES" sz="3000" dirty="0" smtClean="0"/>
              <a:t>Editor: Revista Redes de ingeniería.</a:t>
            </a:r>
            <a:endParaRPr lang="es-ES" sz="3000" dirty="0"/>
          </a:p>
          <a:p>
            <a:pPr marL="571500" indent="-571500">
              <a:buFont typeface="Arial"/>
              <a:buChar char="•"/>
            </a:pPr>
            <a:r>
              <a:rPr lang="es-ES" sz="3000" dirty="0"/>
              <a:t>Grupos de Investigación: </a:t>
            </a:r>
            <a:r>
              <a:rPr lang="es-ES" sz="3000" dirty="0" smtClean="0"/>
              <a:t>GIIRA (U Distrital) – MDA </a:t>
            </a:r>
            <a:r>
              <a:rPr lang="es-ES" sz="3000" dirty="0" err="1" smtClean="0"/>
              <a:t>Research</a:t>
            </a:r>
            <a:r>
              <a:rPr lang="es-ES" sz="3000" dirty="0" smtClean="0"/>
              <a:t> </a:t>
            </a:r>
            <a:r>
              <a:rPr lang="es-ES" sz="3000" dirty="0" err="1" smtClean="0"/>
              <a:t>Group</a:t>
            </a:r>
            <a:r>
              <a:rPr lang="es-ES" sz="3000" dirty="0" smtClean="0"/>
              <a:t> (U Oviedo)</a:t>
            </a:r>
            <a:endParaRPr lang="es-ES" sz="3000" dirty="0"/>
          </a:p>
          <a:p>
            <a:pPr algn="ctr"/>
            <a:r>
              <a:rPr lang="es-ES" sz="3000" dirty="0"/>
              <a:t>Profesor U. Distrital</a:t>
            </a:r>
          </a:p>
          <a:p>
            <a:pPr algn="ctr"/>
            <a:r>
              <a:rPr lang="es-ES" sz="3600" dirty="0" smtClean="0">
                <a:hlinkClick r:id="rId3"/>
              </a:rPr>
              <a:t>cemontenegrom@udistrital.edu.co</a:t>
            </a:r>
            <a:endParaRPr lang="es-ES" sz="3600" dirty="0" smtClean="0"/>
          </a:p>
        </p:txBody>
      </p:sp>
    </p:spTree>
    <p:extLst>
      <p:ext uri="{BB962C8B-B14F-4D97-AF65-F5344CB8AC3E}">
        <p14:creationId xmlns:p14="http://schemas.microsoft.com/office/powerpoint/2010/main" val="3403295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organización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619050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9176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726976"/>
            <a:ext cx="8040096" cy="1371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ACELERACION DE UN MODELO DE PRONOSTICO DEL  ESTADO DEL TIEMPO</a:t>
            </a:r>
            <a:endParaRPr lang="es-CO" sz="3600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2277928"/>
            <a:ext cx="7620000" cy="4373563"/>
          </a:xfrm>
        </p:spPr>
        <p:txBody>
          <a:bodyPr>
            <a:normAutofit/>
          </a:bodyPr>
          <a:lstStyle/>
          <a:p>
            <a:r>
              <a:rPr lang="es-CO" dirty="0" smtClean="0"/>
              <a:t>Ajustes del modelo a las condiciones Colombianas, para correrlo en el CECAD. </a:t>
            </a:r>
          </a:p>
          <a:p>
            <a:r>
              <a:rPr lang="es-CO" dirty="0" smtClean="0"/>
              <a:t>Programación paralela y distribuida utilizando MPI y </a:t>
            </a:r>
            <a:r>
              <a:rPr lang="es-CO" dirty="0" err="1" smtClean="0"/>
              <a:t>OpenMP</a:t>
            </a:r>
            <a:r>
              <a:rPr lang="es-CO" dirty="0" smtClean="0"/>
              <a:t>.</a:t>
            </a:r>
          </a:p>
          <a:p>
            <a:r>
              <a:rPr lang="es-CO" dirty="0" err="1" smtClean="0"/>
              <a:t>Mígración</a:t>
            </a:r>
            <a:r>
              <a:rPr lang="es-CO" dirty="0" smtClean="0"/>
              <a:t> de la microfísica de las NUBES para que </a:t>
            </a:r>
            <a:r>
              <a:rPr lang="es-CO" dirty="0" err="1" smtClean="0"/>
              <a:t>corrar</a:t>
            </a:r>
            <a:r>
              <a:rPr lang="es-CO" dirty="0" smtClean="0"/>
              <a:t> en </a:t>
            </a:r>
            <a:r>
              <a:rPr lang="es-CO" dirty="0" err="1" smtClean="0"/>
              <a:t>GPUs</a:t>
            </a:r>
            <a:endParaRPr lang="es-CO" dirty="0" smtClean="0"/>
          </a:p>
          <a:p>
            <a:r>
              <a:rPr lang="es-CO" dirty="0" smtClean="0"/>
              <a:t>Calculos de los speedups logrados en CPUS y comparación con los logrados en GPUS. </a:t>
            </a:r>
          </a:p>
          <a:p>
            <a:endParaRPr lang="es-CO" dirty="0"/>
          </a:p>
          <a:p>
            <a:pPr algn="ctr"/>
            <a:r>
              <a:rPr lang="es-CO" dirty="0">
                <a:hlinkClick r:id="rId2"/>
              </a:rPr>
              <a:t>eshernan@gmail.com</a:t>
            </a:r>
            <a:endParaRPr lang="es-CO" dirty="0"/>
          </a:p>
          <a:p>
            <a:endParaRPr lang="es-CO" dirty="0" smtClean="0"/>
          </a:p>
          <a:p>
            <a:endParaRPr lang="es-CO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135385" cy="42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https://encrypted-tbn3.gstatic.com/images?q=tbn:ANd9GcRGQ-SkN3q2b7J8ca_cCkvue5S8BZwAFd7rrtN4oqmUpeWqKl0or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412776"/>
            <a:ext cx="1375494" cy="86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678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_tradnl" b="1" dirty="0"/>
              <a:t>Interoperabilidad sobre la </a:t>
            </a:r>
            <a:r>
              <a:rPr lang="es-ES_tradnl" b="1" dirty="0" smtClean="0"/>
              <a:t>Web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Integración de servicios mediante tecnologías de punta, que permitan generar valorar agregado sobre procesos de formación académicos e investigativos mediante estrategias de vinculación de recursos en la web a través de web semántica y </a:t>
            </a:r>
            <a:r>
              <a:rPr lang="es-ES_tradnl" dirty="0" err="1"/>
              <a:t>Linked</a:t>
            </a:r>
            <a:r>
              <a:rPr lang="es-ES_tradnl" dirty="0"/>
              <a:t> Data. Análisis y comportamiento de información sobre la web mediante técnicas de análisis de datos y su valoración sobre la sociedad que la consume </a:t>
            </a:r>
            <a:endParaRPr lang="es-ES_tradnl" dirty="0" smtClean="0"/>
          </a:p>
          <a:p>
            <a:pPr marL="0" indent="0" algn="ctr">
              <a:buNone/>
            </a:pPr>
            <a:r>
              <a:rPr lang="es-ES_tradnl" dirty="0">
                <a:hlinkClick r:id="rId2"/>
              </a:rPr>
              <a:t>pagaonag@</a:t>
            </a:r>
            <a:r>
              <a:rPr lang="es-ES_tradnl" dirty="0" smtClean="0">
                <a:hlinkClick r:id="rId2"/>
              </a:rPr>
              <a:t>udistrital.edu.co</a:t>
            </a:r>
            <a:endParaRPr lang="es-ES_tradnl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9360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/>
              <a:t>E-</a:t>
            </a:r>
            <a:r>
              <a:rPr lang="es-ES_tradnl" b="1" dirty="0" err="1" smtClean="0"/>
              <a:t>learning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Diseño de  Línea de Producción Tecnológica de Objetos de Aprendizaje</a:t>
            </a:r>
          </a:p>
          <a:p>
            <a:endParaRPr lang="es-ES_tradnl" dirty="0" smtClean="0"/>
          </a:p>
          <a:p>
            <a:r>
              <a:rPr lang="es-ES_tradnl" dirty="0" smtClean="0"/>
              <a:t>Manejo </a:t>
            </a:r>
            <a:r>
              <a:rPr lang="es-ES_tradnl" dirty="0"/>
              <a:t>de plataformas </a:t>
            </a:r>
            <a:r>
              <a:rPr lang="es-ES_tradnl" dirty="0" smtClean="0"/>
              <a:t>para gestionar </a:t>
            </a:r>
            <a:r>
              <a:rPr lang="es-ES_tradnl" dirty="0"/>
              <a:t>objetos de aprendizaje y la integración de servicios educativos </a:t>
            </a:r>
            <a:r>
              <a:rPr lang="es-ES_tradnl" dirty="0" smtClean="0"/>
              <a:t>para </a:t>
            </a:r>
            <a:r>
              <a:rPr lang="es-ES_tradnl" dirty="0"/>
              <a:t>soporte de procesos de aprendizaje en línea a través de materiales open </a:t>
            </a:r>
            <a:r>
              <a:rPr lang="es-ES_tradnl" dirty="0" err="1"/>
              <a:t>source</a:t>
            </a:r>
            <a:r>
              <a:rPr lang="es-ES_tradnl" dirty="0"/>
              <a:t> </a:t>
            </a:r>
            <a:r>
              <a:rPr lang="es-ES_tradnl" dirty="0" smtClean="0"/>
              <a:t>en </a:t>
            </a:r>
            <a:r>
              <a:rPr lang="es-ES_tradnl" dirty="0"/>
              <a:t>la Universidad </a:t>
            </a:r>
            <a:r>
              <a:rPr lang="es-ES_tradnl" dirty="0" smtClean="0"/>
              <a:t>Distrital.</a:t>
            </a:r>
          </a:p>
          <a:p>
            <a:endParaRPr lang="es-ES_tradnl" dirty="0" smtClean="0"/>
          </a:p>
          <a:p>
            <a:r>
              <a:rPr lang="es-ES_tradnl" dirty="0" smtClean="0"/>
              <a:t>Análisis de Estándares de Metadatos para el montaje de Objetos de Aprendizaje  </a:t>
            </a:r>
          </a:p>
          <a:p>
            <a:endParaRPr lang="es-ES_tradnl" dirty="0"/>
          </a:p>
          <a:p>
            <a:pPr marL="0" indent="0" algn="ctr">
              <a:buNone/>
            </a:pPr>
            <a:r>
              <a:rPr lang="es-ES_tradnl" dirty="0">
                <a:hlinkClick r:id="rId2"/>
              </a:rPr>
              <a:t>jfherrerac@</a:t>
            </a:r>
            <a:r>
              <a:rPr lang="es-ES_tradnl" dirty="0" smtClean="0">
                <a:hlinkClick r:id="rId2"/>
              </a:rPr>
              <a:t>udistrital.edu.co</a:t>
            </a:r>
            <a:endParaRPr lang="es-ES_tradnl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638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OS e Infraestructura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b="1" dirty="0" smtClean="0"/>
              <a:t>Virtualización y Computación en la Nube</a:t>
            </a:r>
          </a:p>
          <a:p>
            <a:pPr lvl="1"/>
            <a:r>
              <a:rPr lang="es-ES" b="1" dirty="0" smtClean="0"/>
              <a:t>Sistema Operativos</a:t>
            </a:r>
          </a:p>
          <a:p>
            <a:pPr lvl="1"/>
            <a:r>
              <a:rPr lang="es-ES" b="1" dirty="0" smtClean="0"/>
              <a:t>Lenguajes de Programación</a:t>
            </a:r>
          </a:p>
          <a:p>
            <a:pPr lvl="1"/>
            <a:r>
              <a:rPr lang="es-ES" b="1" dirty="0" smtClean="0"/>
              <a:t>SOA – Web </a:t>
            </a:r>
            <a:r>
              <a:rPr lang="es-ES" b="1" dirty="0" err="1" smtClean="0"/>
              <a:t>Services</a:t>
            </a:r>
            <a:endParaRPr lang="es-ES" b="1" dirty="0" smtClean="0"/>
          </a:p>
          <a:p>
            <a:pPr lvl="1"/>
            <a:r>
              <a:rPr lang="es-ES" b="1" dirty="0" err="1" smtClean="0"/>
              <a:t>IoT</a:t>
            </a:r>
            <a:endParaRPr lang="es-ES" b="1" dirty="0" smtClean="0"/>
          </a:p>
          <a:p>
            <a:endParaRPr lang="es-ES" dirty="0" smtClean="0"/>
          </a:p>
          <a:p>
            <a:pPr marL="0" indent="0" algn="ctr">
              <a:buNone/>
            </a:pPr>
            <a:r>
              <a:rPr lang="es-ES" dirty="0">
                <a:hlinkClick r:id="rId2"/>
              </a:rPr>
              <a:t>nygelvezg@</a:t>
            </a:r>
            <a:r>
              <a:rPr lang="es-ES" dirty="0" smtClean="0">
                <a:hlinkClick r:id="rId2"/>
              </a:rPr>
              <a:t>udistrital.edu.co</a:t>
            </a:r>
            <a:r>
              <a:rPr lang="es-E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0755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ES_tradnl" b="1" dirty="0"/>
              <a:t>HCI- Human </a:t>
            </a:r>
            <a:r>
              <a:rPr lang="es-ES_tradnl" b="1" dirty="0" err="1"/>
              <a:t>Computer</a:t>
            </a:r>
            <a:r>
              <a:rPr lang="es-ES_tradnl" b="1" dirty="0"/>
              <a:t> </a:t>
            </a:r>
            <a:r>
              <a:rPr lang="es-ES_tradnl" b="1" dirty="0" smtClean="0"/>
              <a:t>Interface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Aplicación de técnicas que permitan mejorar la interacción de un usuario a través de aplicaciones desarrolladas con propósitos de formación a través de la Web y desarrollo de mecanismos que permitan el uso adecuado de herramientas colaborativas sobre un área de formación</a:t>
            </a:r>
            <a:r>
              <a:rPr lang="es-ES_tradnl" dirty="0" smtClean="0"/>
              <a:t>.</a:t>
            </a:r>
          </a:p>
          <a:p>
            <a:pPr marL="0" indent="0" algn="ctr">
              <a:buNone/>
            </a:pPr>
            <a:r>
              <a:rPr lang="es-ES_tradnl" dirty="0">
                <a:hlinkClick r:id="rId2"/>
              </a:rPr>
              <a:t>pagaonag@udistrital.edu.co</a:t>
            </a: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012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ES_tradnl" b="1" dirty="0"/>
              <a:t>Convergencia de servicios </a:t>
            </a:r>
            <a:r>
              <a:rPr lang="es-ES_tradnl" b="1" dirty="0" smtClean="0"/>
              <a:t>telemáticos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Integración de tecnologías emergentes que permitan la interoperabilidad de servicios computacionales para la mejora de procesos de comunicación sobre Internet, involucrando procesos de manejo de información, administración, gestión y seguridad informática</a:t>
            </a:r>
            <a:r>
              <a:rPr lang="es-ES_tradnl" dirty="0" smtClean="0"/>
              <a:t>.</a:t>
            </a:r>
          </a:p>
          <a:p>
            <a:pPr marL="0" indent="0" algn="ctr">
              <a:buNone/>
            </a:pPr>
            <a:r>
              <a:rPr lang="es-ES_tradnl" dirty="0">
                <a:hlinkClick r:id="rId2"/>
              </a:rPr>
              <a:t>elvisgaona@</a:t>
            </a:r>
            <a:r>
              <a:rPr lang="es-ES_tradnl" dirty="0" smtClean="0">
                <a:hlinkClick r:id="rId2"/>
              </a:rPr>
              <a:t>gmail.com</a:t>
            </a:r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3442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6411"/>
            <a:ext cx="5791200" cy="1371600"/>
          </a:xfrm>
        </p:spPr>
        <p:txBody>
          <a:bodyPr>
            <a:normAutofit/>
          </a:bodyPr>
          <a:lstStyle/>
          <a:p>
            <a:r>
              <a:rPr lang="es-ES" dirty="0" smtClean="0"/>
              <a:t>RECURSOS DE INVESTIGACIÓN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902286" y="1917442"/>
            <a:ext cx="6867399" cy="4533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F1AF00"/>
              </a:buClr>
              <a:defRPr/>
            </a:pPr>
            <a:r>
              <a:rPr lang="it-IT" sz="3600" b="1" i="1" kern="0" dirty="0" err="1">
                <a:solidFill>
                  <a:srgbClr val="2B519A"/>
                </a:solidFill>
              </a:rPr>
              <a:t>Laboratorios</a:t>
            </a:r>
            <a:r>
              <a:rPr lang="it-IT" sz="3600" b="1" i="1" kern="0" dirty="0">
                <a:solidFill>
                  <a:srgbClr val="2B519A"/>
                </a:solidFill>
              </a:rPr>
              <a:t> </a:t>
            </a:r>
            <a:r>
              <a:rPr lang="it-IT" sz="3600" b="1" i="1" kern="0" dirty="0" err="1">
                <a:solidFill>
                  <a:srgbClr val="2B519A"/>
                </a:solidFill>
              </a:rPr>
              <a:t>Facultad</a:t>
            </a:r>
            <a:r>
              <a:rPr lang="it-IT" sz="3600" b="1" i="1" kern="0" dirty="0">
                <a:solidFill>
                  <a:srgbClr val="2B519A"/>
                </a:solidFill>
              </a:rPr>
              <a:t> de </a:t>
            </a:r>
            <a:r>
              <a:rPr lang="it-IT" sz="3600" b="1" i="1" kern="0" dirty="0" err="1" smtClean="0">
                <a:solidFill>
                  <a:srgbClr val="2B519A"/>
                </a:solidFill>
              </a:rPr>
              <a:t>Ingeniería</a:t>
            </a:r>
            <a:r>
              <a:rPr lang="it-IT" sz="3600" b="1" i="1" kern="0" dirty="0" smtClean="0">
                <a:solidFill>
                  <a:srgbClr val="2B519A"/>
                </a:solidFill>
              </a:rPr>
              <a:t> - LABIUD</a:t>
            </a:r>
            <a:endParaRPr lang="it-IT" sz="3600" b="1" i="1" kern="0" dirty="0">
              <a:solidFill>
                <a:srgbClr val="2B519A"/>
              </a:solidFill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F1AF00"/>
              </a:buClr>
              <a:defRPr/>
            </a:pPr>
            <a:endParaRPr lang="it-IT" sz="3600" b="1" i="1" kern="0" dirty="0" smtClean="0">
              <a:solidFill>
                <a:srgbClr val="2B519A"/>
              </a:solidFill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F1AF00"/>
              </a:buClr>
              <a:defRPr/>
            </a:pPr>
            <a:r>
              <a:rPr lang="it-IT" sz="3600" b="1" i="1" kern="0" dirty="0" smtClean="0">
                <a:solidFill>
                  <a:srgbClr val="2B519A"/>
                </a:solidFill>
              </a:rPr>
              <a:t>Centro </a:t>
            </a:r>
            <a:r>
              <a:rPr lang="it-IT" sz="3600" b="1" i="1" kern="0" dirty="0">
                <a:solidFill>
                  <a:srgbClr val="2B519A"/>
                </a:solidFill>
              </a:rPr>
              <a:t>de </a:t>
            </a:r>
            <a:r>
              <a:rPr lang="it-IT" sz="3600" b="1" i="1" kern="0" dirty="0" err="1">
                <a:solidFill>
                  <a:srgbClr val="2B519A"/>
                </a:solidFill>
              </a:rPr>
              <a:t>Cómputo</a:t>
            </a:r>
            <a:r>
              <a:rPr lang="it-IT" sz="3600" b="1" i="1" kern="0" dirty="0">
                <a:solidFill>
                  <a:srgbClr val="2B519A"/>
                </a:solidFill>
              </a:rPr>
              <a:t> de Alto </a:t>
            </a:r>
            <a:r>
              <a:rPr lang="it-IT" sz="3600" b="1" i="1" kern="0" dirty="0" err="1">
                <a:solidFill>
                  <a:srgbClr val="2B519A"/>
                </a:solidFill>
              </a:rPr>
              <a:t>Desempeño</a:t>
            </a:r>
            <a:r>
              <a:rPr lang="it-IT" sz="3600" b="1" i="1" kern="0" dirty="0">
                <a:solidFill>
                  <a:srgbClr val="2B519A"/>
                </a:solidFill>
              </a:rPr>
              <a:t> –</a:t>
            </a:r>
            <a:r>
              <a:rPr lang="it-IT" sz="3600" b="1" i="1" kern="0" dirty="0" smtClean="0">
                <a:solidFill>
                  <a:srgbClr val="2B519A"/>
                </a:solidFill>
              </a:rPr>
              <a:t>CECAD.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F1AF00"/>
              </a:buClr>
              <a:defRPr/>
            </a:pPr>
            <a:endParaRPr lang="it-IT" sz="3600" b="1" i="1" kern="0" dirty="0">
              <a:solidFill>
                <a:srgbClr val="2B519A"/>
              </a:solidFill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F1AF00"/>
              </a:buClr>
              <a:defRPr/>
            </a:pPr>
            <a:r>
              <a:rPr lang="it-IT" sz="3600" b="1" i="1" kern="0" dirty="0" err="1" smtClean="0">
                <a:solidFill>
                  <a:srgbClr val="2B519A"/>
                </a:solidFill>
              </a:rPr>
              <a:t>Laboratorios</a:t>
            </a:r>
            <a:r>
              <a:rPr lang="it-IT" sz="3600" b="1" i="1" kern="0" dirty="0" smtClean="0">
                <a:solidFill>
                  <a:srgbClr val="2B519A"/>
                </a:solidFill>
              </a:rPr>
              <a:t> </a:t>
            </a:r>
            <a:r>
              <a:rPr lang="it-IT" sz="3600" b="1" i="1" kern="0" dirty="0" err="1" smtClean="0">
                <a:solidFill>
                  <a:srgbClr val="2B519A"/>
                </a:solidFill>
              </a:rPr>
              <a:t>Facultad</a:t>
            </a:r>
            <a:r>
              <a:rPr lang="it-IT" sz="3600" b="1" i="1" kern="0" dirty="0">
                <a:solidFill>
                  <a:srgbClr val="2B519A"/>
                </a:solidFill>
              </a:rPr>
              <a:t> </a:t>
            </a:r>
            <a:r>
              <a:rPr lang="it-IT" sz="3600" b="1" i="1" kern="0" dirty="0" smtClean="0">
                <a:solidFill>
                  <a:srgbClr val="2B519A"/>
                </a:solidFill>
              </a:rPr>
              <a:t>Tecnologica y </a:t>
            </a:r>
            <a:r>
              <a:rPr lang="it-IT" sz="3600" b="1" i="1" kern="0" dirty="0" err="1" smtClean="0">
                <a:solidFill>
                  <a:srgbClr val="2B519A"/>
                </a:solidFill>
              </a:rPr>
              <a:t>Ciencias</a:t>
            </a:r>
            <a:r>
              <a:rPr lang="it-IT" sz="3600" b="1" i="1" kern="0" dirty="0" smtClean="0">
                <a:solidFill>
                  <a:srgbClr val="2B519A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5398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T-</a:t>
            </a:r>
            <a:r>
              <a:rPr lang="es-ES_tradnl" dirty="0" err="1" smtClean="0"/>
              <a:t>Learning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aprendizaje </a:t>
            </a:r>
            <a:r>
              <a:rPr lang="es-ES_tradnl" dirty="0"/>
              <a:t>transformativo (</a:t>
            </a:r>
            <a:r>
              <a:rPr lang="es-ES_tradnl" dirty="0" err="1"/>
              <a:t>Transformative</a:t>
            </a:r>
            <a:r>
              <a:rPr lang="es-ES_tradnl" dirty="0"/>
              <a:t> </a:t>
            </a:r>
            <a:r>
              <a:rPr lang="es-ES_tradnl" dirty="0" err="1"/>
              <a:t>Learning</a:t>
            </a:r>
            <a:r>
              <a:rPr lang="es-ES_tradnl" dirty="0"/>
              <a:t>). Este tipo de aprendizaje, apoyado en las herramientas de la Internet, promueve el desarrollo de cambios permanentes de las competencias de quienes toman este tipo de entrenamiento</a:t>
            </a:r>
          </a:p>
          <a:p>
            <a:pPr marL="0" indent="0">
              <a:buNone/>
            </a:pPr>
            <a:r>
              <a:rPr lang="es-ES_tradnl" dirty="0" smtClean="0"/>
              <a:t>El </a:t>
            </a:r>
            <a:r>
              <a:rPr lang="es-ES_tradnl" dirty="0"/>
              <a:t>t-</a:t>
            </a:r>
            <a:r>
              <a:rPr lang="es-ES_tradnl" dirty="0" err="1"/>
              <a:t>Learning</a:t>
            </a:r>
            <a:r>
              <a:rPr lang="es-ES_tradnl" dirty="0"/>
              <a:t> se focaliza en el desarrollo de las habilidades en el “hacer” del estudiante</a:t>
            </a:r>
            <a:r>
              <a:rPr lang="es-ES_tradnl" dirty="0" smtClean="0"/>
              <a:t>.</a:t>
            </a:r>
          </a:p>
          <a:p>
            <a:pPr marL="0" indent="0" algn="ctr">
              <a:buNone/>
            </a:pPr>
            <a:r>
              <a:rPr lang="es-ES_tradnl" dirty="0">
                <a:hlinkClick r:id="rId2"/>
              </a:rPr>
              <a:t>elvisgaona@gmail.com</a:t>
            </a:r>
            <a:endParaRPr lang="es-ES_tradnl" dirty="0"/>
          </a:p>
          <a:p>
            <a:pPr marL="0" indent="0">
              <a:buNone/>
            </a:pPr>
            <a:endParaRPr lang="es-ES_tradnl" dirty="0"/>
          </a:p>
          <a:p>
            <a:endParaRPr lang="es-ES_tradnl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5461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Convergencia de servicios</a:t>
            </a:r>
            <a:br>
              <a:rPr lang="es-ES_tradnl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Convergencia es un término que se utiliza en el ámbito de las </a:t>
            </a:r>
            <a:r>
              <a:rPr lang="es-ES_tradnl" dirty="0">
                <a:hlinkClick r:id="rId2" tooltip="Telecomunicaciones"/>
              </a:rPr>
              <a:t>telecomunicaciones</a:t>
            </a:r>
            <a:r>
              <a:rPr lang="es-ES_tradnl" dirty="0"/>
              <a:t> para designar aquellas redes, sistemas y servicios, que se construyen a partir de (o combinando) otras redes, sistemas o </a:t>
            </a:r>
            <a:r>
              <a:rPr lang="es-ES_tradnl" dirty="0" smtClean="0"/>
              <a:t>servicios</a:t>
            </a:r>
          </a:p>
          <a:p>
            <a:pPr marL="0" indent="0" algn="ctr">
              <a:buNone/>
            </a:pPr>
            <a:r>
              <a:rPr lang="es-ES_tradnl" dirty="0">
                <a:hlinkClick r:id="rId3"/>
              </a:rPr>
              <a:t>elvisgaona@gmail.com</a:t>
            </a:r>
            <a:endParaRPr lang="es-ES_tradnl" dirty="0"/>
          </a:p>
          <a:p>
            <a:endParaRPr lang="es-ES_tradnl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51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ANALISIS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i="1" dirty="0"/>
              <a:t>Variables económicas, sociales e institucionales de mayor influencia en los indicadores de segunda generación, relacionados con el recurso hídrico y su </a:t>
            </a:r>
            <a:r>
              <a:rPr lang="es-CO" i="1" dirty="0" smtClean="0"/>
              <a:t>gestión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CO" dirty="0" smtClean="0"/>
              <a:t>Analisis de Datos sobre las Mediciones Historicas del Rio Bogotá emplenado:</a:t>
            </a:r>
          </a:p>
          <a:p>
            <a:r>
              <a:rPr lang="es-CO" dirty="0"/>
              <a:t>	</a:t>
            </a:r>
            <a:r>
              <a:rPr lang="es-CO" dirty="0" smtClean="0"/>
              <a:t>Weka: J48- ID3 – Otros por investigar.</a:t>
            </a:r>
          </a:p>
          <a:p>
            <a:r>
              <a:rPr lang="es-CO" dirty="0"/>
              <a:t>	</a:t>
            </a:r>
            <a:r>
              <a:rPr lang="es-CO" dirty="0" smtClean="0"/>
              <a:t>R</a:t>
            </a:r>
          </a:p>
          <a:p>
            <a:r>
              <a:rPr lang="es-CO" dirty="0"/>
              <a:t>	</a:t>
            </a:r>
            <a:r>
              <a:rPr lang="es-CO" dirty="0" smtClean="0"/>
              <a:t>IBM Blumix – Watson</a:t>
            </a:r>
          </a:p>
          <a:p>
            <a:endParaRPr lang="es-CO" dirty="0"/>
          </a:p>
          <a:p>
            <a:r>
              <a:rPr lang="es-CO" dirty="0" smtClean="0"/>
              <a:t>Modelo computacional para reutilziación de fuentes hidricas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56858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IoT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1752600"/>
            <a:ext cx="8385005" cy="4942721"/>
          </a:xfrm>
        </p:spPr>
        <p:txBody>
          <a:bodyPr>
            <a:normAutofit fontScale="47500" lnSpcReduction="20000"/>
          </a:bodyPr>
          <a:lstStyle/>
          <a:p>
            <a:r>
              <a:rPr lang="es-ES_tradnl" sz="4400" i="1" dirty="0" smtClean="0"/>
              <a:t>Uso de </a:t>
            </a:r>
            <a:r>
              <a:rPr lang="es-ES_tradnl" sz="4400" i="1" dirty="0" err="1" smtClean="0"/>
              <a:t>IoT</a:t>
            </a:r>
            <a:r>
              <a:rPr lang="es-ES_tradnl" sz="4400" i="1" dirty="0" smtClean="0"/>
              <a:t> como complemento en las actividades humanas:</a:t>
            </a:r>
          </a:p>
          <a:p>
            <a:pPr lvl="1"/>
            <a:r>
              <a:rPr lang="es-ES_tradnl" sz="4400" dirty="0" err="1" smtClean="0"/>
              <a:t>Metamodelo</a:t>
            </a:r>
            <a:r>
              <a:rPr lang="es-ES_tradnl" sz="4400" dirty="0" smtClean="0"/>
              <a:t> </a:t>
            </a:r>
            <a:r>
              <a:rPr lang="es-ES_tradnl" sz="4400" dirty="0"/>
              <a:t>para la integración de la </a:t>
            </a:r>
            <a:r>
              <a:rPr lang="es-ES_tradnl" sz="4400" dirty="0" smtClean="0"/>
              <a:t>internet </a:t>
            </a:r>
            <a:r>
              <a:rPr lang="es-ES_tradnl" sz="4400" dirty="0"/>
              <a:t>de las cosas y redes sociales</a:t>
            </a:r>
            <a:r>
              <a:rPr lang="es-ES_tradnl" sz="4400" dirty="0" smtClean="0"/>
              <a:t>.</a:t>
            </a:r>
            <a:endParaRPr lang="es-ES_tradnl" sz="4400" i="1" dirty="0"/>
          </a:p>
          <a:p>
            <a:pPr lvl="1"/>
            <a:r>
              <a:rPr lang="es-CO" sz="4400" dirty="0"/>
              <a:t>Modelo de interfaz de lenguaje natural para la evaluación de rutinas ergonómicas en salud ocupacional. </a:t>
            </a:r>
            <a:r>
              <a:rPr lang="es-CO" sz="4400" dirty="0" smtClean="0"/>
              <a:t>– kinect</a:t>
            </a:r>
          </a:p>
          <a:p>
            <a:pPr lvl="1"/>
            <a:r>
              <a:rPr lang="es-CO" sz="4400" dirty="0"/>
              <a:t>Uso de Leap </a:t>
            </a:r>
            <a:r>
              <a:rPr lang="es-CO" sz="4400" dirty="0" smtClean="0"/>
              <a:t>Motion</a:t>
            </a:r>
          </a:p>
          <a:p>
            <a:pPr lvl="1"/>
            <a:r>
              <a:rPr lang="es-ES" sz="4400" dirty="0" smtClean="0"/>
              <a:t>Aplicaciones </a:t>
            </a:r>
            <a:r>
              <a:rPr lang="es-ES" sz="4400" dirty="0"/>
              <a:t>de internet de la cosas (</a:t>
            </a:r>
            <a:r>
              <a:rPr lang="es-ES" sz="4400" dirty="0" err="1" smtClean="0"/>
              <a:t>Raspberry</a:t>
            </a:r>
            <a:r>
              <a:rPr lang="es-ES" sz="4400" dirty="0" smtClean="0"/>
              <a:t> </a:t>
            </a:r>
            <a:r>
              <a:rPr lang="es-ES" sz="4400" dirty="0"/>
              <a:t>Pi)</a:t>
            </a:r>
          </a:p>
          <a:p>
            <a:pPr lvl="1"/>
            <a:endParaRPr lang="es-CO" sz="3800" dirty="0"/>
          </a:p>
          <a:p>
            <a:pPr marL="274320" lvl="1" indent="0" algn="ctr">
              <a:buNone/>
            </a:pPr>
            <a:r>
              <a:rPr lang="es-CO" sz="5100" dirty="0" smtClean="0">
                <a:hlinkClick r:id="rId2"/>
              </a:rPr>
              <a:t>cemontenegrom@udistrital.edu.co</a:t>
            </a:r>
            <a:endParaRPr lang="es-CO" sz="5100" dirty="0" smtClean="0"/>
          </a:p>
          <a:p>
            <a:pPr lvl="1"/>
            <a:endParaRPr lang="es-CO" dirty="0"/>
          </a:p>
          <a:p>
            <a:pPr lvl="1"/>
            <a:endParaRPr lang="es-ES_tradnl" i="1" dirty="0" smtClean="0"/>
          </a:p>
          <a:p>
            <a:r>
              <a:rPr lang="es-ES_tradnl" i="1" dirty="0" smtClean="0"/>
              <a:t>	</a:t>
            </a:r>
          </a:p>
          <a:p>
            <a:r>
              <a:rPr lang="es-ES_tradnl" sz="4400" dirty="0" smtClean="0"/>
              <a:t>Semaforización inteligente</a:t>
            </a:r>
          </a:p>
          <a:p>
            <a:r>
              <a:rPr lang="es-ES_tradnl" sz="4400" dirty="0" smtClean="0">
                <a:hlinkClick r:id="rId3"/>
              </a:rPr>
              <a:t>oaromerov@udistrital.edu.co</a:t>
            </a:r>
            <a:endParaRPr lang="es-ES_tradnl" sz="4400" dirty="0" smtClean="0"/>
          </a:p>
          <a:p>
            <a:endParaRPr lang="es-ES_tradnl" sz="4400" dirty="0"/>
          </a:p>
          <a:p>
            <a:r>
              <a:rPr lang="es-ES_tradnl" sz="4400" dirty="0"/>
              <a:t>	</a:t>
            </a:r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10882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Aplicaciones con MDA: </a:t>
            </a:r>
            <a:r>
              <a:rPr lang="es-ES_tradnl" dirty="0" err="1"/>
              <a:t>Metamodelo</a:t>
            </a:r>
            <a:r>
              <a:rPr lang="es-ES_tradnl"/>
              <a:t> para integración de Datos Abiertos aplicado a Inteligencia de negocios. </a:t>
            </a:r>
            <a:endParaRPr lang="es-ES" dirty="0" smtClean="0"/>
          </a:p>
          <a:p>
            <a:r>
              <a:rPr lang="es-ES" dirty="0" smtClean="0"/>
              <a:t>Aplicaciones Móviles con </a:t>
            </a:r>
            <a:r>
              <a:rPr lang="es-ES" dirty="0" err="1" smtClean="0"/>
              <a:t>Android</a:t>
            </a:r>
            <a:r>
              <a:rPr lang="es-ES" dirty="0" smtClean="0"/>
              <a:t>, IOS, Windows </a:t>
            </a:r>
            <a:r>
              <a:rPr lang="es-ES" dirty="0" err="1" smtClean="0"/>
              <a:t>Phone</a:t>
            </a:r>
            <a:r>
              <a:rPr lang="es-ES" dirty="0" smtClean="0"/>
              <a:t>.</a:t>
            </a:r>
          </a:p>
          <a:p>
            <a:r>
              <a:rPr lang="es-ES" dirty="0" smtClean="0"/>
              <a:t>Aplicaciones que hagan uso de recursos en la nube (Publicas, Privadas e hibridas).</a:t>
            </a:r>
          </a:p>
          <a:p>
            <a:r>
              <a:rPr lang="es-ES" dirty="0" smtClean="0"/>
              <a:t>Lenguajes de Dominio Especifico (DSL).</a:t>
            </a:r>
          </a:p>
          <a:p>
            <a:pPr marL="0" indent="0" algn="ctr">
              <a:buNone/>
            </a:pPr>
            <a:r>
              <a:rPr lang="es-ES" dirty="0" smtClean="0">
                <a:hlinkClick r:id="rId2"/>
              </a:rPr>
              <a:t>cemontenegrom@udistrital.edu.co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HL7</a:t>
            </a:r>
          </a:p>
          <a:p>
            <a:r>
              <a:rPr lang="es-ES" dirty="0" smtClean="0"/>
              <a:t>Ingeniería Web</a:t>
            </a:r>
          </a:p>
          <a:p>
            <a:pPr algn="ctr"/>
            <a:r>
              <a:rPr lang="es-ES" dirty="0" smtClean="0">
                <a:hlinkClick r:id="rId3"/>
              </a:rPr>
              <a:t>apdaza@gmail.com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275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05115"/>
            <a:ext cx="8398933" cy="1371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Cotactos</a:t>
            </a:r>
            <a:r>
              <a:rPr lang="en-US" dirty="0" smtClean="0"/>
              <a:t> </a:t>
            </a:r>
            <a:r>
              <a:rPr lang="en-US" dirty="0" err="1" smtClean="0"/>
              <a:t>Grupo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HTTP://GIIRA.UDISTRITAL.EDU.CO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6" y="1549400"/>
            <a:ext cx="4504267" cy="4902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Carlos Montenegro</a:t>
            </a:r>
          </a:p>
          <a:p>
            <a:r>
              <a:rPr lang="en-US" dirty="0" smtClean="0">
                <a:hlinkClick r:id="rId3"/>
              </a:rPr>
              <a:t>cemontenegrom@udistrital.edu.co</a:t>
            </a:r>
            <a:endParaRPr lang="en-US" dirty="0" smtClean="0"/>
          </a:p>
          <a:p>
            <a:r>
              <a:rPr lang="en-US" dirty="0" smtClean="0"/>
              <a:t>Alonso </a:t>
            </a:r>
            <a:r>
              <a:rPr lang="en-US" dirty="0" err="1" smtClean="0"/>
              <a:t>Gaona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pagaonag@udistrital.edu.co</a:t>
            </a:r>
            <a:endParaRPr lang="en-US" dirty="0" smtClean="0"/>
          </a:p>
          <a:p>
            <a:r>
              <a:rPr lang="en-US" dirty="0" err="1" smtClean="0"/>
              <a:t>Oswaldo</a:t>
            </a:r>
            <a:r>
              <a:rPr lang="en-US" dirty="0" smtClean="0"/>
              <a:t> Romero</a:t>
            </a:r>
          </a:p>
          <a:p>
            <a:r>
              <a:rPr lang="en-US" dirty="0" smtClean="0">
                <a:hlinkClick r:id="rId5"/>
              </a:rPr>
              <a:t>Oaromerov@udistrital.edu.co</a:t>
            </a:r>
            <a:endParaRPr lang="en-US" dirty="0" smtClean="0"/>
          </a:p>
          <a:p>
            <a:r>
              <a:rPr lang="en-US" dirty="0"/>
              <a:t>Abel </a:t>
            </a:r>
            <a:r>
              <a:rPr lang="en-US" dirty="0" err="1"/>
              <a:t>Navarrerte</a:t>
            </a:r>
            <a:endParaRPr lang="en-US" dirty="0"/>
          </a:p>
          <a:p>
            <a:r>
              <a:rPr lang="en-US" dirty="0">
                <a:hlinkClick r:id="rId6"/>
              </a:rPr>
              <a:t>anavarrete@</a:t>
            </a:r>
            <a:r>
              <a:rPr lang="en-US" dirty="0" smtClean="0">
                <a:hlinkClick r:id="rId6"/>
              </a:rPr>
              <a:t>udistrital.edu.co</a:t>
            </a:r>
            <a:endParaRPr lang="en-US" dirty="0" smtClean="0"/>
          </a:p>
          <a:p>
            <a:r>
              <a:rPr lang="en-US" dirty="0" smtClean="0"/>
              <a:t>Juan </a:t>
            </a:r>
            <a:r>
              <a:rPr lang="en-US" dirty="0"/>
              <a:t>M</a:t>
            </a:r>
            <a:r>
              <a:rPr lang="en-US" dirty="0" smtClean="0"/>
              <a:t>anuel Sanchez</a:t>
            </a:r>
          </a:p>
          <a:p>
            <a:r>
              <a:rPr lang="en-US" dirty="0">
                <a:hlinkClick r:id="rId7"/>
              </a:rPr>
              <a:t>jmsanchezcespedes@</a:t>
            </a:r>
            <a:r>
              <a:rPr lang="en-US" dirty="0" smtClean="0">
                <a:hlinkClick r:id="rId7"/>
              </a:rPr>
              <a:t>gmail.com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995332" y="1942236"/>
            <a:ext cx="3860800" cy="4509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sz="2000" b="1" dirty="0"/>
              <a:t>Nancy </a:t>
            </a:r>
            <a:r>
              <a:rPr lang="en-US" sz="2000" b="1" dirty="0" err="1"/>
              <a:t>Gelvez</a:t>
            </a:r>
            <a:endParaRPr lang="en-US" sz="2000" b="1" dirty="0"/>
          </a:p>
          <a:p>
            <a:pPr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sz="2000" b="1" dirty="0">
                <a:hlinkClick r:id="rId8"/>
              </a:rPr>
              <a:t>nygelvezg@udistrital.edu.co</a:t>
            </a:r>
            <a:endParaRPr lang="en-US" sz="2000" b="1" dirty="0"/>
          </a:p>
          <a:p>
            <a:pPr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sz="2000" b="1" dirty="0" err="1"/>
              <a:t>Jhon</a:t>
            </a:r>
            <a:r>
              <a:rPr lang="en-US" sz="2000" b="1" dirty="0"/>
              <a:t> </a:t>
            </a:r>
            <a:r>
              <a:rPr lang="en-US" sz="2000" b="1" dirty="0" err="1"/>
              <a:t>Fredy</a:t>
            </a:r>
            <a:r>
              <a:rPr lang="en-US" sz="2000" b="1" dirty="0"/>
              <a:t> Parra</a:t>
            </a:r>
          </a:p>
          <a:p>
            <a:pPr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sz="2000" b="1" dirty="0">
                <a:hlinkClick r:id="rId9"/>
              </a:rPr>
              <a:t>jfparrap@udistrital.edu.co</a:t>
            </a:r>
            <a:endParaRPr lang="en-US" sz="2000" b="1" dirty="0"/>
          </a:p>
          <a:p>
            <a:pPr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sz="2000" b="1" dirty="0"/>
              <a:t>Alejandro </a:t>
            </a:r>
            <a:r>
              <a:rPr lang="en-US" sz="2000" b="1" dirty="0" err="1"/>
              <a:t>Daza</a:t>
            </a:r>
            <a:endParaRPr lang="en-US" sz="2000" b="1" dirty="0"/>
          </a:p>
          <a:p>
            <a:pPr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sz="2000" b="1" dirty="0">
                <a:hlinkClick r:id="rId10"/>
              </a:rPr>
              <a:t>apdaza@gmail.com</a:t>
            </a:r>
            <a:r>
              <a:rPr lang="en-US" sz="2000" b="1" dirty="0"/>
              <a:t> </a:t>
            </a:r>
            <a:endParaRPr lang="en-US" sz="2000" b="1" dirty="0" smtClean="0"/>
          </a:p>
          <a:p>
            <a:pPr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sz="2000" b="1" dirty="0" smtClean="0"/>
              <a:t>John </a:t>
            </a:r>
            <a:r>
              <a:rPr lang="en-US" sz="2000" b="1" dirty="0" err="1" smtClean="0"/>
              <a:t>Francined</a:t>
            </a:r>
            <a:r>
              <a:rPr lang="en-US" sz="2000" b="1" dirty="0" smtClean="0"/>
              <a:t> Herrera</a:t>
            </a:r>
          </a:p>
          <a:p>
            <a:pPr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sz="2000" b="1" dirty="0">
                <a:hlinkClick r:id="rId11"/>
              </a:rPr>
              <a:t>jfherrerac@</a:t>
            </a:r>
            <a:r>
              <a:rPr lang="en-US" sz="2000" b="1" dirty="0" smtClean="0">
                <a:hlinkClick r:id="rId11"/>
              </a:rPr>
              <a:t>udistrital.edu.co</a:t>
            </a:r>
            <a:endParaRPr lang="en-US" sz="2000" b="1" dirty="0" smtClean="0"/>
          </a:p>
          <a:p>
            <a:pPr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sz="2000" b="1" dirty="0" smtClean="0"/>
              <a:t>Esteban Hernandez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s-CO" sz="2000" b="1" dirty="0">
                <a:hlinkClick r:id="rId12"/>
              </a:rPr>
              <a:t>eshernan@gmail.com</a:t>
            </a:r>
            <a:endParaRPr lang="es-CO" sz="2000" b="1" dirty="0"/>
          </a:p>
          <a:p>
            <a:pPr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endParaRPr lang="en-US" sz="2000" b="1" dirty="0" smtClean="0"/>
          </a:p>
          <a:p>
            <a:pPr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5475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6411"/>
            <a:ext cx="5791200" cy="1371600"/>
          </a:xfrm>
        </p:spPr>
        <p:txBody>
          <a:bodyPr>
            <a:normAutofit/>
          </a:bodyPr>
          <a:lstStyle/>
          <a:p>
            <a:r>
              <a:rPr lang="es-ES" dirty="0" smtClean="0"/>
              <a:t>INFRAESTRUCTURA - LABIUD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74814"/>
            <a:ext cx="2750139" cy="296265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64187" y="1708147"/>
            <a:ext cx="3070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3366FF"/>
                </a:solidFill>
              </a:rPr>
              <a:t>IMPRESORA 3D (Industrial)</a:t>
            </a:r>
            <a:endParaRPr lang="es-ES" dirty="0">
              <a:solidFill>
                <a:srgbClr val="3366FF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151" y="2173190"/>
            <a:ext cx="4633415" cy="314410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527282" y="976217"/>
            <a:ext cx="2512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rgbClr val="3366FF"/>
                </a:solidFill>
              </a:rPr>
              <a:t>INFRAESTRUCTURA PARA VIRTUALIZACIÓN (Sistemas)</a:t>
            </a:r>
            <a:endParaRPr lang="es-ES" dirty="0">
              <a:solidFill>
                <a:srgbClr val="3366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00" y="4983088"/>
            <a:ext cx="3738033" cy="187491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619520" y="4619479"/>
            <a:ext cx="318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3366FF"/>
                </a:solidFill>
              </a:rPr>
              <a:t>HP BLADE c3000 (Sistemas)</a:t>
            </a:r>
            <a:endParaRPr lang="es-E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15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6411"/>
            <a:ext cx="5791200" cy="1371600"/>
          </a:xfrm>
        </p:spPr>
        <p:txBody>
          <a:bodyPr>
            <a:normAutofit/>
          </a:bodyPr>
          <a:lstStyle/>
          <a:p>
            <a:r>
              <a:rPr lang="es-ES" dirty="0" smtClean="0"/>
              <a:t>INFRAESTRUCTURA - LABIUD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841507" y="1708147"/>
            <a:ext cx="373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3366FF"/>
                </a:solidFill>
              </a:rPr>
              <a:t>Ruido Electromagnético (Eléctrica)</a:t>
            </a:r>
            <a:endParaRPr lang="es-ES" dirty="0">
              <a:solidFill>
                <a:srgbClr val="3366FF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290220" y="1196346"/>
            <a:ext cx="2512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3366FF"/>
                </a:solidFill>
              </a:rPr>
              <a:t>Analizadores de Espectro (Electrónica)</a:t>
            </a:r>
            <a:endParaRPr lang="es-ES" dirty="0">
              <a:solidFill>
                <a:srgbClr val="3366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6300"/>
            <a:ext cx="3187700" cy="25527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554" y="2895700"/>
            <a:ext cx="5069470" cy="28701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07" y="4457266"/>
            <a:ext cx="2643691" cy="214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0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86411"/>
            <a:ext cx="8241017" cy="1371600"/>
          </a:xfrm>
        </p:spPr>
        <p:txBody>
          <a:bodyPr>
            <a:normAutofit/>
          </a:bodyPr>
          <a:lstStyle/>
          <a:p>
            <a:r>
              <a:rPr lang="es-ES" dirty="0" smtClean="0"/>
              <a:t>INFRAESTRUCTURA - LABIUD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457201" y="2740694"/>
            <a:ext cx="824101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/>
              <a:t>Sin Fin de Dispositivos…</a:t>
            </a:r>
          </a:p>
          <a:p>
            <a:endParaRPr lang="es-ES" sz="3800" dirty="0"/>
          </a:p>
          <a:p>
            <a:r>
              <a:rPr lang="es-ES" sz="3800" dirty="0" smtClean="0"/>
              <a:t>Los invito a conocerlos y explorar los laboratorios de ingeniería</a:t>
            </a:r>
          </a:p>
          <a:p>
            <a:endParaRPr lang="es-ES" sz="3800" dirty="0"/>
          </a:p>
          <a:p>
            <a:r>
              <a:rPr lang="es-ES" sz="3800" dirty="0" smtClean="0"/>
              <a:t>Sexto Piso – Sabio Caldas</a:t>
            </a:r>
            <a:endParaRPr lang="es-ES" sz="3800" dirty="0"/>
          </a:p>
        </p:txBody>
      </p:sp>
    </p:spTree>
    <p:extLst>
      <p:ext uri="{BB962C8B-B14F-4D97-AF65-F5344CB8AC3E}">
        <p14:creationId xmlns:p14="http://schemas.microsoft.com/office/powerpoint/2010/main" val="331565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3908" y="334225"/>
            <a:ext cx="8181353" cy="108981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INFRAESTRUCTURA – CECAD </a:t>
            </a:r>
            <a:r>
              <a:rPr lang="es-ES" dirty="0"/>
              <a:t>- http://</a:t>
            </a:r>
            <a:r>
              <a:rPr lang="es-ES" dirty="0" err="1"/>
              <a:t>cecad.udistrital.edu.co</a:t>
            </a:r>
            <a:r>
              <a:rPr lang="es-ES" dirty="0"/>
              <a:t>/</a:t>
            </a:r>
          </a:p>
        </p:txBody>
      </p:sp>
      <p:sp>
        <p:nvSpPr>
          <p:cNvPr id="7" name="5 CuadroTexto"/>
          <p:cNvSpPr txBox="1">
            <a:spLocks noChangeArrowheads="1"/>
          </p:cNvSpPr>
          <p:nvPr/>
        </p:nvSpPr>
        <p:spPr bwMode="auto">
          <a:xfrm>
            <a:off x="849224" y="1641299"/>
            <a:ext cx="7000924" cy="5029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s-ES" sz="1200" b="1" dirty="0" smtClean="0"/>
              <a:t>INFRAESTRUCTURA DE SOPORTE MECANICO.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s-ES" sz="1200" b="1" dirty="0" smtClean="0"/>
              <a:t>PLANTA DE AIRE ACONDICIONADO DE PRECISIÒN LIEBERT</a:t>
            </a:r>
            <a:r>
              <a:rPr lang="es-ES" sz="1600" dirty="0" smtClean="0"/>
              <a:t>. </a:t>
            </a:r>
            <a:r>
              <a:rPr lang="es-ES" sz="1200" dirty="0" smtClean="0"/>
              <a:t>Capacidad 12 toneladas.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s-ES" sz="1200" b="1" dirty="0" smtClean="0"/>
              <a:t>PLANTA ELECTRICA</a:t>
            </a:r>
            <a:r>
              <a:rPr lang="es-ES" sz="1200" dirty="0" smtClean="0"/>
              <a:t>.  Una planta de 600 KVA’s para soportar toda la facultad de Ingeniería. (Actualmente en proceso de licitación).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s-ES" sz="1200" b="1" dirty="0" smtClean="0"/>
              <a:t>UPS TRIPPLITE</a:t>
            </a:r>
            <a:r>
              <a:rPr lang="es-ES" sz="1200" dirty="0" smtClean="0"/>
              <a:t>. Una ups de 60 kva’s solo para el Cecad.</a:t>
            </a:r>
          </a:p>
          <a:p>
            <a:pPr marL="800100" lvl="1" indent="-342900" algn="l"/>
            <a:endParaRPr lang="es-ES" sz="1200" dirty="0" smtClean="0"/>
          </a:p>
          <a:p>
            <a:pPr marL="342900" indent="-342900" algn="l">
              <a:buFont typeface="+mj-lt"/>
              <a:buAutoNum type="arabicPeriod"/>
            </a:pPr>
            <a:r>
              <a:rPr lang="es-ES" sz="1200" b="1" dirty="0" smtClean="0"/>
              <a:t>INFRAESTRUCTURA DE SOPORTE COMPUTACIONAL.</a:t>
            </a:r>
          </a:p>
          <a:p>
            <a:pPr marL="800100" lvl="1" indent="-342900" algn="l"/>
            <a:r>
              <a:rPr lang="es-ES" sz="1200" b="1" dirty="0" smtClean="0"/>
              <a:t>A. 	RACK HPCC (High Performance Computer Cluster)</a:t>
            </a:r>
          </a:p>
          <a:p>
            <a:pPr marL="800100" lvl="1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CO" sz="1200" dirty="0" smtClean="0">
                <a:solidFill>
                  <a:prstClr val="black"/>
                </a:solidFill>
              </a:rPr>
              <a:t>60Nodos básicos (Procesos paralelos), De 16 GB RAM  y 8 cores c/u.</a:t>
            </a:r>
          </a:p>
          <a:p>
            <a:pPr marL="800100" lvl="1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CO" sz="1200" dirty="0" smtClean="0">
                <a:solidFill>
                  <a:prstClr val="black"/>
                </a:solidFill>
              </a:rPr>
              <a:t>4 Nodos de Supercomputación (Procesos secuenciales),  de 256 GB RAM, de 24 cores c/u.</a:t>
            </a:r>
          </a:p>
          <a:p>
            <a:pPr marL="800100" lvl="1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CO" sz="1200" dirty="0" smtClean="0">
                <a:solidFill>
                  <a:prstClr val="black"/>
                </a:solidFill>
              </a:rPr>
              <a:t>20 TERAS. Discos para datos de entrada y salida del cluster HPCC.</a:t>
            </a:r>
          </a:p>
          <a:p>
            <a:pPr marL="800100" lvl="1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CO" sz="1200" dirty="0" smtClean="0">
                <a:solidFill>
                  <a:prstClr val="black"/>
                </a:solidFill>
              </a:rPr>
              <a:t>Sistema Operacional. Scientific Linux, con las librerás  básicas de MPI, qsub,  Lustre, c++, fortran, R, con monitores nagios y  ganglia.</a:t>
            </a:r>
          </a:p>
          <a:p>
            <a:pPr marL="800100" lvl="1" indent="-342900" algn="l" fontAlgn="auto">
              <a:spcBef>
                <a:spcPct val="20000"/>
              </a:spcBef>
              <a:spcAft>
                <a:spcPts val="0"/>
              </a:spcAft>
            </a:pPr>
            <a:endParaRPr lang="es-CO" sz="1200" dirty="0" smtClean="0">
              <a:solidFill>
                <a:prstClr val="black"/>
              </a:solidFill>
            </a:endParaRPr>
          </a:p>
          <a:p>
            <a:pPr marL="800100" lvl="1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s-CO" sz="1200" b="1" dirty="0" smtClean="0">
                <a:solidFill>
                  <a:prstClr val="black"/>
                </a:solidFill>
              </a:rPr>
              <a:t>B. 	BLADE CENTER S 8886 IBM</a:t>
            </a:r>
          </a:p>
          <a:p>
            <a:pPr marL="800100" lvl="1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CO" sz="1200" dirty="0" smtClean="0">
                <a:solidFill>
                  <a:prstClr val="black"/>
                </a:solidFill>
              </a:rPr>
              <a:t>5</a:t>
            </a:r>
            <a:r>
              <a:rPr lang="en-US" sz="1200" dirty="0" smtClean="0"/>
              <a:t> </a:t>
            </a:r>
            <a:r>
              <a:rPr lang="es-CO" sz="1200" dirty="0" smtClean="0"/>
              <a:t>servidores</a:t>
            </a:r>
            <a:r>
              <a:rPr lang="en-US" sz="1200" dirty="0" smtClean="0"/>
              <a:t> d</a:t>
            </a:r>
            <a:r>
              <a:rPr lang="es-CO" sz="1200" dirty="0" smtClean="0"/>
              <a:t>e 24 GB de un procesador  de dos núcleos    c/u y 12 TB en disco.</a:t>
            </a:r>
          </a:p>
          <a:p>
            <a:pPr marL="800100" lvl="1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CO" sz="1200" dirty="0" smtClean="0"/>
              <a:t>Sistema operacional: </a:t>
            </a:r>
            <a:r>
              <a:rPr lang="en-US" sz="1200" dirty="0" smtClean="0"/>
              <a:t>Red Hat Server, Scientifc Linux, Windows Server 2008 R2.</a:t>
            </a:r>
          </a:p>
          <a:p>
            <a:pPr marL="800100" lvl="1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1200" dirty="0" smtClean="0"/>
          </a:p>
          <a:p>
            <a:pPr marL="800100" lvl="1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s-CO" sz="1200" b="1" dirty="0" smtClean="0">
                <a:solidFill>
                  <a:prstClr val="black"/>
                </a:solidFill>
              </a:rPr>
              <a:t>C. 	RACK HP PROLIANT 160 G6.</a:t>
            </a:r>
          </a:p>
          <a:p>
            <a:pPr marL="800100" lvl="1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CO" sz="1200" dirty="0" smtClean="0">
                <a:solidFill>
                  <a:prstClr val="black"/>
                </a:solidFill>
              </a:rPr>
              <a:t>9</a:t>
            </a:r>
            <a:r>
              <a:rPr lang="en-US" sz="1200" dirty="0" smtClean="0"/>
              <a:t> </a:t>
            </a:r>
            <a:r>
              <a:rPr lang="es-CO" sz="1200" dirty="0" smtClean="0"/>
              <a:t>servidores</a:t>
            </a:r>
            <a:r>
              <a:rPr lang="en-US" sz="1200" dirty="0" smtClean="0"/>
              <a:t> d</a:t>
            </a:r>
            <a:r>
              <a:rPr lang="es-CO" sz="1200" dirty="0" smtClean="0"/>
              <a:t>esde  4 hasta 72 GB de RAM,   de uno y dos procesadores  de dos núcleos    c/u con dos discos de  250 GB  en arreglo raid-1.</a:t>
            </a:r>
          </a:p>
          <a:p>
            <a:pPr marL="800100" lvl="1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CO" sz="1200" dirty="0" smtClean="0"/>
              <a:t>Sistema operacional: </a:t>
            </a:r>
            <a:r>
              <a:rPr lang="en-US" sz="1200" dirty="0" smtClean="0"/>
              <a:t>Red Hat Server, Scientifc Linux, Windows Server 2008 R2, etc.</a:t>
            </a:r>
            <a:endParaRPr lang="es-E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72635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6411"/>
            <a:ext cx="5791200" cy="1371600"/>
          </a:xfrm>
        </p:spPr>
        <p:txBody>
          <a:bodyPr>
            <a:normAutofit/>
          </a:bodyPr>
          <a:lstStyle/>
          <a:p>
            <a:r>
              <a:rPr lang="es-ES" dirty="0" smtClean="0"/>
              <a:t>La joya de la corona</a:t>
            </a:r>
            <a:endParaRPr lang="es-ES" dirty="0"/>
          </a:p>
        </p:txBody>
      </p:sp>
      <p:pic>
        <p:nvPicPr>
          <p:cNvPr id="5" name="11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69" y="1992251"/>
            <a:ext cx="6301208" cy="46085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ángulo 2"/>
          <p:cNvSpPr/>
          <p:nvPr/>
        </p:nvSpPr>
        <p:spPr>
          <a:xfrm>
            <a:off x="5096073" y="720883"/>
            <a:ext cx="3392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</a:rPr>
              <a:t>CLUSTER </a:t>
            </a:r>
            <a:r>
              <a:rPr lang="en-US" sz="2800" b="1" dirty="0">
                <a:solidFill>
                  <a:srgbClr val="000000"/>
                </a:solidFill>
              </a:rPr>
              <a:t>HPCC</a:t>
            </a:r>
            <a:endParaRPr lang="es-ES" sz="2800" dirty="0">
              <a:solidFill>
                <a:srgbClr val="00000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258777" y="128109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Son 960 cores en clúster con un Tera  de RAM, con 20 TB de almacenamiento.</a:t>
            </a:r>
          </a:p>
          <a:p>
            <a:endParaRPr lang="es-MX" dirty="0"/>
          </a:p>
          <a:p>
            <a:r>
              <a:rPr lang="es-MX" dirty="0"/>
              <a:t>4 supercomputadores que no están en clúster, de 256 GB de RAM y 24 cores c/u.</a:t>
            </a:r>
          </a:p>
        </p:txBody>
      </p:sp>
    </p:spTree>
    <p:extLst>
      <p:ext uri="{BB962C8B-B14F-4D97-AF65-F5344CB8AC3E}">
        <p14:creationId xmlns:p14="http://schemas.microsoft.com/office/powerpoint/2010/main" val="3642953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6411"/>
            <a:ext cx="8331734" cy="2103340"/>
          </a:xfrm>
        </p:spPr>
        <p:txBody>
          <a:bodyPr>
            <a:normAutofit fontScale="90000"/>
          </a:bodyPr>
          <a:lstStyle/>
          <a:p>
            <a:r>
              <a:rPr lang="es-ES" dirty="0"/>
              <a:t>CENTRO DE INVESTIGACIONES Y DESARROLLO CIENTIFICO </a:t>
            </a:r>
            <a:r>
              <a:rPr lang="es-ES" dirty="0" smtClean="0"/>
              <a:t>– CIDC - http</a:t>
            </a:r>
            <a:r>
              <a:rPr lang="es-ES" dirty="0"/>
              <a:t>://</a:t>
            </a:r>
            <a:r>
              <a:rPr lang="es-ES" dirty="0" err="1"/>
              <a:t>cidc.udistrital.edu.co</a:t>
            </a:r>
            <a:r>
              <a:rPr lang="es-ES" dirty="0"/>
              <a:t>/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4815" y="3105835"/>
            <a:ext cx="8003611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 smtClean="0"/>
              <a:t>Invitarlos a participar en las Convocatorias </a:t>
            </a:r>
            <a:r>
              <a:rPr lang="es-ES" sz="3600" dirty="0"/>
              <a:t>de Movilidad para Docentes y Estudiantes</a:t>
            </a:r>
          </a:p>
        </p:txBody>
      </p:sp>
    </p:spTree>
    <p:extLst>
      <p:ext uri="{BB962C8B-B14F-4D97-AF65-F5344CB8AC3E}">
        <p14:creationId xmlns:p14="http://schemas.microsoft.com/office/powerpoint/2010/main" val="143313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267" y="-35323"/>
            <a:ext cx="8737599" cy="126227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BIBLIOTECA</a:t>
            </a:r>
            <a:br>
              <a:rPr lang="es-ES" dirty="0"/>
            </a:br>
            <a:r>
              <a:rPr lang="es-ES" sz="2700" dirty="0"/>
              <a:t>http://www.udistrital.edu.co:8080/web/biblioteca/bases-de-datos1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86267" y="811334"/>
            <a:ext cx="3928533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r>
              <a:rPr lang="es-ES" dirty="0"/>
              <a:t>http://</a:t>
            </a:r>
            <a:r>
              <a:rPr lang="es-ES" dirty="0" err="1"/>
              <a:t>www.pearsonbv.com</a:t>
            </a:r>
            <a:r>
              <a:rPr lang="es-ES" dirty="0"/>
              <a:t>/</a:t>
            </a:r>
            <a:r>
              <a:rPr lang="es-ES" dirty="0" err="1"/>
              <a:t>sso</a:t>
            </a:r>
            <a:r>
              <a:rPr lang="es-ES" dirty="0"/>
              <a:t>/</a:t>
            </a:r>
            <a:r>
              <a:rPr lang="es-ES" dirty="0" err="1"/>
              <a:t>distrital.asp</a:t>
            </a:r>
            <a:endParaRPr lang="es-ES" dirty="0"/>
          </a:p>
          <a:p>
            <a:r>
              <a:rPr lang="es-ES" dirty="0"/>
              <a:t>http://</a:t>
            </a:r>
            <a:r>
              <a:rPr lang="es-ES" dirty="0" err="1"/>
              <a:t>search.proquest.com</a:t>
            </a:r>
            <a:r>
              <a:rPr lang="es-ES" dirty="0"/>
              <a:t>/</a:t>
            </a:r>
            <a:r>
              <a:rPr lang="es-ES" dirty="0" err="1"/>
              <a:t>ip?accountid</a:t>
            </a:r>
            <a:r>
              <a:rPr lang="es-ES" dirty="0"/>
              <a:t>=34687/</a:t>
            </a:r>
          </a:p>
          <a:p>
            <a:endParaRPr lang="es-ES" dirty="0"/>
          </a:p>
          <a:p>
            <a:r>
              <a:rPr lang="es-ES" dirty="0"/>
              <a:t>http://</a:t>
            </a:r>
            <a:r>
              <a:rPr lang="es-ES" dirty="0" err="1"/>
              <a:t>udistrital.ambientalex.info</a:t>
            </a:r>
            <a:r>
              <a:rPr lang="es-ES" dirty="0"/>
              <a:t>/</a:t>
            </a:r>
          </a:p>
          <a:p>
            <a:r>
              <a:rPr lang="es-ES" dirty="0"/>
              <a:t>http://e-</a:t>
            </a:r>
            <a:r>
              <a:rPr lang="es-ES" dirty="0" err="1"/>
              <a:t>normas.icontec.org</a:t>
            </a:r>
            <a:r>
              <a:rPr lang="es-ES" dirty="0"/>
              <a:t>/</a:t>
            </a:r>
            <a:r>
              <a:rPr lang="es-ES" dirty="0" err="1"/>
              <a:t>icontec_enormas_website</a:t>
            </a:r>
            <a:r>
              <a:rPr lang="es-ES" dirty="0"/>
              <a:t>/</a:t>
            </a:r>
          </a:p>
          <a:p>
            <a:endParaRPr lang="es-ES" dirty="0"/>
          </a:p>
          <a:p>
            <a:r>
              <a:rPr lang="es-ES" dirty="0"/>
              <a:t>http://</a:t>
            </a:r>
            <a:r>
              <a:rPr lang="es-ES" dirty="0" err="1"/>
              <a:t>dl.acm.org</a:t>
            </a:r>
            <a:r>
              <a:rPr lang="es-ES" dirty="0"/>
              <a:t>/</a:t>
            </a:r>
          </a:p>
          <a:p>
            <a:r>
              <a:rPr lang="es-ES" dirty="0"/>
              <a:t>http://</a:t>
            </a:r>
            <a:r>
              <a:rPr lang="es-ES" dirty="0" err="1"/>
              <a:t>www.ieee.org</a:t>
            </a:r>
            <a:r>
              <a:rPr lang="es-ES" dirty="0"/>
              <a:t>/</a:t>
            </a:r>
            <a:r>
              <a:rPr lang="es-ES" dirty="0" err="1"/>
              <a:t>ieeexplore</a:t>
            </a:r>
            <a:r>
              <a:rPr lang="es-ES" dirty="0"/>
              <a:t>/</a:t>
            </a:r>
          </a:p>
          <a:p>
            <a:endParaRPr lang="es-ES" dirty="0"/>
          </a:p>
          <a:p>
            <a:r>
              <a:rPr lang="es-ES" dirty="0"/>
              <a:t>http://</a:t>
            </a:r>
            <a:r>
              <a:rPr lang="es-ES" dirty="0" err="1"/>
              <a:t>infotrac.galegroup.com</a:t>
            </a:r>
            <a:r>
              <a:rPr lang="es-ES" dirty="0"/>
              <a:t>/</a:t>
            </a:r>
            <a:r>
              <a:rPr lang="es-ES" dirty="0" err="1"/>
              <a:t>itweb</a:t>
            </a:r>
            <a:r>
              <a:rPr lang="es-ES" dirty="0"/>
              <a:t>/</a:t>
            </a:r>
            <a:r>
              <a:rPr lang="es-ES" dirty="0" err="1"/>
              <a:t>udistrital</a:t>
            </a:r>
            <a:endParaRPr lang="es-ES" dirty="0"/>
          </a:p>
          <a:p>
            <a:endParaRPr lang="es-ES" dirty="0"/>
          </a:p>
          <a:p>
            <a:r>
              <a:rPr lang="es-ES" dirty="0"/>
              <a:t>http://</a:t>
            </a:r>
            <a:r>
              <a:rPr lang="es-ES" dirty="0" err="1"/>
              <a:t>www.springerlink.com</a:t>
            </a:r>
            <a:r>
              <a:rPr lang="es-ES" dirty="0"/>
              <a:t>/</a:t>
            </a:r>
            <a:r>
              <a:rPr lang="es-ES" dirty="0" err="1"/>
              <a:t>journals</a:t>
            </a:r>
            <a:r>
              <a:rPr lang="es-ES" dirty="0"/>
              <a:t>/</a:t>
            </a:r>
          </a:p>
          <a:p>
            <a:r>
              <a:rPr lang="es-ES" dirty="0"/>
              <a:t>http://</a:t>
            </a:r>
            <a:r>
              <a:rPr lang="es-ES" dirty="0" err="1"/>
              <a:t>iopscience.iop.org</a:t>
            </a:r>
            <a:r>
              <a:rPr lang="es-ES" dirty="0"/>
              <a:t>/</a:t>
            </a:r>
            <a:r>
              <a:rPr lang="es-ES" dirty="0" err="1"/>
              <a:t>journals</a:t>
            </a:r>
            <a:r>
              <a:rPr lang="es-ES" dirty="0"/>
              <a:t>/</a:t>
            </a:r>
          </a:p>
          <a:p>
            <a:endParaRPr lang="es-ES" dirty="0"/>
          </a:p>
          <a:p>
            <a:r>
              <a:rPr lang="es-ES" dirty="0"/>
              <a:t>http://</a:t>
            </a:r>
            <a:r>
              <a:rPr lang="es-ES" dirty="0" err="1"/>
              <a:t>www.scopus.com</a:t>
            </a:r>
            <a:r>
              <a:rPr lang="es-ES" dirty="0"/>
              <a:t>/</a:t>
            </a:r>
          </a:p>
          <a:p>
            <a:r>
              <a:rPr lang="es-ES" dirty="0"/>
              <a:t>http://</a:t>
            </a:r>
            <a:r>
              <a:rPr lang="es-ES" dirty="0" err="1"/>
              <a:t>www.sciencedirect.com</a:t>
            </a:r>
            <a:r>
              <a:rPr lang="es-ES" dirty="0" smtClean="0"/>
              <a:t>/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4351866" y="1226949"/>
            <a:ext cx="4572000" cy="480131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S" dirty="0"/>
          </a:p>
          <a:p>
            <a:r>
              <a:rPr lang="es-ES" dirty="0"/>
              <a:t>http://</a:t>
            </a:r>
            <a:r>
              <a:rPr lang="es-ES" dirty="0" err="1"/>
              <a:t>www.embase.com</a:t>
            </a:r>
            <a:r>
              <a:rPr lang="es-ES" dirty="0"/>
              <a:t>/</a:t>
            </a:r>
          </a:p>
          <a:p>
            <a:r>
              <a:rPr lang="es-ES" dirty="0"/>
              <a:t>http://</a:t>
            </a:r>
            <a:r>
              <a:rPr lang="es-ES" dirty="0" err="1"/>
              <a:t>www.engineeringvillage.com</a:t>
            </a:r>
            <a:r>
              <a:rPr lang="es-ES" dirty="0"/>
              <a:t>/</a:t>
            </a:r>
          </a:p>
          <a:p>
            <a:endParaRPr lang="es-ES" dirty="0"/>
          </a:p>
          <a:p>
            <a:r>
              <a:rPr lang="es-ES" dirty="0" err="1"/>
              <a:t>https</a:t>
            </a:r>
            <a:r>
              <a:rPr lang="es-ES" dirty="0"/>
              <a:t>://</a:t>
            </a:r>
            <a:r>
              <a:rPr lang="es-ES" dirty="0" err="1"/>
              <a:t>www.reaxys.com</a:t>
            </a:r>
            <a:endParaRPr lang="es-ES" dirty="0"/>
          </a:p>
          <a:p>
            <a:r>
              <a:rPr lang="es-ES" dirty="0"/>
              <a:t>Datos sobre reacciones y sustancias </a:t>
            </a:r>
            <a:r>
              <a:rPr lang="es-ES" dirty="0" err="1"/>
              <a:t>químicasComo</a:t>
            </a:r>
            <a:r>
              <a:rPr lang="es-ES" dirty="0"/>
              <a:t> Trabajar con </a:t>
            </a:r>
            <a:r>
              <a:rPr lang="es-ES" dirty="0" err="1"/>
              <a:t>Reaxys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http://</a:t>
            </a:r>
            <a:r>
              <a:rPr lang="es-ES" dirty="0" err="1"/>
              <a:t>www.zentralblatt-math.org</a:t>
            </a:r>
            <a:r>
              <a:rPr lang="es-ES" dirty="0"/>
              <a:t>/</a:t>
            </a:r>
            <a:r>
              <a:rPr lang="es-ES" dirty="0" err="1"/>
              <a:t>zmath</a:t>
            </a:r>
            <a:r>
              <a:rPr lang="es-ES" dirty="0"/>
              <a:t>/en/</a:t>
            </a:r>
          </a:p>
          <a:p>
            <a:r>
              <a:rPr lang="es-ES" dirty="0"/>
              <a:t>http://</a:t>
            </a:r>
            <a:r>
              <a:rPr lang="es-ES" dirty="0" err="1"/>
              <a:t>www.ams.org</a:t>
            </a:r>
            <a:r>
              <a:rPr lang="es-ES" dirty="0"/>
              <a:t>/</a:t>
            </a:r>
            <a:r>
              <a:rPr lang="es-ES" dirty="0" err="1"/>
              <a:t>mathscinet</a:t>
            </a:r>
            <a:r>
              <a:rPr lang="es-ES" dirty="0"/>
              <a:t>/</a:t>
            </a:r>
            <a:r>
              <a:rPr lang="es-ES" dirty="0" err="1"/>
              <a:t>index.html</a:t>
            </a:r>
            <a:endParaRPr lang="es-ES" dirty="0"/>
          </a:p>
          <a:p>
            <a:endParaRPr lang="es-ES" dirty="0"/>
          </a:p>
          <a:p>
            <a:r>
              <a:rPr lang="es-ES" dirty="0"/>
              <a:t>http://</a:t>
            </a:r>
            <a:r>
              <a:rPr lang="es-ES" dirty="0" err="1"/>
              <a:t>UDistrital.NaxosMusicLibrary.com</a:t>
            </a:r>
            <a:endParaRPr lang="es-ES" dirty="0"/>
          </a:p>
          <a:p>
            <a:r>
              <a:rPr lang="es-ES" dirty="0"/>
              <a:t>http://</a:t>
            </a:r>
            <a:r>
              <a:rPr lang="es-ES" dirty="0" err="1"/>
              <a:t>www.FreeHandMusic.com</a:t>
            </a:r>
            <a:r>
              <a:rPr lang="es-ES" dirty="0"/>
              <a:t>/</a:t>
            </a:r>
            <a:r>
              <a:rPr lang="es-ES" dirty="0" err="1"/>
              <a:t>Biblionet</a:t>
            </a:r>
            <a:endParaRPr lang="es-ES" dirty="0"/>
          </a:p>
          <a:p>
            <a:r>
              <a:rPr lang="es-ES" dirty="0"/>
              <a:t>Primero descargue Solero </a:t>
            </a:r>
            <a:r>
              <a:rPr lang="es-ES" dirty="0" err="1"/>
              <a:t>Viewer</a:t>
            </a:r>
            <a:r>
              <a:rPr lang="es-ES" dirty="0"/>
              <a:t> del sitio (dejar los datos de cuenta en blanco)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622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enc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Esencial.thmx</Template>
  <TotalTime>148</TotalTime>
  <Words>1201</Words>
  <Application>Microsoft Macintosh PowerPoint</Application>
  <PresentationFormat>On-screen Show (4:3)</PresentationFormat>
  <Paragraphs>229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Esencial</vt:lpstr>
      <vt:lpstr> Maestría en Ciencias de la Información y las Comunicaciones</vt:lpstr>
      <vt:lpstr>RECURSOS DE INVESTIGACIÓN</vt:lpstr>
      <vt:lpstr>INFRAESTRUCTURA - LABIUD</vt:lpstr>
      <vt:lpstr>INFRAESTRUCTURA - LABIUD</vt:lpstr>
      <vt:lpstr>INFRAESTRUCTURA - LABIUD</vt:lpstr>
      <vt:lpstr>INFRAESTRUCTURA – CECAD - http://cecad.udistrital.edu.co/</vt:lpstr>
      <vt:lpstr>La joya de la corona</vt:lpstr>
      <vt:lpstr>CENTRO DE INVESTIGACIONES Y DESARROLLO CIENTIFICO – CIDC - http://cidc.udistrital.edu.co/</vt:lpstr>
      <vt:lpstr>BIBLIOTECA http://www.udistrital.edu.co:8080/web/biblioteca/bases-de-datos1</vt:lpstr>
      <vt:lpstr>Revistas Y eventos</vt:lpstr>
      <vt:lpstr>IJIMAI - http://www.ijimai.org/</vt:lpstr>
      <vt:lpstr>PowerPoint Presentation</vt:lpstr>
      <vt:lpstr>organización</vt:lpstr>
      <vt:lpstr>ACELERACION DE UN MODELO DE PRONOSTICO DEL  ESTADO DEL TIEMPO</vt:lpstr>
      <vt:lpstr>Interoperabilidad sobre la Web</vt:lpstr>
      <vt:lpstr>E-learning</vt:lpstr>
      <vt:lpstr>OS e Infraestructura</vt:lpstr>
      <vt:lpstr>HCI- Human Computer Interface</vt:lpstr>
      <vt:lpstr>Convergencia de servicios telemáticos</vt:lpstr>
      <vt:lpstr>T-Learning</vt:lpstr>
      <vt:lpstr>Convergencia de servicios </vt:lpstr>
      <vt:lpstr>ANALISIS DE DATOS</vt:lpstr>
      <vt:lpstr>IoT</vt:lpstr>
      <vt:lpstr>Otros</vt:lpstr>
      <vt:lpstr>Cotactos Grupo HTTP://GIIRA.UDISTRITAL.EDU.CO </vt:lpstr>
    </vt:vector>
  </TitlesOfParts>
  <Company>Universidad de Oviedo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Maestría en Ciencias de la Información y las Comunicaciones - Énfasis en Teleinformática</dc:title>
  <dc:creator>Carlos Enrique Montenegro Marin</dc:creator>
  <cp:lastModifiedBy>Carlos Enrique Montenegro Marin</cp:lastModifiedBy>
  <cp:revision>18</cp:revision>
  <dcterms:created xsi:type="dcterms:W3CDTF">2013-02-08T01:51:15Z</dcterms:created>
  <dcterms:modified xsi:type="dcterms:W3CDTF">2015-09-05T13:53:27Z</dcterms:modified>
</cp:coreProperties>
</file>