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7" r:id="rId4"/>
    <p:sldId id="268" r:id="rId5"/>
    <p:sldId id="266" r:id="rId6"/>
    <p:sldId id="262" r:id="rId7"/>
    <p:sldId id="263" r:id="rId8"/>
    <p:sldId id="258" r:id="rId9"/>
    <p:sldId id="264" r:id="rId10"/>
    <p:sldId id="259" r:id="rId11"/>
    <p:sldId id="265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strital.edu.co:8080/web/mcic/2015-iii?p_auth=TQhNsKA6&amp;p_p_auth=7Q0rVP2F&amp;p_p_id=49&amp;p_p_lifecycle=1&amp;p_p_state=normal&amp;p_p_mode=view&amp;_49_struts_action=/my_places/view&amp;_49_groupId=14334&amp;_49_privateLayout=fal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97013" y="1910997"/>
            <a:ext cx="8915399" cy="2262781"/>
          </a:xfrm>
        </p:spPr>
        <p:txBody>
          <a:bodyPr/>
          <a:lstStyle/>
          <a:p>
            <a:pPr algn="ctr"/>
            <a:r>
              <a:rPr lang="es-ES" dirty="0" smtClean="0"/>
              <a:t>JUSTIFICACIÓN DE LA INVESTIGACIÓN</a:t>
            </a:r>
            <a:endParaRPr lang="es-ES" dirty="0"/>
          </a:p>
        </p:txBody>
      </p:sp>
      <p:pic>
        <p:nvPicPr>
          <p:cNvPr id="4" name="Picture 2" descr="https://udistrital.files.wordpress.com/2012/12/escudo_ud-225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262" y="0"/>
            <a:ext cx="1427426" cy="16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668088" y="4225118"/>
            <a:ext cx="8390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/>
              <a:t>SEMINARIO </a:t>
            </a:r>
            <a:r>
              <a:rPr lang="es-ES" sz="2400" b="1" dirty="0"/>
              <a:t>DE INVESTIGACIÓN</a:t>
            </a:r>
          </a:p>
          <a:p>
            <a:pPr algn="ctr"/>
            <a:r>
              <a:rPr lang="es-ES" sz="2400" b="1" dirty="0">
                <a:hlinkClick r:id="rId3"/>
              </a:rPr>
              <a:t>Maestría en Ciencias de la Información y las Comunicaciones</a:t>
            </a:r>
            <a:endParaRPr lang="es-ES" sz="2400" dirty="0"/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ERNESTO GÓMEZ VARGAS</a:t>
            </a:r>
          </a:p>
          <a:p>
            <a:pPr algn="ctr"/>
            <a:r>
              <a:rPr lang="es-ES" sz="2400" dirty="0"/>
              <a:t>2015</a:t>
            </a:r>
          </a:p>
        </p:txBody>
      </p:sp>
    </p:spTree>
    <p:extLst>
      <p:ext uri="{BB962C8B-B14F-4D97-AF65-F5344CB8AC3E}">
        <p14:creationId xmlns:p14="http://schemas.microsoft.com/office/powerpoint/2010/main" val="258034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O" sz="4000" dirty="0"/>
              <a:t>Justificación Metodológica</a:t>
            </a:r>
            <a:endParaRPr lang="es-ES" altLang="es-CO" sz="40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s-ES_tradnl" altLang="es-CO" sz="2800" dirty="0"/>
              <a:t>Para responder la Justificación metodológica debe tener en cuentas los siguientes  interrogantes: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CO" sz="2800" dirty="0"/>
              <a:t>El resultado de la investigación ¿es un modelo matemático o un instrumento o un software que podrá ser empleado por otras investigaciones posteriores?.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CO" sz="2800" dirty="0"/>
              <a:t>El resultado de la investigación, ¿ permite explicar la validez de un modelo matemático, o instrumentos (cuestionario) o un software a través de su aplicación?</a:t>
            </a:r>
            <a:endParaRPr lang="es-ES" altLang="es-CO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72600" y="647088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6303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O" dirty="0" smtClean="0"/>
              <a:t>Justificación Práctica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/>
              <a:t>Las motivaciones prácticas se manifiestan en el interés del investigador por acrecentar sus conocimientos y </a:t>
            </a:r>
            <a:r>
              <a:rPr lang="es-ES" sz="2800" dirty="0" smtClean="0">
                <a:solidFill>
                  <a:srgbClr val="FF0000"/>
                </a:solidFill>
              </a:rPr>
              <a:t>contribuir a la solución de problemas concretos  que afectan a organizaciones.</a:t>
            </a:r>
          </a:p>
          <a:p>
            <a:r>
              <a:rPr lang="es-ES" sz="2800" dirty="0" smtClean="0"/>
              <a:t>Es necesario definir las ventajas </a:t>
            </a:r>
            <a:r>
              <a:rPr lang="es-ES" sz="2800" dirty="0" err="1" smtClean="0"/>
              <a:t>espereadas</a:t>
            </a:r>
            <a:r>
              <a:rPr lang="es-ES" sz="2800" dirty="0" smtClean="0"/>
              <a:t> por los resultados de la investigación. Así se dará respuesta a ese motivo practico.</a:t>
            </a:r>
            <a:endParaRPr lang="es-E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72600" y="647088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90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O" sz="4000" dirty="0"/>
              <a:t>Justificación Práctica</a:t>
            </a:r>
            <a:endParaRPr lang="es-ES" altLang="es-CO" sz="40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s-ES_tradnl" altLang="es-CO" sz="2400" dirty="0"/>
              <a:t>Para responder la justificación practica  piense en los siguientes aspectos.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CO" sz="2400" dirty="0"/>
              <a:t>¿El resultado de la investigación  tiene una aplicación concreta y puede mostrar resultados?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CO" sz="2400" dirty="0"/>
              <a:t>¿El resultado de la investigación le ayudara  a resolver problemas de una empresa u organización?.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CO" sz="2400" dirty="0"/>
              <a:t>¿El resultado de la investigación será una respuesta o solución a problemas  concretos, que al aplicarla mejore la situación actual?</a:t>
            </a:r>
          </a:p>
          <a:p>
            <a:pPr algn="just" eaLnBrk="1" hangingPunct="1">
              <a:lnSpc>
                <a:spcPct val="90000"/>
              </a:lnSpc>
            </a:pPr>
            <a:endParaRPr lang="es-ES" altLang="es-CO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72600" y="647088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995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ejemplosde.com.mx/wp-content/uploads/2012/02/Justificaci%C3%B3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893762"/>
            <a:ext cx="5381625" cy="461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6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INTRODUCCIÓN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s-ES" sz="2800" dirty="0"/>
              <a:t>Justificar una investigación es exponer las razones por las cuales se quieres realizar. Toda investigación debe realizarse con un propósito definido. Debe explicar porque es conveniente la investigación y qué o cuáles son los beneficios que se esperan con el conocimiento obtenido. </a:t>
            </a:r>
            <a:endParaRPr lang="es-ES" sz="2800" dirty="0" smtClean="0"/>
          </a:p>
          <a:p>
            <a:r>
              <a:rPr lang="es-ES" sz="2800" dirty="0" smtClean="0"/>
              <a:t>Estas razones pueden ser de carácter teórico, metodológico o practico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235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3612" y="1683655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s-ES" sz="2400" b="1" dirty="0"/>
              <a:t>Conveniencia:</a:t>
            </a:r>
            <a:r>
              <a:rPr lang="es-ES" sz="2400" dirty="0"/>
              <a:t> Que tan conveniente es o que funcionalidad tiene, para que sirve</a:t>
            </a:r>
            <a:r>
              <a:rPr lang="es-ES" sz="2400" dirty="0" smtClean="0"/>
              <a:t>.</a:t>
            </a:r>
          </a:p>
          <a:p>
            <a:pPr marL="0" indent="0" algn="just">
              <a:buNone/>
            </a:pPr>
            <a:endParaRPr lang="es-ES" sz="2400" dirty="0" smtClean="0"/>
          </a:p>
          <a:p>
            <a:pPr algn="just"/>
            <a:r>
              <a:rPr lang="es-ES" sz="2400" b="1" dirty="0" smtClean="0"/>
              <a:t>Relevancia </a:t>
            </a:r>
            <a:r>
              <a:rPr lang="es-ES" sz="2400" b="1" dirty="0"/>
              <a:t>Social:</a:t>
            </a:r>
            <a:r>
              <a:rPr lang="es-ES" sz="2400" dirty="0"/>
              <a:t> En que afectaría dicha investigación o que impacto tendría sobre la sociedad, quienes se beneficiarían con tal desarrollo</a:t>
            </a:r>
            <a:r>
              <a:rPr lang="es-ES" sz="2400" dirty="0" smtClean="0"/>
              <a:t>.</a:t>
            </a:r>
          </a:p>
          <a:p>
            <a:pPr marL="0" indent="0" algn="just">
              <a:buNone/>
            </a:pPr>
            <a:endParaRPr lang="es-ES" sz="2400" dirty="0" smtClean="0"/>
          </a:p>
          <a:p>
            <a:pPr algn="just"/>
            <a:r>
              <a:rPr lang="es-ES" sz="2400" b="1" dirty="0" smtClean="0"/>
              <a:t>Implicaciones </a:t>
            </a:r>
            <a:r>
              <a:rPr lang="es-ES" sz="2400" b="1" dirty="0"/>
              <a:t>Prácticas:</a:t>
            </a:r>
            <a:r>
              <a:rPr lang="es-ES" sz="2400" dirty="0"/>
              <a:t> Ayudaría a resolver algún problema presente o que surgiera en un futuro.</a:t>
            </a:r>
            <a:br>
              <a:rPr lang="es-ES" sz="2400" dirty="0"/>
            </a:br>
            <a:endParaRPr lang="es-ES" sz="2400" dirty="0" smtClean="0"/>
          </a:p>
          <a:p>
            <a:pPr marL="0" indent="0" algn="just">
              <a:buNone/>
            </a:pPr>
            <a:r>
              <a:rPr lang="es-ES" sz="2400" dirty="0"/>
              <a:t/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1878012" y="6488668"/>
            <a:ext cx="962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http://metodologia02.blogspot.com.co/p/justificacion-objetivos-y-bases.html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 smtClean="0"/>
              <a:t>INTRODUCCIÓN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81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11412" y="1264555"/>
            <a:ext cx="8915400" cy="37776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400" dirty="0"/>
              <a:t/>
            </a:r>
            <a:br>
              <a:rPr lang="es-ES" sz="2400" dirty="0"/>
            </a:br>
            <a:endParaRPr lang="es-ES" sz="2400" dirty="0" smtClean="0"/>
          </a:p>
          <a:p>
            <a:pPr algn="just"/>
            <a:r>
              <a:rPr lang="es-ES" sz="2400" b="1" dirty="0" smtClean="0"/>
              <a:t>Valor </a:t>
            </a:r>
            <a:r>
              <a:rPr lang="es-ES" sz="2400" b="1" dirty="0"/>
              <a:t>Teórico:</a:t>
            </a:r>
            <a:r>
              <a:rPr lang="es-ES" sz="2400" dirty="0"/>
              <a:t> Que contribución o que aportación tendría nuestra investigación hacia otras aéreas del conocimiento, tendría alguna importancia trascendental, los resultados podrán ser aplicables a otros fenómenos o ayudaría a explicar o entenderlos</a:t>
            </a:r>
            <a:r>
              <a:rPr lang="es-ES" sz="2400" dirty="0" smtClean="0"/>
              <a:t>.</a:t>
            </a:r>
          </a:p>
          <a:p>
            <a:pPr marL="0" indent="0" algn="just">
              <a:buNone/>
            </a:pPr>
            <a:endParaRPr lang="es-ES" sz="2400" dirty="0" smtClean="0"/>
          </a:p>
          <a:p>
            <a:pPr algn="just"/>
            <a:r>
              <a:rPr lang="es-ES" sz="2400" b="1" dirty="0" smtClean="0"/>
              <a:t>Utilidad </a:t>
            </a:r>
            <a:r>
              <a:rPr lang="es-ES" sz="2400" b="1" dirty="0"/>
              <a:t>Metodológica:</a:t>
            </a:r>
            <a:r>
              <a:rPr lang="es-ES" sz="2400" dirty="0"/>
              <a:t> Con nuestra investigación podríamos o ayudaría a crear un nuevo instrumento para la recolección o análisis</a:t>
            </a:r>
            <a:r>
              <a:rPr lang="es-ES" sz="2400" dirty="0" smtClean="0"/>
              <a:t>.</a:t>
            </a:r>
          </a:p>
          <a:p>
            <a:pPr marL="0" indent="0" algn="just">
              <a:buNone/>
            </a:pPr>
            <a:r>
              <a:rPr lang="es-ES" sz="2400" dirty="0"/>
              <a:t/>
            </a:r>
            <a:br>
              <a:rPr lang="es-ES" sz="2400" dirty="0"/>
            </a:br>
            <a:endParaRPr lang="es-ES" sz="2400" dirty="0"/>
          </a:p>
        </p:txBody>
      </p:sp>
      <p:sp>
        <p:nvSpPr>
          <p:cNvPr id="4" name="Rectángulo 3"/>
          <p:cNvSpPr/>
          <p:nvPr/>
        </p:nvSpPr>
        <p:spPr>
          <a:xfrm>
            <a:off x="1878012" y="6488668"/>
            <a:ext cx="962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http://metodologia02.blogspot.com.co/p/justificacion-objetivos-y-bases.html</a:t>
            </a: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dirty="0" smtClean="0"/>
              <a:t>INTRODUCCIÓN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1425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Se debe tener en cuenta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/>
              <a:t>Para </a:t>
            </a:r>
            <a:r>
              <a:rPr lang="es-ES" sz="2800" dirty="0"/>
              <a:t>qué servirá y a quién le sirve</a:t>
            </a:r>
            <a:r>
              <a:rPr lang="es-ES" sz="2800" dirty="0" smtClean="0"/>
              <a:t>.</a:t>
            </a:r>
          </a:p>
          <a:p>
            <a:pPr algn="just"/>
            <a:r>
              <a:rPr lang="es-ES" sz="2800" dirty="0" smtClean="0"/>
              <a:t>Trascendencia</a:t>
            </a:r>
            <a:r>
              <a:rPr lang="es-ES" sz="2800" dirty="0"/>
              <a:t>, utilidad y beneficios</a:t>
            </a:r>
            <a:r>
              <a:rPr lang="es-ES" sz="2800" dirty="0" smtClean="0"/>
              <a:t>.</a:t>
            </a:r>
          </a:p>
          <a:p>
            <a:pPr algn="just"/>
            <a:r>
              <a:rPr lang="es-ES" sz="2800" dirty="0" smtClean="0"/>
              <a:t>¿Realmente </a:t>
            </a:r>
            <a:r>
              <a:rPr lang="es-ES" sz="2800" dirty="0"/>
              <a:t>tiene algún uso la información</a:t>
            </a:r>
            <a:r>
              <a:rPr lang="es-ES" sz="2800" dirty="0" smtClean="0"/>
              <a:t>?</a:t>
            </a:r>
          </a:p>
          <a:p>
            <a:pPr algn="just"/>
            <a:r>
              <a:rPr lang="es-ES" sz="2800" dirty="0" smtClean="0"/>
              <a:t>¿Se </a:t>
            </a:r>
            <a:r>
              <a:rPr lang="es-ES" sz="2800" dirty="0"/>
              <a:t>va a cubrir algún hueco del conocimiento</a:t>
            </a:r>
            <a:r>
              <a:rPr lang="es-ES" sz="2800" dirty="0" smtClean="0"/>
              <a:t>?</a:t>
            </a:r>
          </a:p>
          <a:p>
            <a:pPr algn="just"/>
            <a:r>
              <a:rPr lang="es-ES" sz="2800" dirty="0" smtClean="0"/>
              <a:t>¿Se </a:t>
            </a:r>
            <a:r>
              <a:rPr lang="es-ES" sz="2800" dirty="0"/>
              <a:t>va a utilizar algún modelo nuevo para obtener y </a:t>
            </a:r>
            <a:r>
              <a:rPr lang="es-ES" sz="2800" dirty="0" smtClean="0"/>
              <a:t> </a:t>
            </a:r>
            <a:r>
              <a:rPr lang="es-ES" sz="2800" dirty="0"/>
              <a:t>recolectar información?</a:t>
            </a:r>
          </a:p>
        </p:txBody>
      </p:sp>
    </p:spTree>
    <p:extLst>
      <p:ext uri="{BB962C8B-B14F-4D97-AF65-F5344CB8AC3E}">
        <p14:creationId xmlns:p14="http://schemas.microsoft.com/office/powerpoint/2010/main" val="4932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725" y="173372"/>
            <a:ext cx="8911687" cy="1280890"/>
          </a:xfrm>
        </p:spPr>
        <p:txBody>
          <a:bodyPr/>
          <a:lstStyle/>
          <a:p>
            <a:pPr eaLnBrk="1" hangingPunct="1"/>
            <a:r>
              <a:rPr lang="es-ES_tradnl" altLang="es-CO" sz="4000" dirty="0" smtClean="0"/>
              <a:t>Justificación  </a:t>
            </a:r>
            <a:r>
              <a:rPr lang="es-ES_tradnl" altLang="es-CO" sz="4000" dirty="0"/>
              <a:t>de la investigación</a:t>
            </a:r>
            <a:endParaRPr lang="es-ES" altLang="es-CO" sz="40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254376" y="1162732"/>
            <a:ext cx="5886450" cy="78483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b="1" dirty="0" smtClean="0"/>
              <a:t>Justificación   </a:t>
            </a:r>
            <a:endParaRPr lang="es-ES_tradnl" altLang="es-CO" sz="18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dirty="0"/>
              <a:t>Razones  por las cuales se plantea la investigación.</a:t>
            </a:r>
            <a:endParaRPr lang="es-ES" altLang="es-CO" sz="1800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255963" y="2153003"/>
            <a:ext cx="5884863" cy="13388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b="1" dirty="0" smtClean="0"/>
              <a:t>Justificación </a:t>
            </a:r>
            <a:r>
              <a:rPr lang="es-ES_tradnl" altLang="es-CO" sz="1800" b="1" dirty="0"/>
              <a:t>Teórica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dirty="0"/>
              <a:t>Razones que argumentan el deseo de verificar,  rechazar o aportar aspectos  teóricos referidos al objeto del conocimiento.</a:t>
            </a:r>
            <a:endParaRPr lang="es-ES" altLang="es-CO" sz="1800" dirty="0"/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3216544" y="3958247"/>
            <a:ext cx="5884863" cy="1061829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b="1" dirty="0" smtClean="0"/>
              <a:t>Justificación </a:t>
            </a:r>
            <a:r>
              <a:rPr lang="es-ES_tradnl" altLang="es-CO" sz="1800" b="1" dirty="0"/>
              <a:t>Metodológica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dirty="0"/>
              <a:t>Razones que justifican un aporte por la utilización o creación de instrumentos y modelos de investigación.</a:t>
            </a:r>
            <a:endParaRPr lang="es-ES" altLang="es-CO" sz="1800" dirty="0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6189664" y="1947562"/>
            <a:ext cx="0" cy="215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253164" y="3509234"/>
            <a:ext cx="0" cy="449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3234007" y="5309001"/>
            <a:ext cx="5884863" cy="1338828"/>
          </a:xfrm>
          <a:prstGeom prst="rect">
            <a:avLst/>
          </a:prstGeom>
          <a:solidFill>
            <a:srgbClr val="FFFF99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b="1" dirty="0"/>
              <a:t>J</a:t>
            </a:r>
            <a:r>
              <a:rPr lang="es-ES_tradnl" altLang="es-CO" sz="1800" b="1" dirty="0" smtClean="0"/>
              <a:t>ustificación Práctica</a:t>
            </a:r>
            <a:r>
              <a:rPr lang="es-ES_tradnl" altLang="es-CO" sz="1800" b="1" dirty="0"/>
              <a:t>.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dirty="0"/>
              <a:t>Razones que señalan que la investigación propuesta ayudara en la solución de problemas o en la toma de decisiones.</a:t>
            </a:r>
            <a:endParaRPr lang="es-ES" altLang="es-CO" sz="1800" dirty="0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240463" y="5020076"/>
            <a:ext cx="0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9372600" y="647088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7562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O" dirty="0" smtClean="0"/>
              <a:t>Justificación Teórica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/>
              <a:t>La motivación se refiere a la inquietud que surge en el investigador por profundizar en uno o varios enfoques teóricos que tratan el problema  que se explica, a partir de los cuales espera avanzar en el conocimiento planteado, o para encontrar </a:t>
            </a:r>
            <a:r>
              <a:rPr lang="es-ES" sz="2800" dirty="0" smtClean="0">
                <a:solidFill>
                  <a:srgbClr val="FF0000"/>
                </a:solidFill>
              </a:rPr>
              <a:t>nuevas explicaciones que modifiquen o complemente el conocimiento inicial.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372600" y="647088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106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_tradnl" altLang="es-CO" sz="2800" dirty="0"/>
              <a:t>Para responder la justificación teórica se debe plantear los siguientes interrogantes: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CO" sz="2800" dirty="0"/>
              <a:t>¿Usted quiere ampliar un modelo teórico?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CO" sz="2800" dirty="0"/>
              <a:t>¿Usted quiere contrastar las formas como un modelo teórico se presenta en la realidad?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CO" sz="2800" dirty="0"/>
              <a:t>¿Usted quiere refutar  o refirmar la validez de un modelo teórico en una realidad?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CO" sz="2800" dirty="0"/>
              <a:t>¿Usted quiere que los resultados de su trabajo  sean un complemento teórico de aquel en el cual se fundamenta  su investigación?</a:t>
            </a:r>
            <a:endParaRPr lang="es-ES" altLang="es-CO" sz="28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589212" y="5860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_tradnl" altLang="es-CO" dirty="0" smtClean="0"/>
              <a:t>Justificación Teórica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9372600" y="647088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190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O" dirty="0"/>
              <a:t>Justificación </a:t>
            </a:r>
            <a:r>
              <a:rPr lang="es-ES_tradnl" altLang="es-CO" dirty="0" smtClean="0"/>
              <a:t>Metodológica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33612" y="1905000"/>
            <a:ext cx="9463088" cy="3777622"/>
          </a:xfrm>
        </p:spPr>
        <p:txBody>
          <a:bodyPr>
            <a:noAutofit/>
          </a:bodyPr>
          <a:lstStyle/>
          <a:p>
            <a:pPr algn="just"/>
            <a:r>
              <a:rPr lang="es-ES" sz="2800" dirty="0" smtClean="0"/>
              <a:t>La motivación hace alusión al uso de  metodologías y técnicas especificas que </a:t>
            </a:r>
            <a:r>
              <a:rPr lang="es-ES" sz="2800" dirty="0" smtClean="0">
                <a:solidFill>
                  <a:srgbClr val="FF0000"/>
                </a:solidFill>
              </a:rPr>
              <a:t>han de servir de aporte para el estudio de problemas similares al investigado</a:t>
            </a:r>
            <a:r>
              <a:rPr lang="es-ES" sz="2800" dirty="0" smtClean="0"/>
              <a:t>, y su aplicación posterior  por otros investigadores.</a:t>
            </a:r>
          </a:p>
          <a:p>
            <a:pPr algn="just"/>
            <a:r>
              <a:rPr lang="es-ES" sz="2800" dirty="0" smtClean="0"/>
              <a:t>La formulación de un software y su aplicación en la solución de problemas específicos, el empleo  y la validez de modelos matemáticos son ejemplos que metodológicamente, son esenciales en el desarrollo de un proyecto de investigación.</a:t>
            </a:r>
            <a:endParaRPr lang="es-ES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9372600" y="6470888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026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</TotalTime>
  <Words>650</Words>
  <Application>Microsoft Office PowerPoint</Application>
  <PresentationFormat>Panorámica</PresentationFormat>
  <Paragraphs>69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Espiral</vt:lpstr>
      <vt:lpstr>JUSTIFICACIÓN DE LA INVESTIGACIÓN</vt:lpstr>
      <vt:lpstr>INTRODUCCIÓN </vt:lpstr>
      <vt:lpstr>INTRODUCCIÓN </vt:lpstr>
      <vt:lpstr>INTRODUCCIÓN </vt:lpstr>
      <vt:lpstr>Se debe tener en cuenta</vt:lpstr>
      <vt:lpstr>Justificación  de la investigación</vt:lpstr>
      <vt:lpstr>Justificación Teórica</vt:lpstr>
      <vt:lpstr>Presentación de PowerPoint</vt:lpstr>
      <vt:lpstr>Justificación Metodológica</vt:lpstr>
      <vt:lpstr>Justificación Metodológica</vt:lpstr>
      <vt:lpstr>Justificación Práctica</vt:lpstr>
      <vt:lpstr>Justificación Práctica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JUSTIFICACIÓN DE LA INVESTIGACIÓN</dc:title>
  <dc:creator>Ernesto</dc:creator>
  <cp:lastModifiedBy>Ernesto</cp:lastModifiedBy>
  <cp:revision>12</cp:revision>
  <dcterms:created xsi:type="dcterms:W3CDTF">2015-09-05T14:16:21Z</dcterms:created>
  <dcterms:modified xsi:type="dcterms:W3CDTF">2015-09-19T16:37:09Z</dcterms:modified>
</cp:coreProperties>
</file>