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2" r:id="rId3"/>
    <p:sldId id="273" r:id="rId4"/>
    <p:sldId id="258" r:id="rId5"/>
    <p:sldId id="261" r:id="rId6"/>
    <p:sldId id="259" r:id="rId7"/>
    <p:sldId id="262" r:id="rId8"/>
    <p:sldId id="267" r:id="rId9"/>
    <p:sldId id="263" r:id="rId10"/>
    <p:sldId id="264" r:id="rId11"/>
    <p:sldId id="269" r:id="rId12"/>
    <p:sldId id="268" r:id="rId13"/>
    <p:sldId id="265" r:id="rId14"/>
    <p:sldId id="266"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54"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distrital.edu.co:8080/web/mcic/2015-iii?p_auth=TQhNsKA6&amp;p_p_auth=7Q0rVP2F&amp;p_p_id=49&amp;p_p_lifecycle=1&amp;p_p_state=normal&amp;p_p_mode=view&amp;_49_struts_action=/my_places/view&amp;_49_groupId=14334&amp;_49_privateLayout=fals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97013" y="1910997"/>
            <a:ext cx="8915399" cy="2262781"/>
          </a:xfrm>
        </p:spPr>
        <p:txBody>
          <a:bodyPr/>
          <a:lstStyle/>
          <a:p>
            <a:pPr algn="ctr"/>
            <a:r>
              <a:rPr lang="es-ES" dirty="0" smtClean="0"/>
              <a:t>MARCO DE REFERENCIA</a:t>
            </a:r>
            <a:endParaRPr lang="es-ES" dirty="0"/>
          </a:p>
        </p:txBody>
      </p:sp>
      <p:pic>
        <p:nvPicPr>
          <p:cNvPr id="4" name="Picture 2" descr="https://udistrital.files.wordpress.com/2012/12/escudo_ud-225x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262" y="0"/>
            <a:ext cx="1427426" cy="167436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668088" y="4225118"/>
            <a:ext cx="8390312" cy="2308324"/>
          </a:xfrm>
          <a:prstGeom prst="rect">
            <a:avLst/>
          </a:prstGeom>
        </p:spPr>
        <p:txBody>
          <a:bodyPr wrap="square">
            <a:spAutoFit/>
          </a:bodyPr>
          <a:lstStyle/>
          <a:p>
            <a:pPr algn="ctr"/>
            <a:r>
              <a:rPr lang="es-ES" sz="2400" b="1" dirty="0" smtClean="0"/>
              <a:t>SEMINARIO </a:t>
            </a:r>
            <a:r>
              <a:rPr lang="es-ES" sz="2400" b="1" dirty="0"/>
              <a:t>DE INVESTIGACIÓN</a:t>
            </a:r>
          </a:p>
          <a:p>
            <a:pPr algn="ctr"/>
            <a:r>
              <a:rPr lang="es-ES" sz="2400" b="1" dirty="0">
                <a:hlinkClick r:id="rId3"/>
              </a:rPr>
              <a:t>Maestría en Ciencias de la Información y las Comunicaciones</a:t>
            </a:r>
            <a:endParaRPr lang="es-ES" sz="2400" dirty="0"/>
          </a:p>
          <a:p>
            <a:pPr algn="ctr"/>
            <a:endParaRPr lang="es-ES" sz="2400" dirty="0"/>
          </a:p>
          <a:p>
            <a:pPr algn="ctr"/>
            <a:r>
              <a:rPr lang="es-ES" sz="2400" dirty="0"/>
              <a:t>ERNESTO GÓMEZ VARGAS</a:t>
            </a:r>
          </a:p>
          <a:p>
            <a:pPr algn="ctr"/>
            <a:r>
              <a:rPr lang="es-ES" sz="2400" dirty="0" smtClean="0"/>
              <a:t>2018</a:t>
            </a:r>
            <a:endParaRPr lang="es-ES" sz="2400" dirty="0"/>
          </a:p>
        </p:txBody>
      </p:sp>
    </p:spTree>
    <p:extLst>
      <p:ext uri="{BB962C8B-B14F-4D97-AF65-F5344CB8AC3E}">
        <p14:creationId xmlns:p14="http://schemas.microsoft.com/office/powerpoint/2010/main" val="1146422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altLang="es-ES" b="1" dirty="0" smtClean="0"/>
              <a:t>Marco Conceptual</a:t>
            </a:r>
            <a:br>
              <a:rPr lang="es-ES_tradnl" altLang="es-ES" b="1" dirty="0" smtClean="0"/>
            </a:br>
            <a:endParaRPr lang="es-CO" altLang="es-ES" dirty="0" smtClean="0"/>
          </a:p>
        </p:txBody>
      </p:sp>
      <p:sp>
        <p:nvSpPr>
          <p:cNvPr id="30723" name="2 Marcador de contenido"/>
          <p:cNvSpPr>
            <a:spLocks noGrp="1"/>
          </p:cNvSpPr>
          <p:nvPr>
            <p:ph idx="1"/>
          </p:nvPr>
        </p:nvSpPr>
        <p:spPr>
          <a:xfrm>
            <a:off x="1674812" y="2197100"/>
            <a:ext cx="9971088" cy="3777622"/>
          </a:xfrm>
        </p:spPr>
        <p:txBody>
          <a:bodyPr>
            <a:noAutofit/>
          </a:bodyPr>
          <a:lstStyle/>
          <a:p>
            <a:pPr algn="just"/>
            <a:r>
              <a:rPr lang="es-CO" altLang="es-ES" sz="2800" dirty="0"/>
              <a:t>Su función  es definir el significado de los términos(lenguaje técnico) que van a emplearse con mayor frecuencia y sobre los cuales convergen las fases del conocimiento científico (observación , descripción, explicación y predicción</a:t>
            </a:r>
            <a:r>
              <a:rPr lang="es-CO" altLang="es-ES" sz="2800" dirty="0" smtClean="0"/>
              <a:t>)</a:t>
            </a:r>
            <a:endParaRPr lang="es-CO" altLang="es-ES" sz="2800" dirty="0"/>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2772769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altLang="es-ES" b="1" dirty="0" smtClean="0"/>
              <a:t>Marco Conceptual</a:t>
            </a:r>
            <a:br>
              <a:rPr lang="es-ES_tradnl" altLang="es-ES" b="1" dirty="0" smtClean="0"/>
            </a:br>
            <a:endParaRPr lang="es-CO" altLang="es-ES" dirty="0" smtClean="0"/>
          </a:p>
        </p:txBody>
      </p:sp>
      <p:sp>
        <p:nvSpPr>
          <p:cNvPr id="30723" name="2 Marcador de contenido"/>
          <p:cNvSpPr>
            <a:spLocks noGrp="1"/>
          </p:cNvSpPr>
          <p:nvPr>
            <p:ph idx="1"/>
          </p:nvPr>
        </p:nvSpPr>
        <p:spPr>
          <a:xfrm>
            <a:off x="1712912" y="2108200"/>
            <a:ext cx="9971088" cy="3777622"/>
          </a:xfrm>
        </p:spPr>
        <p:txBody>
          <a:bodyPr>
            <a:noAutofit/>
          </a:bodyPr>
          <a:lstStyle/>
          <a:p>
            <a:pPr algn="just"/>
            <a:r>
              <a:rPr lang="es-CO" altLang="es-ES" sz="2800" dirty="0" smtClean="0"/>
              <a:t>Con </a:t>
            </a:r>
            <a:r>
              <a:rPr lang="es-CO" altLang="es-ES" sz="2800" dirty="0"/>
              <a:t>base en la teoría presentada y el enfoque individual del investigador, éste define y delimita conceptualmente los términos que pueden aparecer involucrados en las variables de investigación (síntomas y causas del problema), en los objetivos planteados  o en el marco teórico</a:t>
            </a:r>
            <a:r>
              <a:rPr lang="es-CO" altLang="es-ES" sz="2800" dirty="0" smtClean="0"/>
              <a:t>.</a:t>
            </a:r>
            <a:endParaRPr lang="es-CO" altLang="es-ES" sz="2800" dirty="0"/>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532225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ES_tradnl" altLang="es-ES" b="1" dirty="0" smtClean="0"/>
              <a:t>Marco Conceptual</a:t>
            </a:r>
            <a:br>
              <a:rPr lang="es-ES_tradnl" altLang="es-ES" b="1" dirty="0" smtClean="0"/>
            </a:br>
            <a:endParaRPr lang="es-CO" altLang="es-ES" dirty="0" smtClean="0"/>
          </a:p>
        </p:txBody>
      </p:sp>
      <p:sp>
        <p:nvSpPr>
          <p:cNvPr id="30723" name="2 Marcador de contenido"/>
          <p:cNvSpPr>
            <a:spLocks noGrp="1"/>
          </p:cNvSpPr>
          <p:nvPr>
            <p:ph idx="1"/>
          </p:nvPr>
        </p:nvSpPr>
        <p:spPr>
          <a:xfrm>
            <a:off x="2208212" y="1905000"/>
            <a:ext cx="8915400" cy="3777622"/>
          </a:xfrm>
        </p:spPr>
        <p:txBody>
          <a:bodyPr>
            <a:normAutofit/>
          </a:bodyPr>
          <a:lstStyle/>
          <a:p>
            <a:pPr algn="just"/>
            <a:r>
              <a:rPr lang="es-CO" altLang="es-ES" sz="2800" dirty="0" smtClean="0"/>
              <a:t>Por </a:t>
            </a:r>
            <a:r>
              <a:rPr lang="es-CO" altLang="es-ES" sz="2800" dirty="0"/>
              <a:t>ejemplo si es una investigación  sobre organización se definirá: Sistema, autoridad, comunicación, jerarquía, etc…</a:t>
            </a:r>
          </a:p>
          <a:p>
            <a:pPr algn="just"/>
            <a:r>
              <a:rPr lang="es-CO" altLang="es-ES" sz="2800" dirty="0"/>
              <a:t>Si es de economía internacional, se definirá: Reservas internacionales, balance de bienes y servicios, balanza de pagos, tipo de cambio, etc…</a:t>
            </a:r>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1863231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a:xfrm>
            <a:off x="1992313" y="476250"/>
            <a:ext cx="8229600" cy="1143000"/>
          </a:xfrm>
        </p:spPr>
        <p:txBody>
          <a:bodyPr>
            <a:normAutofit fontScale="90000"/>
          </a:bodyPr>
          <a:lstStyle/>
          <a:p>
            <a:r>
              <a:rPr lang="es-ES_tradnl" altLang="es-ES" sz="4000" b="1" dirty="0" smtClean="0"/>
              <a:t>Marco Espacial</a:t>
            </a:r>
            <a:r>
              <a:rPr lang="es-ES_tradnl" altLang="es-ES" b="1" dirty="0" smtClean="0"/>
              <a:t/>
            </a:r>
            <a:br>
              <a:rPr lang="es-ES_tradnl" altLang="es-ES" b="1" dirty="0" smtClean="0"/>
            </a:br>
            <a:r>
              <a:rPr lang="es-ES_tradnl" altLang="es-ES" b="1" dirty="0" smtClean="0"/>
              <a:t/>
            </a:r>
            <a:br>
              <a:rPr lang="es-ES_tradnl" altLang="es-ES" b="1" dirty="0" smtClean="0"/>
            </a:br>
            <a:endParaRPr lang="es-CO" altLang="es-ES" dirty="0" smtClean="0"/>
          </a:p>
        </p:txBody>
      </p:sp>
      <p:sp>
        <p:nvSpPr>
          <p:cNvPr id="31747" name="2 Marcador de contenido"/>
          <p:cNvSpPr>
            <a:spLocks noGrp="1"/>
          </p:cNvSpPr>
          <p:nvPr>
            <p:ph idx="1"/>
          </p:nvPr>
        </p:nvSpPr>
        <p:spPr>
          <a:xfrm>
            <a:off x="1992313" y="1400176"/>
            <a:ext cx="9272587" cy="4525963"/>
          </a:xfrm>
        </p:spPr>
        <p:txBody>
          <a:bodyPr>
            <a:noAutofit/>
          </a:bodyPr>
          <a:lstStyle/>
          <a:p>
            <a:pPr algn="just"/>
            <a:r>
              <a:rPr lang="es-CO" altLang="es-ES" sz="2800" dirty="0" smtClean="0"/>
              <a:t>De acuerdo con el planteamiento del problema los objetivos de la investigación propuesta, esta tiene un ámbito de referencia sobre la cual se ha de construir conocimiento; este puede identificarse como un grupo social, una organización, una región geográfica (continente, país, región, provincia). El propósito del marco espacial es definir este ámbito  de conocimiento para la investigación.</a:t>
            </a:r>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3682673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ES_tradnl" altLang="es-ES" b="1" dirty="0" smtClean="0"/>
              <a:t>Marco Temporal</a:t>
            </a:r>
            <a:br>
              <a:rPr lang="es-ES_tradnl" altLang="es-ES" b="1" dirty="0" smtClean="0"/>
            </a:br>
            <a:endParaRPr lang="es-CO" altLang="es-ES" dirty="0" smtClean="0"/>
          </a:p>
        </p:txBody>
      </p:sp>
      <p:sp>
        <p:nvSpPr>
          <p:cNvPr id="32771" name="2 Marcador de contenido"/>
          <p:cNvSpPr>
            <a:spLocks noGrp="1"/>
          </p:cNvSpPr>
          <p:nvPr>
            <p:ph idx="1"/>
          </p:nvPr>
        </p:nvSpPr>
        <p:spPr>
          <a:xfrm>
            <a:off x="2017712" y="1714500"/>
            <a:ext cx="8915400" cy="3777622"/>
          </a:xfrm>
        </p:spPr>
        <p:txBody>
          <a:bodyPr>
            <a:normAutofit/>
          </a:bodyPr>
          <a:lstStyle/>
          <a:p>
            <a:pPr algn="just"/>
            <a:r>
              <a:rPr lang="es-CO" altLang="es-ES" sz="2800" dirty="0" smtClean="0"/>
              <a:t>Este Marco permite comprender la necesidad de definir «el tiempo» dentro del cual se enmarca la investigación propuesta. Significa la importancia de determinar  cual es el espacio en el tiempo al cual ha de corresponder la información que sirve de referencia al investigador.</a:t>
            </a:r>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1410565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ejemplosde.com.mx/wp-content/uploads/2012/02/Justificaci%C3%B3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975" y="893762"/>
            <a:ext cx="5381625" cy="461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892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988" y="624110"/>
            <a:ext cx="5408612" cy="5408612"/>
          </a:xfrm>
        </p:spPr>
      </p:pic>
    </p:spTree>
    <p:extLst>
      <p:ext uri="{BB962C8B-B14F-4D97-AF65-F5344CB8AC3E}">
        <p14:creationId xmlns:p14="http://schemas.microsoft.com/office/powerpoint/2010/main" val="3727099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79" y="571500"/>
            <a:ext cx="7010399" cy="5257800"/>
          </a:xfrm>
        </p:spPr>
      </p:pic>
    </p:spTree>
    <p:extLst>
      <p:ext uri="{BB962C8B-B14F-4D97-AF65-F5344CB8AC3E}">
        <p14:creationId xmlns:p14="http://schemas.microsoft.com/office/powerpoint/2010/main" val="2276916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INTRODUCCIÓN </a:t>
            </a:r>
            <a:endParaRPr lang="es-ES" b="1" dirty="0"/>
          </a:p>
        </p:txBody>
      </p:sp>
      <p:sp>
        <p:nvSpPr>
          <p:cNvPr id="3" name="Marcador de contenido 2"/>
          <p:cNvSpPr>
            <a:spLocks noGrp="1"/>
          </p:cNvSpPr>
          <p:nvPr>
            <p:ph idx="1"/>
          </p:nvPr>
        </p:nvSpPr>
        <p:spPr>
          <a:xfrm>
            <a:off x="2055812" y="2019300"/>
            <a:ext cx="8915400" cy="3777622"/>
          </a:xfrm>
        </p:spPr>
        <p:txBody>
          <a:bodyPr/>
          <a:lstStyle/>
          <a:p>
            <a:pPr marL="0" indent="0" algn="just">
              <a:buNone/>
            </a:pPr>
            <a:r>
              <a:rPr lang="es-ES_tradnl" altLang="es-CO" sz="4000" dirty="0"/>
              <a:t>La investigación que se realiza  debe tener en cuenta  el conocimiento  previamente  construido, ya que forma parte de una estructura teórica ya existente.</a:t>
            </a:r>
            <a:endParaRPr lang="es-ES" altLang="es-CO" sz="4000" dirty="0"/>
          </a:p>
          <a:p>
            <a:endParaRPr lang="es-ES" dirty="0"/>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2902276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Características </a:t>
            </a:r>
            <a:endParaRPr lang="es-ES" dirty="0"/>
          </a:p>
        </p:txBody>
      </p:sp>
      <p:sp>
        <p:nvSpPr>
          <p:cNvPr id="3" name="Marcador de contenido 2"/>
          <p:cNvSpPr>
            <a:spLocks noGrp="1"/>
          </p:cNvSpPr>
          <p:nvPr>
            <p:ph idx="1"/>
          </p:nvPr>
        </p:nvSpPr>
        <p:spPr/>
        <p:txBody>
          <a:bodyPr>
            <a:normAutofit/>
          </a:bodyPr>
          <a:lstStyle/>
          <a:p>
            <a:r>
              <a:rPr lang="es-ES" sz="2400" dirty="0"/>
              <a:t>Debe tener en cuenta el conocimiento  previamente construido </a:t>
            </a:r>
          </a:p>
          <a:p>
            <a:r>
              <a:rPr lang="es-ES" sz="2400" dirty="0" smtClean="0"/>
              <a:t>Debe estar sustentado en el conocimiento científico </a:t>
            </a:r>
          </a:p>
          <a:p>
            <a:r>
              <a:rPr lang="es-ES" sz="2400" dirty="0" smtClean="0"/>
              <a:t>Debe tener en cuenta la observación, descripción y explicación dela realidad que se investiga</a:t>
            </a:r>
          </a:p>
          <a:p>
            <a:r>
              <a:rPr lang="es-ES" sz="2400" dirty="0" smtClean="0"/>
              <a:t>No debe ser ni muy extenso ni muy corto </a:t>
            </a:r>
          </a:p>
          <a:p>
            <a:r>
              <a:rPr lang="es-ES" sz="2400" dirty="0" smtClean="0">
                <a:solidFill>
                  <a:srgbClr val="FF0000"/>
                </a:solidFill>
              </a:rPr>
              <a:t>Debe estar debidamente referenciado </a:t>
            </a:r>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3638060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_tradnl" altLang="es-CO" dirty="0" smtClean="0"/>
              <a:t>Marco de Referencia</a:t>
            </a:r>
            <a:endParaRPr lang="es-ES" altLang="es-CO" dirty="0" smtClean="0"/>
          </a:p>
        </p:txBody>
      </p:sp>
      <p:sp>
        <p:nvSpPr>
          <p:cNvPr id="27651" name="Text Box 3"/>
          <p:cNvSpPr txBox="1">
            <a:spLocks noChangeArrowheads="1"/>
          </p:cNvSpPr>
          <p:nvPr/>
        </p:nvSpPr>
        <p:spPr bwMode="auto">
          <a:xfrm>
            <a:off x="1295400" y="1268413"/>
            <a:ext cx="10680700" cy="1061829"/>
          </a:xfrm>
          <a:prstGeom prst="rect">
            <a:avLst/>
          </a:prstGeom>
          <a:solidFill>
            <a:schemeClr val="accent2">
              <a:lumMod val="60000"/>
              <a:lumOff val="40000"/>
            </a:schemeClr>
          </a:solidFill>
          <a:ln w="25400">
            <a:solidFill>
              <a:schemeClr val="tx1"/>
            </a:solidFill>
            <a:miter lim="800000"/>
            <a:headEnd/>
            <a:tailEnd/>
          </a:ln>
          <a:effectLs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s-ES_tradnl" altLang="es-CO" sz="1800" b="1" dirty="0" smtClean="0"/>
              <a:t>Marco </a:t>
            </a:r>
            <a:r>
              <a:rPr lang="es-ES_tradnl" altLang="es-CO" sz="1800" b="1" dirty="0"/>
              <a:t>de Referencia:</a:t>
            </a:r>
          </a:p>
          <a:p>
            <a:pPr algn="just" eaLnBrk="1" hangingPunct="1">
              <a:spcBef>
                <a:spcPct val="50000"/>
              </a:spcBef>
              <a:buFontTx/>
              <a:buNone/>
            </a:pPr>
            <a:r>
              <a:rPr lang="es-ES_tradnl" altLang="es-CO" sz="1800" dirty="0"/>
              <a:t>La investigación que se realiza  debe tener en cuenta  el conocimiento  previamente  construido, ya que forma parte de una estructura teórica ya existente.</a:t>
            </a:r>
            <a:endParaRPr lang="es-ES" altLang="es-CO" sz="1800" dirty="0"/>
          </a:p>
        </p:txBody>
      </p:sp>
      <p:sp>
        <p:nvSpPr>
          <p:cNvPr id="27652" name="Text Box 4"/>
          <p:cNvSpPr txBox="1">
            <a:spLocks noChangeArrowheads="1"/>
          </p:cNvSpPr>
          <p:nvPr/>
        </p:nvSpPr>
        <p:spPr bwMode="auto">
          <a:xfrm>
            <a:off x="1295400" y="2394054"/>
            <a:ext cx="10680699" cy="1061829"/>
          </a:xfrm>
          <a:prstGeom prst="rect">
            <a:avLst/>
          </a:prstGeom>
          <a:solidFill>
            <a:schemeClr val="accent2">
              <a:lumMod val="20000"/>
              <a:lumOff val="80000"/>
            </a:schemeClr>
          </a:solidFill>
          <a:ln w="25400" algn="ctr">
            <a:solidFill>
              <a:schemeClr val="tx1"/>
            </a:solidFill>
            <a:miter lim="800000"/>
            <a:headEnd/>
            <a:tailEnd/>
          </a:ln>
          <a:effectLs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s-ES_tradnl" altLang="es-CO" sz="1800" b="1" dirty="0"/>
              <a:t>Marco Teórico</a:t>
            </a:r>
          </a:p>
          <a:p>
            <a:pPr algn="just" eaLnBrk="1" hangingPunct="1">
              <a:spcBef>
                <a:spcPct val="50000"/>
              </a:spcBef>
              <a:buFontTx/>
              <a:buNone/>
            </a:pPr>
            <a:r>
              <a:rPr lang="es-ES_tradnl" altLang="es-CO" sz="1800" dirty="0"/>
              <a:t>Es la descripción  de los términos teóricos planteados por uno o por diferentes autores  y que permiten al investigador  fundamentar su proceso de conocimiento.</a:t>
            </a:r>
            <a:endParaRPr lang="es-ES" altLang="es-CO" sz="1800" dirty="0"/>
          </a:p>
        </p:txBody>
      </p:sp>
      <p:sp>
        <p:nvSpPr>
          <p:cNvPr id="27653" name="Text Box 5"/>
          <p:cNvSpPr txBox="1">
            <a:spLocks noChangeArrowheads="1"/>
          </p:cNvSpPr>
          <p:nvPr/>
        </p:nvSpPr>
        <p:spPr bwMode="auto">
          <a:xfrm>
            <a:off x="1295400" y="3500438"/>
            <a:ext cx="10680699" cy="1061829"/>
          </a:xfrm>
          <a:prstGeom prst="rect">
            <a:avLst/>
          </a:prstGeom>
          <a:solidFill>
            <a:schemeClr val="accent2">
              <a:lumMod val="60000"/>
              <a:lumOff val="40000"/>
            </a:schemeClr>
          </a:solidFill>
          <a:ln w="25400" algn="ctr">
            <a:solidFill>
              <a:schemeClr val="tx1"/>
            </a:solidFill>
            <a:miter lim="800000"/>
            <a:headEnd/>
            <a:tailEnd/>
          </a:ln>
          <a:effectLs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s-ES_tradnl" altLang="es-CO" sz="1800" b="1" dirty="0" smtClean="0"/>
              <a:t>Marco </a:t>
            </a:r>
            <a:r>
              <a:rPr lang="es-ES_tradnl" altLang="es-CO" sz="1800" b="1" dirty="0"/>
              <a:t>Conceptual.</a:t>
            </a:r>
          </a:p>
          <a:p>
            <a:pPr algn="just" eaLnBrk="1" hangingPunct="1">
              <a:spcBef>
                <a:spcPct val="50000"/>
              </a:spcBef>
              <a:buFontTx/>
              <a:buNone/>
            </a:pPr>
            <a:r>
              <a:rPr lang="es-ES_tradnl" altLang="es-CO" sz="1800" dirty="0"/>
              <a:t>El investigador define  y delimita, según su criterio y de acuerdo  con su marco teórico, algunos conceptos involucrados en las variables de investigación.</a:t>
            </a:r>
            <a:endParaRPr lang="es-ES" altLang="es-CO" sz="1800" dirty="0"/>
          </a:p>
        </p:txBody>
      </p:sp>
      <p:sp>
        <p:nvSpPr>
          <p:cNvPr id="27656" name="Text Box 8"/>
          <p:cNvSpPr txBox="1">
            <a:spLocks noChangeArrowheads="1"/>
          </p:cNvSpPr>
          <p:nvPr/>
        </p:nvSpPr>
        <p:spPr bwMode="auto">
          <a:xfrm>
            <a:off x="1295400" y="4613296"/>
            <a:ext cx="10680699" cy="1061829"/>
          </a:xfrm>
          <a:prstGeom prst="rect">
            <a:avLst/>
          </a:prstGeom>
          <a:solidFill>
            <a:schemeClr val="accent2">
              <a:lumMod val="20000"/>
              <a:lumOff val="80000"/>
            </a:schemeClr>
          </a:solidFill>
          <a:ln w="25400" algn="ctr">
            <a:solidFill>
              <a:schemeClr val="tx1"/>
            </a:solidFill>
            <a:miter lim="800000"/>
            <a:headEnd/>
            <a:tailEnd/>
          </a:ln>
          <a:effectLs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s-ES_tradnl" altLang="es-CO" sz="1800" b="1" dirty="0" smtClean="0"/>
              <a:t>Marco </a:t>
            </a:r>
            <a:r>
              <a:rPr lang="es-ES_tradnl" altLang="es-CO" sz="1800" b="1" dirty="0"/>
              <a:t>Espacial.</a:t>
            </a:r>
          </a:p>
          <a:p>
            <a:pPr algn="just" eaLnBrk="1" hangingPunct="1">
              <a:spcBef>
                <a:spcPct val="50000"/>
              </a:spcBef>
              <a:buFontTx/>
              <a:buNone/>
            </a:pPr>
            <a:r>
              <a:rPr lang="es-ES_tradnl" altLang="es-CO" sz="1800" dirty="0"/>
              <a:t>El investigador  determina en el diseño  de investigación en el cual se enmarca la construcción del conocimiento. Este ámbito puede ser un grupo social  una organización, una zona geográfica </a:t>
            </a:r>
          </a:p>
        </p:txBody>
      </p:sp>
      <p:sp>
        <p:nvSpPr>
          <p:cNvPr id="27658" name="Text Box 11"/>
          <p:cNvSpPr txBox="1">
            <a:spLocks noChangeArrowheads="1"/>
          </p:cNvSpPr>
          <p:nvPr/>
        </p:nvSpPr>
        <p:spPr bwMode="auto">
          <a:xfrm>
            <a:off x="1295400" y="5726154"/>
            <a:ext cx="10680699" cy="1061829"/>
          </a:xfrm>
          <a:prstGeom prst="rect">
            <a:avLst/>
          </a:prstGeom>
          <a:solidFill>
            <a:schemeClr val="accent2">
              <a:lumMod val="60000"/>
              <a:lumOff val="40000"/>
            </a:schemeClr>
          </a:solidFill>
          <a:ln w="25400">
            <a:solidFill>
              <a:schemeClr val="tx1"/>
            </a:solidFill>
            <a:miter lim="800000"/>
            <a:headEnd/>
            <a:tailEnd/>
          </a:ln>
          <a:effectLs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s-ES_tradnl" altLang="es-CO" sz="1800" b="1" dirty="0" smtClean="0"/>
              <a:t>Marco </a:t>
            </a:r>
            <a:r>
              <a:rPr lang="es-ES_tradnl" altLang="es-CO" sz="1800" b="1" dirty="0"/>
              <a:t>de Temporal.</a:t>
            </a:r>
          </a:p>
          <a:p>
            <a:pPr algn="just" eaLnBrk="1" hangingPunct="1">
              <a:spcBef>
                <a:spcPct val="50000"/>
              </a:spcBef>
              <a:buFontTx/>
              <a:buNone/>
            </a:pPr>
            <a:r>
              <a:rPr lang="es-ES_tradnl" altLang="es-CO" sz="1800" dirty="0"/>
              <a:t>En el diseño de investigación su autor debe especificar  el periodo al cual corresponde  la información que servirá para su análisis en la construcción de conocimiento. </a:t>
            </a:r>
            <a:endParaRPr lang="es-ES" altLang="es-CO" sz="1800" dirty="0"/>
          </a:p>
        </p:txBody>
      </p:sp>
    </p:spTree>
    <p:extLst>
      <p:ext uri="{BB962C8B-B14F-4D97-AF65-F5344CB8AC3E}">
        <p14:creationId xmlns:p14="http://schemas.microsoft.com/office/powerpoint/2010/main" val="4119126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ES_tradnl" altLang="es-ES" b="1" dirty="0" smtClean="0"/>
              <a:t>Marco Teórico</a:t>
            </a:r>
            <a:br>
              <a:rPr lang="es-ES_tradnl" altLang="es-ES" b="1" dirty="0" smtClean="0"/>
            </a:br>
            <a:endParaRPr lang="es-CO" altLang="es-ES" dirty="0" smtClean="0"/>
          </a:p>
        </p:txBody>
      </p:sp>
      <p:sp>
        <p:nvSpPr>
          <p:cNvPr id="28675" name="2 Marcador de contenido"/>
          <p:cNvSpPr>
            <a:spLocks noGrp="1"/>
          </p:cNvSpPr>
          <p:nvPr>
            <p:ph idx="1"/>
          </p:nvPr>
        </p:nvSpPr>
        <p:spPr>
          <a:xfrm>
            <a:off x="1636712" y="1600200"/>
            <a:ext cx="8915400" cy="3777622"/>
          </a:xfrm>
        </p:spPr>
        <p:txBody>
          <a:bodyPr>
            <a:noAutofit/>
          </a:bodyPr>
          <a:lstStyle/>
          <a:p>
            <a:pPr algn="just"/>
            <a:r>
              <a:rPr lang="es-CO" altLang="es-ES" sz="2800" dirty="0"/>
              <a:t>EL marco teórico tiene  dos aspectos diferentes. Por una parte permite ubicar el tema objeto de investigación dentro del conjunto de las teorías existentes, con el propósito de precisar en cual corriente de pensamiento se inscribe.</a:t>
            </a:r>
          </a:p>
          <a:p>
            <a:pPr algn="just"/>
            <a:r>
              <a:rPr lang="es-CO" altLang="es-ES" sz="2800" dirty="0"/>
              <a:t>Por otra parte, es una descripción detallada de cada uno de los elementos de la teoría que serán directamente utilizados en el desarrollo de la investigación</a:t>
            </a:r>
            <a:r>
              <a:rPr lang="es-CO" altLang="es-ES" sz="2800" dirty="0" smtClean="0"/>
              <a:t>.</a:t>
            </a:r>
            <a:endParaRPr lang="es-CO" altLang="es-ES" sz="2800" dirty="0"/>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157127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p:txBody>
          <a:bodyPr/>
          <a:lstStyle/>
          <a:p>
            <a:r>
              <a:rPr lang="es-ES_tradnl" altLang="es-ES" b="1" dirty="0" smtClean="0"/>
              <a:t>Marco Teórico</a:t>
            </a:r>
            <a:br>
              <a:rPr lang="es-ES_tradnl" altLang="es-ES" b="1" dirty="0" smtClean="0"/>
            </a:br>
            <a:endParaRPr lang="es-CO" altLang="es-ES" dirty="0" smtClean="0"/>
          </a:p>
        </p:txBody>
      </p:sp>
      <p:sp>
        <p:nvSpPr>
          <p:cNvPr id="28675" name="2 Marcador de contenido"/>
          <p:cNvSpPr>
            <a:spLocks noGrp="1"/>
          </p:cNvSpPr>
          <p:nvPr>
            <p:ph idx="1"/>
          </p:nvPr>
        </p:nvSpPr>
        <p:spPr>
          <a:xfrm>
            <a:off x="2030412" y="1816100"/>
            <a:ext cx="8915400" cy="3777622"/>
          </a:xfrm>
        </p:spPr>
        <p:txBody>
          <a:bodyPr>
            <a:normAutofit/>
          </a:bodyPr>
          <a:lstStyle/>
          <a:p>
            <a:pPr algn="just"/>
            <a:r>
              <a:rPr lang="es-CO" altLang="es-ES" sz="2800" dirty="0" smtClean="0"/>
              <a:t>Lo </a:t>
            </a:r>
            <a:r>
              <a:rPr lang="es-CO" altLang="es-ES" sz="2800" dirty="0"/>
              <a:t>constituye la presentación de postulados según autores e investigadores que hacen referencia al problema  investigado y que dan una visión completa  de las formulaciones teóricas.</a:t>
            </a:r>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665865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p:txBody>
          <a:bodyPr/>
          <a:lstStyle/>
          <a:p>
            <a:r>
              <a:rPr lang="es-ES_tradnl" altLang="es-ES" b="1" dirty="0" smtClean="0"/>
              <a:t>Marco Teórico</a:t>
            </a:r>
            <a:br>
              <a:rPr lang="es-ES_tradnl" altLang="es-ES" b="1" dirty="0" smtClean="0"/>
            </a:br>
            <a:endParaRPr lang="es-CO" altLang="es-ES" dirty="0" smtClean="0"/>
          </a:p>
        </p:txBody>
      </p:sp>
      <p:sp>
        <p:nvSpPr>
          <p:cNvPr id="29699" name="2 Marcador de contenido"/>
          <p:cNvSpPr>
            <a:spLocks noGrp="1"/>
          </p:cNvSpPr>
          <p:nvPr>
            <p:ph idx="1"/>
          </p:nvPr>
        </p:nvSpPr>
        <p:spPr>
          <a:xfrm>
            <a:off x="1411288" y="1095376"/>
            <a:ext cx="10514012" cy="4525963"/>
          </a:xfrm>
        </p:spPr>
        <p:txBody>
          <a:bodyPr>
            <a:noAutofit/>
          </a:bodyPr>
          <a:lstStyle/>
          <a:p>
            <a:pPr marL="0" indent="0" algn="just">
              <a:buNone/>
            </a:pPr>
            <a:r>
              <a:rPr lang="es-CO" altLang="es-ES" sz="2600" b="1" dirty="0"/>
              <a:t>Funciones del Marco Teórico</a:t>
            </a:r>
          </a:p>
          <a:p>
            <a:pPr algn="just"/>
            <a:r>
              <a:rPr lang="es-CO" altLang="es-ES" sz="2600" dirty="0"/>
              <a:t>Permite decidir sobre que datos serán captados y cuales son las técnicas de recolección mas apropiadas</a:t>
            </a:r>
            <a:r>
              <a:rPr lang="es-CO" altLang="es-ES" sz="2600" dirty="0" smtClean="0"/>
              <a:t>.</a:t>
            </a:r>
            <a:endParaRPr lang="es-CO" altLang="es-ES" sz="2600" dirty="0"/>
          </a:p>
          <a:p>
            <a:pPr algn="just"/>
            <a:r>
              <a:rPr lang="es-CO" altLang="es-ES" sz="2600" dirty="0"/>
              <a:t>Orienta al investigador en la descripción de la realidad observada y su análisis.</a:t>
            </a:r>
          </a:p>
          <a:p>
            <a:pPr algn="just"/>
            <a:r>
              <a:rPr lang="es-CO" altLang="es-ES" sz="2600" dirty="0"/>
              <a:t>Impide que pasen inadvertidos al investigador algunos aspectos sutiles que no pueden ser captados  a partir del sentido común.</a:t>
            </a:r>
          </a:p>
          <a:p>
            <a:pPr algn="just"/>
            <a:r>
              <a:rPr lang="es-CO" altLang="es-ES" sz="2600" dirty="0"/>
              <a:t>Homogeneiza mas el lenguaje técnico empleado y unifica los criterios y conceptos básicos.</a:t>
            </a:r>
          </a:p>
        </p:txBody>
      </p:sp>
      <p:sp>
        <p:nvSpPr>
          <p:cNvPr id="4" name="CuadroTexto 3"/>
          <p:cNvSpPr txBox="1"/>
          <p:nvPr/>
        </p:nvSpPr>
        <p:spPr>
          <a:xfrm>
            <a:off x="9372600" y="6470888"/>
            <a:ext cx="3149600" cy="369332"/>
          </a:xfrm>
          <a:prstGeom prst="rect">
            <a:avLst/>
          </a:prstGeom>
          <a:noFill/>
        </p:spPr>
        <p:txBody>
          <a:bodyPr wrap="square" rtlCol="0">
            <a:spAutoFit/>
          </a:bodyPr>
          <a:lstStyle/>
          <a:p>
            <a:r>
              <a:rPr lang="es-ES" dirty="0" smtClean="0"/>
              <a:t>(Méndez &amp; Vélez, 2001)</a:t>
            </a:r>
            <a:endParaRPr lang="es-ES" dirty="0"/>
          </a:p>
        </p:txBody>
      </p:sp>
    </p:spTree>
    <p:extLst>
      <p:ext uri="{BB962C8B-B14F-4D97-AF65-F5344CB8AC3E}">
        <p14:creationId xmlns:p14="http://schemas.microsoft.com/office/powerpoint/2010/main" val="1476989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57</TotalTime>
  <Words>737</Words>
  <Application>Microsoft Office PowerPoint</Application>
  <PresentationFormat>Panorámica</PresentationFormat>
  <Paragraphs>57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Espiral</vt:lpstr>
      <vt:lpstr>MARCO DE REFERENCIA</vt:lpstr>
      <vt:lpstr>Presentación de PowerPoint</vt:lpstr>
      <vt:lpstr>Presentación de PowerPoint</vt:lpstr>
      <vt:lpstr>INTRODUCCIÓN </vt:lpstr>
      <vt:lpstr>Características </vt:lpstr>
      <vt:lpstr>Marco de Referencia</vt:lpstr>
      <vt:lpstr>Marco Teórico </vt:lpstr>
      <vt:lpstr>Marco Teórico </vt:lpstr>
      <vt:lpstr>Marco Teórico </vt:lpstr>
      <vt:lpstr>Marco Conceptual </vt:lpstr>
      <vt:lpstr>Marco Conceptual </vt:lpstr>
      <vt:lpstr>Marco Conceptual </vt:lpstr>
      <vt:lpstr>Marco Espacial  </vt:lpstr>
      <vt:lpstr>Marco Temporal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MARCO DE REFERENCIA</dc:title>
  <dc:creator>Ernesto</dc:creator>
  <cp:lastModifiedBy>Ernesto</cp:lastModifiedBy>
  <cp:revision>11</cp:revision>
  <dcterms:created xsi:type="dcterms:W3CDTF">2015-09-23T21:06:17Z</dcterms:created>
  <dcterms:modified xsi:type="dcterms:W3CDTF">2018-02-28T01:53:23Z</dcterms:modified>
</cp:coreProperties>
</file>